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notesMasterIdLst>
    <p:notesMasterId r:id="rId16"/>
  </p:notes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9FD2F-BBD3-4F45-9A83-8F870A9ADA8E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0663D-985D-453B-878F-157780B29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82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0663D-985D-453B-878F-157780B292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21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0663D-985D-453B-878F-157780B292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07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1FB9-0C8A-459C-999F-ABB4ACB6FAC0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70465-9E28-49DC-AFFA-67991CA18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1FB9-0C8A-459C-999F-ABB4ACB6FAC0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70465-9E28-49DC-AFFA-67991CA18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8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1FB9-0C8A-459C-999F-ABB4ACB6FAC0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70465-9E28-49DC-AFFA-67991CA18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8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1FB9-0C8A-459C-999F-ABB4ACB6FAC0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70465-9E28-49DC-AFFA-67991CA18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2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1FB9-0C8A-459C-999F-ABB4ACB6FAC0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70465-9E28-49DC-AFFA-67991CA18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7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1FB9-0C8A-459C-999F-ABB4ACB6FAC0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70465-9E28-49DC-AFFA-67991CA18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3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1FB9-0C8A-459C-999F-ABB4ACB6FAC0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70465-9E28-49DC-AFFA-67991CA18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1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1FB9-0C8A-459C-999F-ABB4ACB6FAC0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70465-9E28-49DC-AFFA-67991CA18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8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1FB9-0C8A-459C-999F-ABB4ACB6FAC0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70465-9E28-49DC-AFFA-67991CA18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3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1FB9-0C8A-459C-999F-ABB4ACB6FAC0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70465-9E28-49DC-AFFA-67991CA18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1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1FB9-0C8A-459C-999F-ABB4ACB6FAC0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70465-9E28-49DC-AFFA-67991CA18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5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31FB9-0C8A-459C-999F-ABB4ACB6FAC0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70465-9E28-49DC-AFFA-67991CA18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9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262" y="1167334"/>
            <a:ext cx="11509948" cy="196561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OFDM RADAR WAVEFORM DESIGN BY P4-P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ASE CODED SEQUENCE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6008" y="4051742"/>
            <a:ext cx="3882455" cy="29540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Produced By </a:t>
            </a:r>
            <a:r>
              <a:rPr lang="en-US" b="1" dirty="0" err="1" smtClean="0"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Aata</a:t>
            </a:r>
            <a:r>
              <a:rPr lang="en-US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Nokhostin</a:t>
            </a:r>
            <a:r>
              <a:rPr lang="en-US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Roohi</a:t>
            </a:r>
            <a:endParaRPr lang="en-US" b="1" dirty="0"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708160" y="5265944"/>
            <a:ext cx="2818152" cy="430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December 2022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332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171604" y="744312"/>
            <a:ext cx="7023564" cy="607299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AMBIGUITY FUNCTION FOR OPTIMUM SEQ IN PSL REDUCTION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rc 8"/>
          <p:cNvSpPr/>
          <p:nvPr/>
        </p:nvSpPr>
        <p:spPr>
          <a:xfrm>
            <a:off x="0" y="0"/>
            <a:ext cx="12192000" cy="3702570"/>
          </a:xfrm>
          <a:prstGeom prst="arc">
            <a:avLst>
              <a:gd name="adj1" fmla="val 10904776"/>
              <a:gd name="adj2" fmla="val 0"/>
            </a:avLst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1302584" y="5801193"/>
            <a:ext cx="889416" cy="1056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1617377" y="6190938"/>
            <a:ext cx="574623" cy="6670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1904688" y="6524469"/>
            <a:ext cx="287312" cy="333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e 15"/>
          <p:cNvSpPr/>
          <p:nvPr/>
        </p:nvSpPr>
        <p:spPr>
          <a:xfrm>
            <a:off x="0" y="6355830"/>
            <a:ext cx="509665" cy="502170"/>
          </a:xfrm>
          <a:prstGeom prst="pi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59960" y="6503658"/>
            <a:ext cx="46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Heptagon 19"/>
          <p:cNvSpPr/>
          <p:nvPr/>
        </p:nvSpPr>
        <p:spPr>
          <a:xfrm>
            <a:off x="280586" y="6100997"/>
            <a:ext cx="464695" cy="479686"/>
          </a:xfrm>
          <a:prstGeom prst="heptag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03074" y="6170128"/>
            <a:ext cx="41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779" y="1600200"/>
            <a:ext cx="8145215" cy="5257800"/>
          </a:xfrm>
          <a:prstGeom prst="rect">
            <a:avLst/>
          </a:prstGeom>
        </p:spPr>
      </p:pic>
      <p:sp>
        <p:nvSpPr>
          <p:cNvPr id="19" name="Subtitle 2"/>
          <p:cNvSpPr txBox="1">
            <a:spLocks/>
          </p:cNvSpPr>
          <p:nvPr/>
        </p:nvSpPr>
        <p:spPr>
          <a:xfrm>
            <a:off x="3442356" y="1497765"/>
            <a:ext cx="4482059" cy="43031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Eliminating Frequency-Doppler Coupling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111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436538" y="445960"/>
            <a:ext cx="7023564" cy="51486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PSL BY COMPLEMENTAR TRAIN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rc 8"/>
          <p:cNvSpPr/>
          <p:nvPr/>
        </p:nvSpPr>
        <p:spPr>
          <a:xfrm>
            <a:off x="0" y="0"/>
            <a:ext cx="12192000" cy="3702570"/>
          </a:xfrm>
          <a:prstGeom prst="arc">
            <a:avLst>
              <a:gd name="adj1" fmla="val 10904776"/>
              <a:gd name="adj2" fmla="val 0"/>
            </a:avLst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1302584" y="5801193"/>
            <a:ext cx="889416" cy="1056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1617377" y="6190938"/>
            <a:ext cx="574623" cy="6670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1904688" y="6524469"/>
            <a:ext cx="287312" cy="333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e 15"/>
          <p:cNvSpPr/>
          <p:nvPr/>
        </p:nvSpPr>
        <p:spPr>
          <a:xfrm>
            <a:off x="0" y="6355830"/>
            <a:ext cx="509665" cy="502170"/>
          </a:xfrm>
          <a:prstGeom prst="pi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59960" y="6503658"/>
            <a:ext cx="46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Heptagon 19"/>
          <p:cNvSpPr/>
          <p:nvPr/>
        </p:nvSpPr>
        <p:spPr>
          <a:xfrm>
            <a:off x="280586" y="6100997"/>
            <a:ext cx="464695" cy="479686"/>
          </a:xfrm>
          <a:prstGeom prst="heptag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3094" y="6171164"/>
            <a:ext cx="49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4282"/>
            <a:ext cx="4957957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449" y="1044797"/>
            <a:ext cx="4957957" cy="320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138" y="4114800"/>
            <a:ext cx="4249677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957" y="1998376"/>
            <a:ext cx="1514475" cy="1333500"/>
          </a:xfrm>
          <a:prstGeom prst="rect">
            <a:avLst/>
          </a:prstGeom>
        </p:spPr>
      </p:pic>
      <p:sp>
        <p:nvSpPr>
          <p:cNvPr id="18" name="Subtitle 2"/>
          <p:cNvSpPr txBox="1">
            <a:spLocks/>
          </p:cNvSpPr>
          <p:nvPr/>
        </p:nvSpPr>
        <p:spPr>
          <a:xfrm>
            <a:off x="5733244" y="4369430"/>
            <a:ext cx="1478375" cy="29685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Zoom Vision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7350776" y="5209772"/>
            <a:ext cx="4508669" cy="34182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Side Lobe Reduction Out Of Bit Duration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592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68216" y="1091036"/>
            <a:ext cx="10707206" cy="348519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PSL BY COMPLEMENTAR TRAIN &amp; HAMMING FEQUENCY WEIGHTING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rc 8"/>
          <p:cNvSpPr/>
          <p:nvPr/>
        </p:nvSpPr>
        <p:spPr>
          <a:xfrm>
            <a:off x="0" y="0"/>
            <a:ext cx="12192000" cy="3702570"/>
          </a:xfrm>
          <a:prstGeom prst="arc">
            <a:avLst>
              <a:gd name="adj1" fmla="val 10904776"/>
              <a:gd name="adj2" fmla="val 0"/>
            </a:avLst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1302584" y="5801193"/>
            <a:ext cx="889416" cy="1056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1617377" y="6190938"/>
            <a:ext cx="574623" cy="6670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1904688" y="6524469"/>
            <a:ext cx="287312" cy="333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e 15"/>
          <p:cNvSpPr/>
          <p:nvPr/>
        </p:nvSpPr>
        <p:spPr>
          <a:xfrm>
            <a:off x="0" y="6355830"/>
            <a:ext cx="509665" cy="502170"/>
          </a:xfrm>
          <a:prstGeom prst="pi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59960" y="6503658"/>
            <a:ext cx="46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Heptagon 19"/>
          <p:cNvSpPr/>
          <p:nvPr/>
        </p:nvSpPr>
        <p:spPr>
          <a:xfrm>
            <a:off x="280586" y="6100997"/>
            <a:ext cx="464695" cy="479686"/>
          </a:xfrm>
          <a:prstGeom prst="heptag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53877" y="6170127"/>
            <a:ext cx="52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85" y="1577321"/>
            <a:ext cx="4249677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250" y="4136888"/>
            <a:ext cx="4249677" cy="2743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54" y="1499017"/>
            <a:ext cx="4249677" cy="2743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400" y="2698113"/>
            <a:ext cx="2619375" cy="790575"/>
          </a:xfrm>
          <a:prstGeom prst="rect">
            <a:avLst/>
          </a:prstGeom>
        </p:spPr>
      </p:pic>
      <p:sp>
        <p:nvSpPr>
          <p:cNvPr id="22" name="Subtitle 2"/>
          <p:cNvSpPr txBox="1">
            <a:spLocks/>
          </p:cNvSpPr>
          <p:nvPr/>
        </p:nvSpPr>
        <p:spPr>
          <a:xfrm>
            <a:off x="8861157" y="4398716"/>
            <a:ext cx="1666196" cy="43031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PSL=-30.17dB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8085927" y="1880869"/>
            <a:ext cx="1478375" cy="29685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Zoom Vision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802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284829" y="746262"/>
            <a:ext cx="8797114" cy="318039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AMBIGUITY &amp; CROSS AMBIGUITY FUNCTION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rc 8"/>
          <p:cNvSpPr/>
          <p:nvPr/>
        </p:nvSpPr>
        <p:spPr>
          <a:xfrm>
            <a:off x="0" y="0"/>
            <a:ext cx="12192000" cy="3702570"/>
          </a:xfrm>
          <a:prstGeom prst="arc">
            <a:avLst>
              <a:gd name="adj1" fmla="val 10904776"/>
              <a:gd name="adj2" fmla="val 0"/>
            </a:avLst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1302584" y="5801193"/>
            <a:ext cx="889416" cy="1056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1617377" y="6190938"/>
            <a:ext cx="574623" cy="6670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1904688" y="6524469"/>
            <a:ext cx="287312" cy="333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e 15"/>
          <p:cNvSpPr/>
          <p:nvPr/>
        </p:nvSpPr>
        <p:spPr>
          <a:xfrm>
            <a:off x="0" y="6355830"/>
            <a:ext cx="509665" cy="502170"/>
          </a:xfrm>
          <a:prstGeom prst="pi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59960" y="6503658"/>
            <a:ext cx="46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Heptagon 19"/>
          <p:cNvSpPr/>
          <p:nvPr/>
        </p:nvSpPr>
        <p:spPr>
          <a:xfrm>
            <a:off x="280586" y="6100997"/>
            <a:ext cx="464695" cy="479686"/>
          </a:xfrm>
          <a:prstGeom prst="heptag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53877" y="6170127"/>
            <a:ext cx="52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709" y="1199213"/>
            <a:ext cx="849935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91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351" y="2246626"/>
            <a:ext cx="11509948" cy="1965611"/>
          </a:xfrm>
        </p:spPr>
        <p:txBody>
          <a:bodyPr>
            <a:noAutofit/>
          </a:bodyPr>
          <a:lstStyle/>
          <a:p>
            <a:r>
              <a:rPr lang="en-US" sz="1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1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715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024859" y="484083"/>
            <a:ext cx="3882455" cy="430316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P4-Phase Code Sequence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509" y="1659124"/>
            <a:ext cx="7791075" cy="502920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4991725" y="1598713"/>
            <a:ext cx="1229195" cy="3017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M=25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296441"/>
              </p:ext>
            </p:extLst>
          </p:nvPr>
        </p:nvGraphicFramePr>
        <p:xfrm>
          <a:off x="4486692" y="970806"/>
          <a:ext cx="2463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4" imgW="2463480" imgH="571320" progId="Equation.DSMT4">
                  <p:embed/>
                </p:oleObj>
              </mc:Choice>
              <mc:Fallback>
                <p:oleObj name="Equation" r:id="rId4" imgW="246348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86692" y="970806"/>
                        <a:ext cx="24638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rc 8"/>
          <p:cNvSpPr/>
          <p:nvPr/>
        </p:nvSpPr>
        <p:spPr>
          <a:xfrm>
            <a:off x="0" y="0"/>
            <a:ext cx="12192000" cy="3702570"/>
          </a:xfrm>
          <a:prstGeom prst="arc">
            <a:avLst>
              <a:gd name="adj1" fmla="val 10904776"/>
              <a:gd name="adj2" fmla="val 0"/>
            </a:avLst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1302584" y="5801193"/>
            <a:ext cx="889416" cy="1056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1617377" y="6190938"/>
            <a:ext cx="574623" cy="6670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1904688" y="6524469"/>
            <a:ext cx="287312" cy="333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e 15"/>
          <p:cNvSpPr/>
          <p:nvPr/>
        </p:nvSpPr>
        <p:spPr>
          <a:xfrm>
            <a:off x="0" y="6355830"/>
            <a:ext cx="509665" cy="502170"/>
          </a:xfrm>
          <a:prstGeom prst="pi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59960" y="6503658"/>
            <a:ext cx="46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Heptagon 19"/>
          <p:cNvSpPr/>
          <p:nvPr/>
        </p:nvSpPr>
        <p:spPr>
          <a:xfrm>
            <a:off x="280586" y="6100997"/>
            <a:ext cx="464695" cy="479686"/>
          </a:xfrm>
          <a:prstGeom prst="heptag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03074" y="6170128"/>
            <a:ext cx="41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25" y="2271060"/>
            <a:ext cx="31337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93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024859" y="484083"/>
            <a:ext cx="3882455" cy="430316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P4-Phase Code Sequence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rc 8"/>
          <p:cNvSpPr/>
          <p:nvPr/>
        </p:nvSpPr>
        <p:spPr>
          <a:xfrm>
            <a:off x="0" y="0"/>
            <a:ext cx="12192000" cy="3702570"/>
          </a:xfrm>
          <a:prstGeom prst="arc">
            <a:avLst>
              <a:gd name="adj1" fmla="val 10904776"/>
              <a:gd name="adj2" fmla="val 0"/>
            </a:avLst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1302584" y="5801193"/>
            <a:ext cx="889416" cy="1056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1617377" y="6190938"/>
            <a:ext cx="574623" cy="6670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1904688" y="6524469"/>
            <a:ext cx="287312" cy="333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e 15"/>
          <p:cNvSpPr/>
          <p:nvPr/>
        </p:nvSpPr>
        <p:spPr>
          <a:xfrm>
            <a:off x="0" y="6355830"/>
            <a:ext cx="509665" cy="502170"/>
          </a:xfrm>
          <a:prstGeom prst="pi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59960" y="6503658"/>
            <a:ext cx="46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Heptagon 19"/>
          <p:cNvSpPr/>
          <p:nvPr/>
        </p:nvSpPr>
        <p:spPr>
          <a:xfrm>
            <a:off x="280586" y="6100997"/>
            <a:ext cx="464695" cy="479686"/>
          </a:xfrm>
          <a:prstGeom prst="heptag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03074" y="6170128"/>
            <a:ext cx="41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4680678" y="1041398"/>
            <a:ext cx="2570815" cy="43031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Has Ideal Periodic ACF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925" y="1598713"/>
            <a:ext cx="6838399" cy="4414240"/>
          </a:xfrm>
          <a:prstGeom prst="rect">
            <a:avLst/>
          </a:prstGeom>
        </p:spPr>
      </p:pic>
      <p:sp>
        <p:nvSpPr>
          <p:cNvPr id="18" name="Subtitle 2"/>
          <p:cNvSpPr txBox="1">
            <a:spLocks/>
          </p:cNvSpPr>
          <p:nvPr/>
        </p:nvSpPr>
        <p:spPr>
          <a:xfrm>
            <a:off x="3856219" y="4598884"/>
            <a:ext cx="1750102" cy="43031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ZERO Side-lobe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396" y="6012953"/>
            <a:ext cx="52197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05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024859" y="484083"/>
            <a:ext cx="3882455" cy="430316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P4-Phase Code Sequence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rc 8"/>
          <p:cNvSpPr/>
          <p:nvPr/>
        </p:nvSpPr>
        <p:spPr>
          <a:xfrm>
            <a:off x="0" y="0"/>
            <a:ext cx="12192000" cy="3702570"/>
          </a:xfrm>
          <a:prstGeom prst="arc">
            <a:avLst>
              <a:gd name="adj1" fmla="val 10904776"/>
              <a:gd name="adj2" fmla="val 0"/>
            </a:avLst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1302584" y="5801193"/>
            <a:ext cx="889416" cy="1056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1617377" y="6190938"/>
            <a:ext cx="574623" cy="6670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1904688" y="6524469"/>
            <a:ext cx="287312" cy="333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e 15"/>
          <p:cNvSpPr/>
          <p:nvPr/>
        </p:nvSpPr>
        <p:spPr>
          <a:xfrm>
            <a:off x="0" y="6355830"/>
            <a:ext cx="509665" cy="502170"/>
          </a:xfrm>
          <a:prstGeom prst="pi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59960" y="6503658"/>
            <a:ext cx="46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Heptagon 19"/>
          <p:cNvSpPr/>
          <p:nvPr/>
        </p:nvSpPr>
        <p:spPr>
          <a:xfrm>
            <a:off x="280586" y="6100997"/>
            <a:ext cx="464695" cy="479686"/>
          </a:xfrm>
          <a:prstGeom prst="heptag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03074" y="6170128"/>
            <a:ext cx="41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3515118" y="1108816"/>
            <a:ext cx="4987978" cy="43031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Ideal Aperiodic ACF By All Cyclic Shifts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09" y="1988689"/>
            <a:ext cx="5666237" cy="365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347" y="1968111"/>
            <a:ext cx="5666237" cy="3657600"/>
          </a:xfrm>
          <a:prstGeom prst="rect">
            <a:avLst/>
          </a:prstGeom>
        </p:spPr>
      </p:pic>
      <p:sp>
        <p:nvSpPr>
          <p:cNvPr id="19" name="Subtitle 2"/>
          <p:cNvSpPr txBox="1">
            <a:spLocks/>
          </p:cNvSpPr>
          <p:nvPr/>
        </p:nvSpPr>
        <p:spPr>
          <a:xfrm>
            <a:off x="6496095" y="2619882"/>
            <a:ext cx="1750102" cy="43031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ZERO Side-lobe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1442079" y="1773531"/>
            <a:ext cx="3304852" cy="43031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All Cyclic Shifts For Length=5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505" y="5657189"/>
            <a:ext cx="45148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70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024859" y="484083"/>
            <a:ext cx="3882455" cy="430316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P4-Phase Code Sequence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rc 8"/>
          <p:cNvSpPr/>
          <p:nvPr/>
        </p:nvSpPr>
        <p:spPr>
          <a:xfrm>
            <a:off x="0" y="0"/>
            <a:ext cx="12192000" cy="3702570"/>
          </a:xfrm>
          <a:prstGeom prst="arc">
            <a:avLst>
              <a:gd name="adj1" fmla="val 10904776"/>
              <a:gd name="adj2" fmla="val 0"/>
            </a:avLst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1302584" y="5801193"/>
            <a:ext cx="889416" cy="1056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1617377" y="6190938"/>
            <a:ext cx="574623" cy="6670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1904688" y="6524469"/>
            <a:ext cx="287312" cy="333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e 15"/>
          <p:cNvSpPr/>
          <p:nvPr/>
        </p:nvSpPr>
        <p:spPr>
          <a:xfrm>
            <a:off x="0" y="6355830"/>
            <a:ext cx="509665" cy="502170"/>
          </a:xfrm>
          <a:prstGeom prst="pi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59960" y="6503658"/>
            <a:ext cx="46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Heptagon 19"/>
          <p:cNvSpPr/>
          <p:nvPr/>
        </p:nvSpPr>
        <p:spPr>
          <a:xfrm>
            <a:off x="280586" y="6100997"/>
            <a:ext cx="464695" cy="479686"/>
          </a:xfrm>
          <a:prstGeom prst="heptag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03074" y="6170128"/>
            <a:ext cx="41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4886792" y="1183324"/>
            <a:ext cx="1898093" cy="43031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Aperiodic ACF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781" y="2102370"/>
            <a:ext cx="4957957" cy="3200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075" y="5314895"/>
            <a:ext cx="3819525" cy="819150"/>
          </a:xfrm>
          <a:prstGeom prst="rect">
            <a:avLst/>
          </a:prstGeom>
        </p:spPr>
      </p:pic>
      <p:sp>
        <p:nvSpPr>
          <p:cNvPr id="23" name="Subtitle 2"/>
          <p:cNvSpPr txBox="1">
            <a:spLocks/>
          </p:cNvSpPr>
          <p:nvPr/>
        </p:nvSpPr>
        <p:spPr>
          <a:xfrm>
            <a:off x="9552517" y="3269863"/>
            <a:ext cx="1675117" cy="27704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PSL=-20.1755dB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Subtitle 2"/>
          <p:cNvSpPr txBox="1">
            <a:spLocks/>
          </p:cNvSpPr>
          <p:nvPr/>
        </p:nvSpPr>
        <p:spPr>
          <a:xfrm>
            <a:off x="7557589" y="3316724"/>
            <a:ext cx="1571422" cy="23018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Length=25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87" y="2101578"/>
            <a:ext cx="4957957" cy="3200400"/>
          </a:xfrm>
          <a:prstGeom prst="rect">
            <a:avLst/>
          </a:prstGeom>
        </p:spPr>
      </p:pic>
      <p:sp>
        <p:nvSpPr>
          <p:cNvPr id="25" name="Subtitle 2"/>
          <p:cNvSpPr txBox="1">
            <a:spLocks/>
          </p:cNvSpPr>
          <p:nvPr/>
        </p:nvSpPr>
        <p:spPr>
          <a:xfrm>
            <a:off x="2068643" y="3316724"/>
            <a:ext cx="1306643" cy="3677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PSD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649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096384" y="559034"/>
            <a:ext cx="5478907" cy="430316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OFDM BY P4-Phase Sequence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rc 8"/>
          <p:cNvSpPr/>
          <p:nvPr/>
        </p:nvSpPr>
        <p:spPr>
          <a:xfrm>
            <a:off x="0" y="0"/>
            <a:ext cx="12192000" cy="3702570"/>
          </a:xfrm>
          <a:prstGeom prst="arc">
            <a:avLst>
              <a:gd name="adj1" fmla="val 10904776"/>
              <a:gd name="adj2" fmla="val 0"/>
            </a:avLst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1302584" y="5801193"/>
            <a:ext cx="889416" cy="1056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1617377" y="6190938"/>
            <a:ext cx="574623" cy="6670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1904688" y="6524469"/>
            <a:ext cx="287312" cy="333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e 15"/>
          <p:cNvSpPr/>
          <p:nvPr/>
        </p:nvSpPr>
        <p:spPr>
          <a:xfrm>
            <a:off x="0" y="6355830"/>
            <a:ext cx="509665" cy="502170"/>
          </a:xfrm>
          <a:prstGeom prst="pi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59960" y="6503658"/>
            <a:ext cx="46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Heptagon 19"/>
          <p:cNvSpPr/>
          <p:nvPr/>
        </p:nvSpPr>
        <p:spPr>
          <a:xfrm>
            <a:off x="280586" y="6100997"/>
            <a:ext cx="464695" cy="479686"/>
          </a:xfrm>
          <a:prstGeom prst="heptag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03074" y="6170128"/>
            <a:ext cx="41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2713218" y="1183585"/>
            <a:ext cx="1898093" cy="43031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Order=Cyclic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7075354" y="1163488"/>
            <a:ext cx="1898093" cy="43031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Length=5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8" y="1851285"/>
            <a:ext cx="3381375" cy="2562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43" y="1653764"/>
            <a:ext cx="5666237" cy="3657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837" y="5333851"/>
            <a:ext cx="3666143" cy="14811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86" y="4433455"/>
            <a:ext cx="4819650" cy="1695450"/>
          </a:xfrm>
          <a:prstGeom prst="rect">
            <a:avLst/>
          </a:prstGeom>
        </p:spPr>
      </p:pic>
      <p:sp>
        <p:nvSpPr>
          <p:cNvPr id="22" name="Subtitle 2"/>
          <p:cNvSpPr txBox="1">
            <a:spLocks/>
          </p:cNvSpPr>
          <p:nvPr/>
        </p:nvSpPr>
        <p:spPr>
          <a:xfrm>
            <a:off x="6020668" y="2043060"/>
            <a:ext cx="1898093" cy="43031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PMEPR=1.7371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511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096384" y="559034"/>
            <a:ext cx="5478907" cy="430316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OFDM BY P4-Phase Sequence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rc 8"/>
          <p:cNvSpPr/>
          <p:nvPr/>
        </p:nvSpPr>
        <p:spPr>
          <a:xfrm>
            <a:off x="0" y="0"/>
            <a:ext cx="12192000" cy="3702570"/>
          </a:xfrm>
          <a:prstGeom prst="arc">
            <a:avLst>
              <a:gd name="adj1" fmla="val 10904776"/>
              <a:gd name="adj2" fmla="val 0"/>
            </a:avLst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1302584" y="5801193"/>
            <a:ext cx="889416" cy="1056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1617377" y="6190938"/>
            <a:ext cx="574623" cy="6670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1904688" y="6524469"/>
            <a:ext cx="287312" cy="333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e 15"/>
          <p:cNvSpPr/>
          <p:nvPr/>
        </p:nvSpPr>
        <p:spPr>
          <a:xfrm>
            <a:off x="0" y="6355830"/>
            <a:ext cx="509665" cy="502170"/>
          </a:xfrm>
          <a:prstGeom prst="pi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59960" y="6503658"/>
            <a:ext cx="46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Heptagon 19"/>
          <p:cNvSpPr/>
          <p:nvPr/>
        </p:nvSpPr>
        <p:spPr>
          <a:xfrm>
            <a:off x="280586" y="6100997"/>
            <a:ext cx="464695" cy="479686"/>
          </a:xfrm>
          <a:prstGeom prst="heptag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03074" y="6170128"/>
            <a:ext cx="41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8168534" y="1636127"/>
            <a:ext cx="1195467" cy="43031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PSD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" y="2140883"/>
            <a:ext cx="6020377" cy="3886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93" y="2140883"/>
            <a:ext cx="6020377" cy="3886200"/>
          </a:xfrm>
          <a:prstGeom prst="rect">
            <a:avLst/>
          </a:prstGeom>
        </p:spPr>
      </p:pic>
      <p:sp>
        <p:nvSpPr>
          <p:cNvPr id="22" name="Subtitle 2"/>
          <p:cNvSpPr txBox="1">
            <a:spLocks/>
          </p:cNvSpPr>
          <p:nvPr/>
        </p:nvSpPr>
        <p:spPr>
          <a:xfrm>
            <a:off x="7346866" y="3708331"/>
            <a:ext cx="2838805" cy="43031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More Spectrum Efficiency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3389658" y="3487412"/>
            <a:ext cx="1898093" cy="43031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Length=5;tb=5s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Subtitle 2"/>
          <p:cNvSpPr txBox="1">
            <a:spLocks/>
          </p:cNvSpPr>
          <p:nvPr/>
        </p:nvSpPr>
        <p:spPr>
          <a:xfrm>
            <a:off x="2618091" y="1636127"/>
            <a:ext cx="1197295" cy="43031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ACF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1155502" y="3487412"/>
            <a:ext cx="1666196" cy="43031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PSL=-13.75dB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667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096384" y="559034"/>
            <a:ext cx="5478907" cy="430316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OFDM BY P4-Phase Sequence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rc 8"/>
          <p:cNvSpPr/>
          <p:nvPr/>
        </p:nvSpPr>
        <p:spPr>
          <a:xfrm>
            <a:off x="0" y="0"/>
            <a:ext cx="12192000" cy="3702570"/>
          </a:xfrm>
          <a:prstGeom prst="arc">
            <a:avLst>
              <a:gd name="adj1" fmla="val 10904776"/>
              <a:gd name="adj2" fmla="val 0"/>
            </a:avLst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1302584" y="5801193"/>
            <a:ext cx="889416" cy="1056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1617377" y="6190938"/>
            <a:ext cx="574623" cy="6670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1904688" y="6524469"/>
            <a:ext cx="287312" cy="333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e 15"/>
          <p:cNvSpPr/>
          <p:nvPr/>
        </p:nvSpPr>
        <p:spPr>
          <a:xfrm>
            <a:off x="0" y="6355830"/>
            <a:ext cx="509665" cy="502170"/>
          </a:xfrm>
          <a:prstGeom prst="pi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59960" y="6503658"/>
            <a:ext cx="46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Heptagon 19"/>
          <p:cNvSpPr/>
          <p:nvPr/>
        </p:nvSpPr>
        <p:spPr>
          <a:xfrm>
            <a:off x="280586" y="6100997"/>
            <a:ext cx="464695" cy="479686"/>
          </a:xfrm>
          <a:prstGeom prst="heptag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03074" y="6170128"/>
            <a:ext cx="41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2186492" y="1299452"/>
            <a:ext cx="1819784" cy="42516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P4;M=25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7512094" y="1294303"/>
            <a:ext cx="2338469" cy="43031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Cyclic OFDM;M=5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6" y="1970888"/>
            <a:ext cx="5666237" cy="3657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211" y="1863627"/>
            <a:ext cx="5666237" cy="3657600"/>
          </a:xfrm>
          <a:prstGeom prst="rect">
            <a:avLst/>
          </a:prstGeom>
        </p:spPr>
      </p:pic>
      <p:sp>
        <p:nvSpPr>
          <p:cNvPr id="19" name="Subtitle 2"/>
          <p:cNvSpPr txBox="1">
            <a:spLocks/>
          </p:cNvSpPr>
          <p:nvPr/>
        </p:nvSpPr>
        <p:spPr>
          <a:xfrm>
            <a:off x="4216757" y="6125682"/>
            <a:ext cx="2828620" cy="43031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Frequency-Doppler Coupling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Left Brace 9"/>
          <p:cNvSpPr/>
          <p:nvPr/>
        </p:nvSpPr>
        <p:spPr>
          <a:xfrm rot="16200000" flipV="1">
            <a:off x="5578601" y="3239133"/>
            <a:ext cx="104932" cy="50366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95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495070" y="663965"/>
            <a:ext cx="7201859" cy="430316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PMEPR COMPARISON IN OFDM FOR VARIOUS ORDERS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rc 8"/>
          <p:cNvSpPr/>
          <p:nvPr/>
        </p:nvSpPr>
        <p:spPr>
          <a:xfrm>
            <a:off x="0" y="0"/>
            <a:ext cx="12192000" cy="3702570"/>
          </a:xfrm>
          <a:prstGeom prst="arc">
            <a:avLst>
              <a:gd name="adj1" fmla="val 10904776"/>
              <a:gd name="adj2" fmla="val 0"/>
            </a:avLst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1302584" y="5801193"/>
            <a:ext cx="889416" cy="1056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1617377" y="6190938"/>
            <a:ext cx="574623" cy="6670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1904688" y="6524469"/>
            <a:ext cx="287312" cy="333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e 15"/>
          <p:cNvSpPr/>
          <p:nvPr/>
        </p:nvSpPr>
        <p:spPr>
          <a:xfrm>
            <a:off x="0" y="6355830"/>
            <a:ext cx="509665" cy="502170"/>
          </a:xfrm>
          <a:prstGeom prst="pi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59960" y="6503658"/>
            <a:ext cx="46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Heptagon 19"/>
          <p:cNvSpPr/>
          <p:nvPr/>
        </p:nvSpPr>
        <p:spPr>
          <a:xfrm>
            <a:off x="280586" y="6100997"/>
            <a:ext cx="464695" cy="479686"/>
          </a:xfrm>
          <a:prstGeom prst="heptag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03074" y="6170128"/>
            <a:ext cx="41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3792895" y="1137805"/>
            <a:ext cx="4606207" cy="42516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ORDER FOR PSL REDUCTION=[3 5 2 1 4]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2" y="2156512"/>
            <a:ext cx="6020376" cy="3886200"/>
          </a:xfrm>
          <a:prstGeom prst="rect">
            <a:avLst/>
          </a:prstGeom>
        </p:spPr>
      </p:pic>
      <p:sp>
        <p:nvSpPr>
          <p:cNvPr id="23" name="Subtitle 2"/>
          <p:cNvSpPr txBox="1">
            <a:spLocks/>
          </p:cNvSpPr>
          <p:nvPr/>
        </p:nvSpPr>
        <p:spPr>
          <a:xfrm>
            <a:off x="3732934" y="1693792"/>
            <a:ext cx="4706911" cy="42516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ORDER FOR PMEPR REDUCTION=[1 2 3 4 5]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915" y="2249779"/>
            <a:ext cx="6020377" cy="3886200"/>
          </a:xfrm>
          <a:prstGeom prst="rect">
            <a:avLst/>
          </a:prstGeom>
        </p:spPr>
      </p:pic>
      <p:sp>
        <p:nvSpPr>
          <p:cNvPr id="24" name="Subtitle 2"/>
          <p:cNvSpPr txBox="1">
            <a:spLocks/>
          </p:cNvSpPr>
          <p:nvPr/>
        </p:nvSpPr>
        <p:spPr>
          <a:xfrm>
            <a:off x="9236263" y="3727581"/>
            <a:ext cx="1666196" cy="43031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PSL=-18dB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9236263" y="3249346"/>
            <a:ext cx="1666196" cy="43031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PSL=-13.75dB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1095612" y="2609052"/>
            <a:ext cx="1990198" cy="76010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PMEPR=1.7371</a:t>
            </a:r>
          </a:p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PMEPR=4.4073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79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193</Words>
  <Application>Microsoft Office PowerPoint</Application>
  <PresentationFormat>Widescreen</PresentationFormat>
  <Paragraphs>74</Paragraphs>
  <Slides>14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MathType 7.0 Equation</vt:lpstr>
      <vt:lpstr>OFDM RADAR WAVEFORM DESIGN BY P4-PHASE CODED SEQUENCE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OFDM RADAR WAVEFORM DESIGN BY P4-PHASE CODED SEQUENCE</dc:title>
  <dc:creator>AZANTENNA2</dc:creator>
  <cp:lastModifiedBy>AZANTENNA2</cp:lastModifiedBy>
  <cp:revision>10</cp:revision>
  <dcterms:created xsi:type="dcterms:W3CDTF">2022-12-20T10:09:42Z</dcterms:created>
  <dcterms:modified xsi:type="dcterms:W3CDTF">2022-12-20T12:07:49Z</dcterms:modified>
</cp:coreProperties>
</file>