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56" r:id="rId4"/>
    <p:sldId id="257" r:id="rId5"/>
    <p:sldId id="258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2" r:id="rId16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2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92"/>
        <p:guide pos="21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173567"/>
            <a:ext cx="8128000" cy="43984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6278" y="413809"/>
            <a:ext cx="7295444" cy="7217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7689" y="1228725"/>
            <a:ext cx="7299678" cy="6540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4163483"/>
            <a:ext cx="1896533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7067" y="4163483"/>
            <a:ext cx="2573867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5067" y="4163483"/>
            <a:ext cx="1896533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92800" y="127000"/>
            <a:ext cx="1828800" cy="3958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27000"/>
            <a:ext cx="5350933" cy="3958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1139825"/>
            <a:ext cx="7010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3059642"/>
            <a:ext cx="7010400" cy="1000125"/>
          </a:xfrm>
        </p:spPr>
        <p:txBody>
          <a:bodyPr/>
          <a:lstStyle>
            <a:lvl1pPr marL="0" indent="0">
              <a:buNone/>
              <a:defRPr sz="1600"/>
            </a:lvl1pPr>
            <a:lvl2pPr marL="304800" indent="0">
              <a:buNone/>
              <a:defRPr sz="1335"/>
            </a:lvl2pPr>
            <a:lvl3pPr marL="609600" indent="0">
              <a:buNone/>
              <a:defRPr sz="1200"/>
            </a:lvl3pPr>
            <a:lvl4pPr marL="914400" indent="0">
              <a:buNone/>
              <a:defRPr sz="1065"/>
            </a:lvl4pPr>
            <a:lvl5pPr marL="1219200" indent="0">
              <a:buNone/>
              <a:defRPr sz="1065"/>
            </a:lvl5pPr>
            <a:lvl6pPr marL="1524000" indent="0">
              <a:buNone/>
              <a:defRPr sz="1065"/>
            </a:lvl6pPr>
            <a:lvl7pPr marL="1828800" indent="0">
              <a:buNone/>
              <a:defRPr sz="1065"/>
            </a:lvl7pPr>
            <a:lvl8pPr marL="2133600" indent="0">
              <a:buNone/>
              <a:defRPr sz="1065"/>
            </a:lvl8pPr>
            <a:lvl9pPr marL="243840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783167"/>
            <a:ext cx="3589867" cy="330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1733" y="783167"/>
            <a:ext cx="3589867" cy="330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12" y="243417"/>
            <a:ext cx="70104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212" y="1120775"/>
            <a:ext cx="343887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212" y="1670050"/>
            <a:ext cx="343887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120775"/>
            <a:ext cx="345581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1670050"/>
            <a:ext cx="345581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12" y="304800"/>
            <a:ext cx="2621844" cy="1066800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812" y="658283"/>
            <a:ext cx="4114800" cy="3249083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12" y="1371600"/>
            <a:ext cx="2621844" cy="2541059"/>
          </a:xfrm>
        </p:spPr>
        <p:txBody>
          <a:bodyPr/>
          <a:lstStyle>
            <a:lvl1pPr marL="0" indent="0">
              <a:buNone/>
              <a:defRPr sz="1065"/>
            </a:lvl1pPr>
            <a:lvl2pPr marL="304800" indent="0">
              <a:buNone/>
              <a:defRPr sz="935"/>
            </a:lvl2pPr>
            <a:lvl3pPr marL="609600" indent="0">
              <a:buNone/>
              <a:defRPr sz="800"/>
            </a:lvl3pPr>
            <a:lvl4pPr marL="914400" indent="0">
              <a:buNone/>
              <a:defRPr sz="665"/>
            </a:lvl4pPr>
            <a:lvl5pPr marL="1219200" indent="0">
              <a:buNone/>
              <a:defRPr sz="665"/>
            </a:lvl5pPr>
            <a:lvl6pPr marL="1524000" indent="0">
              <a:buNone/>
              <a:defRPr sz="665"/>
            </a:lvl6pPr>
            <a:lvl7pPr marL="1828800" indent="0">
              <a:buNone/>
              <a:defRPr sz="665"/>
            </a:lvl7pPr>
            <a:lvl8pPr marL="2133600" indent="0">
              <a:buNone/>
              <a:defRPr sz="665"/>
            </a:lvl8pPr>
            <a:lvl9pPr marL="2438400" indent="0">
              <a:buNone/>
              <a:defRPr sz="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12" y="304800"/>
            <a:ext cx="2621844" cy="1066800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55812" y="658283"/>
            <a:ext cx="4114800" cy="3249083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12" y="1371600"/>
            <a:ext cx="2621844" cy="2541059"/>
          </a:xfrm>
        </p:spPr>
        <p:txBody>
          <a:bodyPr/>
          <a:lstStyle>
            <a:lvl1pPr marL="0" indent="0">
              <a:buNone/>
              <a:defRPr sz="1065"/>
            </a:lvl1pPr>
            <a:lvl2pPr marL="304800" indent="0">
              <a:buNone/>
              <a:defRPr sz="935"/>
            </a:lvl2pPr>
            <a:lvl3pPr marL="609600" indent="0">
              <a:buNone/>
              <a:defRPr sz="800"/>
            </a:lvl3pPr>
            <a:lvl4pPr marL="914400" indent="0">
              <a:buNone/>
              <a:defRPr sz="665"/>
            </a:lvl4pPr>
            <a:lvl5pPr marL="1219200" indent="0">
              <a:buNone/>
              <a:defRPr sz="665"/>
            </a:lvl5pPr>
            <a:lvl6pPr marL="1524000" indent="0">
              <a:buNone/>
              <a:defRPr sz="665"/>
            </a:lvl6pPr>
            <a:lvl7pPr marL="1828800" indent="0">
              <a:buNone/>
              <a:defRPr sz="665"/>
            </a:lvl7pPr>
            <a:lvl8pPr marL="2133600" indent="0">
              <a:buNone/>
              <a:defRPr sz="665"/>
            </a:lvl8pPr>
            <a:lvl9pPr marL="2438400" indent="0">
              <a:buNone/>
              <a:defRPr sz="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06400" y="127000"/>
            <a:ext cx="7315200" cy="388409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06400" y="783167"/>
            <a:ext cx="7315200" cy="330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4163483"/>
            <a:ext cx="189653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935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7067" y="4163483"/>
            <a:ext cx="257386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935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5067" y="4163483"/>
            <a:ext cx="189653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935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spcBef>
          <a:spcPct val="13000"/>
        </a:spcBef>
        <a:spcAft>
          <a:spcPct val="0"/>
        </a:spcAft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rtl="0" fontAlgn="base">
        <a:spcBef>
          <a:spcPct val="13000"/>
        </a:spcBef>
        <a:spcAft>
          <a:spcPct val="0"/>
        </a:spcAft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rtl="0" fontAlgn="base">
        <a:spcBef>
          <a:spcPct val="13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rtl="0" fontAlgn="base">
        <a:spcBef>
          <a:spcPct val="13000"/>
        </a:spcBef>
        <a:spcAft>
          <a:spcPct val="0"/>
        </a:spcAft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rtl="0" fontAlgn="base">
        <a:spcBef>
          <a:spcPct val="13000"/>
        </a:spcBef>
        <a:spcAft>
          <a:spcPct val="0"/>
        </a:spcAft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hyperlink" Target="https://www.presentations.ai/?utm_source=free_pdf_download&amp;utm_medium=presentation&amp;utm_campaign=Created%20using%20Presentations.a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www.presentations.ai/?utm_source=free_pdf_download&amp;utm_medium=presentation&amp;utm_campaign=Created%20using%20Presentations.ai" TargetMode="Externa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www.presentations.ai/?utm_source=free_pdf_download&amp;utm_medium=presentation&amp;utm_campaign=Created%20using%20Presentations.ai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jpeg"/><Relationship Id="rId7" Type="http://schemas.openxmlformats.org/officeDocument/2006/relationships/image" Target="../media/image21.png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s://www.presentations.ai/?utm_source=free_pdf_download&amp;utm_medium=presentation&amp;utm_campaign=Created%20using%20Presentations.ai" TargetMode="External"/><Relationship Id="rId13" Type="http://schemas.openxmlformats.org/officeDocument/2006/relationships/image" Target="../media/image27.png"/><Relationship Id="rId12" Type="http://schemas.openxmlformats.org/officeDocument/2006/relationships/image" Target="../media/image26.jpeg"/><Relationship Id="rId11" Type="http://schemas.openxmlformats.org/officeDocument/2006/relationships/image" Target="../media/image25.jpeg"/><Relationship Id="rId10" Type="http://schemas.openxmlformats.org/officeDocument/2006/relationships/image" Target="../media/image24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www.presentations.ai/?utm_source=free_pdf_download&amp;utm_medium=presentation&amp;utm_campaign=Created%20using%20Presentations.ai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9489" y="505931"/>
            <a:ext cx="5198745" cy="346075"/>
          </a:xfrm>
        </p:spPr>
        <p:txBody>
          <a:bodyPr/>
          <a:p>
            <a:pPr algn="just"/>
            <a:r>
              <a:rPr lang="en-US" sz="4400">
                <a:latin typeface="Arial Black" panose="020B0A04020102020204" charset="0"/>
                <a:cs typeface="Arial Black" panose="020B0A04020102020204" charset="0"/>
              </a:rPr>
              <a:t>     EDUAID</a:t>
            </a:r>
            <a:endParaRPr 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400" y="762000"/>
            <a:ext cx="7261225" cy="3003550"/>
          </a:xfrm>
        </p:spPr>
        <p:txBody>
          <a:bodyPr wrap="square">
            <a:noAutofit/>
          </a:bodyPr>
          <a:p>
            <a:pPr marL="0" indent="0">
              <a:buNone/>
            </a:pPr>
            <a:r>
              <a:rPr lang="en-US"/>
              <a:t>        </a:t>
            </a:r>
            <a:endParaRPr lang="en-US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marL="0" indent="0" algn="l">
              <a:buNone/>
            </a:pPr>
            <a:r>
              <a:rPr lang="en-US" sz="1800"/>
              <a:t>                 </a:t>
            </a: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 : Aatazaz Hussain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ARID No : 23-ARID-771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Submitted to : DR.M.Habib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1800"/>
          </a:p>
          <a:p>
            <a:pPr marL="0" indent="0" algn="l">
              <a:buNone/>
            </a:pPr>
            <a:r>
              <a:rPr lang="en-US" sz="1800"/>
              <a:t>       </a:t>
            </a:r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1790"/>
            <a:ext cx="8128000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1095"/>
            <a:ext cx="8128000" cy="2289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9135"/>
            <a:ext cx="8127365" cy="3173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5805"/>
            <a:ext cx="8128000" cy="31197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1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475" y="4200144"/>
            <a:ext cx="1334857" cy="20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24952" cy="3352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8494" y="2780283"/>
            <a:ext cx="3844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0" dirty="0">
                <a:latin typeface="Cambria" panose="02040503050406030204"/>
                <a:cs typeface="Cambria" panose="02040503050406030204"/>
              </a:rPr>
              <a:t>Connect</a:t>
            </a:r>
            <a:r>
              <a:rPr sz="22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90" dirty="0">
                <a:latin typeface="Cambria" panose="02040503050406030204"/>
                <a:cs typeface="Cambria" panose="02040503050406030204"/>
              </a:rPr>
              <a:t>with</a:t>
            </a:r>
            <a:r>
              <a:rPr sz="22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20" dirty="0">
                <a:latin typeface="Cambria" panose="02040503050406030204"/>
                <a:cs typeface="Cambria" panose="02040503050406030204"/>
              </a:rPr>
              <a:t>EduAid</a:t>
            </a:r>
            <a:r>
              <a:rPr sz="22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00" dirty="0">
                <a:latin typeface="Cambria" panose="02040503050406030204"/>
                <a:cs typeface="Cambria" panose="02040503050406030204"/>
              </a:rPr>
              <a:t>for</a:t>
            </a:r>
            <a:r>
              <a:rPr sz="2200" spc="-13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25" dirty="0">
                <a:latin typeface="Cambria" panose="02040503050406030204"/>
                <a:cs typeface="Cambria" panose="02040503050406030204"/>
              </a:rPr>
              <a:t>More</a:t>
            </a:r>
            <a:r>
              <a:rPr sz="22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20" dirty="0">
                <a:latin typeface="Cambria" panose="02040503050406030204"/>
                <a:cs typeface="Cambria" panose="02040503050406030204"/>
              </a:rPr>
              <a:t>Info</a:t>
            </a:r>
            <a:endParaRPr sz="2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737" y="3174262"/>
            <a:ext cx="5226685" cy="3613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215"/>
              </a:spcBef>
            </a:pPr>
            <a:r>
              <a:rPr sz="95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Than</a:t>
            </a:r>
            <a:r>
              <a:rPr sz="950" spc="155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 </a:t>
            </a:r>
            <a:r>
              <a:rPr sz="95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you</a:t>
            </a:r>
            <a:r>
              <a:rPr sz="950" spc="6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950" spc="5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your</a:t>
            </a:r>
            <a:r>
              <a:rPr sz="950" spc="25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666666"/>
                </a:solidFill>
                <a:latin typeface="Cambria" panose="02040503050406030204"/>
                <a:cs typeface="Cambria" panose="02040503050406030204"/>
              </a:rPr>
              <a:t>attent</a:t>
            </a:r>
            <a:r>
              <a:rPr sz="950" spc="85" dirty="0">
                <a:solidFill>
                  <a:srgbClr val="66666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on</a:t>
            </a:r>
            <a:r>
              <a:rPr sz="950" spc="7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spc="-20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950" i="1" spc="25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more</a:t>
            </a:r>
            <a:r>
              <a:rPr sz="950" i="1" spc="15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information</a:t>
            </a:r>
            <a:r>
              <a:rPr sz="950" i="1" spc="85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on</a:t>
            </a:r>
            <a:r>
              <a:rPr sz="950" i="1" spc="5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4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EduAid,</a:t>
            </a:r>
            <a:r>
              <a:rPr sz="950" spc="13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please</a:t>
            </a:r>
            <a:r>
              <a:rPr sz="950" i="1" spc="65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reach</a:t>
            </a:r>
            <a:r>
              <a:rPr sz="950" i="1" spc="3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out</a:t>
            </a:r>
            <a:r>
              <a:rPr sz="950" i="1" spc="3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B6B6B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950" i="1" spc="20" dirty="0">
                <a:solidFill>
                  <a:srgbClr val="6B6B6B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us</a:t>
            </a:r>
            <a:r>
              <a:rPr sz="950" i="1" spc="1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using</a:t>
            </a:r>
            <a:r>
              <a:rPr sz="950" i="1" spc="-20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950" i="1" spc="45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i="1" spc="-1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conta</a:t>
            </a:r>
            <a:endParaRPr sz="9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i="1" spc="-10" dirty="0">
                <a:solidFill>
                  <a:srgbClr val="666666"/>
                </a:solidFill>
                <a:latin typeface="Times New Roman" panose="02020603050405020304"/>
                <a:cs typeface="Times New Roman" panose="02020603050405020304"/>
              </a:rPr>
              <a:t>Orovidea.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022" y="291535"/>
            <a:ext cx="3985895" cy="68961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lang="en-US" altLang="en-US" sz="2050" spc="-10" dirty="0">
                <a:latin typeface="Times New Roman" panose="02020603050405020304"/>
                <a:cs typeface="Times New Roman" panose="02020603050405020304"/>
              </a:rPr>
              <a:t>                     </a:t>
            </a:r>
            <a:r>
              <a:rPr sz="2050" spc="-10" dirty="0">
                <a:latin typeface="Times New Roman" panose="02020603050405020304"/>
                <a:cs typeface="Times New Roman" panose="02020603050405020304"/>
              </a:rPr>
              <a:t>EDUAID</a:t>
            </a: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3335" marR="5080" indent="7620">
              <a:lnSpc>
                <a:spcPct val="111000"/>
              </a:lnSpc>
              <a:spcBef>
                <a:spcPts val="4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6400" y="2895600"/>
            <a:ext cx="7394575" cy="1532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/>
              <a:t>We designed the EduAid website with a clean, intuitive interface to ensure a seamless user experience for students and educators. Using a mobile-first, responsive design approach, we prioritized accessibility, performance, and ease of navigation. The site integrates AI features and personalized dashboards to enhance learning engagement and progress tracking.</a:t>
            </a:r>
            <a:endParaRPr lang="en-US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63" y="1443227"/>
            <a:ext cx="3224530" cy="206946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65"/>
              </a:spcBef>
            </a:pPr>
            <a:r>
              <a:rPr sz="3800" spc="-85" dirty="0">
                <a:latin typeface="Cambria" panose="02040503050406030204"/>
                <a:cs typeface="Cambria" panose="02040503050406030204"/>
              </a:rPr>
              <a:t>Introducing </a:t>
            </a:r>
            <a:r>
              <a:rPr sz="3700" spc="-145" dirty="0">
                <a:latin typeface="Cambria" panose="02040503050406030204"/>
                <a:cs typeface="Cambria" panose="02040503050406030204"/>
              </a:rPr>
              <a:t>EduAid:</a:t>
            </a:r>
            <a:r>
              <a:rPr sz="37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3700" spc="-105" dirty="0">
                <a:latin typeface="Cambria" panose="02040503050406030204"/>
                <a:cs typeface="Cambria" panose="02040503050406030204"/>
              </a:rPr>
              <a:t>Bridging </a:t>
            </a:r>
            <a:r>
              <a:rPr sz="3800" spc="-100" dirty="0">
                <a:latin typeface="Cambria" panose="02040503050406030204"/>
                <a:cs typeface="Cambria" panose="02040503050406030204"/>
              </a:rPr>
              <a:t>Educational </a:t>
            </a:r>
            <a:r>
              <a:rPr sz="3750" spc="-110" dirty="0">
                <a:latin typeface="Cambria" panose="02040503050406030204"/>
                <a:cs typeface="Cambria" panose="02040503050406030204"/>
              </a:rPr>
              <a:t>Financial</a:t>
            </a:r>
            <a:r>
              <a:rPr sz="375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3750" spc="-20" dirty="0">
                <a:latin typeface="Cambria" panose="02040503050406030204"/>
                <a:cs typeface="Cambria" panose="02040503050406030204"/>
              </a:rPr>
              <a:t>Gaps</a:t>
            </a:r>
            <a:endParaRPr sz="37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5925" y="1979930"/>
            <a:ext cx="3495040" cy="922655"/>
          </a:xfrm>
          <a:prstGeom prst="rect">
            <a:avLst/>
          </a:prstGeom>
        </p:spPr>
        <p:txBody>
          <a:bodyPr vert="horz" wrap="square" lIns="0" tIns="7620" rIns="0" bIns="0" rtlCol="0">
            <a:noAutofit/>
          </a:bodyPr>
          <a:lstStyle/>
          <a:p>
            <a:pPr marL="12700" marR="5080" indent="1905">
              <a:lnSpc>
                <a:spcPct val="112000"/>
              </a:lnSpc>
              <a:spcBef>
                <a:spcPts val="60"/>
              </a:spcBef>
            </a:pPr>
            <a:r>
              <a:rPr lang="en-US" altLang="en-US" sz="1400">
                <a:latin typeface="Cambria" panose="02040503050406030204"/>
                <a:cs typeface="Cambria" panose="02040503050406030204"/>
              </a:rPr>
              <a:t>EduAid is a student-focused web platform that aims to bridge the financial gap for students seeking higher education in Pakistan. It follows a Study Now, Pay Later model and includes key sections such as Our Inspiration, Mission, Insights, University Partners, and more.</a:t>
            </a:r>
            <a:endParaRPr lang="en-US" altLang="en-US" sz="1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333" y="740663"/>
            <a:ext cx="54857" cy="822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33" y="1207008"/>
            <a:ext cx="54857" cy="76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33" y="2139695"/>
            <a:ext cx="57904" cy="88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333" y="2609088"/>
            <a:ext cx="57904" cy="792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333" y="3075432"/>
            <a:ext cx="48761" cy="76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333" y="3541776"/>
            <a:ext cx="57904" cy="76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333" y="1673351"/>
            <a:ext cx="57904" cy="853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7036" y="650748"/>
            <a:ext cx="2666365" cy="85851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 spc="10" dirty="0">
                <a:latin typeface="Cambria" panose="02040503050406030204"/>
                <a:cs typeface="Cambria" panose="02040503050406030204"/>
              </a:rPr>
              <a:t>Bnotstrap</a:t>
            </a:r>
            <a:r>
              <a:rPr sz="10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10" dirty="0">
                <a:latin typeface="Cambria" panose="02040503050406030204"/>
                <a:cs typeface="Cambria" panose="02040503050406030204"/>
              </a:rPr>
              <a:t>Integration</a:t>
            </a:r>
            <a:r>
              <a:rPr sz="10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Method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19050">
              <a:lnSpc>
                <a:spcPct val="100000"/>
              </a:lnSpc>
              <a:spcBef>
                <a:spcPts val="265"/>
              </a:spcBef>
            </a:pPr>
            <a:r>
              <a:rPr sz="950" spc="-40" dirty="0">
                <a:latin typeface="Calibri" panose="020F0502020204030204"/>
                <a:cs typeface="Calibri" panose="020F0502020204030204"/>
              </a:rPr>
              <a:t>Integrate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Bootstrap</a:t>
            </a:r>
            <a:r>
              <a:rPr sz="95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via</a:t>
            </a:r>
            <a:r>
              <a:rPr sz="95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CDN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for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full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access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its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features.</a:t>
            </a:r>
            <a:endParaRPr sz="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000" spc="10" dirty="0">
                <a:latin typeface="Cambria" panose="02040503050406030204"/>
                <a:cs typeface="Cambria" panose="02040503050406030204"/>
              </a:rPr>
              <a:t>Location</a:t>
            </a:r>
            <a:r>
              <a:rPr sz="10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10" dirty="0">
                <a:latin typeface="Cambria" panose="02040503050406030204"/>
                <a:cs typeface="Cambria" panose="02040503050406030204"/>
              </a:rPr>
              <a:t>of</a:t>
            </a:r>
            <a:r>
              <a:rPr sz="10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10" dirty="0">
                <a:latin typeface="Cambria" panose="02040503050406030204"/>
                <a:cs typeface="Cambria" panose="02040503050406030204"/>
              </a:rPr>
              <a:t>CDN</a:t>
            </a:r>
            <a:r>
              <a:rPr sz="10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20" dirty="0">
                <a:latin typeface="Cambria" panose="02040503050406030204"/>
                <a:cs typeface="Cambria" panose="02040503050406030204"/>
              </a:rPr>
              <a:t>Link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21590">
              <a:lnSpc>
                <a:spcPct val="100000"/>
              </a:lnSpc>
              <a:spcBef>
                <a:spcPts val="265"/>
              </a:spcBef>
            </a:pPr>
            <a:r>
              <a:rPr sz="950" spc="-90" dirty="0">
                <a:latin typeface="Cambria" panose="02040503050406030204"/>
                <a:cs typeface="Cambria" panose="02040503050406030204"/>
              </a:rPr>
              <a:t>Place</a:t>
            </a:r>
            <a:r>
              <a:rPr sz="95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5" dirty="0">
                <a:latin typeface="Cambria" panose="02040503050406030204"/>
                <a:cs typeface="Cambria" panose="02040503050406030204"/>
              </a:rPr>
              <a:t>the</a:t>
            </a:r>
            <a:r>
              <a:rPr sz="9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5" dirty="0">
                <a:latin typeface="Cambria" panose="02040503050406030204"/>
                <a:cs typeface="Cambria" panose="02040503050406030204"/>
              </a:rPr>
              <a:t>CDN</a:t>
            </a:r>
            <a:r>
              <a:rPr sz="95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75" dirty="0">
                <a:latin typeface="Cambria" panose="02040503050406030204"/>
                <a:cs typeface="Cambria" panose="02040503050406030204"/>
              </a:rPr>
              <a:t>link</a:t>
            </a:r>
            <a:r>
              <a:rPr sz="95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125" dirty="0">
                <a:latin typeface="Cambria" panose="02040503050406030204"/>
                <a:cs typeface="Cambria" panose="02040503050406030204"/>
              </a:rPr>
              <a:t>in</a:t>
            </a:r>
            <a:r>
              <a:rPr sz="9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0" dirty="0">
                <a:latin typeface="Cambria" panose="02040503050406030204"/>
                <a:cs typeface="Cambria" panose="02040503050406030204"/>
              </a:rPr>
              <a:t>the</a:t>
            </a:r>
            <a:r>
              <a:rPr sz="95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5" dirty="0">
                <a:latin typeface="Cambria" panose="02040503050406030204"/>
                <a:cs typeface="Cambria" panose="02040503050406030204"/>
              </a:rPr>
              <a:t>section</a:t>
            </a:r>
            <a:r>
              <a:rPr sz="9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45" dirty="0">
                <a:latin typeface="Cambria" panose="02040503050406030204"/>
                <a:cs typeface="Cambria" panose="02040503050406030204"/>
              </a:rPr>
              <a:t>of</a:t>
            </a:r>
            <a:r>
              <a:rPr sz="95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0" dirty="0">
                <a:latin typeface="Cambria" panose="02040503050406030204"/>
                <a:cs typeface="Cambria" panose="02040503050406030204"/>
              </a:rPr>
              <a:t>your</a:t>
            </a:r>
            <a:r>
              <a:rPr sz="9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130" dirty="0">
                <a:latin typeface="Cambria" panose="02040503050406030204"/>
                <a:cs typeface="Cambria" panose="02040503050406030204"/>
              </a:rPr>
              <a:t>HTML</a:t>
            </a:r>
            <a:r>
              <a:rPr sz="9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20" dirty="0">
                <a:latin typeface="Cambria" panose="02040503050406030204"/>
                <a:cs typeface="Cambria" panose="02040503050406030204"/>
              </a:rPr>
              <a:t>document.</a:t>
            </a:r>
            <a:endParaRPr sz="9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8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8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8"/>
              </a:rPr>
              <a:t>1°nç</a:t>
            </a:r>
            <a:endParaRPr sz="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8"/>
              </a:rPr>
              <a:t>preseutotions</a:t>
            </a:r>
            <a:endParaRPr sz="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806" y="1575561"/>
            <a:ext cx="3054985" cy="4044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Benefits</a:t>
            </a:r>
            <a:r>
              <a:rPr sz="11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Using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CDN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5875">
              <a:lnSpc>
                <a:spcPct val="100000"/>
              </a:lnSpc>
              <a:spcBef>
                <a:spcPts val="220"/>
              </a:spcBef>
            </a:pPr>
            <a:r>
              <a:rPr sz="1000" spc="-70" dirty="0">
                <a:latin typeface="Calibri" panose="020F0502020204030204"/>
                <a:cs typeface="Calibri" panose="020F0502020204030204"/>
              </a:rPr>
              <a:t>Allows</a:t>
            </a:r>
            <a:r>
              <a:rPr sz="1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1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0" dirty="0">
                <a:latin typeface="Calibri" panose="020F0502020204030204"/>
                <a:cs typeface="Calibri" panose="020F0502020204030204"/>
              </a:rPr>
              <a:t>to</a:t>
            </a:r>
            <a:r>
              <a:rPr sz="1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5" dirty="0">
                <a:latin typeface="Calibri" panose="020F0502020204030204"/>
                <a:cs typeface="Calibri" panose="020F0502020204030204"/>
              </a:rPr>
              <a:t>responsive</a:t>
            </a:r>
            <a:r>
              <a:rPr sz="1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5" dirty="0">
                <a:latin typeface="Calibri" panose="020F0502020204030204"/>
                <a:cs typeface="Calibri" panose="020F0502020204030204"/>
              </a:rPr>
              <a:t>components</a:t>
            </a:r>
            <a:r>
              <a:rPr sz="1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5" dirty="0">
                <a:latin typeface="Calibri" panose="020F0502020204030204"/>
                <a:cs typeface="Calibri" panose="020F0502020204030204"/>
              </a:rPr>
              <a:t>without</a:t>
            </a:r>
            <a:r>
              <a:rPr sz="1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5" dirty="0">
                <a:latin typeface="Calibri" panose="020F0502020204030204"/>
                <a:cs typeface="Calibri" panose="020F0502020204030204"/>
              </a:rPr>
              <a:t>local</a:t>
            </a:r>
            <a:r>
              <a:rPr sz="1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30" dirty="0">
                <a:latin typeface="Calibri" panose="020F0502020204030204"/>
                <a:cs typeface="Calibri" panose="020F0502020204030204"/>
              </a:rPr>
              <a:t>downloads.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069" y="2054859"/>
            <a:ext cx="3023235" cy="391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Cambria" panose="02040503050406030204"/>
                <a:cs typeface="Cambria" panose="02040503050406030204"/>
              </a:rPr>
              <a:t>Access</a:t>
            </a:r>
            <a:r>
              <a:rPr sz="10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to</a:t>
            </a:r>
            <a:r>
              <a:rPr sz="10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Component</a:t>
            </a:r>
            <a:r>
              <a:rPr sz="1000" spc="23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Library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14605">
              <a:lnSpc>
                <a:spcPct val="100000"/>
              </a:lnSpc>
              <a:spcBef>
                <a:spcPts val="240"/>
              </a:spcBef>
            </a:pPr>
            <a:r>
              <a:rPr sz="1000" spc="-95" dirty="0">
                <a:latin typeface="Cambria" panose="02040503050406030204"/>
                <a:cs typeface="Cambria" panose="02040503050406030204"/>
              </a:rPr>
              <a:t>Gain</a:t>
            </a:r>
            <a:r>
              <a:rPr sz="10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90" dirty="0">
                <a:latin typeface="Cambria" panose="02040503050406030204"/>
                <a:cs typeface="Cambria" panose="02040503050406030204"/>
              </a:rPr>
              <a:t>access</a:t>
            </a:r>
            <a:r>
              <a:rPr sz="1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60" dirty="0">
                <a:latin typeface="Cambria" panose="02040503050406030204"/>
                <a:cs typeface="Cambria" panose="02040503050406030204"/>
              </a:rPr>
              <a:t>to</a:t>
            </a:r>
            <a:r>
              <a:rPr sz="1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14" dirty="0">
                <a:latin typeface="Cambria" panose="02040503050406030204"/>
                <a:cs typeface="Cambria" panose="02040503050406030204"/>
              </a:rPr>
              <a:t>a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90" dirty="0">
                <a:latin typeface="Cambria" panose="02040503050406030204"/>
                <a:cs typeface="Cambria" panose="02040503050406030204"/>
              </a:rPr>
              <a:t>comprehensive</a:t>
            </a:r>
            <a:r>
              <a:rPr sz="10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80" dirty="0">
                <a:latin typeface="Cambria" panose="02040503050406030204"/>
                <a:cs typeface="Cambria" panose="02040503050406030204"/>
              </a:rPr>
              <a:t>Ibrary</a:t>
            </a:r>
            <a:r>
              <a:rPr sz="10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60" dirty="0">
                <a:latin typeface="Cambria" panose="02040503050406030204"/>
                <a:cs typeface="Cambria" panose="02040503050406030204"/>
              </a:rPr>
              <a:t>of</a:t>
            </a:r>
            <a:r>
              <a:rPr sz="10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0" dirty="0">
                <a:latin typeface="Cambria" panose="02040503050406030204"/>
                <a:cs typeface="Cambria" panose="02040503050406030204"/>
              </a:rPr>
              <a:t>pre-</a:t>
            </a:r>
            <a:r>
              <a:rPr sz="1000" spc="-90" dirty="0">
                <a:latin typeface="Cambria" panose="02040503050406030204"/>
                <a:cs typeface="Cambria" panose="02040503050406030204"/>
              </a:rPr>
              <a:t>styled</a:t>
            </a:r>
            <a:r>
              <a:rPr sz="10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55" dirty="0">
                <a:latin typeface="Cambria" panose="02040503050406030204"/>
                <a:cs typeface="Cambria" panose="02040503050406030204"/>
              </a:rPr>
              <a:t>components.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41" y="2492662"/>
            <a:ext cx="2599055" cy="41846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50" spc="-30" dirty="0">
                <a:latin typeface="Times New Roman" panose="02020603050405020304"/>
                <a:cs typeface="Times New Roman" panose="02020603050405020304"/>
              </a:rPr>
              <a:t>Responsive</a:t>
            </a:r>
            <a:r>
              <a:rPr sz="11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-10" dirty="0">
                <a:latin typeface="Times New Roman" panose="02020603050405020304"/>
                <a:cs typeface="Times New Roman" panose="02020603050405020304"/>
              </a:rPr>
              <a:t>Utilities</a:t>
            </a: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950" spc="-80" dirty="0">
                <a:latin typeface="Cambria" panose="02040503050406030204"/>
                <a:cs typeface="Cambria" panose="02040503050406030204"/>
              </a:rPr>
              <a:t>Utilize</a:t>
            </a:r>
            <a:r>
              <a:rPr sz="95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5" dirty="0">
                <a:latin typeface="Cambria" panose="02040503050406030204"/>
                <a:cs typeface="Cambria" panose="02040503050406030204"/>
              </a:rPr>
              <a:t>responsive</a:t>
            </a:r>
            <a:r>
              <a:rPr sz="9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latin typeface="Cambria" panose="02040503050406030204"/>
                <a:cs typeface="Cambria" panose="02040503050406030204"/>
              </a:rPr>
              <a:t>g</a:t>
            </a:r>
            <a:r>
              <a:rPr sz="95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90" dirty="0">
                <a:latin typeface="Cambria" panose="02040503050406030204"/>
                <a:cs typeface="Cambria" panose="02040503050406030204"/>
              </a:rPr>
              <a:t>id</a:t>
            </a:r>
            <a:r>
              <a:rPr sz="95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75" dirty="0">
                <a:latin typeface="Cambria" panose="02040503050406030204"/>
                <a:cs typeface="Cambria" panose="02040503050406030204"/>
              </a:rPr>
              <a:t>systems</a:t>
            </a:r>
            <a:r>
              <a:rPr sz="95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45" dirty="0">
                <a:latin typeface="Cambria" panose="02040503050406030204"/>
                <a:cs typeface="Cambria" panose="02040503050406030204"/>
              </a:rPr>
              <a:t>and</a:t>
            </a:r>
            <a:r>
              <a:rPr sz="95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5" dirty="0">
                <a:latin typeface="Cambria" panose="02040503050406030204"/>
                <a:cs typeface="Cambria" panose="02040503050406030204"/>
              </a:rPr>
              <a:t>utilities</a:t>
            </a:r>
            <a:r>
              <a:rPr sz="9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0" dirty="0">
                <a:solidFill>
                  <a:srgbClr val="151515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950" spc="-15" dirty="0">
                <a:solidFill>
                  <a:srgbClr val="15151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40" dirty="0">
                <a:latin typeface="Cambria" panose="02040503050406030204"/>
                <a:cs typeface="Cambria" panose="02040503050406030204"/>
              </a:rPr>
              <a:t>flexibility.</a:t>
            </a:r>
            <a:endParaRPr sz="9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036" y="2973436"/>
            <a:ext cx="3103880" cy="8661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dirty="0">
                <a:latin typeface="Cambria" panose="02040503050406030204"/>
                <a:cs typeface="Cambria" panose="02040503050406030204"/>
              </a:rPr>
              <a:t>Pre-styled</a:t>
            </a:r>
            <a:r>
              <a:rPr sz="1000" spc="24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Buttons</a:t>
            </a:r>
            <a:r>
              <a:rPr sz="10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and</a:t>
            </a:r>
            <a:r>
              <a:rPr sz="10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Navbars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22225">
              <a:lnSpc>
                <a:spcPct val="100000"/>
              </a:lnSpc>
              <a:spcBef>
                <a:spcPts val="315"/>
              </a:spcBef>
            </a:pPr>
            <a:r>
              <a:rPr sz="900" spc="-70" dirty="0">
                <a:latin typeface="Cambria" panose="02040503050406030204"/>
                <a:cs typeface="Cambria" panose="02040503050406030204"/>
              </a:rPr>
              <a:t>Easily</a:t>
            </a:r>
            <a:r>
              <a:rPr sz="9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10" dirty="0">
                <a:latin typeface="Cambria" panose="02040503050406030204"/>
                <a:cs typeface="Cambria" panose="02040503050406030204"/>
              </a:rPr>
              <a:t>add</a:t>
            </a:r>
            <a:r>
              <a:rPr sz="9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55" dirty="0">
                <a:latin typeface="Cambria" panose="02040503050406030204"/>
                <a:cs typeface="Cambria" panose="02040503050406030204"/>
              </a:rPr>
              <a:t>pre-</a:t>
            </a:r>
            <a:r>
              <a:rPr sz="900" spc="-40" dirty="0">
                <a:latin typeface="Cambria" panose="02040503050406030204"/>
                <a:cs typeface="Cambria" panose="02040503050406030204"/>
              </a:rPr>
              <a:t>designed</a:t>
            </a:r>
            <a:r>
              <a:rPr sz="9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30" dirty="0">
                <a:latin typeface="Cambria" panose="02040503050406030204"/>
                <a:cs typeface="Cambria" panose="02040503050406030204"/>
              </a:rPr>
              <a:t>buttons</a:t>
            </a:r>
            <a:r>
              <a:rPr sz="9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900" dirty="0">
                <a:latin typeface="Cambria" panose="02040503050406030204"/>
                <a:cs typeface="Cambria" panose="02040503050406030204"/>
              </a:rPr>
              <a:t>and</a:t>
            </a:r>
            <a:r>
              <a:rPr sz="9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45" dirty="0">
                <a:latin typeface="Cambria" panose="02040503050406030204"/>
                <a:cs typeface="Cambria" panose="02040503050406030204"/>
              </a:rPr>
              <a:t>navigation</a:t>
            </a:r>
            <a:r>
              <a:rPr sz="9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40" dirty="0">
                <a:latin typeface="Cambria" panose="02040503050406030204"/>
                <a:cs typeface="Cambria" panose="02040503050406030204"/>
              </a:rPr>
              <a:t>bars </a:t>
            </a:r>
            <a:r>
              <a:rPr sz="900" dirty="0">
                <a:latin typeface="Cambria" panose="02040503050406030204"/>
                <a:cs typeface="Cambria" panose="02040503050406030204"/>
              </a:rPr>
              <a:t>to</a:t>
            </a:r>
            <a:r>
              <a:rPr sz="9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35" dirty="0">
                <a:latin typeface="Cambria" panose="02040503050406030204"/>
                <a:cs typeface="Cambria" panose="02040503050406030204"/>
              </a:rPr>
              <a:t>your</a:t>
            </a:r>
            <a:r>
              <a:rPr sz="9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10" dirty="0">
                <a:latin typeface="Cambria" panose="02040503050406030204"/>
                <a:cs typeface="Cambria" panose="02040503050406030204"/>
              </a:rPr>
              <a:t>site.</a:t>
            </a:r>
            <a:endParaRPr sz="9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ambria" panose="02040503050406030204"/>
              <a:cs typeface="Cambria" panose="02040503050406030204"/>
            </a:endParaRPr>
          </a:p>
          <a:p>
            <a:pPr marL="14605">
              <a:lnSpc>
                <a:spcPct val="100000"/>
              </a:lnSpc>
            </a:pPr>
            <a:r>
              <a:rPr sz="1000" dirty="0">
                <a:latin typeface="Cambria" panose="02040503050406030204"/>
                <a:cs typeface="Cambria" panose="02040503050406030204"/>
              </a:rPr>
              <a:t>Use</a:t>
            </a:r>
            <a:r>
              <a:rPr sz="100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of</a:t>
            </a:r>
            <a:r>
              <a:rPr sz="10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Cards</a:t>
            </a:r>
            <a:r>
              <a:rPr sz="10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and</a:t>
            </a:r>
            <a:r>
              <a:rPr sz="10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Elements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22225">
              <a:lnSpc>
                <a:spcPct val="100000"/>
              </a:lnSpc>
              <a:spcBef>
                <a:spcPts val="315"/>
              </a:spcBef>
            </a:pPr>
            <a:r>
              <a:rPr sz="900" spc="-40" dirty="0">
                <a:latin typeface="Cambria" panose="02040503050406030204"/>
                <a:cs typeface="Cambria" panose="02040503050406030204"/>
              </a:rPr>
              <a:t>Implement</a:t>
            </a:r>
            <a:r>
              <a:rPr sz="9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35" dirty="0">
                <a:latin typeface="Cambria" panose="02040503050406030204"/>
                <a:cs typeface="Cambria" panose="02040503050406030204"/>
              </a:rPr>
              <a:t>cards</a:t>
            </a:r>
            <a:r>
              <a:rPr sz="9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10" dirty="0">
                <a:latin typeface="Cambria" panose="02040503050406030204"/>
                <a:cs typeface="Cambria" panose="02040503050406030204"/>
              </a:rPr>
              <a:t>and</a:t>
            </a:r>
            <a:r>
              <a:rPr sz="9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20" dirty="0">
                <a:latin typeface="Cambria" panose="02040503050406030204"/>
                <a:cs typeface="Cambria" panose="02040503050406030204"/>
              </a:rPr>
              <a:t>other</a:t>
            </a:r>
            <a:r>
              <a:rPr sz="900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90" dirty="0">
                <a:latin typeface="Cambria" panose="02040503050406030204"/>
                <a:cs typeface="Cambria" panose="02040503050406030204"/>
              </a:rPr>
              <a:t>UI</a:t>
            </a:r>
            <a:r>
              <a:rPr sz="9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30" dirty="0">
                <a:latin typeface="Cambria" panose="02040503050406030204"/>
                <a:cs typeface="Cambria" panose="02040503050406030204"/>
              </a:rPr>
              <a:t>elements</a:t>
            </a:r>
            <a:r>
              <a:rPr sz="9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10" dirty="0">
                <a:latin typeface="Cambria" panose="02040503050406030204"/>
                <a:cs typeface="Cambria" panose="02040503050406030204"/>
              </a:rPr>
              <a:t>for</a:t>
            </a:r>
            <a:r>
              <a:rPr sz="9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30" dirty="0">
                <a:latin typeface="Cambria" panose="02040503050406030204"/>
                <a:cs typeface="Cambria" panose="02040503050406030204"/>
              </a:rPr>
              <a:t>better</a:t>
            </a:r>
            <a:r>
              <a:rPr sz="9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30" dirty="0">
                <a:latin typeface="Cambria" panose="02040503050406030204"/>
                <a:cs typeface="Cambria" panose="02040503050406030204"/>
              </a:rPr>
              <a:t>user</a:t>
            </a:r>
            <a:r>
              <a:rPr sz="9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900" spc="-10" dirty="0">
                <a:latin typeface="Cambria" panose="02040503050406030204"/>
                <a:cs typeface="Cambria" panose="02040503050406030204"/>
              </a:rPr>
              <a:t>experience.</a:t>
            </a:r>
            <a:endParaRPr sz="9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3403" y="1786382"/>
            <a:ext cx="270954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>
              <a:lnSpc>
                <a:spcPts val="2505"/>
              </a:lnSpc>
              <a:spcBef>
                <a:spcPts val="100"/>
              </a:spcBef>
            </a:pPr>
            <a:r>
              <a:rPr sz="2250" spc="-30" dirty="0">
                <a:latin typeface="Times New Roman" panose="02020603050405020304"/>
                <a:cs typeface="Times New Roman" panose="02020603050405020304"/>
              </a:rPr>
              <a:t>Integrating</a:t>
            </a:r>
            <a:r>
              <a:rPr sz="22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35" dirty="0">
                <a:latin typeface="Times New Roman" panose="02020603050405020304"/>
                <a:cs typeface="Times New Roman" panose="02020603050405020304"/>
              </a:rPr>
              <a:t>Bootstrap</a:t>
            </a: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522730">
              <a:lnSpc>
                <a:spcPts val="2385"/>
              </a:lnSpc>
            </a:pPr>
            <a:r>
              <a:rPr sz="2150" spc="-65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1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190" dirty="0">
                <a:latin typeface="Times New Roman" panose="02020603050405020304"/>
                <a:cs typeface="Times New Roman" panose="02020603050405020304"/>
              </a:rPr>
              <a:t>CDN</a:t>
            </a: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90" dirty="0">
                <a:solidFill>
                  <a:srgbClr val="66666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000" spc="15" dirty="0">
                <a:solidFill>
                  <a:srgbClr val="66666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guide</a:t>
            </a:r>
            <a:r>
              <a:rPr sz="1000" spc="5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000" spc="30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3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integrating</a:t>
            </a:r>
            <a:r>
              <a:rPr sz="1000" spc="7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solidFill>
                  <a:srgbClr val="646464"/>
                </a:solidFill>
                <a:latin typeface="Cambria" panose="02040503050406030204"/>
                <a:cs typeface="Cambria" panose="02040503050406030204"/>
              </a:rPr>
              <a:t>Bootstrap</a:t>
            </a:r>
            <a:r>
              <a:rPr sz="1000" spc="65" dirty="0">
                <a:solidFill>
                  <a:srgbClr val="646464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20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into</a:t>
            </a:r>
            <a:r>
              <a:rPr sz="1000" spc="-15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your</a:t>
            </a:r>
            <a:r>
              <a:rPr sz="1000" spc="45" dirty="0">
                <a:solidFill>
                  <a:srgbClr val="69696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1000" spc="12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solidFill>
                  <a:srgbClr val="676767"/>
                </a:solidFill>
                <a:latin typeface="Cambria" panose="02040503050406030204"/>
                <a:cs typeface="Cambria" panose="02040503050406030204"/>
              </a:rPr>
              <a:t>ojects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333" y="2514600"/>
            <a:ext cx="1081904" cy="11612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7333" y="2456688"/>
            <a:ext cx="1084952" cy="1106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6381" y="2432304"/>
            <a:ext cx="1081904" cy="12435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9143" y="3368040"/>
            <a:ext cx="304761" cy="701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20572" y="2663951"/>
            <a:ext cx="390095" cy="768095"/>
          </a:xfrm>
          <a:prstGeom prst="rect">
            <a:avLst/>
          </a:prstGeom>
        </p:spPr>
      </p:pic>
      <p:sp>
        <p:nvSpPr>
          <p:cNvPr id="7" name="object 7">
            <a:hlinkClick r:id="rId6"/>
          </p:cNvPr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/>
              <a:t>Effective</a:t>
            </a:r>
            <a:r>
              <a:rPr sz="2200" spc="-40" dirty="0"/>
              <a:t> </a:t>
            </a:r>
            <a:r>
              <a:rPr sz="2200" spc="-140" dirty="0"/>
              <a:t>Navbar</a:t>
            </a:r>
            <a:r>
              <a:rPr sz="2200" spc="20" dirty="0"/>
              <a:t> </a:t>
            </a:r>
            <a:r>
              <a:rPr sz="2200" spc="-75" dirty="0"/>
              <a:t>Configuration</a:t>
            </a:r>
            <a:r>
              <a:rPr sz="2200" spc="105" dirty="0"/>
              <a:t> </a:t>
            </a:r>
            <a:r>
              <a:rPr sz="2200" spc="-90" dirty="0"/>
              <a:t>Using</a:t>
            </a:r>
            <a:r>
              <a:rPr sz="2200" spc="-95" dirty="0"/>
              <a:t> </a:t>
            </a:r>
            <a:r>
              <a:rPr sz="2200" spc="-65" dirty="0"/>
              <a:t>Bootstrap</a:t>
            </a:r>
            <a:endParaRPr sz="2200"/>
          </a:p>
        </p:txBody>
      </p:sp>
      <p:sp>
        <p:nvSpPr>
          <p:cNvPr id="14" name="object 14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6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6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6"/>
              </a:rPr>
              <a:t>1°nç</a:t>
            </a:r>
            <a:endParaRPr sz="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6"/>
              </a:rPr>
              <a:t>preseutotions</a:t>
            </a:r>
            <a:endParaRPr sz="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426" y="1271523"/>
            <a:ext cx="1235075" cy="763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dirty="0">
                <a:latin typeface="Cambria" panose="02040503050406030204"/>
                <a:cs typeface="Cambria" panose="02040503050406030204"/>
              </a:rPr>
              <a:t>Navbar</a:t>
            </a:r>
            <a:r>
              <a:rPr sz="10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Structure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13335" marR="5080" indent="3810">
              <a:lnSpc>
                <a:spcPct val="102000"/>
              </a:lnSpc>
              <a:spcBef>
                <a:spcPts val="455"/>
              </a:spcBef>
            </a:pPr>
            <a:r>
              <a:rPr sz="1000" spc="-85" dirty="0">
                <a:latin typeface="Cambria" panose="02040503050406030204"/>
                <a:cs typeface="Cambria" panose="02040503050406030204"/>
              </a:rPr>
              <a:t>Utilizes</a:t>
            </a:r>
            <a:r>
              <a:rPr sz="1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85" dirty="0">
                <a:latin typeface="Cambria" panose="02040503050406030204"/>
                <a:cs typeface="Cambria" panose="02040503050406030204"/>
              </a:rPr>
              <a:t>Bootstrap's</a:t>
            </a:r>
            <a:r>
              <a:rPr sz="10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90" dirty="0">
                <a:latin typeface="Cambria" panose="02040503050406030204"/>
                <a:cs typeface="Cambria" panose="02040503050406030204"/>
              </a:rPr>
              <a:t>navbar</a:t>
            </a:r>
            <a:r>
              <a:rPr sz="1000" spc="50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90" dirty="0">
                <a:latin typeface="Cambria" panose="02040503050406030204"/>
                <a:cs typeface="Cambria" panose="02040503050406030204"/>
              </a:rPr>
              <a:t>classes</a:t>
            </a:r>
            <a:r>
              <a:rPr sz="1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80" dirty="0">
                <a:latin typeface="Cambria" panose="02040503050406030204"/>
                <a:cs typeface="Cambria" panose="02040503050406030204"/>
              </a:rPr>
              <a:t>for</a:t>
            </a:r>
            <a:r>
              <a:rPr sz="10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14" dirty="0">
                <a:latin typeface="Cambria" panose="02040503050406030204"/>
                <a:cs typeface="Cambria" panose="02040503050406030204"/>
              </a:rPr>
              <a:t>a</a:t>
            </a:r>
            <a:r>
              <a:rPr sz="1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structured layout.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0179" y="1261631"/>
            <a:ext cx="1296670" cy="77343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00" dirty="0">
                <a:latin typeface="Cambria" panose="02040503050406030204"/>
                <a:cs typeface="Cambria" panose="02040503050406030204"/>
              </a:rPr>
              <a:t>Logo</a:t>
            </a:r>
            <a:r>
              <a:rPr sz="10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Placement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13970" marR="5080" indent="7620">
              <a:lnSpc>
                <a:spcPct val="105000"/>
              </a:lnSpc>
              <a:spcBef>
                <a:spcPts val="470"/>
              </a:spcBef>
            </a:pPr>
            <a:r>
              <a:rPr sz="950" spc="-65" dirty="0">
                <a:latin typeface="Cambria" panose="02040503050406030204"/>
                <a:cs typeface="Cambria" panose="02040503050406030204"/>
              </a:rPr>
              <a:t>Features</a:t>
            </a:r>
            <a:r>
              <a:rPr sz="9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80" dirty="0">
                <a:latin typeface="Cambria" panose="02040503050406030204"/>
                <a:cs typeface="Cambria" panose="02040503050406030204"/>
              </a:rPr>
              <a:t>logo</a:t>
            </a:r>
            <a:r>
              <a:rPr sz="9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40" dirty="0">
                <a:latin typeface="Cambria" panose="02040503050406030204"/>
                <a:cs typeface="Cambria" panose="02040503050406030204"/>
              </a:rPr>
              <a:t>and</a:t>
            </a:r>
            <a:r>
              <a:rPr sz="95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10" dirty="0">
                <a:latin typeface="Cambria" panose="02040503050406030204"/>
                <a:cs typeface="Cambria" panose="02040503050406030204"/>
              </a:rPr>
              <a:t>brand </a:t>
            </a:r>
            <a:r>
              <a:rPr sz="950" spc="-55" dirty="0">
                <a:latin typeface="Cambria" panose="02040503050406030204"/>
                <a:cs typeface="Cambria" panose="02040503050406030204"/>
              </a:rPr>
              <a:t>name</a:t>
            </a:r>
            <a:r>
              <a:rPr sz="95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0" dirty="0">
                <a:latin typeface="Cambria" panose="02040503050406030204"/>
                <a:cs typeface="Cambria" panose="02040503050406030204"/>
              </a:rPr>
              <a:t>positioned</a:t>
            </a:r>
            <a:r>
              <a:rPr sz="95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5" dirty="0">
                <a:latin typeface="Cambria" panose="02040503050406030204"/>
                <a:cs typeface="Cambria" panose="02040503050406030204"/>
              </a:rPr>
              <a:t>on</a:t>
            </a:r>
            <a:r>
              <a:rPr sz="9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20" dirty="0">
                <a:latin typeface="Cambria" panose="02040503050406030204"/>
                <a:cs typeface="Cambria" panose="02040503050406030204"/>
              </a:rPr>
              <a:t>the</a:t>
            </a:r>
            <a:r>
              <a:rPr sz="95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45" dirty="0">
                <a:latin typeface="Cambria" panose="02040503050406030204"/>
                <a:cs typeface="Cambria" panose="02040503050406030204"/>
              </a:rPr>
              <a:t>left</a:t>
            </a:r>
            <a:r>
              <a:rPr sz="950" spc="50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75" dirty="0">
                <a:latin typeface="Cambria" panose="02040503050406030204"/>
                <a:cs typeface="Cambria" panose="02040503050406030204"/>
              </a:rPr>
              <a:t>side</a:t>
            </a:r>
            <a:r>
              <a:rPr sz="100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80" dirty="0">
                <a:solidFill>
                  <a:srgbClr val="1A1A1A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1000" spc="-10" dirty="0">
                <a:solidFill>
                  <a:srgbClr val="1A1A1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visibility.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9475" y="1261631"/>
            <a:ext cx="1252855" cy="772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00" spc="10" dirty="0">
                <a:latin typeface="Cambria" panose="02040503050406030204"/>
                <a:cs typeface="Cambria" panose="02040503050406030204"/>
              </a:rPr>
              <a:t>Navigation</a:t>
            </a:r>
            <a:r>
              <a:rPr sz="1000" spc="22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45" dirty="0">
                <a:latin typeface="Cambria" panose="02040503050406030204"/>
                <a:cs typeface="Cambria" panose="02040503050406030204"/>
              </a:rPr>
              <a:t>Links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15240" marR="5080" indent="6350">
              <a:lnSpc>
                <a:spcPct val="107000"/>
              </a:lnSpc>
              <a:spcBef>
                <a:spcPts val="445"/>
              </a:spcBef>
            </a:pPr>
            <a:r>
              <a:rPr sz="950" spc="-65" dirty="0">
                <a:latin typeface="Cambria" panose="02040503050406030204"/>
                <a:cs typeface="Cambria" panose="02040503050406030204"/>
              </a:rPr>
              <a:t>Includes</a:t>
            </a:r>
            <a:r>
              <a:rPr sz="95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5" dirty="0">
                <a:latin typeface="Cambria" panose="02040503050406030204"/>
                <a:cs typeface="Cambria" panose="02040503050406030204"/>
              </a:rPr>
              <a:t>navigation</a:t>
            </a:r>
            <a:r>
              <a:rPr sz="95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10" dirty="0">
                <a:latin typeface="Cambria" panose="02040503050406030204"/>
                <a:cs typeface="Cambria" panose="02040503050406030204"/>
              </a:rPr>
              <a:t>links </a:t>
            </a:r>
            <a:r>
              <a:rPr sz="950" spc="-60" dirty="0">
                <a:latin typeface="Cambria" panose="02040503050406030204"/>
                <a:cs typeface="Cambria" panose="02040503050406030204"/>
              </a:rPr>
              <a:t>aligned</a:t>
            </a:r>
            <a:r>
              <a:rPr sz="95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45" dirty="0">
                <a:latin typeface="Cambria" panose="02040503050406030204"/>
                <a:cs typeface="Cambria" panose="02040503050406030204"/>
              </a:rPr>
              <a:t>to</a:t>
            </a:r>
            <a:r>
              <a:rPr sz="95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25" dirty="0">
                <a:latin typeface="Cambria" panose="02040503050406030204"/>
                <a:cs typeface="Cambria" panose="02040503050406030204"/>
              </a:rPr>
              <a:t>the</a:t>
            </a:r>
            <a:r>
              <a:rPr sz="9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75" dirty="0">
                <a:latin typeface="Cambria" panose="02040503050406030204"/>
                <a:cs typeface="Cambria" panose="02040503050406030204"/>
              </a:rPr>
              <a:t>right</a:t>
            </a:r>
            <a:r>
              <a:rPr sz="9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70" dirty="0">
                <a:latin typeface="Cambria" panose="02040503050406030204"/>
                <a:cs typeface="Cambria" panose="02040503050406030204"/>
              </a:rPr>
              <a:t>using</a:t>
            </a:r>
            <a:r>
              <a:rPr sz="95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0" dirty="0">
                <a:latin typeface="Cambria" panose="02040503050406030204"/>
                <a:cs typeface="Cambria" panose="02040503050406030204"/>
              </a:rPr>
              <a:t>a</a:t>
            </a:r>
            <a:r>
              <a:rPr sz="950" spc="50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0" dirty="0">
                <a:latin typeface="Cambria" panose="02040503050406030204"/>
                <a:cs typeface="Cambria" panose="02040503050406030204"/>
              </a:rPr>
              <a:t>flex</a:t>
            </a:r>
            <a:r>
              <a:rPr sz="9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10" dirty="0">
                <a:latin typeface="Cambria" panose="02040503050406030204"/>
                <a:cs typeface="Cambria" panose="02040503050406030204"/>
              </a:rPr>
              <a:t>container.</a:t>
            </a:r>
            <a:endParaRPr sz="9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5349" y="1261631"/>
            <a:ext cx="1265555" cy="77343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1590" indent="-9525" algn="just">
              <a:lnSpc>
                <a:spcPct val="100000"/>
              </a:lnSpc>
              <a:spcBef>
                <a:spcPts val="655"/>
              </a:spcBef>
            </a:pPr>
            <a:r>
              <a:rPr sz="1000" spc="10" dirty="0">
                <a:latin typeface="Cambria" panose="02040503050406030204"/>
                <a:cs typeface="Cambria" panose="02040503050406030204"/>
              </a:rPr>
              <a:t>Call-to-Action</a:t>
            </a:r>
            <a:r>
              <a:rPr sz="1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Button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17145" marR="68580" indent="4445" algn="just">
              <a:lnSpc>
                <a:spcPct val="105000"/>
              </a:lnSpc>
              <a:spcBef>
                <a:spcPts val="470"/>
              </a:spcBef>
            </a:pPr>
            <a:r>
              <a:rPr sz="950" spc="-60" dirty="0">
                <a:latin typeface="Cambria" panose="02040503050406030204"/>
                <a:cs typeface="Cambria" panose="02040503050406030204"/>
              </a:rPr>
              <a:t>Incorporates</a:t>
            </a:r>
            <a:r>
              <a:rPr sz="95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latin typeface="Cambria" panose="02040503050406030204"/>
                <a:cs typeface="Cambria" panose="02040503050406030204"/>
              </a:rPr>
              <a:t>a</a:t>
            </a:r>
            <a:r>
              <a:rPr sz="95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70" dirty="0">
                <a:latin typeface="Cambria" panose="02040503050406030204"/>
                <a:cs typeface="Cambria" panose="02040503050406030204"/>
              </a:rPr>
              <a:t>prominent</a:t>
            </a:r>
            <a:r>
              <a:rPr sz="950" spc="50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0" dirty="0">
                <a:latin typeface="Cambria" panose="02040503050406030204"/>
                <a:cs typeface="Cambria" panose="02040503050406030204"/>
              </a:rPr>
              <a:t>'Contact</a:t>
            </a:r>
            <a:r>
              <a:rPr sz="9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70" dirty="0">
                <a:latin typeface="Cambria" panose="02040503050406030204"/>
                <a:cs typeface="Cambria" panose="02040503050406030204"/>
              </a:rPr>
              <a:t>Us’</a:t>
            </a:r>
            <a:r>
              <a:rPr sz="95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5" dirty="0">
                <a:latin typeface="Cambria" panose="02040503050406030204"/>
                <a:cs typeface="Cambria" panose="02040503050406030204"/>
              </a:rPr>
              <a:t>button</a:t>
            </a:r>
            <a:r>
              <a:rPr sz="95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0" dirty="0">
                <a:latin typeface="Cambria" panose="02040503050406030204"/>
                <a:cs typeface="Cambria" panose="02040503050406030204"/>
              </a:rPr>
              <a:t>styled</a:t>
            </a:r>
            <a:r>
              <a:rPr sz="950" spc="50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0" dirty="0">
                <a:latin typeface="Cambria" panose="02040503050406030204"/>
                <a:cs typeface="Cambria" panose="02040503050406030204"/>
              </a:rPr>
              <a:t>with</a:t>
            </a:r>
            <a:r>
              <a:rPr sz="10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95" dirty="0">
                <a:latin typeface="Cambria" panose="02040503050406030204"/>
                <a:cs typeface="Cambria" panose="02040503050406030204"/>
              </a:rPr>
              <a:t>Bootstrap</a:t>
            </a:r>
            <a:r>
              <a:rPr sz="10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classes.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6572" y="1255521"/>
            <a:ext cx="1144270" cy="93154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5875" indent="-3810">
              <a:lnSpc>
                <a:spcPct val="100000"/>
              </a:lnSpc>
              <a:spcBef>
                <a:spcPts val="605"/>
              </a:spcBef>
            </a:pPr>
            <a:r>
              <a:rPr sz="1100" spc="-35" dirty="0">
                <a:latin typeface="Cambria" panose="02040503050406030204"/>
                <a:cs typeface="Cambria" panose="02040503050406030204"/>
              </a:rPr>
              <a:t>Responsive</a:t>
            </a:r>
            <a:r>
              <a:rPr sz="11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10" dirty="0">
                <a:latin typeface="Cambria" panose="02040503050406030204"/>
                <a:cs typeface="Cambria" panose="02040503050406030204"/>
              </a:rPr>
              <a:t>Design</a:t>
            </a:r>
            <a:endParaRPr sz="1100">
              <a:latin typeface="Cambria" panose="02040503050406030204"/>
              <a:cs typeface="Cambria" panose="02040503050406030204"/>
            </a:endParaRPr>
          </a:p>
          <a:p>
            <a:pPr marL="15875" marR="5080">
              <a:lnSpc>
                <a:spcPct val="101000"/>
              </a:lnSpc>
              <a:spcBef>
                <a:spcPts val="445"/>
              </a:spcBef>
            </a:pPr>
            <a:r>
              <a:rPr sz="1000" spc="-60" dirty="0">
                <a:latin typeface="Calibri" panose="020F0502020204030204"/>
                <a:cs typeface="Calibri" panose="020F0502020204030204"/>
              </a:rPr>
              <a:t>Navbar</a:t>
            </a:r>
            <a:r>
              <a:rPr sz="1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5" dirty="0">
                <a:latin typeface="Calibri" panose="020F0502020204030204"/>
                <a:cs typeface="Calibri" panose="020F0502020204030204"/>
              </a:rPr>
              <a:t>adapts</a:t>
            </a:r>
            <a:r>
              <a:rPr sz="1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5" dirty="0">
                <a:latin typeface="Calibri" panose="020F0502020204030204"/>
                <a:cs typeface="Calibri" panose="020F0502020204030204"/>
              </a:rPr>
              <a:t>to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5" dirty="0">
                <a:latin typeface="Calibri" panose="020F0502020204030204"/>
                <a:cs typeface="Calibri" panose="020F0502020204030204"/>
              </a:rPr>
              <a:t>screen</a:t>
            </a:r>
            <a:r>
              <a:rPr sz="100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0" dirty="0">
                <a:latin typeface="Calibri" panose="020F0502020204030204"/>
                <a:cs typeface="Calibri" panose="020F0502020204030204"/>
              </a:rPr>
              <a:t>sizes,</a:t>
            </a:r>
            <a:r>
              <a:rPr sz="1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5" dirty="0">
                <a:latin typeface="Calibri" panose="020F0502020204030204"/>
                <a:cs typeface="Calibri" panose="020F0502020204030204"/>
              </a:rPr>
              <a:t>collapsing</a:t>
            </a:r>
            <a:r>
              <a:rPr sz="1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5" dirty="0">
                <a:latin typeface="Calibri" panose="020F0502020204030204"/>
                <a:cs typeface="Calibri" panose="020F0502020204030204"/>
              </a:rPr>
              <a:t>into</a:t>
            </a:r>
            <a:r>
              <a:rPr sz="10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0" dirty="0">
                <a:solidFill>
                  <a:srgbClr val="79797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00" spc="500" dirty="0">
                <a:solidFill>
                  <a:srgbClr val="79797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60" dirty="0">
                <a:latin typeface="Calibri" panose="020F0502020204030204"/>
                <a:cs typeface="Calibri" panose="020F0502020204030204"/>
              </a:rPr>
              <a:t>hamburger</a:t>
            </a:r>
            <a:r>
              <a:rPr sz="1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75" dirty="0">
                <a:latin typeface="Calibri" panose="020F0502020204030204"/>
                <a:cs typeface="Calibri" panose="020F0502020204030204"/>
              </a:rPr>
              <a:t>menu</a:t>
            </a:r>
            <a:r>
              <a:rPr sz="1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25" dirty="0">
                <a:latin typeface="Calibri" panose="020F0502020204030204"/>
                <a:cs typeface="Calibri" panose="020F0502020204030204"/>
              </a:rPr>
              <a:t>on</a:t>
            </a:r>
            <a:r>
              <a:rPr sz="100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5" dirty="0">
                <a:latin typeface="Calibri" panose="020F0502020204030204"/>
                <a:cs typeface="Calibri" panose="020F0502020204030204"/>
              </a:rPr>
              <a:t>smaller</a:t>
            </a:r>
            <a:r>
              <a:rPr sz="1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devices.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5428" y="3078479"/>
            <a:ext cx="752761" cy="7223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6666" y="3078479"/>
            <a:ext cx="758857" cy="7223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905" y="3072383"/>
            <a:ext cx="767999" cy="7376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846476" y="2657855"/>
            <a:ext cx="4986020" cy="292735"/>
            <a:chOff x="2846476" y="2657855"/>
            <a:chExt cx="4986020" cy="2927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476" y="2657855"/>
              <a:ext cx="2474666" cy="2926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3809" y="2657855"/>
              <a:ext cx="2468571" cy="29260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86666" y="1749551"/>
            <a:ext cx="758857" cy="694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97905" y="1719072"/>
            <a:ext cx="767999" cy="7315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58667" y="1313688"/>
            <a:ext cx="2410667" cy="2651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5238" y="1298447"/>
            <a:ext cx="2459990" cy="295910"/>
          </a:xfrm>
          <a:prstGeom prst="rect">
            <a:avLst/>
          </a:prstGeom>
          <a:solidFill>
            <a:srgbClr val="3397F9"/>
          </a:solidFill>
        </p:spPr>
        <p:txBody>
          <a:bodyPr vert="horz" wrap="square" lIns="0" tIns="46355" rIns="0" bIns="0" rtlCol="0">
            <a:spAutoFit/>
          </a:bodyPr>
          <a:lstStyle/>
          <a:p>
            <a:pPr marL="529590">
              <a:lnSpc>
                <a:spcPct val="100000"/>
              </a:lnSpc>
              <a:spcBef>
                <a:spcPts val="365"/>
              </a:spcBef>
            </a:pPr>
            <a:r>
              <a:rPr sz="110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Aleena‘s</a:t>
            </a:r>
            <a:r>
              <a:rPr sz="11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Early</a:t>
            </a:r>
            <a:r>
              <a:rPr sz="110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Struggles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9333" y="1719072"/>
            <a:ext cx="768350" cy="731520"/>
            <a:chOff x="469333" y="1719072"/>
            <a:chExt cx="768350" cy="73152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095" y="1853184"/>
              <a:ext cx="463238" cy="365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1523" y="1987296"/>
              <a:ext cx="755809" cy="975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476" y="2097024"/>
              <a:ext cx="694857" cy="975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333" y="2231136"/>
              <a:ext cx="767999" cy="1706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9333" y="1719072"/>
              <a:ext cx="767999" cy="73151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35238" y="2657855"/>
            <a:ext cx="2459990" cy="28956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0" tIns="4635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365"/>
              </a:spcBef>
            </a:pPr>
            <a:r>
              <a:rPr sz="105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Empowerment</a:t>
            </a:r>
            <a:r>
              <a:rPr sz="105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Through</a:t>
            </a:r>
            <a:r>
              <a:rPr sz="105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Education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9" name="object 19">
            <a:hlinkClick r:id="rId14"/>
          </p:cNvPr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435"/>
              </a:spcBef>
            </a:pPr>
            <a:r>
              <a:rPr spc="-155" dirty="0"/>
              <a:t>Aleena</a:t>
            </a:r>
            <a:r>
              <a:rPr spc="-10" dirty="0"/>
              <a:t> </a:t>
            </a:r>
            <a:r>
              <a:rPr spc="-170" dirty="0"/>
              <a:t>Nadeem:</a:t>
            </a:r>
            <a:r>
              <a:rPr spc="40" dirty="0"/>
              <a:t> </a:t>
            </a:r>
            <a:r>
              <a:rPr spc="-90" dirty="0"/>
              <a:t>A</a:t>
            </a:r>
            <a:r>
              <a:rPr spc="-125" dirty="0"/>
              <a:t> </a:t>
            </a:r>
            <a:r>
              <a:rPr spc="-130" dirty="0"/>
              <a:t>Journey</a:t>
            </a:r>
            <a:r>
              <a:rPr spc="70" dirty="0"/>
              <a:t> </a:t>
            </a:r>
            <a:r>
              <a:rPr spc="-114" dirty="0"/>
              <a:t>of</a:t>
            </a:r>
            <a:r>
              <a:rPr spc="-80" dirty="0"/>
              <a:t> </a:t>
            </a:r>
            <a:r>
              <a:rPr spc="-100" dirty="0"/>
              <a:t>Inspiration</a:t>
            </a:r>
            <a:endParaRPr spc="-100" dirty="0"/>
          </a:p>
          <a:p>
            <a:pPr marL="2349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696969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sz="1050" spc="-45" dirty="0">
                <a:solidFill>
                  <a:srgbClr val="69696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Aleena</a:t>
            </a:r>
            <a:r>
              <a:rPr sz="1050" spc="-10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 Nadeem's</a:t>
            </a:r>
            <a:r>
              <a:rPr sz="1050" spc="-35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solidFill>
                  <a:srgbClr val="676767"/>
                </a:solidFill>
                <a:latin typeface="Calibri" panose="020F0502020204030204"/>
                <a:cs typeface="Calibri" panose="020F0502020204030204"/>
              </a:rPr>
              <a:t>journey</a:t>
            </a:r>
            <a:r>
              <a:rPr sz="1050" spc="-20" dirty="0">
                <a:solidFill>
                  <a:srgbClr val="67676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shaped</a:t>
            </a:r>
            <a:r>
              <a:rPr sz="1050" spc="-5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10" dirty="0">
                <a:solidFill>
                  <a:srgbClr val="676767"/>
                </a:solidFill>
                <a:latin typeface="Calibri" panose="020F0502020204030204"/>
                <a:cs typeface="Calibri" panose="020F0502020204030204"/>
              </a:rPr>
              <a:t>EduAid's</a:t>
            </a:r>
            <a:r>
              <a:rPr sz="1050" spc="-20" dirty="0">
                <a:solidFill>
                  <a:srgbClr val="67676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10" dirty="0">
                <a:solidFill>
                  <a:srgbClr val="666666"/>
                </a:solidFill>
                <a:latin typeface="Calibri" panose="020F0502020204030204"/>
                <a:cs typeface="Calibri" panose="020F0502020204030204"/>
              </a:rPr>
              <a:t>mission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9349" y="4237591"/>
            <a:ext cx="44386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endParaRPr sz="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4"/>
              </a:rPr>
              <a:t>preseutotions</a:t>
            </a:r>
            <a:endParaRPr sz="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3335" y="1745741"/>
            <a:ext cx="1056005" cy="638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75">
              <a:lnSpc>
                <a:spcPct val="106000"/>
              </a:lnSpc>
              <a:spcBef>
                <a:spcPts val="90"/>
              </a:spcBef>
            </a:pPr>
            <a:r>
              <a:rPr sz="950" spc="-40" dirty="0">
                <a:latin typeface="Calibri" panose="020F0502020204030204"/>
                <a:cs typeface="Calibri" panose="020F0502020204030204"/>
              </a:rPr>
              <a:t>Overcame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significant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challenges</a:t>
            </a:r>
            <a:r>
              <a:rPr sz="9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to</a:t>
            </a:r>
            <a:r>
              <a:rPr sz="95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pursue</a:t>
            </a:r>
            <a:r>
              <a:rPr sz="95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education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and</a:t>
            </a:r>
            <a:r>
              <a:rPr sz="95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empower</a:t>
            </a:r>
            <a:r>
              <a:rPr sz="9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others.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2215" y="3178301"/>
            <a:ext cx="1156970" cy="485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335" marR="5080" indent="-1270" algn="just">
              <a:lnSpc>
                <a:spcPct val="106000"/>
              </a:lnSpc>
              <a:spcBef>
                <a:spcPts val="85"/>
              </a:spcBef>
            </a:pPr>
            <a:r>
              <a:rPr sz="950" spc="-40" dirty="0">
                <a:latin typeface="Calibri" panose="020F0502020204030204"/>
                <a:cs typeface="Calibri" panose="020F0502020204030204"/>
              </a:rPr>
              <a:t>Believes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education</a:t>
            </a:r>
            <a:r>
              <a:rPr sz="9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is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the</a:t>
            </a:r>
            <a:r>
              <a:rPr sz="95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key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60" dirty="0">
                <a:latin typeface="Calibri" panose="020F0502020204030204"/>
                <a:cs typeface="Calibri" panose="020F0502020204030204"/>
              </a:rPr>
              <a:t>to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breaking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the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cycle</a:t>
            </a:r>
            <a:r>
              <a:rPr sz="95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of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poverty.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4867" y="1745741"/>
            <a:ext cx="1183005" cy="638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>
              <a:lnSpc>
                <a:spcPct val="106000"/>
              </a:lnSpc>
              <a:spcBef>
                <a:spcPts val="90"/>
              </a:spcBef>
            </a:pPr>
            <a:r>
              <a:rPr sz="950" spc="-25" dirty="0">
                <a:latin typeface="Calibri" panose="020F0502020204030204"/>
                <a:cs typeface="Calibri" panose="020F0502020204030204"/>
              </a:rPr>
              <a:t>Inspired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dirty="0">
                <a:latin typeface="Calibri" panose="020F0502020204030204"/>
                <a:cs typeface="Calibri" panose="020F0502020204030204"/>
              </a:rPr>
              <a:t>by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her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journey,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Aleena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founded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EduAid </a:t>
            </a:r>
            <a:r>
              <a:rPr sz="950" spc="-55" dirty="0">
                <a:solidFill>
                  <a:srgbClr val="16161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950" spc="5" dirty="0">
                <a:solidFill>
                  <a:srgbClr val="16161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support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underprivileged</a:t>
            </a:r>
            <a:r>
              <a:rPr sz="9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learners.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66502" y="3096005"/>
            <a:ext cx="1144905" cy="64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5080" indent="-1905">
              <a:lnSpc>
                <a:spcPct val="107000"/>
              </a:lnSpc>
              <a:spcBef>
                <a:spcPts val="105"/>
              </a:spcBef>
            </a:pPr>
            <a:r>
              <a:rPr sz="950" spc="-30" dirty="0">
                <a:latin typeface="Calibri" panose="020F0502020204030204"/>
                <a:cs typeface="Calibri" panose="020F0502020204030204"/>
              </a:rPr>
              <a:t>EduAid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has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transformed</a:t>
            </a:r>
            <a:r>
              <a:rPr sz="95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the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lives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of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many</a:t>
            </a:r>
            <a:r>
              <a:rPr sz="95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students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underserved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areas.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9700" y="1335023"/>
            <a:ext cx="1101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 panose="02040503050406030204"/>
                <a:cs typeface="Cambria" panose="02040503050406030204"/>
              </a:rPr>
              <a:t>Mission</a:t>
            </a:r>
            <a:r>
              <a:rPr sz="11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25" dirty="0">
                <a:latin typeface="Cambria" panose="02040503050406030204"/>
                <a:cs typeface="Cambria" panose="02040503050406030204"/>
              </a:rPr>
              <a:t>Statement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9347" y="1821941"/>
            <a:ext cx="1156970" cy="485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">
              <a:lnSpc>
                <a:spcPct val="106000"/>
              </a:lnSpc>
              <a:spcBef>
                <a:spcPts val="85"/>
              </a:spcBef>
            </a:pPr>
            <a:r>
              <a:rPr sz="950" spc="-50" dirty="0">
                <a:latin typeface="Calibri" panose="020F0502020204030204"/>
                <a:cs typeface="Calibri" panose="020F0502020204030204"/>
              </a:rPr>
              <a:t>To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95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accessible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education</a:t>
            </a:r>
            <a:r>
              <a:rPr sz="9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and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resources</a:t>
            </a:r>
            <a:r>
              <a:rPr sz="95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55" dirty="0">
                <a:latin typeface="Calibri" panose="020F0502020204030204"/>
                <a:cs typeface="Calibri" panose="020F0502020204030204"/>
              </a:rPr>
              <a:t>to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those</a:t>
            </a:r>
            <a:r>
              <a:rPr sz="95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in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need.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79110" y="3178301"/>
            <a:ext cx="1118870" cy="485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>
              <a:lnSpc>
                <a:spcPct val="106000"/>
              </a:lnSpc>
              <a:spcBef>
                <a:spcPts val="85"/>
              </a:spcBef>
            </a:pPr>
            <a:r>
              <a:rPr sz="950" spc="-30" dirty="0">
                <a:latin typeface="Calibri" panose="020F0502020204030204"/>
                <a:cs typeface="Calibri" panose="020F0502020204030204"/>
              </a:rPr>
              <a:t>Continuously</a:t>
            </a:r>
            <a:r>
              <a:rPr sz="9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striving</a:t>
            </a:r>
            <a:r>
              <a:rPr sz="9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to</a:t>
            </a:r>
            <a:r>
              <a:rPr sz="95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expand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EduAid's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reach and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impact.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HJ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605"/>
            <a:ext cx="8128000" cy="4542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333" y="899160"/>
            <a:ext cx="54857" cy="792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33" y="1368552"/>
            <a:ext cx="63999" cy="70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33" y="1987295"/>
            <a:ext cx="54857" cy="76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333" y="2606039"/>
            <a:ext cx="67047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333" y="3227832"/>
            <a:ext cx="57904" cy="792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9767" y="809243"/>
            <a:ext cx="4086225" cy="101091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380"/>
              </a:spcBef>
            </a:pPr>
            <a:r>
              <a:rPr sz="1000" dirty="0">
                <a:latin typeface="Cambria" panose="02040503050406030204"/>
                <a:cs typeface="Cambria" panose="02040503050406030204"/>
              </a:rPr>
              <a:t>SNPL</a:t>
            </a:r>
            <a:r>
              <a:rPr sz="10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Model</a:t>
            </a:r>
            <a:r>
              <a:rPr sz="10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Overview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19050">
              <a:lnSpc>
                <a:spcPct val="100000"/>
              </a:lnSpc>
              <a:spcBef>
                <a:spcPts val="265"/>
              </a:spcBef>
            </a:pPr>
            <a:r>
              <a:rPr sz="950" spc="-85" dirty="0">
                <a:latin typeface="Cambria" panose="02040503050406030204"/>
                <a:cs typeface="Cambria" panose="02040503050406030204"/>
              </a:rPr>
              <a:t>EduAid</a:t>
            </a:r>
            <a:r>
              <a:rPr sz="95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75" dirty="0">
                <a:latin typeface="Cambria" panose="02040503050406030204"/>
                <a:cs typeface="Cambria" panose="02040503050406030204"/>
              </a:rPr>
              <a:t>employs</a:t>
            </a:r>
            <a:r>
              <a:rPr sz="95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45" dirty="0">
                <a:latin typeface="Cambria" panose="02040503050406030204"/>
                <a:cs typeface="Cambria" panose="02040503050406030204"/>
              </a:rPr>
              <a:t>the</a:t>
            </a:r>
            <a:r>
              <a:rPr sz="9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90" dirty="0">
                <a:latin typeface="Cambria" panose="02040503050406030204"/>
                <a:cs typeface="Cambria" panose="02040503050406030204"/>
              </a:rPr>
              <a:t>SNPL</a:t>
            </a:r>
            <a:r>
              <a:rPr sz="95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70" dirty="0">
                <a:latin typeface="Cambria" panose="02040503050406030204"/>
                <a:cs typeface="Cambria" panose="02040503050406030204"/>
              </a:rPr>
              <a:t>model,</a:t>
            </a:r>
            <a:r>
              <a:rPr sz="9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0" dirty="0">
                <a:latin typeface="Cambria" panose="02040503050406030204"/>
                <a:cs typeface="Cambria" panose="02040503050406030204"/>
              </a:rPr>
              <a:t>enabling</a:t>
            </a:r>
            <a:r>
              <a:rPr sz="95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0" dirty="0">
                <a:latin typeface="Cambria" panose="02040503050406030204"/>
                <a:cs typeface="Cambria" panose="02040503050406030204"/>
              </a:rPr>
              <a:t>students</a:t>
            </a:r>
            <a:r>
              <a:rPr sz="9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30" dirty="0">
                <a:latin typeface="Cambria" panose="02040503050406030204"/>
                <a:cs typeface="Cambria" panose="02040503050406030204"/>
              </a:rPr>
              <a:t>to</a:t>
            </a:r>
            <a:r>
              <a:rPr sz="95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5" dirty="0">
                <a:latin typeface="Cambria" panose="02040503050406030204"/>
                <a:cs typeface="Cambria" panose="02040503050406030204"/>
              </a:rPr>
              <a:t>study</a:t>
            </a:r>
            <a:r>
              <a:rPr sz="9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5" dirty="0">
                <a:latin typeface="Cambria" panose="02040503050406030204"/>
                <a:cs typeface="Cambria" panose="02040503050406030204"/>
              </a:rPr>
              <a:t>without</a:t>
            </a:r>
            <a:r>
              <a:rPr sz="95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5" dirty="0">
                <a:latin typeface="Cambria" panose="02040503050406030204"/>
                <a:cs typeface="Cambria" panose="02040503050406030204"/>
              </a:rPr>
              <a:t>upfront</a:t>
            </a:r>
            <a:r>
              <a:rPr sz="95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10" dirty="0">
                <a:latin typeface="Cambria" panose="02040503050406030204"/>
                <a:cs typeface="Cambria" panose="02040503050406030204"/>
              </a:rPr>
              <a:t>costs.</a:t>
            </a:r>
            <a:endParaRPr sz="950">
              <a:latin typeface="Cambria" panose="02040503050406030204"/>
              <a:cs typeface="Cambria" panose="02040503050406030204"/>
            </a:endParaRPr>
          </a:p>
          <a:p>
            <a:pPr marL="14605">
              <a:lnSpc>
                <a:spcPct val="100000"/>
              </a:lnSpc>
              <a:spcBef>
                <a:spcPts val="865"/>
              </a:spcBef>
            </a:pP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Financial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90" dirty="0">
                <a:latin typeface="Times New Roman" panose="02020603050405020304"/>
                <a:cs typeface="Times New Roman" panose="02020603050405020304"/>
              </a:rPr>
              <a:t>Aid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Studies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5000"/>
              </a:lnSpc>
              <a:spcBef>
                <a:spcPts val="165"/>
              </a:spcBef>
            </a:pPr>
            <a:r>
              <a:rPr sz="950" spc="-25" dirty="0">
                <a:latin typeface="Calibri" panose="020F0502020204030204"/>
                <a:cs typeface="Calibri" panose="020F0502020204030204"/>
              </a:rPr>
              <a:t>Students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receive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financial</a:t>
            </a:r>
            <a:r>
              <a:rPr sz="9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aid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throughout</a:t>
            </a:r>
            <a:r>
              <a:rPr sz="9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their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education,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alleviating</a:t>
            </a:r>
            <a:r>
              <a:rPr sz="9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immediate</a:t>
            </a:r>
            <a:r>
              <a:rPr sz="9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financial stress.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6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6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6"/>
              </a:rPr>
              <a:t>1°nç</a:t>
            </a:r>
            <a:endParaRPr sz="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6"/>
              </a:rPr>
              <a:t>preseutotions</a:t>
            </a:r>
            <a:endParaRPr sz="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036" y="1894332"/>
            <a:ext cx="4061460" cy="5518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 dirty="0">
                <a:latin typeface="Cambria" panose="02040503050406030204"/>
                <a:cs typeface="Cambria" panose="02040503050406030204"/>
              </a:rPr>
              <a:t>Repayment</a:t>
            </a:r>
            <a:r>
              <a:rPr sz="1000" spc="204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After</a:t>
            </a:r>
            <a:r>
              <a:rPr sz="10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Employment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15875">
              <a:lnSpc>
                <a:spcPct val="100000"/>
              </a:lnSpc>
              <a:spcBef>
                <a:spcPts val="265"/>
              </a:spcBef>
            </a:pPr>
            <a:r>
              <a:rPr sz="950" spc="-25" dirty="0">
                <a:latin typeface="Calibri" panose="020F0502020204030204"/>
                <a:cs typeface="Calibri" panose="020F0502020204030204"/>
              </a:rPr>
              <a:t>Students</a:t>
            </a:r>
            <a:r>
              <a:rPr sz="95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repay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the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aid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50" dirty="0">
                <a:latin typeface="Calibri" panose="020F0502020204030204"/>
                <a:cs typeface="Calibri" panose="020F0502020204030204"/>
              </a:rPr>
              <a:t>once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they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secure</a:t>
            </a:r>
            <a:r>
              <a:rPr sz="9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employment,</a:t>
            </a:r>
            <a:r>
              <a:rPr sz="9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ensuring</a:t>
            </a:r>
            <a:r>
              <a:rPr sz="9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financial</a:t>
            </a:r>
            <a:r>
              <a:rPr sz="9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stability</a:t>
            </a:r>
            <a:r>
              <a:rPr sz="9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during</a:t>
            </a:r>
            <a:endParaRPr sz="950">
              <a:latin typeface="Calibri" panose="020F0502020204030204"/>
              <a:cs typeface="Calibri" panose="020F0502020204030204"/>
            </a:endParaRPr>
          </a:p>
          <a:p>
            <a:pPr marL="14605">
              <a:lnSpc>
                <a:spcPct val="100000"/>
              </a:lnSpc>
              <a:spcBef>
                <a:spcPts val="5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studies.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036" y="2521203"/>
            <a:ext cx="3764915" cy="1165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Cambria" panose="02040503050406030204"/>
                <a:cs typeface="Cambria" panose="02040503050406030204"/>
              </a:rPr>
              <a:t>Access</a:t>
            </a:r>
            <a:r>
              <a:rPr sz="10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to</a:t>
            </a:r>
            <a:r>
              <a:rPr sz="10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Quality</a:t>
            </a:r>
            <a:r>
              <a:rPr sz="10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Education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14605" marR="5080" indent="-2540">
              <a:lnSpc>
                <a:spcPct val="100000"/>
              </a:lnSpc>
              <a:spcBef>
                <a:spcPts val="240"/>
              </a:spcBef>
            </a:pPr>
            <a:r>
              <a:rPr sz="1000" spc="-65" dirty="0">
                <a:latin typeface="Calibri" panose="020F0502020204030204"/>
                <a:cs typeface="Calibri" panose="020F0502020204030204"/>
              </a:rPr>
              <a:t>The</a:t>
            </a:r>
            <a:r>
              <a:rPr sz="1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70" dirty="0">
                <a:latin typeface="Calibri" panose="020F0502020204030204"/>
                <a:cs typeface="Calibri" panose="020F0502020204030204"/>
              </a:rPr>
              <a:t>model</a:t>
            </a:r>
            <a:r>
              <a:rPr sz="1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0" dirty="0">
                <a:latin typeface="Calibri" panose="020F0502020204030204"/>
                <a:cs typeface="Calibri" panose="020F0502020204030204"/>
              </a:rPr>
              <a:t>promotes</a:t>
            </a:r>
            <a:r>
              <a:rPr sz="1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7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5" dirty="0">
                <a:latin typeface="Calibri" panose="020F0502020204030204"/>
                <a:cs typeface="Calibri" panose="020F0502020204030204"/>
              </a:rPr>
              <a:t>to</a:t>
            </a:r>
            <a:r>
              <a:rPr sz="1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0" dirty="0">
                <a:latin typeface="Calibri" panose="020F0502020204030204"/>
                <a:cs typeface="Calibri" panose="020F0502020204030204"/>
              </a:rPr>
              <a:t>quality</a:t>
            </a:r>
            <a:r>
              <a:rPr sz="1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0" dirty="0">
                <a:latin typeface="Calibri" panose="020F0502020204030204"/>
                <a:cs typeface="Calibri" panose="020F0502020204030204"/>
              </a:rPr>
              <a:t>education</a:t>
            </a:r>
            <a:r>
              <a:rPr sz="1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5" dirty="0">
                <a:latin typeface="Calibri" panose="020F0502020204030204"/>
                <a:cs typeface="Calibri" panose="020F0502020204030204"/>
              </a:rPr>
              <a:t>by</a:t>
            </a:r>
            <a:r>
              <a:rPr sz="1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5" dirty="0">
                <a:latin typeface="Calibri" panose="020F0502020204030204"/>
                <a:cs typeface="Calibri" panose="020F0502020204030204"/>
              </a:rPr>
              <a:t>reducing</a:t>
            </a:r>
            <a:r>
              <a:rPr sz="1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60" dirty="0">
                <a:latin typeface="Calibri" panose="020F0502020204030204"/>
                <a:cs typeface="Calibri" panose="020F0502020204030204"/>
              </a:rPr>
              <a:t>financial</a:t>
            </a:r>
            <a:r>
              <a:rPr sz="1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0" dirty="0">
                <a:latin typeface="Calibri" panose="020F0502020204030204"/>
                <a:cs typeface="Calibri" panose="020F0502020204030204"/>
              </a:rPr>
              <a:t>barriers</a:t>
            </a:r>
            <a:r>
              <a:rPr sz="10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25" dirty="0">
                <a:latin typeface="Calibri" panose="020F0502020204030204"/>
                <a:cs typeface="Calibri" panose="020F0502020204030204"/>
              </a:rPr>
              <a:t>for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 students.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latin typeface="Cambria" panose="02040503050406030204"/>
                <a:cs typeface="Cambria" panose="02040503050406030204"/>
              </a:rPr>
              <a:t>Removing</a:t>
            </a:r>
            <a:r>
              <a:rPr sz="1000" spc="27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Upfront</a:t>
            </a:r>
            <a:r>
              <a:rPr sz="1000" spc="240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dirty="0">
                <a:latin typeface="Cambria" panose="02040503050406030204"/>
                <a:cs typeface="Cambria" panose="02040503050406030204"/>
              </a:rPr>
              <a:t>Financial</a:t>
            </a:r>
            <a:r>
              <a:rPr sz="10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latin typeface="Cambria" panose="02040503050406030204"/>
                <a:cs typeface="Cambria" panose="02040503050406030204"/>
              </a:rPr>
              <a:t>Burden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 marL="21590">
              <a:lnSpc>
                <a:spcPct val="100000"/>
              </a:lnSpc>
              <a:spcBef>
                <a:spcPts val="240"/>
              </a:spcBef>
            </a:pPr>
            <a:r>
              <a:rPr sz="950" spc="-130" dirty="0">
                <a:latin typeface="Cambria" panose="02040503050406030204"/>
                <a:cs typeface="Cambria" panose="02040503050406030204"/>
              </a:rPr>
              <a:t>By</a:t>
            </a:r>
            <a:r>
              <a:rPr sz="95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65" dirty="0">
                <a:latin typeface="Cambria" panose="02040503050406030204"/>
                <a:cs typeface="Cambria" panose="02040503050406030204"/>
              </a:rPr>
              <a:t>eliminating</a:t>
            </a:r>
            <a:r>
              <a:rPr sz="95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5" dirty="0">
                <a:latin typeface="Cambria" panose="02040503050406030204"/>
                <a:cs typeface="Cambria" panose="02040503050406030204"/>
              </a:rPr>
              <a:t>upfront</a:t>
            </a:r>
            <a:r>
              <a:rPr sz="95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55" dirty="0">
                <a:latin typeface="Cambria" panose="02040503050406030204"/>
                <a:cs typeface="Cambria" panose="02040503050406030204"/>
              </a:rPr>
              <a:t>costs,</a:t>
            </a:r>
            <a:r>
              <a:rPr sz="95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90" dirty="0">
                <a:latin typeface="Cambria" panose="02040503050406030204"/>
                <a:cs typeface="Cambria" panose="02040503050406030204"/>
              </a:rPr>
              <a:t>EduAid</a:t>
            </a:r>
            <a:r>
              <a:rPr sz="9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45" dirty="0">
                <a:latin typeface="Cambria" panose="02040503050406030204"/>
                <a:cs typeface="Cambria" panose="02040503050406030204"/>
              </a:rPr>
              <a:t>supports</a:t>
            </a:r>
            <a:r>
              <a:rPr sz="95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75" dirty="0">
                <a:latin typeface="Cambria" panose="02040503050406030204"/>
                <a:cs typeface="Cambria" panose="02040503050406030204"/>
              </a:rPr>
              <a:t>more</a:t>
            </a:r>
            <a:r>
              <a:rPr sz="9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45" dirty="0">
                <a:latin typeface="Cambria" panose="02040503050406030204"/>
                <a:cs typeface="Cambria" panose="02040503050406030204"/>
              </a:rPr>
              <a:t>students</a:t>
            </a:r>
            <a:r>
              <a:rPr sz="95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90" dirty="0">
                <a:latin typeface="Cambria" panose="02040503050406030204"/>
                <a:cs typeface="Cambria" panose="02040503050406030204"/>
              </a:rPr>
              <a:t>in</a:t>
            </a:r>
            <a:r>
              <a:rPr sz="95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85" dirty="0">
                <a:latin typeface="Cambria" panose="02040503050406030204"/>
                <a:cs typeface="Cambria" panose="02040503050406030204"/>
              </a:rPr>
              <a:t>pu^suing</a:t>
            </a:r>
            <a:r>
              <a:rPr sz="9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950" spc="-10" dirty="0">
                <a:latin typeface="Cambria" panose="02040503050406030204"/>
                <a:cs typeface="Cambria" panose="02040503050406030204"/>
              </a:rPr>
              <a:t>higher</a:t>
            </a:r>
            <a:endParaRPr sz="950">
              <a:latin typeface="Cambria" panose="02040503050406030204"/>
              <a:cs typeface="Cambria" panose="02040503050406030204"/>
            </a:endParaRPr>
          </a:p>
          <a:p>
            <a:pPr marL="16510">
              <a:lnSpc>
                <a:spcPct val="100000"/>
              </a:lnSpc>
              <a:spcBef>
                <a:spcPts val="60"/>
              </a:spcBef>
            </a:pPr>
            <a:r>
              <a:rPr sz="1000" spc="-10" dirty="0">
                <a:latin typeface="Cambria" panose="02040503050406030204"/>
                <a:cs typeface="Cambria" panose="02040503050406030204"/>
              </a:rPr>
              <a:t>education.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4133" y="1905254"/>
            <a:ext cx="2197100" cy="6489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29895" marR="5080" indent="-417830">
              <a:lnSpc>
                <a:spcPts val="2210"/>
              </a:lnSpc>
              <a:spcBef>
                <a:spcPts val="580"/>
              </a:spcBef>
            </a:pPr>
            <a:r>
              <a:rPr sz="2250" spc="-160" dirty="0">
                <a:latin typeface="Cambria" panose="02040503050406030204"/>
                <a:cs typeface="Cambria" panose="02040503050406030204"/>
              </a:rPr>
              <a:t>EduAid's</a:t>
            </a:r>
            <a:r>
              <a:rPr sz="225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250" spc="-110" dirty="0">
                <a:latin typeface="Cambria" panose="02040503050406030204"/>
                <a:cs typeface="Cambria" panose="02040503050406030204"/>
              </a:rPr>
              <a:t>Innovative </a:t>
            </a:r>
            <a:r>
              <a:rPr sz="2250" spc="-105" dirty="0">
                <a:latin typeface="Cambria" panose="02040503050406030204"/>
                <a:cs typeface="Cambria" panose="02040503050406030204"/>
              </a:rPr>
              <a:t>Financial</a:t>
            </a:r>
            <a:r>
              <a:rPr sz="225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250" spc="-105" dirty="0">
                <a:latin typeface="Cambria" panose="02040503050406030204"/>
                <a:cs typeface="Cambria" panose="02040503050406030204"/>
              </a:rPr>
              <a:t>Model</a:t>
            </a:r>
            <a:endParaRPr sz="22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JK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" y="0"/>
            <a:ext cx="803084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3475</Words>
  <Application>WPS Slides</Application>
  <PresentationFormat>On-screen Show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Cambria</vt:lpstr>
      <vt:lpstr>Calibri</vt:lpstr>
      <vt:lpstr>Courier New</vt:lpstr>
      <vt:lpstr>Microsoft YaHei</vt:lpstr>
      <vt:lpstr>Arial Unicode MS</vt:lpstr>
      <vt:lpstr>Arial Black</vt:lpstr>
      <vt:lpstr>Orange Waves</vt:lpstr>
      <vt:lpstr>     Assignment NO 2 </vt:lpstr>
      <vt:lpstr>PowerPoint 演示文稿</vt:lpstr>
      <vt:lpstr>PowerPoint 演示文稿</vt:lpstr>
      <vt:lpstr>PowerPoint 演示文稿</vt:lpstr>
      <vt:lpstr>Effective Navbar Configuration Using Bootstrap</vt:lpstr>
      <vt:lpstr>How Aleena Nadeem's journey shaped EduAid's mission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Assignment NO 2 </dc:title>
  <dc:creator/>
  <cp:lastModifiedBy>Aatazaz Hussain</cp:lastModifiedBy>
  <cp:revision>2</cp:revision>
  <dcterms:created xsi:type="dcterms:W3CDTF">2025-04-16T17:08:00Z</dcterms:created>
  <dcterms:modified xsi:type="dcterms:W3CDTF">2025-04-16T22:32:13Z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2025-04-16T10:00:00Z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2025-04-16T10:00:00Z</vt:filetime>
  </property>
  <property fmtid="{D5CDD505-2E9C-101B-9397-08002B2CF9AE}" pid="5" name="ICV">
    <vt:lpwstr>C376E8C1E81D44D9B122909EEFD76060_12</vt:lpwstr>
  </property>
  <property fmtid="{D5CDD505-2E9C-101B-9397-08002B2CF9AE}" pid="6" name="KSOProductBuildVer">
    <vt:lpwstr>1033-12.2.0.20795</vt:lpwstr>
  </property>
</Properties>
</file>