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3" r:id="rId5"/>
    <p:sldId id="264" r:id="rId6"/>
    <p:sldId id="258" r:id="rId7"/>
    <p:sldId id="259"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9" d="100"/>
          <a:sy n="89" d="100"/>
        </p:scale>
        <p:origin x="62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8609-F856-425B-9694-CE7B44313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4D6717-5190-4FE8-9BDC-68D57E6D3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C0179C-8AD6-4C12-9CC7-BB67C64E25D4}"/>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5" name="Footer Placeholder 4">
            <a:extLst>
              <a:ext uri="{FF2B5EF4-FFF2-40B4-BE49-F238E27FC236}">
                <a16:creationId xmlns:a16="http://schemas.microsoft.com/office/drawing/2014/main" id="{C42862EB-CDDA-4E4E-8FF2-7F495D0C4F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053D279-62BC-419E-A1FB-43081FA892D8}"/>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402672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1104-FCA3-4858-A532-03CD839BA1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75C786-8D41-4394-9603-12B81424F8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A5CC9-B5B8-4A03-975B-A5FE1D2B16C9}"/>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5" name="Footer Placeholder 4">
            <a:extLst>
              <a:ext uri="{FF2B5EF4-FFF2-40B4-BE49-F238E27FC236}">
                <a16:creationId xmlns:a16="http://schemas.microsoft.com/office/drawing/2014/main" id="{08ADEC09-24A0-451D-9E81-929324F84A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3E3909-9C01-421D-9C51-F54712A5F06E}"/>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414142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C8AD09-6B04-425C-8BF7-1A4702DE39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4D4107-A025-4476-96FE-A1C4E36F5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B9129-D6BB-4CB4-BBE8-5C5F2799A98B}"/>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5" name="Footer Placeholder 4">
            <a:extLst>
              <a:ext uri="{FF2B5EF4-FFF2-40B4-BE49-F238E27FC236}">
                <a16:creationId xmlns:a16="http://schemas.microsoft.com/office/drawing/2014/main" id="{9FCE9A28-F822-484F-AEB4-9D0FF64F6A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0B6F28-0633-49F1-A153-D1269F64B206}"/>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383562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CE7F-6F1D-44A0-B718-D379473B1E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F6E9CF-6605-4F34-A74E-27DBE678E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26CF5-DBA9-4F20-BABC-139264105764}"/>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5" name="Footer Placeholder 4">
            <a:extLst>
              <a:ext uri="{FF2B5EF4-FFF2-40B4-BE49-F238E27FC236}">
                <a16:creationId xmlns:a16="http://schemas.microsoft.com/office/drawing/2014/main" id="{E1B90577-2172-4221-9B11-E96C923F8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1F5403-C941-401D-A405-44D8F8D4E9DA}"/>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423020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2EDF-A4DE-44FC-AA50-5AF14A0136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94DAB1-FF63-4867-81FE-79D877CD0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E191E-E111-4892-A557-B4EA7C2294BD}"/>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5" name="Footer Placeholder 4">
            <a:extLst>
              <a:ext uri="{FF2B5EF4-FFF2-40B4-BE49-F238E27FC236}">
                <a16:creationId xmlns:a16="http://schemas.microsoft.com/office/drawing/2014/main" id="{D844CA18-347B-47AA-9B3C-27D642067E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1C69E4-CB3C-4BA7-868C-9635F417BA99}"/>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292960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3079-CB12-4F32-842F-EB8165C13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F2AE60-2C9D-442E-9951-81E9DB6A4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FE8211-78C5-4EC6-A126-71F8560E82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57BBE6-2330-4C47-B653-5EE3BE4F745D}"/>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6" name="Footer Placeholder 5">
            <a:extLst>
              <a:ext uri="{FF2B5EF4-FFF2-40B4-BE49-F238E27FC236}">
                <a16:creationId xmlns:a16="http://schemas.microsoft.com/office/drawing/2014/main" id="{E1E02DFF-0E90-4A5A-80BF-5C88B0DD1F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3EAE03-F5C8-4023-A3CE-D1A32619B5D3}"/>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3914655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DCE96-CB60-4922-8C44-E72706C3B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6F62EC-03BA-4C08-85EB-1AC0F4A90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0B0D63-9418-4A1E-8704-DAC5D9EFE8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4CAF4C-1DF3-4D0A-B474-7C04570B2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54EB62-26A2-41EF-94E7-6D9AEE6A21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81FDD-26A2-4E82-AAA6-389E0FD93E80}"/>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8" name="Footer Placeholder 7">
            <a:extLst>
              <a:ext uri="{FF2B5EF4-FFF2-40B4-BE49-F238E27FC236}">
                <a16:creationId xmlns:a16="http://schemas.microsoft.com/office/drawing/2014/main" id="{35764142-5197-4534-98F5-97E39F6BD6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19F7A4D-323C-4162-8127-309A293DF0CF}"/>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328904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6CB5-2461-4C07-B8FB-81D12D97D0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A29EB5-DEA2-4E28-96D4-1178C9FF179B}"/>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4" name="Footer Placeholder 3">
            <a:extLst>
              <a:ext uri="{FF2B5EF4-FFF2-40B4-BE49-F238E27FC236}">
                <a16:creationId xmlns:a16="http://schemas.microsoft.com/office/drawing/2014/main" id="{85A27D67-86AA-45BA-A810-D46207AA6AE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D2B36B9-45A8-400E-8DD8-600BF30E2DCF}"/>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212953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700A3-3AF8-473F-8E64-C2D30C74BEBF}"/>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3" name="Footer Placeholder 2">
            <a:extLst>
              <a:ext uri="{FF2B5EF4-FFF2-40B4-BE49-F238E27FC236}">
                <a16:creationId xmlns:a16="http://schemas.microsoft.com/office/drawing/2014/main" id="{E22E4C92-A713-4BF3-98BC-6693BD95E35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959C6C0-CAE8-4868-9BA1-EF5E7BA86CAB}"/>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152800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05839-E04A-4C91-9AFD-AE4FA2363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83ADC-3B51-4992-BD3B-1926C36CE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04D81A-28AB-482E-BBA6-A57953C60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22CB57-BFA4-4DBA-9C99-CE8829D74080}"/>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6" name="Footer Placeholder 5">
            <a:extLst>
              <a:ext uri="{FF2B5EF4-FFF2-40B4-BE49-F238E27FC236}">
                <a16:creationId xmlns:a16="http://schemas.microsoft.com/office/drawing/2014/main" id="{DC176850-44E0-4CE6-8EC3-9EDAE9408D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FB4CFF-7A66-4C6B-B433-2DDDEED27A0F}"/>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2690003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E051-4A41-41A0-AF92-C94DD7DE0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72BE8C-0249-47F7-B99A-77338DB2D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4D7381-B3E7-4DBC-94A9-C14723A04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A9E55-0713-4894-95C0-7399D6BD63B4}"/>
              </a:ext>
            </a:extLst>
          </p:cNvPr>
          <p:cNvSpPr>
            <a:spLocks noGrp="1"/>
          </p:cNvSpPr>
          <p:nvPr>
            <p:ph type="dt" sz="half" idx="10"/>
          </p:nvPr>
        </p:nvSpPr>
        <p:spPr/>
        <p:txBody>
          <a:bodyPr/>
          <a:lstStyle/>
          <a:p>
            <a:fld id="{A6603F2A-621C-4640-BA0C-D6EB2F63895D}" type="datetimeFigureOut">
              <a:rPr lang="en-US" smtClean="0"/>
              <a:t>9/5/2019</a:t>
            </a:fld>
            <a:endParaRPr lang="en-US" dirty="0"/>
          </a:p>
        </p:txBody>
      </p:sp>
      <p:sp>
        <p:nvSpPr>
          <p:cNvPr id="6" name="Footer Placeholder 5">
            <a:extLst>
              <a:ext uri="{FF2B5EF4-FFF2-40B4-BE49-F238E27FC236}">
                <a16:creationId xmlns:a16="http://schemas.microsoft.com/office/drawing/2014/main" id="{8F143C16-08EB-46A6-B07F-BC2043728B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EAC22D-7EB8-42D9-8423-A5D65C7991A9}"/>
              </a:ext>
            </a:extLst>
          </p:cNvPr>
          <p:cNvSpPr>
            <a:spLocks noGrp="1"/>
          </p:cNvSpPr>
          <p:nvPr>
            <p:ph type="sldNum" sz="quarter" idx="12"/>
          </p:nvPr>
        </p:nvSpPr>
        <p:spPr/>
        <p:txBody>
          <a:bodyPr/>
          <a:lstStyle/>
          <a:p>
            <a:fld id="{FE5F44AE-B6AF-4A39-B643-39B7998E8ACE}" type="slidenum">
              <a:rPr lang="en-US" smtClean="0"/>
              <a:t>‹#›</a:t>
            </a:fld>
            <a:endParaRPr lang="en-US" dirty="0"/>
          </a:p>
        </p:txBody>
      </p:sp>
    </p:spTree>
    <p:extLst>
      <p:ext uri="{BB962C8B-B14F-4D97-AF65-F5344CB8AC3E}">
        <p14:creationId xmlns:p14="http://schemas.microsoft.com/office/powerpoint/2010/main" val="91795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73F2F-4ED5-4902-AE61-DBEAA20CF2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0C2666-D2D6-4E94-8266-278774E57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192506-E1DB-45C2-BBC5-91E6039694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03F2A-621C-4640-BA0C-D6EB2F63895D}" type="datetimeFigureOut">
              <a:rPr lang="en-US" smtClean="0"/>
              <a:t>9/5/2019</a:t>
            </a:fld>
            <a:endParaRPr lang="en-US" dirty="0"/>
          </a:p>
        </p:txBody>
      </p:sp>
      <p:sp>
        <p:nvSpPr>
          <p:cNvPr id="5" name="Footer Placeholder 4">
            <a:extLst>
              <a:ext uri="{FF2B5EF4-FFF2-40B4-BE49-F238E27FC236}">
                <a16:creationId xmlns:a16="http://schemas.microsoft.com/office/drawing/2014/main" id="{F6BC58CF-95A9-4B15-BBCF-47B693B6F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E0EFED0-0946-4B0E-A311-1F940E513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F44AE-B6AF-4A39-B643-39B7998E8ACE}" type="slidenum">
              <a:rPr lang="en-US" smtClean="0"/>
              <a:t>‹#›</a:t>
            </a:fld>
            <a:endParaRPr lang="en-US" dirty="0"/>
          </a:p>
        </p:txBody>
      </p:sp>
    </p:spTree>
    <p:extLst>
      <p:ext uri="{BB962C8B-B14F-4D97-AF65-F5344CB8AC3E}">
        <p14:creationId xmlns:p14="http://schemas.microsoft.com/office/powerpoint/2010/main" val="799771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1C18-5193-4832-8728-1DF4A0FF8CAD}"/>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D883E49-C16A-43F6-90EB-E1918F339648}"/>
              </a:ext>
            </a:extLst>
          </p:cNvPr>
          <p:cNvSpPr>
            <a:spLocks noGrp="1"/>
          </p:cNvSpPr>
          <p:nvPr>
            <p:ph idx="1"/>
          </p:nvPr>
        </p:nvSpPr>
        <p:spPr/>
        <p:txBody>
          <a:bodyPr/>
          <a:lstStyle/>
          <a:p>
            <a:r>
              <a:rPr lang="en-US" dirty="0"/>
              <a:t>Determine the weighting to apply to background pixels when calculating the training loss</a:t>
            </a:r>
          </a:p>
          <a:p>
            <a:r>
              <a:rPr lang="en-US" dirty="0"/>
              <a:t>Determine the optimal segmentation threshold to convert model output probabilities into a vein mask.</a:t>
            </a:r>
          </a:p>
          <a:p>
            <a:endParaRPr lang="en-US" dirty="0"/>
          </a:p>
        </p:txBody>
      </p:sp>
    </p:spTree>
    <p:extLst>
      <p:ext uri="{BB962C8B-B14F-4D97-AF65-F5344CB8AC3E}">
        <p14:creationId xmlns:p14="http://schemas.microsoft.com/office/powerpoint/2010/main" val="401081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AFFC-909F-4E7E-B111-CEDDC09B53D1}"/>
              </a:ext>
            </a:extLst>
          </p:cNvPr>
          <p:cNvSpPr>
            <a:spLocks noGrp="1"/>
          </p:cNvSpPr>
          <p:nvPr>
            <p:ph type="title"/>
          </p:nvPr>
        </p:nvSpPr>
        <p:spPr>
          <a:xfrm>
            <a:off x="37652" y="112320"/>
            <a:ext cx="12154348" cy="1325563"/>
          </a:xfrm>
        </p:spPr>
        <p:txBody>
          <a:bodyPr>
            <a:normAutofit/>
          </a:bodyPr>
          <a:lstStyle/>
          <a:p>
            <a:pPr algn="ctr"/>
            <a:r>
              <a:rPr lang="en-US" sz="3200" b="1" dirty="0"/>
              <a:t>Background</a:t>
            </a:r>
            <a:br>
              <a:rPr lang="en-US" sz="3200" dirty="0"/>
            </a:br>
            <a:r>
              <a:rPr lang="en-US" sz="2400" dirty="0"/>
              <a:t>Goal 1: Determine the weighting to apply to background pixels when calculating the training loss</a:t>
            </a:r>
          </a:p>
        </p:txBody>
      </p:sp>
      <p:sp>
        <p:nvSpPr>
          <p:cNvPr id="4" name="TextBox 3">
            <a:extLst>
              <a:ext uri="{FF2B5EF4-FFF2-40B4-BE49-F238E27FC236}">
                <a16:creationId xmlns:a16="http://schemas.microsoft.com/office/drawing/2014/main" id="{65AA5BA5-DB00-4E28-97DF-9C6CD62E8DD1}"/>
              </a:ext>
            </a:extLst>
          </p:cNvPr>
          <p:cNvSpPr txBox="1"/>
          <p:nvPr/>
        </p:nvSpPr>
        <p:spPr>
          <a:xfrm>
            <a:off x="408791" y="1479177"/>
            <a:ext cx="11214847" cy="4524315"/>
          </a:xfrm>
          <a:prstGeom prst="rect">
            <a:avLst/>
          </a:prstGeom>
          <a:noFill/>
        </p:spPr>
        <p:txBody>
          <a:bodyPr wrap="square" rtlCol="0">
            <a:spAutoFit/>
          </a:bodyPr>
          <a:lstStyle/>
          <a:p>
            <a:r>
              <a:rPr lang="en-US" dirty="0"/>
              <a:t>On average, about 2% of the pixels in an image are marked as vein. This allows a model to obtain 98% accuracy by classifying all pixels as “not in vein”. </a:t>
            </a:r>
          </a:p>
          <a:p>
            <a:endParaRPr lang="en-US" dirty="0"/>
          </a:p>
          <a:p>
            <a:r>
              <a:rPr lang="en-US" dirty="0"/>
              <a:t>This is a standard problem in model fitting, typically termed having an “imbalanced dataset”. In the worse case, it can lead to the model never classifying any pixels as in vein, a more likely case is that accuracy will be lower and training will take longer.</a:t>
            </a:r>
          </a:p>
          <a:p>
            <a:endParaRPr lang="en-US" dirty="0"/>
          </a:p>
          <a:p>
            <a:r>
              <a:rPr lang="en-US" dirty="0"/>
              <a:t>A typical approach to alleviate the problem is change the importance, or weight, of the in and out of vein pixels when calculating the loss. For example, since 98% of the pixels are out-of-vein, we could multiply the loss of each out-of-vein pixel by 0.02, so that when added up, their total would be much closer to that of the loss of the 2% of in vein pixels. </a:t>
            </a:r>
          </a:p>
          <a:p>
            <a:endParaRPr lang="en-US" dirty="0"/>
          </a:p>
          <a:p>
            <a:r>
              <a:rPr lang="en-US" dirty="0"/>
              <a:t>Typically I would just use the 2% value, but I was worried that it might not be correct, since our training masks do not mark all pixels within a vein as “in-vein” but only represent a 1 pixel wide skeleton that runs though the veins. With this in mind, it is unclear what weight values should be used.</a:t>
            </a:r>
          </a:p>
          <a:p>
            <a:endParaRPr lang="en-US" dirty="0"/>
          </a:p>
          <a:p>
            <a:r>
              <a:rPr lang="en-US" dirty="0"/>
              <a:t>With no clear value, I trained models using weights for the out-of-vein pixels of 0.01, 0.05, 0.1, and 0.2. </a:t>
            </a:r>
          </a:p>
        </p:txBody>
      </p:sp>
    </p:spTree>
    <p:extLst>
      <p:ext uri="{BB962C8B-B14F-4D97-AF65-F5344CB8AC3E}">
        <p14:creationId xmlns:p14="http://schemas.microsoft.com/office/powerpoint/2010/main" val="172408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B4FE-F031-4BB1-928E-8EF8722FFF1A}"/>
              </a:ext>
            </a:extLst>
          </p:cNvPr>
          <p:cNvSpPr>
            <a:spLocks noGrp="1"/>
          </p:cNvSpPr>
          <p:nvPr>
            <p:ph type="title"/>
          </p:nvPr>
        </p:nvSpPr>
        <p:spPr>
          <a:xfrm>
            <a:off x="757518" y="-59803"/>
            <a:ext cx="10515600" cy="1325563"/>
          </a:xfrm>
        </p:spPr>
        <p:txBody>
          <a:bodyPr/>
          <a:lstStyle/>
          <a:p>
            <a:pPr algn="ctr"/>
            <a:r>
              <a:rPr lang="en-US" b="1" dirty="0"/>
              <a:t>Training</a:t>
            </a:r>
            <a:r>
              <a:rPr lang="en-US" dirty="0"/>
              <a:t> </a:t>
            </a:r>
          </a:p>
        </p:txBody>
      </p:sp>
      <p:sp>
        <p:nvSpPr>
          <p:cNvPr id="4" name="TextBox 3">
            <a:extLst>
              <a:ext uri="{FF2B5EF4-FFF2-40B4-BE49-F238E27FC236}">
                <a16:creationId xmlns:a16="http://schemas.microsoft.com/office/drawing/2014/main" id="{FEF44BAB-CF6D-4CC3-9305-77A33C495A82}"/>
              </a:ext>
            </a:extLst>
          </p:cNvPr>
          <p:cNvSpPr txBox="1"/>
          <p:nvPr/>
        </p:nvSpPr>
        <p:spPr>
          <a:xfrm>
            <a:off x="222325" y="1511449"/>
            <a:ext cx="11585986" cy="4524315"/>
          </a:xfrm>
          <a:prstGeom prst="rect">
            <a:avLst/>
          </a:prstGeom>
          <a:noFill/>
        </p:spPr>
        <p:txBody>
          <a:bodyPr wrap="square" rtlCol="0">
            <a:spAutoFit/>
          </a:bodyPr>
          <a:lstStyle/>
          <a:p>
            <a:r>
              <a:rPr lang="en-US" dirty="0"/>
              <a:t>The 819 training images were split into:</a:t>
            </a:r>
          </a:p>
          <a:p>
            <a:pPr marL="285750" indent="-285750">
              <a:buFont typeface="Arial" panose="020B0604020202020204" pitchFamily="34" charset="0"/>
              <a:buChar char="•"/>
            </a:pPr>
            <a:r>
              <a:rPr lang="en-US" dirty="0"/>
              <a:t>719 Training images</a:t>
            </a:r>
          </a:p>
          <a:p>
            <a:pPr marL="285750" indent="-285750">
              <a:buFont typeface="Arial" panose="020B0604020202020204" pitchFamily="34" charset="0"/>
              <a:buChar char="•"/>
            </a:pPr>
            <a:r>
              <a:rPr lang="en-US" dirty="0"/>
              <a:t>100 Validation Images</a:t>
            </a:r>
          </a:p>
          <a:p>
            <a:pPr marL="742950" lvl="1" indent="-285750">
              <a:buFont typeface="Arial" panose="020B0604020202020204" pitchFamily="34" charset="0"/>
              <a:buChar char="•"/>
            </a:pPr>
            <a:r>
              <a:rPr lang="en-US" dirty="0"/>
              <a:t>Validation images were chosen by taking one image from 100 randomly chosen genotypes</a:t>
            </a:r>
          </a:p>
          <a:p>
            <a:pPr marL="742950" lvl="1" indent="-285750">
              <a:buFont typeface="Arial" panose="020B0604020202020204" pitchFamily="34" charset="0"/>
              <a:buChar char="•"/>
            </a:pPr>
            <a:r>
              <a:rPr lang="en-US" dirty="0"/>
              <a:t>Validations images will be used to validation the </a:t>
            </a:r>
            <a:r>
              <a:rPr lang="en-US" b="1" dirty="0"/>
              <a:t>final</a:t>
            </a:r>
            <a:r>
              <a:rPr lang="en-US" dirty="0"/>
              <a:t> model</a:t>
            </a:r>
          </a:p>
          <a:p>
            <a:pPr lvl="1"/>
            <a:endParaRPr lang="en-US" dirty="0"/>
          </a:p>
          <a:p>
            <a:r>
              <a:rPr lang="en-US" dirty="0"/>
              <a:t>Training was performed using 3-fold cross validation:</a:t>
            </a:r>
          </a:p>
          <a:p>
            <a:pPr marL="285750" indent="-285750">
              <a:buFont typeface="Arial" panose="020B0604020202020204" pitchFamily="34" charset="0"/>
              <a:buChar char="•"/>
            </a:pPr>
            <a:r>
              <a:rPr lang="en-US" dirty="0"/>
              <a:t>719 Training images were split into 3 sets of ~240 images (240,240,239 = 719).</a:t>
            </a:r>
          </a:p>
          <a:p>
            <a:pPr marL="285750" indent="-285750">
              <a:buFont typeface="Arial" panose="020B0604020202020204" pitchFamily="34" charset="0"/>
              <a:buChar char="•"/>
            </a:pPr>
            <a:r>
              <a:rPr lang="en-US" dirty="0"/>
              <a:t>3 Training runs were performed, using two of the sets (480 images) for training and the last set (240 images) for testing. The training and testing sets are rotated for each of the three runs, such that each set is the testing set for one training run.</a:t>
            </a:r>
          </a:p>
          <a:p>
            <a:pPr marL="285750" indent="-285750">
              <a:buFont typeface="Arial" panose="020B0604020202020204" pitchFamily="34" charset="0"/>
              <a:buChar char="•"/>
            </a:pPr>
            <a:r>
              <a:rPr lang="en-US" dirty="0"/>
              <a:t>The model was trained on all images within each training dataset 800 times.</a:t>
            </a:r>
          </a:p>
          <a:p>
            <a:pPr marL="285750" indent="-285750">
              <a:buFont typeface="Arial" panose="020B0604020202020204" pitchFamily="34" charset="0"/>
              <a:buChar char="•"/>
            </a:pPr>
            <a:r>
              <a:rPr lang="en-US" dirty="0"/>
              <a:t>Cross-validation training was performed for each of the loss weights (0.01, 0.05, 0.1, and 0.2)</a:t>
            </a:r>
          </a:p>
          <a:p>
            <a:pPr marL="742950" lvl="1" indent="-285750">
              <a:buFont typeface="Arial" panose="020B0604020202020204" pitchFamily="34" charset="0"/>
              <a:buChar char="•"/>
            </a:pPr>
            <a:r>
              <a:rPr lang="en-US" dirty="0"/>
              <a:t>4 weights * 3 models/cross validation = 12 models trained.</a:t>
            </a:r>
          </a:p>
          <a:p>
            <a:pPr marL="742950" lvl="1" indent="-285750">
              <a:buFont typeface="Arial" panose="020B0604020202020204" pitchFamily="34" charset="0"/>
              <a:buChar char="•"/>
            </a:pPr>
            <a:r>
              <a:rPr lang="en-US" dirty="0"/>
              <a:t>Training took ~5 days per model.</a:t>
            </a:r>
          </a:p>
          <a:p>
            <a:endParaRPr lang="en-US" dirty="0"/>
          </a:p>
        </p:txBody>
      </p:sp>
      <p:sp>
        <p:nvSpPr>
          <p:cNvPr id="5" name="Rectangle 4">
            <a:extLst>
              <a:ext uri="{FF2B5EF4-FFF2-40B4-BE49-F238E27FC236}">
                <a16:creationId xmlns:a16="http://schemas.microsoft.com/office/drawing/2014/main" id="{8837BE04-F200-41D4-A60B-0B8A0E0329E5}"/>
              </a:ext>
            </a:extLst>
          </p:cNvPr>
          <p:cNvSpPr/>
          <p:nvPr/>
        </p:nvSpPr>
        <p:spPr>
          <a:xfrm>
            <a:off x="1719430" y="834607"/>
            <a:ext cx="9312537" cy="369332"/>
          </a:xfrm>
          <a:prstGeom prst="rect">
            <a:avLst/>
          </a:prstGeom>
        </p:spPr>
        <p:txBody>
          <a:bodyPr wrap="square">
            <a:spAutoFit/>
          </a:bodyPr>
          <a:lstStyle/>
          <a:p>
            <a:r>
              <a:rPr lang="en-US" dirty="0"/>
              <a:t>Goal 1: Determine the weighting to apply to background pixels when calculating the training loss</a:t>
            </a:r>
          </a:p>
        </p:txBody>
      </p:sp>
    </p:spTree>
    <p:extLst>
      <p:ext uri="{BB962C8B-B14F-4D97-AF65-F5344CB8AC3E}">
        <p14:creationId xmlns:p14="http://schemas.microsoft.com/office/powerpoint/2010/main" val="221925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2F9D-24CA-49AF-AADD-1E10EA24104B}"/>
              </a:ext>
            </a:extLst>
          </p:cNvPr>
          <p:cNvSpPr>
            <a:spLocks noGrp="1"/>
          </p:cNvSpPr>
          <p:nvPr>
            <p:ph type="title"/>
          </p:nvPr>
        </p:nvSpPr>
        <p:spPr>
          <a:xfrm>
            <a:off x="838200" y="-215788"/>
            <a:ext cx="10515600" cy="1325563"/>
          </a:xfrm>
        </p:spPr>
        <p:txBody>
          <a:bodyPr/>
          <a:lstStyle/>
          <a:p>
            <a:pPr algn="ctr"/>
            <a:r>
              <a:rPr lang="en-US" b="1" dirty="0"/>
              <a:t>Evaluation </a:t>
            </a:r>
          </a:p>
        </p:txBody>
      </p:sp>
      <p:sp>
        <p:nvSpPr>
          <p:cNvPr id="5" name="Rectangle 4">
            <a:extLst>
              <a:ext uri="{FF2B5EF4-FFF2-40B4-BE49-F238E27FC236}">
                <a16:creationId xmlns:a16="http://schemas.microsoft.com/office/drawing/2014/main" id="{7CA84AC3-007E-4928-8F8A-5C470D1A61C3}"/>
              </a:ext>
            </a:extLst>
          </p:cNvPr>
          <p:cNvSpPr/>
          <p:nvPr/>
        </p:nvSpPr>
        <p:spPr>
          <a:xfrm>
            <a:off x="1719430" y="834607"/>
            <a:ext cx="9312537" cy="369332"/>
          </a:xfrm>
          <a:prstGeom prst="rect">
            <a:avLst/>
          </a:prstGeom>
        </p:spPr>
        <p:txBody>
          <a:bodyPr wrap="square">
            <a:spAutoFit/>
          </a:bodyPr>
          <a:lstStyle/>
          <a:p>
            <a:r>
              <a:rPr lang="en-US" dirty="0"/>
              <a:t>Goal 1: Determine the weighting to apply to background pixels when calculating the training loss</a:t>
            </a:r>
          </a:p>
        </p:txBody>
      </p:sp>
      <p:sp>
        <p:nvSpPr>
          <p:cNvPr id="6" name="TextBox 5">
            <a:extLst>
              <a:ext uri="{FF2B5EF4-FFF2-40B4-BE49-F238E27FC236}">
                <a16:creationId xmlns:a16="http://schemas.microsoft.com/office/drawing/2014/main" id="{588A07AA-E276-4038-8686-20042514D5E6}"/>
              </a:ext>
            </a:extLst>
          </p:cNvPr>
          <p:cNvSpPr txBox="1"/>
          <p:nvPr/>
        </p:nvSpPr>
        <p:spPr>
          <a:xfrm>
            <a:off x="453614" y="1336190"/>
            <a:ext cx="11284772" cy="646331"/>
          </a:xfrm>
          <a:prstGeom prst="rect">
            <a:avLst/>
          </a:prstGeom>
          <a:noFill/>
        </p:spPr>
        <p:txBody>
          <a:bodyPr wrap="square" rtlCol="0">
            <a:spAutoFit/>
          </a:bodyPr>
          <a:lstStyle/>
          <a:p>
            <a:r>
              <a:rPr lang="en-US" dirty="0"/>
              <a:t>Evaluation of each loss weight was performed using the intersection over union (IOU, also known as the Jaccard Index). </a:t>
            </a:r>
          </a:p>
          <a:p>
            <a:pPr marL="285750" indent="-285750">
              <a:buFont typeface="Arial" panose="020B0604020202020204" pitchFamily="34" charset="0"/>
              <a:buChar char="•"/>
            </a:pPr>
            <a:r>
              <a:rPr lang="en-US" dirty="0"/>
              <a:t>The IOU is between 0 and 1. It is 1 if the model output and the training mask perfectly match. </a:t>
            </a:r>
          </a:p>
        </p:txBody>
      </p:sp>
      <p:grpSp>
        <p:nvGrpSpPr>
          <p:cNvPr id="7" name="Group 6">
            <a:extLst>
              <a:ext uri="{FF2B5EF4-FFF2-40B4-BE49-F238E27FC236}">
                <a16:creationId xmlns:a16="http://schemas.microsoft.com/office/drawing/2014/main" id="{30B582C6-B560-40E4-8EC6-ACE0F5C0555D}"/>
              </a:ext>
            </a:extLst>
          </p:cNvPr>
          <p:cNvGrpSpPr/>
          <p:nvPr/>
        </p:nvGrpSpPr>
        <p:grpSpPr>
          <a:xfrm>
            <a:off x="107577" y="2114772"/>
            <a:ext cx="7234518" cy="4749499"/>
            <a:chOff x="0" y="1487605"/>
            <a:chExt cx="7773206" cy="5182137"/>
          </a:xfrm>
        </p:grpSpPr>
        <p:pic>
          <p:nvPicPr>
            <p:cNvPr id="8" name="Picture 7" descr="A screenshot of a cell phone&#10;&#10;Description automatically generated">
              <a:extLst>
                <a:ext uri="{FF2B5EF4-FFF2-40B4-BE49-F238E27FC236}">
                  <a16:creationId xmlns:a16="http://schemas.microsoft.com/office/drawing/2014/main" id="{0131B7B3-7D82-46CE-A704-641D4EDF6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7605"/>
              <a:ext cx="7773206" cy="5182137"/>
            </a:xfrm>
            <a:prstGeom prst="rect">
              <a:avLst/>
            </a:prstGeom>
          </p:spPr>
        </p:pic>
        <p:sp>
          <p:nvSpPr>
            <p:cNvPr id="9" name="TextBox 8">
              <a:extLst>
                <a:ext uri="{FF2B5EF4-FFF2-40B4-BE49-F238E27FC236}">
                  <a16:creationId xmlns:a16="http://schemas.microsoft.com/office/drawing/2014/main" id="{6F1F74F1-543A-41AA-B642-A333709CCD02}"/>
                </a:ext>
              </a:extLst>
            </p:cNvPr>
            <p:cNvSpPr txBox="1"/>
            <p:nvPr/>
          </p:nvSpPr>
          <p:spPr>
            <a:xfrm>
              <a:off x="6535268" y="4771018"/>
              <a:ext cx="688489" cy="1200329"/>
            </a:xfrm>
            <a:prstGeom prst="rect">
              <a:avLst/>
            </a:prstGeom>
            <a:solidFill>
              <a:schemeClr val="bg1"/>
            </a:solidFill>
          </p:spPr>
          <p:txBody>
            <a:bodyPr wrap="square" rtlCol="0">
              <a:spAutoFit/>
            </a:bodyPr>
            <a:lstStyle/>
            <a:p>
              <a:r>
                <a:rPr lang="en-US" dirty="0"/>
                <a:t>0.01</a:t>
              </a:r>
            </a:p>
            <a:p>
              <a:r>
                <a:rPr lang="en-US" dirty="0"/>
                <a:t>0.05</a:t>
              </a:r>
            </a:p>
            <a:p>
              <a:r>
                <a:rPr lang="en-US" dirty="0"/>
                <a:t>0.1</a:t>
              </a:r>
            </a:p>
            <a:p>
              <a:r>
                <a:rPr lang="en-US" dirty="0"/>
                <a:t>0.2</a:t>
              </a:r>
            </a:p>
          </p:txBody>
        </p:sp>
      </p:grpSp>
      <p:sp>
        <p:nvSpPr>
          <p:cNvPr id="10" name="TextBox 9">
            <a:extLst>
              <a:ext uri="{FF2B5EF4-FFF2-40B4-BE49-F238E27FC236}">
                <a16:creationId xmlns:a16="http://schemas.microsoft.com/office/drawing/2014/main" id="{6A30CB81-0689-477D-BCCC-3751025E19A8}"/>
              </a:ext>
            </a:extLst>
          </p:cNvPr>
          <p:cNvSpPr txBox="1"/>
          <p:nvPr/>
        </p:nvSpPr>
        <p:spPr>
          <a:xfrm rot="5400000">
            <a:off x="6161059" y="5545568"/>
            <a:ext cx="1339327" cy="369332"/>
          </a:xfrm>
          <a:prstGeom prst="rect">
            <a:avLst/>
          </a:prstGeom>
          <a:noFill/>
        </p:spPr>
        <p:txBody>
          <a:bodyPr wrap="square" rtlCol="0">
            <a:spAutoFit/>
          </a:bodyPr>
          <a:lstStyle/>
          <a:p>
            <a:r>
              <a:rPr lang="en-US" dirty="0"/>
              <a:t>Loss Weight</a:t>
            </a:r>
          </a:p>
        </p:txBody>
      </p:sp>
      <p:sp>
        <p:nvSpPr>
          <p:cNvPr id="12" name="TextBox 11">
            <a:extLst>
              <a:ext uri="{FF2B5EF4-FFF2-40B4-BE49-F238E27FC236}">
                <a16:creationId xmlns:a16="http://schemas.microsoft.com/office/drawing/2014/main" id="{B25DE6FF-FB11-4735-95EA-055C202BB7D3}"/>
              </a:ext>
            </a:extLst>
          </p:cNvPr>
          <p:cNvSpPr txBox="1"/>
          <p:nvPr/>
        </p:nvSpPr>
        <p:spPr>
          <a:xfrm>
            <a:off x="6901031" y="2619486"/>
            <a:ext cx="518339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Lines indicate mean of the cross validation runs for IOU at each training epoch (1 iteration through all the images)</a:t>
            </a:r>
          </a:p>
          <a:p>
            <a:pPr marL="285750" indent="-285750">
              <a:buFont typeface="Arial" panose="020B0604020202020204" pitchFamily="34" charset="0"/>
              <a:buChar char="•"/>
            </a:pPr>
            <a:r>
              <a:rPr lang="en-US" dirty="0"/>
              <a:t>Shading indicates the standard deviation of the 3 cross-validation runs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the low variability between runs. </a:t>
            </a:r>
          </a:p>
          <a:p>
            <a:pPr marL="285750" indent="-285750">
              <a:buFont typeface="Arial" panose="020B0604020202020204" pitchFamily="34" charset="0"/>
              <a:buChar char="•"/>
            </a:pPr>
            <a:r>
              <a:rPr lang="en-US" dirty="0"/>
              <a:t>A loss weight of 0.05 was chosen for all downstream work.</a:t>
            </a:r>
          </a:p>
        </p:txBody>
      </p:sp>
    </p:spTree>
    <p:extLst>
      <p:ext uri="{BB962C8B-B14F-4D97-AF65-F5344CB8AC3E}">
        <p14:creationId xmlns:p14="http://schemas.microsoft.com/office/powerpoint/2010/main" val="401832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94F238-F27A-42DE-9CF7-6C6EC53D12CE}"/>
              </a:ext>
            </a:extLst>
          </p:cNvPr>
          <p:cNvSpPr txBox="1">
            <a:spLocks/>
          </p:cNvSpPr>
          <p:nvPr/>
        </p:nvSpPr>
        <p:spPr>
          <a:xfrm>
            <a:off x="757518" y="-59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Background</a:t>
            </a:r>
            <a:endParaRPr lang="en-US" dirty="0"/>
          </a:p>
        </p:txBody>
      </p:sp>
      <p:sp>
        <p:nvSpPr>
          <p:cNvPr id="7" name="Rectangle 6">
            <a:extLst>
              <a:ext uri="{FF2B5EF4-FFF2-40B4-BE49-F238E27FC236}">
                <a16:creationId xmlns:a16="http://schemas.microsoft.com/office/drawing/2014/main" id="{BE0BD82D-DE35-4826-A2E7-D31480CC192B}"/>
              </a:ext>
            </a:extLst>
          </p:cNvPr>
          <p:cNvSpPr/>
          <p:nvPr/>
        </p:nvSpPr>
        <p:spPr>
          <a:xfrm>
            <a:off x="796066" y="834607"/>
            <a:ext cx="10557734" cy="369332"/>
          </a:xfrm>
          <a:prstGeom prst="rect">
            <a:avLst/>
          </a:prstGeom>
        </p:spPr>
        <p:txBody>
          <a:bodyPr wrap="square">
            <a:spAutoFit/>
          </a:bodyPr>
          <a:lstStyle/>
          <a:p>
            <a:pPr algn="ctr"/>
            <a:r>
              <a:rPr lang="en-US" dirty="0"/>
              <a:t>Goal 2: Determine the optimal segmentation threshold to convert model output probabilities into a vein mask.</a:t>
            </a:r>
          </a:p>
        </p:txBody>
      </p:sp>
      <p:sp>
        <p:nvSpPr>
          <p:cNvPr id="8" name="TextBox 7">
            <a:extLst>
              <a:ext uri="{FF2B5EF4-FFF2-40B4-BE49-F238E27FC236}">
                <a16:creationId xmlns:a16="http://schemas.microsoft.com/office/drawing/2014/main" id="{ED3CCD11-B6BB-40EE-AA60-46746E885B3B}"/>
              </a:ext>
            </a:extLst>
          </p:cNvPr>
          <p:cNvSpPr txBox="1"/>
          <p:nvPr/>
        </p:nvSpPr>
        <p:spPr>
          <a:xfrm>
            <a:off x="446442" y="1887967"/>
            <a:ext cx="115483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model outputs a probability between 0 and 1 that a pixel is within a vein.</a:t>
            </a:r>
          </a:p>
          <a:p>
            <a:pPr marL="285750" indent="-285750">
              <a:buFont typeface="Arial" panose="020B0604020202020204" pitchFamily="34" charset="0"/>
              <a:buChar char="•"/>
            </a:pPr>
            <a:r>
              <a:rPr lang="en-US" dirty="0"/>
              <a:t>The probability must be converted to a binary mask of in/out of vein pixels for analysis using a cutoff (threshold) value.</a:t>
            </a:r>
          </a:p>
          <a:p>
            <a:pPr marL="285750" indent="-285750">
              <a:buFont typeface="Arial" panose="020B0604020202020204" pitchFamily="34" charset="0"/>
              <a:buChar char="•"/>
            </a:pPr>
            <a:r>
              <a:rPr lang="en-US" dirty="0"/>
              <a:t>The ideal cutoff value is unknown.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identify the best cutoff value, each of the 3 models trained with a loss weight of 0.5 from Goal 1 were used to segment their respective training images using cutoff values of 0.2, 0.3, 0.4, and 0.5</a:t>
            </a:r>
          </a:p>
          <a:p>
            <a:endParaRPr lang="en-US" dirty="0"/>
          </a:p>
        </p:txBody>
      </p:sp>
    </p:spTree>
    <p:extLst>
      <p:ext uri="{BB962C8B-B14F-4D97-AF65-F5344CB8AC3E}">
        <p14:creationId xmlns:p14="http://schemas.microsoft.com/office/powerpoint/2010/main" val="266640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C1DAF7-9085-4BD5-9CC1-7FFE72B424AF}"/>
              </a:ext>
            </a:extLst>
          </p:cNvPr>
          <p:cNvSpPr txBox="1">
            <a:spLocks/>
          </p:cNvSpPr>
          <p:nvPr/>
        </p:nvSpPr>
        <p:spPr>
          <a:xfrm>
            <a:off x="757518" y="-59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Evaluation</a:t>
            </a:r>
            <a:endParaRPr lang="en-US" dirty="0"/>
          </a:p>
        </p:txBody>
      </p:sp>
      <p:sp>
        <p:nvSpPr>
          <p:cNvPr id="5" name="Rectangle 4">
            <a:extLst>
              <a:ext uri="{FF2B5EF4-FFF2-40B4-BE49-F238E27FC236}">
                <a16:creationId xmlns:a16="http://schemas.microsoft.com/office/drawing/2014/main" id="{CA72FE27-584C-4F11-913D-2AFE269B4AE9}"/>
              </a:ext>
            </a:extLst>
          </p:cNvPr>
          <p:cNvSpPr/>
          <p:nvPr/>
        </p:nvSpPr>
        <p:spPr>
          <a:xfrm>
            <a:off x="796066" y="834607"/>
            <a:ext cx="10557734" cy="369332"/>
          </a:xfrm>
          <a:prstGeom prst="rect">
            <a:avLst/>
          </a:prstGeom>
        </p:spPr>
        <p:txBody>
          <a:bodyPr wrap="square">
            <a:spAutoFit/>
          </a:bodyPr>
          <a:lstStyle/>
          <a:p>
            <a:pPr algn="ctr"/>
            <a:r>
              <a:rPr lang="en-US" dirty="0"/>
              <a:t>Goal 2: Determine the optimal segmentation threshold to convert model output probabilities into a vein mask.</a:t>
            </a:r>
          </a:p>
        </p:txBody>
      </p:sp>
      <p:sp>
        <p:nvSpPr>
          <p:cNvPr id="2" name="TextBox 1">
            <a:extLst>
              <a:ext uri="{FF2B5EF4-FFF2-40B4-BE49-F238E27FC236}">
                <a16:creationId xmlns:a16="http://schemas.microsoft.com/office/drawing/2014/main" id="{87D84E54-D613-4205-B147-A88850E91A30}"/>
              </a:ext>
            </a:extLst>
          </p:cNvPr>
          <p:cNvSpPr txBox="1"/>
          <p:nvPr/>
        </p:nvSpPr>
        <p:spPr>
          <a:xfrm>
            <a:off x="7487322" y="1775012"/>
            <a:ext cx="435684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Vein lengths were extracted using each of the cutoffs and the Pearson correlation between the AI segmented and human measured vein lengths was calculated.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plan on using the 0.7 cutoff moving forward. It provides the highest correlation when considering the combined mean and std.</a:t>
            </a:r>
          </a:p>
        </p:txBody>
      </p:sp>
      <p:pic>
        <p:nvPicPr>
          <p:cNvPr id="1026" name="Picture 2">
            <a:extLst>
              <a:ext uri="{FF2B5EF4-FFF2-40B4-BE49-F238E27FC236}">
                <a16:creationId xmlns:a16="http://schemas.microsoft.com/office/drawing/2014/main" id="{CCB8229C-3D13-468A-ABCD-A0173CFFC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4" y="1338607"/>
            <a:ext cx="7498737" cy="538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73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3E28B7-E923-4CB0-82DE-B0BE2B768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52" y="1976939"/>
            <a:ext cx="6833366" cy="432466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B17EBC4-8E12-4597-9032-238EE44DA523}"/>
              </a:ext>
            </a:extLst>
          </p:cNvPr>
          <p:cNvSpPr txBox="1">
            <a:spLocks/>
          </p:cNvSpPr>
          <p:nvPr/>
        </p:nvSpPr>
        <p:spPr>
          <a:xfrm>
            <a:off x="757518" y="-59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Evaluation</a:t>
            </a:r>
            <a:endParaRPr lang="en-US" dirty="0"/>
          </a:p>
        </p:txBody>
      </p:sp>
      <p:sp>
        <p:nvSpPr>
          <p:cNvPr id="6" name="Rectangle 5">
            <a:extLst>
              <a:ext uri="{FF2B5EF4-FFF2-40B4-BE49-F238E27FC236}">
                <a16:creationId xmlns:a16="http://schemas.microsoft.com/office/drawing/2014/main" id="{3E255156-B525-49B7-B9E8-4DC075CCADBA}"/>
              </a:ext>
            </a:extLst>
          </p:cNvPr>
          <p:cNvSpPr/>
          <p:nvPr/>
        </p:nvSpPr>
        <p:spPr>
          <a:xfrm>
            <a:off x="796066" y="834607"/>
            <a:ext cx="10557734" cy="369332"/>
          </a:xfrm>
          <a:prstGeom prst="rect">
            <a:avLst/>
          </a:prstGeom>
        </p:spPr>
        <p:txBody>
          <a:bodyPr wrap="square">
            <a:spAutoFit/>
          </a:bodyPr>
          <a:lstStyle/>
          <a:p>
            <a:pPr algn="ctr"/>
            <a:r>
              <a:rPr lang="en-US" dirty="0"/>
              <a:t>Goal 2: Determine the optimal segmentation threshold to convert model output probabilities into a vein mask.</a:t>
            </a:r>
          </a:p>
        </p:txBody>
      </p:sp>
      <p:sp>
        <p:nvSpPr>
          <p:cNvPr id="4" name="TextBox 3">
            <a:extLst>
              <a:ext uri="{FF2B5EF4-FFF2-40B4-BE49-F238E27FC236}">
                <a16:creationId xmlns:a16="http://schemas.microsoft.com/office/drawing/2014/main" id="{815D136E-BC59-4841-A87F-9A17DCC8DA54}"/>
              </a:ext>
            </a:extLst>
          </p:cNvPr>
          <p:cNvSpPr txBox="1"/>
          <p:nvPr/>
        </p:nvSpPr>
        <p:spPr>
          <a:xfrm>
            <a:off x="7073153" y="1688950"/>
            <a:ext cx="482480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Scatter plots of the ~200 images in each testing set for each of the three cross-validation trained models.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extreme outliers are consistent across thresholds, suggesting they are due to badly segmented images, not due to an incorrect threshold. I will get the id’s of these images later to confirm. </a:t>
            </a:r>
          </a:p>
        </p:txBody>
      </p:sp>
    </p:spTree>
    <p:extLst>
      <p:ext uri="{BB962C8B-B14F-4D97-AF65-F5344CB8AC3E}">
        <p14:creationId xmlns:p14="http://schemas.microsoft.com/office/powerpoint/2010/main" val="393509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4DA5-E62A-41F0-BA40-6D954C29CA8E}"/>
              </a:ext>
            </a:extLst>
          </p:cNvPr>
          <p:cNvSpPr>
            <a:spLocks noGrp="1"/>
          </p:cNvSpPr>
          <p:nvPr>
            <p:ph type="title"/>
          </p:nvPr>
        </p:nvSpPr>
        <p:spPr>
          <a:xfrm>
            <a:off x="838200" y="101562"/>
            <a:ext cx="10515600" cy="1325563"/>
          </a:xfrm>
        </p:spPr>
        <p:txBody>
          <a:bodyPr/>
          <a:lstStyle/>
          <a:p>
            <a:pPr algn="ctr"/>
            <a:r>
              <a:rPr lang="en-US" b="1" dirty="0"/>
              <a:t>Next Steps</a:t>
            </a:r>
          </a:p>
        </p:txBody>
      </p:sp>
      <p:sp>
        <p:nvSpPr>
          <p:cNvPr id="3" name="Content Placeholder 2">
            <a:extLst>
              <a:ext uri="{FF2B5EF4-FFF2-40B4-BE49-F238E27FC236}">
                <a16:creationId xmlns:a16="http://schemas.microsoft.com/office/drawing/2014/main" id="{8C9787C1-1ED8-4394-8551-04992A886C8C}"/>
              </a:ext>
            </a:extLst>
          </p:cNvPr>
          <p:cNvSpPr>
            <a:spLocks noGrp="1"/>
          </p:cNvSpPr>
          <p:nvPr>
            <p:ph idx="1"/>
          </p:nvPr>
        </p:nvSpPr>
        <p:spPr/>
        <p:txBody>
          <a:bodyPr>
            <a:normAutofit fontScale="77500" lnSpcReduction="20000"/>
          </a:bodyPr>
          <a:lstStyle/>
          <a:p>
            <a:pPr marL="0" indent="0">
              <a:buNone/>
            </a:pPr>
            <a:r>
              <a:rPr lang="en-US" dirty="0"/>
              <a:t>A final model, trained on all 719 images in the training set is already finished training using the 0.05 loss weight. I will use it to segment the 100 validation images and measure vein length from the images using the 0.7 cutoff determined here. </a:t>
            </a:r>
          </a:p>
          <a:p>
            <a:pPr marL="0" indent="0">
              <a:buNone/>
            </a:pPr>
            <a:endParaRPr lang="en-US" dirty="0"/>
          </a:p>
          <a:p>
            <a:pPr marL="0" indent="0">
              <a:buNone/>
            </a:pPr>
            <a:r>
              <a:rPr lang="en-US" dirty="0"/>
              <a:t>Since the final model was trained on all images, I expect it to have a correlation with human measured veins of at least that of the cross-validated models (&gt;= 0.87). </a:t>
            </a:r>
          </a:p>
          <a:p>
            <a:pPr marL="0" indent="0">
              <a:buNone/>
            </a:pPr>
            <a:endParaRPr lang="en-US" dirty="0"/>
          </a:p>
          <a:p>
            <a:pPr marL="0" indent="0">
              <a:buNone/>
            </a:pPr>
            <a:r>
              <a:rPr lang="en-US" dirty="0"/>
              <a:t>Code is already in place to use the trained model to segment all images in a folder, convert the output probabilities to masks, and extract vein lengths, as well as the necessary submission scripts to submit this work as jobs to sapelo2. I will provide details on how to use them shortly, I still need to check that they are well documented. </a:t>
            </a:r>
          </a:p>
          <a:p>
            <a:pPr marL="0" indent="0">
              <a:buNone/>
            </a:pPr>
            <a:endParaRPr lang="en-US" dirty="0"/>
          </a:p>
          <a:p>
            <a:pPr marL="0" indent="0">
              <a:buNone/>
            </a:pPr>
            <a:r>
              <a:rPr lang="en-US" dirty="0"/>
              <a:t>I will be updating the GitHub repository with all new code and data shortly. It is currently all on sapelo2 at /work/</a:t>
            </a:r>
            <a:r>
              <a:rPr lang="en-US" dirty="0" err="1"/>
              <a:t>jmblab</a:t>
            </a:r>
            <a:r>
              <a:rPr lang="en-US" dirty="0"/>
              <a:t>/cotter/</a:t>
            </a:r>
            <a:r>
              <a:rPr lang="en-US" dirty="0" err="1"/>
              <a:t>burke_leaf_veins</a:t>
            </a:r>
            <a:r>
              <a:rPr lang="en-US" dirty="0"/>
              <a:t>/</a:t>
            </a:r>
          </a:p>
        </p:txBody>
      </p:sp>
    </p:spTree>
    <p:extLst>
      <p:ext uri="{BB962C8B-B14F-4D97-AF65-F5344CB8AC3E}">
        <p14:creationId xmlns:p14="http://schemas.microsoft.com/office/powerpoint/2010/main" val="1328489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1030</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Goals</vt:lpstr>
      <vt:lpstr>Background Goal 1: Determine the weighting to apply to background pixels when calculating the training loss</vt:lpstr>
      <vt:lpstr>Training </vt:lpstr>
      <vt:lpstr>Evaluation </vt:lpstr>
      <vt:lpstr>PowerPoint Presentation</vt:lpstr>
      <vt:lpstr>PowerPoint Presentation</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Cotter</dc:creator>
  <cp:lastModifiedBy>Christopher Cotter</cp:lastModifiedBy>
  <cp:revision>17</cp:revision>
  <dcterms:created xsi:type="dcterms:W3CDTF">2019-09-04T12:05:04Z</dcterms:created>
  <dcterms:modified xsi:type="dcterms:W3CDTF">2019-09-06T01:09:51Z</dcterms:modified>
</cp:coreProperties>
</file>