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11d0d498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11d0d498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11d0d498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11d0d498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multilingual bert-based transformers - trained on top 100 languages of the world, including hindi and marathi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mBERT - trained on top 104 languages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Indic-bert - trained on 12 Indian languages </a:t>
            </a:r>
            <a:r>
              <a:rPr lang="en"/>
              <a:t>including</a:t>
            </a:r>
            <a:r>
              <a:rPr lang="en"/>
              <a:t> hindi and marathi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Muril - trained on regional indian languages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1d0d4986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1d0d4986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11d0d498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11d0d498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1d0d498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11d0d498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1542cb9c9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1542cb9c9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11d0d498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11d0d498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11d0d498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11d0d498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11d0d498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11d0d498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if the model has learned any undesirable shortcuts to classify and how to address them - Faithfulness).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1542cb9c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1542cb9c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1d0d498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1d0d498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1542cb9c9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1542cb9c9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1542cb9c9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1542cb9c9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Highlight if the model has learned any undesirable shortcuts to classify and how to address them - Faithfulness).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1542cb9c9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1542cb9c9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1542cb9c9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1542cb9c9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1542cb9c9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1542cb9c9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1542cb9c9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1542cb9c9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1542cb9c9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1542cb9c9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1542cb9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1542cb9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1542cb9c9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1542cb9c9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1542cb9c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1542cb9c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1d0d498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1d0d498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1542cb9c9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1542cb9c9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1542cb9c9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1542cb9c9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11d0d49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11d0d49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bert-based transformers - gives embeddings based on context, captures bi-directional context, they are State of The Art.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BiLSTM - for sequential flow, and to capture short-term dependencies like “not good” or “very angry”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 of attention pooling - Learns which tokens matter most for the task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11d0d498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11d0d498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11d0d498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11d0d498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11d0d498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11d0d498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1d0d498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1d0d498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1542cb9c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1542cb9c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815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 Assignment-3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Team-32</a:t>
            </a:r>
            <a:endParaRPr sz="3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38875"/>
            <a:ext cx="8520600" cy="134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Prasham Walvekar - CS21</a:t>
            </a:r>
            <a:r>
              <a:rPr lang="en" sz="1740"/>
              <a:t>BTECH11047</a:t>
            </a:r>
            <a:endParaRPr sz="17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Kallu Rithika - AI22BTECH11010</a:t>
            </a:r>
            <a:endParaRPr sz="17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74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740"/>
              <a:t>Armaan - CS22BTECH11051</a:t>
            </a:r>
            <a:endParaRPr sz="174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MULTI-LINGUAL</a:t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(HINDI + MARATHI)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Approaches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Experimented with different pretrained transformers and classification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Transformers used: (from Hugging 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xlm-roberta-base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xlm-roberta-large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</a:t>
            </a:r>
            <a:r>
              <a:rPr lang="en"/>
              <a:t>ert-base-multilingual-cased (mBERT)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ai4bharat/indic-bert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Classifiers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MLP head with 1 hidden layer (num_layers =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MLP head with num_layers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Attention Pooling + MLP head (num_layers = 2)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Approach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Dataset -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Training: interleaved marathi and hindi datasets (split: 90% train, 10% validation)</a:t>
            </a:r>
            <a:br>
              <a:rPr lang="en"/>
            </a:br>
            <a:r>
              <a:rPr lang="en"/>
              <a:t>Total samples: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Marathi: 2415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Hindi: 2556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Testing: interleaved </a:t>
            </a:r>
            <a:r>
              <a:rPr lang="en"/>
              <a:t>marathi and hindi datasets</a:t>
            </a:r>
            <a:br>
              <a:rPr lang="en"/>
            </a:br>
            <a:r>
              <a:rPr lang="en"/>
              <a:t>Total samples: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Marathi: 1000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Hindi: 1010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Training Approach (Transfer learning + fine-tuning), Loss criterion, Optimizer, LR Scheduler - Same as we did for English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116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(BCEWithLogitsLoss)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287888" y="660150"/>
            <a:ext cx="8520600" cy="38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	Using xlm-roberta-base: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 title="Screenshot from 2025-04-27 21-51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325" y="1389200"/>
            <a:ext cx="790575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162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13" y="671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2.	Using xlm-roberta-large: (best performance)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3.	Using bert-base-multilingual-cased (mBERT)</a:t>
            </a:r>
            <a:r>
              <a:rPr lang="en" sz="1500"/>
              <a:t>:</a:t>
            </a:r>
            <a:endParaRPr sz="1500"/>
          </a:p>
        </p:txBody>
      </p:sp>
      <p:pic>
        <p:nvPicPr>
          <p:cNvPr id="138" name="Google Shape;138;p26" title="Screenshot from 2025-04-27 21-52-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75" y="1096375"/>
            <a:ext cx="7686675" cy="19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6" title="Screenshot from 2025-04-27 21-52-1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4388" y="3562013"/>
            <a:ext cx="7515225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(Focal Loss)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1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Using Focal Loss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/>
          </a:p>
        </p:txBody>
      </p:sp>
      <p:pic>
        <p:nvPicPr>
          <p:cNvPr id="146" name="Google Shape;146;p27" title="Screenshot from 2025-04-27 22-59-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49" y="1931650"/>
            <a:ext cx="8651325" cy="223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INTERPRETABILITY</a:t>
            </a:r>
            <a:endParaRPr sz="3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Interpretability and Faithfulness Check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Tool Used : </a:t>
            </a:r>
            <a:r>
              <a:rPr lang="en"/>
              <a:t>LIME (Local </a:t>
            </a:r>
            <a:r>
              <a:rPr lang="en"/>
              <a:t>Interpretable Model-agnostic Explanations)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Goal :</a:t>
            </a:r>
            <a:r>
              <a:rPr lang="en"/>
              <a:t> Check if the model relies on real emotional context or just keyword shortcuts.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Approach :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Used LIME to highlight important words per emotion.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Tested sentence variants with negations, sarcasm, and misleading patterns, punctuations (ex: exclamations)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Findings :</a:t>
            </a:r>
            <a:endParaRPr b="1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Model relied on keywords like “sad” or “thrilled” for example, </a:t>
            </a:r>
            <a:r>
              <a:rPr lang="en"/>
              <a:t>ignoring</a:t>
            </a:r>
            <a:r>
              <a:rPr lang="en"/>
              <a:t> the context.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Shows signs of undesirable shortcut learning.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13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163" name="Google Shape;163;p30" title="Screenshot from 2025-04-27 22-18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3650"/>
            <a:ext cx="8839202" cy="119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0" title="Screenshot from 2025-04-27 22-18-2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86108"/>
            <a:ext cx="8839202" cy="1196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 title="Screenshot from 2025-04-27 22-18-3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82915"/>
            <a:ext cx="8839201" cy="1460578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311700" y="663900"/>
            <a:ext cx="7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Interpretability - Roberta-base Model on English Sentences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31" title="Screenshot from 2025-04-27 22-18-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802"/>
            <a:ext cx="9143999" cy="1863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31" title="Screenshot from 2025-04-27 22-19-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61698"/>
            <a:ext cx="8839200" cy="1115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1" title="Screenshot from 2025-04-27 22-19-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38" y="3329147"/>
            <a:ext cx="8195320" cy="1661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Q.1 Multi-label Emotion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Problem Statement</a:t>
            </a:r>
            <a:br>
              <a:rPr lang="en" sz="2000">
                <a:solidFill>
                  <a:schemeClr val="dk1"/>
                </a:solidFill>
              </a:rPr>
            </a:br>
            <a:r>
              <a:rPr lang="en"/>
              <a:t>Classify text samples into appropriate emotion categories - such as anger, fear, joy, sadness, and surprise by developing a model that can identify the presence or absence of each emotion in multilingual datasets.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1E1E1E"/>
                </a:solidFill>
              </a:rPr>
              <a:t>Languages Chosen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English (most commonly used, easy interpretability and understanding)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Hindi + Marathi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Linguistic similarity - similar words, and similar script - devanagari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Belong to the top 100 languages of the world which SOTA transformer models are trained 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We understand both languages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 title="Screenshot from 2025-04-27 22-19-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18700"/>
            <a:ext cx="8839202" cy="1803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2" title="Screenshot from 2025-04-27 22-19-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077237"/>
            <a:ext cx="8839202" cy="1143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135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311700" y="663900"/>
            <a:ext cx="7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Interpretability - xlm roberta base Model on Hindi and Marathi Sentences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6" name="Google Shape;186;p33" title="Screenshot from 2025-04-27 22-26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70375"/>
            <a:ext cx="8839202" cy="18444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3" title="Screenshot from 2025-04-27 22-31-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100" y="3168015"/>
            <a:ext cx="6877812" cy="1716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4" title="Screenshot from 2025-04-27 22-32-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1" cy="291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4" title="Screenshot from 2025-04-27 22-33-0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5500" y="2960500"/>
            <a:ext cx="6553001" cy="21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5" title="Screenshot from 2025-04-27 22-33-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203" cy="29445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 title="Screenshot from 2025-04-27 22-33-1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6997" y="2944575"/>
            <a:ext cx="6600853" cy="219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6" title="Screenshot from 2025-04-27 22-53-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1151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6" title="Screenshot from 2025-04-27 22-53-4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55824"/>
            <a:ext cx="8839200" cy="1602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6" title="Screenshot from 2025-04-27 22-53-4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10845"/>
            <a:ext cx="8839200" cy="16026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7" title="Screenshot from 2025-04-27 22-51-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5750"/>
            <a:ext cx="8839197" cy="1567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7" title="Screenshot from 2025-04-27 22-52-1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54932"/>
            <a:ext cx="8839200" cy="1233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7" title="Screenshot from 2025-04-27 22-52-2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517103"/>
            <a:ext cx="8839200" cy="1536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8" title="Screenshot from 2025-04-27 22-37-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8839197" cy="290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 title="Screenshot from 2025-04-27 22-37-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0787" y="2906625"/>
            <a:ext cx="6802418" cy="223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unfaithfulness (English)</a:t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7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/>
              <a:t>Set1</a:t>
            </a:r>
            <a:r>
              <a:rPr lang="en" sz="1150"/>
              <a:t>:</a:t>
            </a:r>
            <a:br>
              <a:rPr lang="en" sz="1150"/>
            </a:br>
            <a:r>
              <a:rPr lang="en" sz="1150"/>
              <a:t>S4: "I am not sad today" -&gt; predicts sadness due to emphasis on "sad"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/>
              <a:t>Set2</a:t>
            </a:r>
            <a:r>
              <a:rPr lang="en" sz="1150"/>
              <a:t>: (Undesirable shortcuts observed)</a:t>
            </a:r>
            <a:br>
              <a:rPr lang="en" sz="1150"/>
            </a:br>
            <a:r>
              <a:rPr lang="en" sz="1150"/>
              <a:t>1. S2: "I was thrilled until everything went wrong." -&gt; predicts joy based on "thrilled" (but the sentence indicates the opposite, indirectly)</a:t>
            </a:r>
            <a:br>
              <a:rPr lang="en" sz="1150"/>
            </a:br>
            <a:r>
              <a:rPr lang="en" sz="1150"/>
              <a:t>2. S3: "Everyone expects me to be thrilled, but I'm not." -&gt; predicts joy (the speaker is not feeling joy)</a:t>
            </a:r>
            <a:br>
              <a:rPr lang="en" sz="1150"/>
            </a:br>
            <a:r>
              <a:rPr lang="en" sz="1150"/>
              <a:t>3. S4: "Sure, thrilled. Totally." -&gt; predicts joy (can't recognize the sarcasm)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50"/>
              <a:t>Set3</a:t>
            </a:r>
            <a:r>
              <a:rPr lang="en" sz="1150"/>
              <a:t>: (Undesirable shortcuts observed) </a:t>
            </a:r>
            <a:br>
              <a:rPr lang="en" sz="1150"/>
            </a:br>
            <a:r>
              <a:rPr lang="en" sz="1150"/>
              <a:t>1. S1: "I am not sad today" -&gt; predicts sadness due to word "sad" (can't recognize negation here due to "not")</a:t>
            </a:r>
            <a:br>
              <a:rPr lang="en" sz="1150"/>
            </a:br>
            <a:r>
              <a:rPr lang="en" sz="1150"/>
              <a:t>2. S2: "Why do you think I am sad? In fact I am quite the opposite." -&gt; predicts sadness (but the speaker clearly indicates the opposite)</a:t>
            </a:r>
            <a:br>
              <a:rPr lang="en" sz="1150"/>
            </a:br>
            <a:r>
              <a:rPr lang="en" sz="1150"/>
              <a:t>3. S3: "It may look like I'm sad, but appearances can be deceiving." -&gt; predicts sadness (though the speaker suggests the opposite, indirectly)</a:t>
            </a:r>
            <a:br>
              <a:rPr lang="en" sz="1150"/>
            </a:br>
            <a:r>
              <a:rPr lang="en" sz="1150"/>
              <a:t>4. S4: "Sure, I'm sad."-&gt; predicts sadness (Can't recognize sarcasm)</a:t>
            </a:r>
            <a:endParaRPr sz="115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Summary of unfaithfulness (Hindi + Marathi)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068650"/>
            <a:ext cx="8520600" cy="39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50"/>
              <a:t>Set1: 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Hindi:</a:t>
            </a:r>
            <a:br>
              <a:rPr lang="en" sz="1150"/>
            </a:br>
            <a:r>
              <a:rPr lang="en" sz="1150"/>
              <a:t>Wrong prediction for "I am not sad" -&gt; emphasis on word "sad" (undesirable shortcut to associate "dukhi" to sadness</a:t>
            </a:r>
            <a:r>
              <a:rPr lang="en" sz="1150"/>
              <a:t>)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Marathi:</a:t>
            </a:r>
            <a:br>
              <a:rPr lang="en" sz="1150"/>
            </a:br>
            <a:r>
              <a:rPr lang="en" sz="1150"/>
              <a:t>Wrong prediction for "I am not sad" -&gt; emphasis on word "sad" (undesirable shortcut to associate "dukhi" to sadness)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50"/>
              <a:t>Set2:</a:t>
            </a:r>
            <a:endParaRPr b="1"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Hindi: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1. S2: "I was happy until everything went wrong" -&gt; predicts joy based on word "khushi"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2. S4: "Sure! I am totally happy." -&gt; predicts joy, can't understand sarcasm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Marathi: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/>
              <a:t>1. S2 and S4: same prediction and reason as Hindi</a:t>
            </a:r>
            <a:endParaRPr sz="11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50"/>
              <a:t>2. S3: "I was happy, until everything went wrong" -&gt; predicts joy based on the word "anandit"</a:t>
            </a:r>
            <a:endParaRPr sz="115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unfaithfulness (Hindi + Marathi) (Contd…)</a:t>
            </a:r>
            <a:endParaRPr/>
          </a:p>
        </p:txBody>
      </p:sp>
      <p:sp>
        <p:nvSpPr>
          <p:cNvPr id="237" name="Google Shape;23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Set3: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Hindi: </a:t>
            </a:r>
            <a:br>
              <a:rPr lang="en" sz="1200"/>
            </a:br>
            <a:r>
              <a:rPr lang="en" sz="1200"/>
              <a:t>1. S1: "I am not sad today." -&gt; predicts sadness (can't capture negation)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2. S2: "Why do you think I am sad? In fact, I am quite the opposite." -&gt; predicts sadness (even though it mentions in the end that it's the opposite)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3. S3: "It may look like I am sad, but external looks can be deceiving." -&gt; predicts sadness (even though indirectly the person means the opposite)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4. S4: "Sure, I am sad." -&gt; predicts sadness (can't capture sarcasm)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Marathi: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/>
              <a:t>Same predictions and reasons mentioned above for hindi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ENGLISH</a:t>
            </a:r>
            <a:endParaRPr sz="3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Mitigation Strategy based on Interpretability Analysis</a:t>
            </a:r>
            <a:endParaRPr/>
          </a:p>
        </p:txBody>
      </p:sp>
      <p:sp>
        <p:nvSpPr>
          <p:cNvPr id="243" name="Google Shape;243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Contrastive Learning:</a:t>
            </a:r>
            <a:br>
              <a:rPr lang="en"/>
            </a:br>
            <a:r>
              <a:rPr lang="en"/>
              <a:t>We can use contrastive loss to teach the model to differentiate between subtle language features like irony, sarcasm, or sarcasm-like patterns.</a:t>
            </a:r>
            <a:br>
              <a:rPr lang="en"/>
            </a:br>
            <a:r>
              <a:rPr lang="en"/>
              <a:t>Or even patterns like negation.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Adversarial training:</a:t>
            </a:r>
            <a:br>
              <a:rPr lang="en"/>
            </a:br>
            <a:r>
              <a:rPr lang="en"/>
              <a:t>Include samples which the model predicts wrongly (adversarial samples) based from interpretability analysis and re-train the model on the modified datasets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Architectural Approaches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Experimented with different pretrained transformers and classification techniques.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Transformers used: (from Hugging Face)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bert-base-uncased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roberta-base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distilbert-base-uncased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xlm-roberta-base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Classifiers used: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MLP head with 1 hidden layer (num_layers = 1)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MLP head with num_layers = 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BiLSTM (hidden_state = 64, num_lstm_layers = 2) + MLP head (num_layers = 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Attention Pooling + MLP head (num_layers = 2) -&gt; pools based on attention scores given to tokens (instead of using the class token) before passing to classification head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Approach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017725"/>
            <a:ext cx="85206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Dataset -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train.csv (split: 90% train, 10% validation): 2768 samples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t</a:t>
            </a:r>
            <a:r>
              <a:rPr lang="en"/>
              <a:t>est.csv: 2767 samples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Training approach -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Phase-1: Transfer Learning (for first 3-5 epochs)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Freeze all layers of transformer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Phase-2: Fine-tuning (for rest of the epochs)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Unfreeze a fixed number of last few layers of transformer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Dynamically unfreeze a few layers of transformer </a:t>
            </a:r>
            <a:r>
              <a:rPr lang="en"/>
              <a:t>incrementally</a:t>
            </a:r>
            <a:r>
              <a:rPr lang="en"/>
              <a:t> with each epoch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Unfreeze all layers of transformer (we found this to give best results)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Loss criterion -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BCEWithLogitsLoss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Helpful for multi-label classification tasks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/>
              <a:t>Outputs logits (probability vector) with same length as number of labels / emotions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Focal Loss</a:t>
            </a:r>
            <a:endParaRPr/>
          </a:p>
          <a:p>
            <a:pPr indent="-301466" lvl="2" marL="1371600" rtl="0" algn="l">
              <a:spcBef>
                <a:spcPts val="0"/>
              </a:spcBef>
              <a:spcAft>
                <a:spcPts val="0"/>
              </a:spcAft>
              <a:buSzPct val="100000"/>
              <a:buAutoNum type="romanLcPeriod"/>
            </a:pPr>
            <a:r>
              <a:rPr lang="en" sz="1350"/>
              <a:t>Focal Loss helps NLP models focus on hard-to-classify texts (like rare classes) by down-weighting easy predictions, making it useful for imbalanced or multi-label text classification.</a:t>
            </a:r>
            <a:endParaRPr sz="135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Other important features -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Optimizer - AdamW (works best for fine-tuning of transformers)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AutoNum type="alphaLcPeriod"/>
            </a:pPr>
            <a:r>
              <a:rPr lang="en"/>
              <a:t>Learning Rate Scheduler (reduces/increases LR based on validation score for better convergence)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1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(BCE LogitsLoss)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758250"/>
            <a:ext cx="85206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Using</a:t>
            </a:r>
            <a:r>
              <a:rPr lang="en"/>
              <a:t> bert-base-uncased</a:t>
            </a:r>
            <a:endParaRPr/>
          </a:p>
        </p:txBody>
      </p:sp>
      <p:pic>
        <p:nvPicPr>
          <p:cNvPr id="85" name="Google Shape;85;p18" title="Screenshot from 2025-04-27 20-51-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200" y="1170125"/>
            <a:ext cx="6117650" cy="386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688" y="20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688" y="8319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	Using roberta-base: (Best Performance)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	Using xlm-roberta-base: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9" title="Screenshot from 2025-04-27 20-51-3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63" y="3853688"/>
            <a:ext cx="646747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9" title="Screenshot from 2025-04-27 20-52-5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4925" y="1225238"/>
            <a:ext cx="65341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(Contd.)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	Using DistilBERT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20" title="Screenshot from 2025-04-27 20-53-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652588"/>
            <a:ext cx="6534150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(Focal Loss)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Experimental Results Using Focal Loss</a:t>
            </a:r>
            <a:endParaRPr/>
          </a:p>
        </p:txBody>
      </p:sp>
      <p:pic>
        <p:nvPicPr>
          <p:cNvPr id="107" name="Google Shape;107;p21" title="Screenshot from 2025-04-27 20-54-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8300" y="1896602"/>
            <a:ext cx="7527375" cy="211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