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7DEBB-EB44-4AEF-B860-C6F9234A0807}">
  <a:tblStyle styleId="{5C77DEBB-EB44-4AEF-B860-C6F9234A0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lborguniversity/brackish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/>
            </a:stretch>
          </a:blip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-22224" y="1295399"/>
            <a:ext cx="9121776" cy="180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400"/>
              <a:buFont typeface="Cambria"/>
              <a:buNone/>
            </a:pPr>
            <a:r>
              <a:rPr lang="en-US" sz="4400" b="1" i="0" u="none" dirty="0" smtClean="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Fish-detection in marine environment using deep-learning approach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22224" y="4262237"/>
            <a:ext cx="91440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Thanush A </a:t>
            </a:r>
            <a:r>
              <a:rPr lang="en-IN" sz="3200" b="1" i="0" u="none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lang="en-IN" dirty="0">
              <a:ea typeface="Cambr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Research Project</a:t>
            </a:r>
            <a:endParaRPr dirty="0"/>
          </a:p>
        </p:txBody>
      </p:sp>
      <p:grpSp>
        <p:nvGrpSpPr>
          <p:cNvPr id="91" name="Google Shape;91;p13"/>
          <p:cNvGrpSpPr/>
          <p:nvPr/>
        </p:nvGrpSpPr>
        <p:grpSpPr>
          <a:xfrm>
            <a:off x="22224" y="152407"/>
            <a:ext cx="7902238" cy="984309"/>
            <a:chOff x="21771" y="152400"/>
            <a:chExt cx="7903028" cy="984900"/>
          </a:xfrm>
        </p:grpSpPr>
        <p:pic>
          <p:nvPicPr>
            <p:cNvPr id="92" name="Google Shape;92;p13" descr="Description: Description: tce_logo.png"/>
            <p:cNvPicPr preferRelativeResize="0"/>
            <p:nvPr/>
          </p:nvPicPr>
          <p:blipFill rotWithShape="1">
            <a:blip r:embed="rId4">
              <a:alphaModFix/>
            </a:blip>
            <a:srcRect b="2912"/>
            <a:stretch/>
          </p:blipFill>
          <p:spPr>
            <a:xfrm>
              <a:off x="21771" y="152400"/>
              <a:ext cx="983411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 txBox="1"/>
            <p:nvPr/>
          </p:nvSpPr>
          <p:spPr>
            <a:xfrm>
              <a:off x="838199" y="152400"/>
              <a:ext cx="70866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mbri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THIAGARAJAR COLLEGE OF ENGINEERING, MADURAI-15</a:t>
              </a:r>
              <a:endParaRPr sz="2000" b="0" i="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mbri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(A Govt. Aided Autonomous Institution affiliated to Anna University)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mbria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                          - where quality and ethics matter</a:t>
              </a:r>
              <a:r>
                <a:rPr lang="en-US" sz="2000" b="0" i="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endParaRPr/>
            </a:p>
          </p:txBody>
        </p:sp>
      </p:grpSp>
      <p:cxnSp>
        <p:nvCxnSpPr>
          <p:cNvPr id="94" name="Google Shape;94;p13"/>
          <p:cNvCxnSpPr/>
          <p:nvPr/>
        </p:nvCxnSpPr>
        <p:spPr>
          <a:xfrm>
            <a:off x="0" y="1295400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</p:cxnSp>
      <p:sp>
        <p:nvSpPr>
          <p:cNvPr id="95" name="Google Shape;95;p13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27626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5762" y="136525"/>
            <a:ext cx="735012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63894" y="3900197"/>
            <a:ext cx="1464907" cy="110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Image/Video Input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391746" y="3900197"/>
            <a:ext cx="1464907" cy="110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02966" y="3900197"/>
            <a:ext cx="1464907" cy="110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Object Detection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302965" y="2121615"/>
            <a:ext cx="1464907" cy="110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Video/Image output</a:t>
            </a:r>
          </a:p>
          <a:p>
            <a:pPr algn="ctr"/>
            <a:r>
              <a:rPr lang="en-IN" dirty="0" smtClean="0"/>
              <a:t>(with bounding boxes)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1828801" y="4450703"/>
            <a:ext cx="56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3"/>
            <a:endCxn id="9" idx="1"/>
          </p:cNvCxnSpPr>
          <p:nvPr/>
        </p:nvCxnSpPr>
        <p:spPr>
          <a:xfrm>
            <a:off x="3856653" y="4450703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10" idx="2"/>
          </p:cNvCxnSpPr>
          <p:nvPr/>
        </p:nvCxnSpPr>
        <p:spPr>
          <a:xfrm flipH="1" flipV="1">
            <a:off x="5035419" y="3222627"/>
            <a:ext cx="1" cy="67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9" idx="1"/>
          </p:cNvCxnSpPr>
          <p:nvPr/>
        </p:nvCxnSpPr>
        <p:spPr>
          <a:xfrm>
            <a:off x="5767873" y="4450703"/>
            <a:ext cx="91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80718" y="3900197"/>
            <a:ext cx="1464907" cy="110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 statistical </a:t>
            </a:r>
          </a:p>
          <a:p>
            <a:pPr algn="ctr"/>
            <a:r>
              <a:rPr lang="en-IN" dirty="0" smtClean="0"/>
              <a:t>inferences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31845" y="2685764"/>
            <a:ext cx="112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Input</a:t>
            </a:r>
            <a:endParaRPr lang="en-IN" sz="2800" dirty="0"/>
          </a:p>
        </p:txBody>
      </p:sp>
      <p:cxnSp>
        <p:nvCxnSpPr>
          <p:cNvPr id="16" name="Straight Arrow Connector 15"/>
          <p:cNvCxnSpPr>
            <a:stCxn id="14" idx="2"/>
            <a:endCxn id="2" idx="0"/>
          </p:cNvCxnSpPr>
          <p:nvPr/>
        </p:nvCxnSpPr>
        <p:spPr>
          <a:xfrm>
            <a:off x="1096347" y="3208984"/>
            <a:ext cx="1" cy="6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9" idx="2"/>
            <a:endCxn id="19" idx="0"/>
          </p:cNvCxnSpPr>
          <p:nvPr/>
        </p:nvCxnSpPr>
        <p:spPr>
          <a:xfrm>
            <a:off x="7408506" y="2998715"/>
            <a:ext cx="4666" cy="90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767873" y="2672121"/>
            <a:ext cx="912845" cy="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6680718" y="2475495"/>
            <a:ext cx="14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Output</a:t>
            </a:r>
            <a:endParaRPr lang="en-IN" sz="2800" dirty="0"/>
          </a:p>
        </p:txBody>
      </p:sp>
      <p:sp>
        <p:nvSpPr>
          <p:cNvPr id="24" name="Rectangle 23"/>
          <p:cNvSpPr/>
          <p:nvPr/>
        </p:nvSpPr>
        <p:spPr>
          <a:xfrm>
            <a:off x="4079808" y="5551715"/>
            <a:ext cx="1911219" cy="59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Validation and fine tuning of model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55976" y="5001209"/>
            <a:ext cx="0" cy="54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4" idx="0"/>
          </p:cNvCxnSpPr>
          <p:nvPr/>
        </p:nvCxnSpPr>
        <p:spPr>
          <a:xfrm flipH="1">
            <a:off x="5035418" y="5001209"/>
            <a:ext cx="2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9" idx="1"/>
            <a:endCxn id="24" idx="3"/>
          </p:cNvCxnSpPr>
          <p:nvPr/>
        </p:nvCxnSpPr>
        <p:spPr>
          <a:xfrm flipH="1">
            <a:off x="5991027" y="2737105"/>
            <a:ext cx="2145267" cy="3109889"/>
          </a:xfrm>
          <a:prstGeom prst="bentConnector3">
            <a:avLst>
              <a:gd name="adj1" fmla="val -106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identified</a:t>
            </a: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Research Area: Applied Deep Learning and Computer Vision</a:t>
            </a:r>
            <a:endParaRPr dirty="0">
              <a:solidFill>
                <a:schemeClr val="tx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Specific Research Area: 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sym typeface="Calibri"/>
              </a:rPr>
              <a:t>Marine Analytics using Computer Vision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683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457200" y="121133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 smtClean="0"/>
              <a:t>Due to the highly dynamic nature of marine environment, it is challenging to monitor and study ecological process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 smtClean="0"/>
              <a:t>Although </a:t>
            </a:r>
            <a:r>
              <a:rPr lang="en-US" sz="2800" dirty="0"/>
              <a:t>comprehensive image and </a:t>
            </a:r>
            <a:r>
              <a:rPr lang="en-US" sz="2800" dirty="0" smtClean="0"/>
              <a:t>video data </a:t>
            </a:r>
            <a:r>
              <a:rPr lang="en-US" sz="2800" dirty="0"/>
              <a:t>can be collected, the processing of image data </a:t>
            </a:r>
            <a:r>
              <a:rPr lang="en-US" sz="2800" dirty="0" smtClean="0"/>
              <a:t>in ecological </a:t>
            </a:r>
            <a:r>
              <a:rPr lang="en-US" sz="2800" dirty="0"/>
              <a:t>context is mostly manual and therefore </a:t>
            </a:r>
            <a:r>
              <a:rPr lang="en-US" sz="2800" dirty="0" smtClean="0"/>
              <a:t>very </a:t>
            </a:r>
            <a:r>
              <a:rPr lang="en-IN" sz="2800" dirty="0" err="1" smtClean="0"/>
              <a:t>labor-intensive</a:t>
            </a:r>
            <a:endParaRPr lang="en-IN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 smtClean="0"/>
              <a:t>As </a:t>
            </a:r>
            <a:r>
              <a:rPr lang="en-US" sz="2800" dirty="0"/>
              <a:t>a result, only a portion of </a:t>
            </a:r>
            <a:r>
              <a:rPr lang="en-US" sz="2800" dirty="0" smtClean="0"/>
              <a:t>the available </a:t>
            </a:r>
            <a:r>
              <a:rPr lang="en-US" sz="2800" dirty="0"/>
              <a:t>recordings can be analyzed which is </a:t>
            </a:r>
            <a:r>
              <a:rPr lang="en-US" sz="2800" dirty="0" smtClean="0"/>
              <a:t>greatly limiting </a:t>
            </a:r>
            <a:r>
              <a:rPr lang="en-US" sz="2800" dirty="0"/>
              <a:t>the potential advances that can be made from </a:t>
            </a:r>
            <a:r>
              <a:rPr lang="en-US" sz="2800" dirty="0" smtClean="0"/>
              <a:t>these </a:t>
            </a:r>
            <a:r>
              <a:rPr lang="en-IN" sz="2800" dirty="0" smtClean="0"/>
              <a:t>data </a:t>
            </a:r>
            <a:r>
              <a:rPr lang="en-IN" sz="2800" dirty="0"/>
              <a:t>streams.</a:t>
            </a:r>
            <a:endParaRPr lang="en-US" sz="2800" dirty="0" smtClean="0"/>
          </a:p>
        </p:txBody>
      </p:sp>
      <p:sp>
        <p:nvSpPr>
          <p:cNvPr id="114" name="Google Shape;114;p15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559836" y="13202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 smtClean="0">
              <a:latin typeface="Cambria"/>
              <a:ea typeface="Cambria"/>
              <a:sym typeface="Cambria"/>
            </a:endParaRPr>
          </a:p>
          <a:p>
            <a:pPr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/>
                <a:ea typeface="Cambria"/>
                <a:sym typeface="Cambria"/>
              </a:rPr>
              <a:t>To develop a system which is capable of automating the process of monitoring in marine ecosystem</a:t>
            </a:r>
          </a:p>
          <a:p>
            <a:pPr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/>
                <a:ea typeface="Cambria"/>
                <a:sym typeface="Cambria"/>
              </a:rPr>
              <a:t>To enhance the computational efficiency and accuracy of object tracking model in marine environment</a:t>
            </a:r>
          </a:p>
          <a:p>
            <a:pPr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/>
                <a:ea typeface="Cambria"/>
                <a:sym typeface="Cambria"/>
              </a:rPr>
              <a:t>To explore the various models and propose a deep learning model with higher accuracy</a:t>
            </a:r>
          </a:p>
          <a:p>
            <a:pPr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dirty="0" smtClean="0">
              <a:latin typeface="Cambria"/>
              <a:ea typeface="Cambria"/>
              <a:sym typeface="Cambria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Outcomes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program that is able to analyse the image/video input of marine ecosystem with a good accuracy and present some useful inferences </a:t>
            </a:r>
          </a:p>
          <a:p>
            <a:r>
              <a:rPr lang="en-IN" dirty="0" smtClean="0"/>
              <a:t>A highly accurate and computationally efficient object detection algorithm</a:t>
            </a:r>
          </a:p>
          <a:p>
            <a:r>
              <a:rPr lang="en-IN" dirty="0" smtClean="0"/>
              <a:t>A fine-tuned fish detection model with higher accuracy</a:t>
            </a:r>
          </a:p>
          <a:p>
            <a:pPr marL="11430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 proposed to be used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lvl="0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 smtClean="0"/>
              <a:t>Deep Learning</a:t>
            </a:r>
          </a:p>
          <a:p>
            <a:pPr marL="660400" lvl="0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 smtClean="0"/>
              <a:t>Object Detection</a:t>
            </a:r>
            <a:endParaRPr lang="en-US" dirty="0"/>
          </a:p>
          <a:p>
            <a:pPr marL="660400" lvl="0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Computer </a:t>
            </a:r>
            <a:r>
              <a:rPr lang="en-US" dirty="0" smtClean="0"/>
              <a:t>Vision</a:t>
            </a:r>
          </a:p>
          <a:p>
            <a:pPr marL="660400" lvl="0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 smtClean="0"/>
              <a:t>Image processing</a:t>
            </a:r>
            <a:endParaRPr lang="en-US" dirty="0"/>
          </a:p>
          <a:p>
            <a:pPr marL="660400" lvl="0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 err="1" smtClean="0"/>
              <a:t>Pytorch</a:t>
            </a:r>
            <a:r>
              <a:rPr lang="en-US" dirty="0" smtClean="0"/>
              <a:t>/</a:t>
            </a:r>
            <a:r>
              <a:rPr lang="en-US" dirty="0" err="1" smtClean="0"/>
              <a:t>TFLite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132" name="Google Shape;132;p17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457200" y="-2612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 (5 Recent Papers)</a:t>
            </a:r>
            <a:endParaRPr dirty="0"/>
          </a:p>
        </p:txBody>
      </p:sp>
      <p:graphicFrame>
        <p:nvGraphicFramePr>
          <p:cNvPr id="140" name="Google Shape;140;p18"/>
          <p:cNvGraphicFramePr/>
          <p:nvPr>
            <p:extLst>
              <p:ext uri="{D42A27DB-BD31-4B8C-83A1-F6EECF244321}">
                <p14:modId xmlns:p14="http://schemas.microsoft.com/office/powerpoint/2010/main" val="3987576720"/>
              </p:ext>
            </p:extLst>
          </p:nvPr>
        </p:nvGraphicFramePr>
        <p:xfrm>
          <a:off x="1" y="606490"/>
          <a:ext cx="9144001" cy="7043886"/>
        </p:xfrm>
        <a:graphic>
          <a:graphicData uri="http://schemas.openxmlformats.org/drawingml/2006/table">
            <a:tbl>
              <a:tblPr>
                <a:noFill/>
                <a:tableStyleId>{5C77DEBB-EB44-4AEF-B860-C6F9234A0807}</a:tableStyleId>
              </a:tblPr>
              <a:tblGrid>
                <a:gridCol w="2882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7916">
                  <a:extLst>
                    <a:ext uri="{9D8B030D-6E8A-4147-A177-3AD203B41FA5}">
                      <a16:colId xmlns:a16="http://schemas.microsoft.com/office/drawing/2014/main" val="2546700271"/>
                    </a:ext>
                  </a:extLst>
                </a:gridCol>
              </a:tblGrid>
              <a:tr h="6395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Title of the paper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Journal name and  year of publication</a:t>
                      </a:r>
                      <a:endParaRPr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Inference of the paper (bulleted points)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Q1/Q2/Q3/Q4</a:t>
                      </a:r>
                      <a:endParaRPr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7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Temperate fish detection and classification: a deep learning based approach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Applied Intelligence, 2022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 step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deep learning approach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a) Yolov3 with </a:t>
                      </a: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cnn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architecture for detection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b) CNN – </a:t>
                      </a: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SENet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Architecture for classification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Fish4knowledge dataset (of temperate region fishes)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Metrics used for accuracy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– IOU, </a:t>
                      </a: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MaP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value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accuracies after training for the proposed model – 87.74% (without </a:t>
                      </a: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augmentataion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83% (with augmentation)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Q2 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YOLO fish detection with Euclidean tracking in fish farms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Journal of Ambient Intelligence and Humanized Computing, 2021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Proposed model – MSR YOLOv3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Dataset – collected from their own setup (farm fishes)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Addition of MSR algorithm increased the performance of the yolov3 model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Detects fish in unclear water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Q1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8509"/>
                  </a:ext>
                </a:extLst>
              </a:tr>
            </a:tbl>
          </a:graphicData>
        </a:graphic>
      </p:graphicFrame>
      <p:sp>
        <p:nvSpPr>
          <p:cNvPr id="141" name="Google Shape;141;p18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01252"/>
              </p:ext>
            </p:extLst>
          </p:nvPr>
        </p:nvGraphicFramePr>
        <p:xfrm>
          <a:off x="0" y="-450387"/>
          <a:ext cx="9144002" cy="8595390"/>
        </p:xfrm>
        <a:graphic>
          <a:graphicData uri="http://schemas.openxmlformats.org/drawingml/2006/table">
            <a:tbl>
              <a:tblPr>
                <a:noFill/>
                <a:tableStyleId>{5C77DEBB-EB44-4AEF-B860-C6F9234A0807}</a:tableStyleId>
              </a:tblPr>
              <a:tblGrid>
                <a:gridCol w="2924469">
                  <a:extLst>
                    <a:ext uri="{9D8B030D-6E8A-4147-A177-3AD203B41FA5}">
                      <a16:colId xmlns:a16="http://schemas.microsoft.com/office/drawing/2014/main" val="306822544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3865009140"/>
                    </a:ext>
                  </a:extLst>
                </a:gridCol>
                <a:gridCol w="2312184">
                  <a:extLst>
                    <a:ext uri="{9D8B030D-6E8A-4147-A177-3AD203B41FA5}">
                      <a16:colId xmlns:a16="http://schemas.microsoft.com/office/drawing/2014/main" val="2412648341"/>
                    </a:ext>
                  </a:extLst>
                </a:gridCol>
                <a:gridCol w="2312184">
                  <a:extLst>
                    <a:ext uri="{9D8B030D-6E8A-4147-A177-3AD203B41FA5}">
                      <a16:colId xmlns:a16="http://schemas.microsoft.com/office/drawing/2014/main" val="1899183254"/>
                    </a:ext>
                  </a:extLst>
                </a:gridCol>
              </a:tblGrid>
              <a:tr h="24217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Automatic fish detection and tracking of movement for ecology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Ecology and Evolution, 2021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Used for tracking the behaviour of yellowfin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Bream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Models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proposed – </a:t>
                      </a: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SiamMask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Seq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-NMS, and MOSSE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Metrics used – precision, recall, f1 score, mAP5.0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Results mAp5.0: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SiamMask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MOSSE – 78%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Seq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-NMS – 84%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4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Q1</a:t>
                      </a:r>
                      <a:endParaRPr lang="en-IN" sz="14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6535"/>
                  </a:ext>
                </a:extLst>
              </a:tr>
              <a:tr h="12526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Accurate Fish Detection under Marine Background Noise Based on the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Retinex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Enhancement Algorithm and CNN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Journal of Marine Science and Engineering, 2022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Dataset used – </a:t>
                      </a:r>
                      <a:r>
                        <a:rPr lang="en-IN" sz="14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LIFEClef</a:t>
                      </a: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dataset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Proposed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model – MSR-CNN model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Performs significantly better than other baseline models like RCNN, Fast-RCNN, Yolov3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mAp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of proposed model – 78.31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Q2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39818"/>
                  </a:ext>
                </a:extLst>
              </a:tr>
              <a:tr h="23494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Deep neural network-based real time fish detection method in the scene of marine fishing supervision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Journal of Intelligent and Fuzzy systems,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2021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Proposed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model </a:t>
                      </a: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– Yolov3-tiny-mobileNET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To increase the speed of</a:t>
                      </a: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the algorithm in real-time object detection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Dataset – NCFM dataset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Missing detection or false detection can be observed in other computationally efficient yolov3 models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Q2</a:t>
                      </a:r>
                      <a:endParaRPr sz="14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Dataset details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detection model – Yolov5</a:t>
            </a:r>
          </a:p>
          <a:p>
            <a:pPr marL="203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04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Vision and Image Processing – </a:t>
            </a:r>
            <a:r>
              <a:rPr lang="en-IN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I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</a:t>
            </a:r>
          </a:p>
          <a:p>
            <a:pPr marL="203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04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– Brackish water dataset (v4)</a:t>
            </a:r>
          </a:p>
          <a:p>
            <a:pPr marL="1117600" lvl="1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IN" sz="2400" dirty="0" smtClean="0"/>
              <a:t>Publicly available</a:t>
            </a:r>
          </a:p>
          <a:p>
            <a:pPr marL="1117600" lvl="1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IN" sz="2400" dirty="0" smtClean="0"/>
              <a:t>6 classes – fish, </a:t>
            </a:r>
            <a:r>
              <a:rPr lang="en-IN" sz="2400" dirty="0" err="1" smtClean="0"/>
              <a:t>small_fish</a:t>
            </a:r>
            <a:r>
              <a:rPr lang="en-IN" sz="2400" dirty="0" smtClean="0"/>
              <a:t>, crab, shrimp, jellyfish, and starfish</a:t>
            </a:r>
          </a:p>
          <a:p>
            <a:pPr marL="1117600" lvl="1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IN" sz="2400" dirty="0" smtClean="0"/>
              <a:t>Link: </a:t>
            </a:r>
            <a:r>
              <a:rPr lang="en-IN" sz="2400" dirty="0" smtClean="0">
                <a:hlinkClick r:id="rId3"/>
              </a:rPr>
              <a:t>https</a:t>
            </a:r>
            <a:r>
              <a:rPr lang="en-IN" sz="2400" dirty="0">
                <a:hlinkClick r:id="rId3"/>
              </a:rPr>
              <a:t>://www.kaggle.com/aalborguniversity/brackish-dataset</a:t>
            </a:r>
            <a:endParaRPr lang="en-IN" sz="2400" dirty="0" smtClean="0"/>
          </a:p>
          <a:p>
            <a:pPr marL="660400" lvl="1" indent="0">
              <a:spcBef>
                <a:spcPts val="0"/>
              </a:spcBef>
              <a:buSzPts val="3200"/>
              <a:buNone/>
            </a:pPr>
            <a:endParaRPr lang="en-IN" dirty="0" smtClean="0"/>
          </a:p>
          <a:p>
            <a:pPr marL="660400" lvl="1" indent="0">
              <a:spcBef>
                <a:spcPts val="0"/>
              </a:spcBef>
              <a:buSzPts val="3200"/>
              <a:buNone/>
            </a:pPr>
            <a:endParaRPr lang="en-IN" dirty="0"/>
          </a:p>
        </p:txBody>
      </p:sp>
      <p:sp>
        <p:nvSpPr>
          <p:cNvPr id="150" name="Google Shape;150;p19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698</Words>
  <Application>Microsoft Office PowerPoint</Application>
  <PresentationFormat>On-screen Show (4:3)</PresentationFormat>
  <Paragraphs>121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Fish-detection in marine environment using deep-learning approach</vt:lpstr>
      <vt:lpstr>Research area identified</vt:lpstr>
      <vt:lpstr>Problem Statement</vt:lpstr>
      <vt:lpstr>Objectives</vt:lpstr>
      <vt:lpstr>Expected Outcomes </vt:lpstr>
      <vt:lpstr>Tools and Technologies proposed to be used</vt:lpstr>
      <vt:lpstr>Literature survey (5 Recent Papers)</vt:lpstr>
      <vt:lpstr>PowerPoint Presentation</vt:lpstr>
      <vt:lpstr>Tools and Dataset details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Fish Detection</dc:title>
  <dc:creator>Thanush Subash</dc:creator>
  <cp:lastModifiedBy>Subash Thanush</cp:lastModifiedBy>
  <cp:revision>37</cp:revision>
  <dcterms:modified xsi:type="dcterms:W3CDTF">2022-09-02T10:30:37Z</dcterms:modified>
</cp:coreProperties>
</file>