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62" r:id="rId4"/>
    <p:sldId id="258" r:id="rId5"/>
    <p:sldId id="261" r:id="rId6"/>
    <p:sldId id="259" r:id="rId7"/>
    <p:sldId id="264" r:id="rId8"/>
    <p:sldId id="265" r:id="rId9"/>
    <p:sldId id="266" r:id="rId10"/>
    <p:sldId id="267" r:id="rId11"/>
    <p:sldId id="268" r:id="rId12"/>
    <p:sldId id="270" r:id="rId13"/>
    <p:sldId id="271" r:id="rId14"/>
    <p:sldId id="272" r:id="rId15"/>
    <p:sldId id="269" r:id="rId16"/>
    <p:sldId id="263" r:id="rId17"/>
    <p:sldId id="273" r:id="rId18"/>
    <p:sldId id="26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83436D-FCA8-4441-83F4-4435A7BA4FA2}"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03F00A6-021E-49B2-A735-26F10B3F962D}" type="slidenum">
              <a:rPr lang="en-US" smtClean="0"/>
              <a:t>‹#›</a:t>
            </a:fld>
            <a:endParaRPr lang="en-US"/>
          </a:p>
        </p:txBody>
      </p:sp>
    </p:spTree>
    <p:extLst>
      <p:ext uri="{BB962C8B-B14F-4D97-AF65-F5344CB8AC3E}">
        <p14:creationId xmlns:p14="http://schemas.microsoft.com/office/powerpoint/2010/main" val="287925757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83436D-FCA8-4441-83F4-4435A7BA4FA2}"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3F00A6-021E-49B2-A735-26F10B3F962D}" type="slidenum">
              <a:rPr lang="en-US" smtClean="0"/>
              <a:t>‹#›</a:t>
            </a:fld>
            <a:endParaRPr lang="en-US"/>
          </a:p>
        </p:txBody>
      </p:sp>
    </p:spTree>
    <p:extLst>
      <p:ext uri="{BB962C8B-B14F-4D97-AF65-F5344CB8AC3E}">
        <p14:creationId xmlns:p14="http://schemas.microsoft.com/office/powerpoint/2010/main" val="3033334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83436D-FCA8-4441-83F4-4435A7BA4FA2}"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3F00A6-021E-49B2-A735-26F10B3F962D}" type="slidenum">
              <a:rPr lang="en-US" smtClean="0"/>
              <a:t>‹#›</a:t>
            </a:fld>
            <a:endParaRPr lang="en-US"/>
          </a:p>
        </p:txBody>
      </p:sp>
    </p:spTree>
    <p:extLst>
      <p:ext uri="{BB962C8B-B14F-4D97-AF65-F5344CB8AC3E}">
        <p14:creationId xmlns:p14="http://schemas.microsoft.com/office/powerpoint/2010/main" val="42450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83436D-FCA8-4441-83F4-4435A7BA4FA2}"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3F00A6-021E-49B2-A735-26F10B3F962D}" type="slidenum">
              <a:rPr lang="en-US" smtClean="0"/>
              <a:t>‹#›</a:t>
            </a:fld>
            <a:endParaRPr lang="en-US"/>
          </a:p>
        </p:txBody>
      </p:sp>
    </p:spTree>
    <p:extLst>
      <p:ext uri="{BB962C8B-B14F-4D97-AF65-F5344CB8AC3E}">
        <p14:creationId xmlns:p14="http://schemas.microsoft.com/office/powerpoint/2010/main" val="2022704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0683436D-FCA8-4441-83F4-4435A7BA4FA2}" type="datetimeFigureOut">
              <a:rPr lang="en-US" smtClean="0"/>
              <a:t>2/10/2018</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03F00A6-021E-49B2-A735-26F10B3F962D}" type="slidenum">
              <a:rPr lang="en-US" smtClean="0"/>
              <a:t>‹#›</a:t>
            </a:fld>
            <a:endParaRPr lang="en-US"/>
          </a:p>
        </p:txBody>
      </p:sp>
    </p:spTree>
    <p:extLst>
      <p:ext uri="{BB962C8B-B14F-4D97-AF65-F5344CB8AC3E}">
        <p14:creationId xmlns:p14="http://schemas.microsoft.com/office/powerpoint/2010/main" val="264162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83436D-FCA8-4441-83F4-4435A7BA4FA2}" type="datetimeFigureOut">
              <a:rPr lang="en-US" smtClean="0"/>
              <a:t>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3F00A6-021E-49B2-A735-26F10B3F962D}" type="slidenum">
              <a:rPr lang="en-US" smtClean="0"/>
              <a:t>‹#›</a:t>
            </a:fld>
            <a:endParaRPr lang="en-US"/>
          </a:p>
        </p:txBody>
      </p:sp>
    </p:spTree>
    <p:extLst>
      <p:ext uri="{BB962C8B-B14F-4D97-AF65-F5344CB8AC3E}">
        <p14:creationId xmlns:p14="http://schemas.microsoft.com/office/powerpoint/2010/main" val="3593711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83436D-FCA8-4441-83F4-4435A7BA4FA2}" type="datetimeFigureOut">
              <a:rPr lang="en-US" smtClean="0"/>
              <a:t>2/10/2018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3F00A6-021E-49B2-A735-26F10B3F962D}" type="slidenum">
              <a:rPr lang="en-US" smtClean="0"/>
              <a:t>‹#›</a:t>
            </a:fld>
            <a:endParaRPr lang="en-US"/>
          </a:p>
        </p:txBody>
      </p:sp>
    </p:spTree>
    <p:extLst>
      <p:ext uri="{BB962C8B-B14F-4D97-AF65-F5344CB8AC3E}">
        <p14:creationId xmlns:p14="http://schemas.microsoft.com/office/powerpoint/2010/main" val="3922263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83436D-FCA8-4441-83F4-4435A7BA4FA2}" type="datetimeFigureOut">
              <a:rPr lang="en-US" smtClean="0"/>
              <a:t>2/10/2018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3F00A6-021E-49B2-A735-26F10B3F962D}" type="slidenum">
              <a:rPr lang="en-US" smtClean="0"/>
              <a:t>‹#›</a:t>
            </a:fld>
            <a:endParaRPr lang="en-US"/>
          </a:p>
        </p:txBody>
      </p:sp>
    </p:spTree>
    <p:extLst>
      <p:ext uri="{BB962C8B-B14F-4D97-AF65-F5344CB8AC3E}">
        <p14:creationId xmlns:p14="http://schemas.microsoft.com/office/powerpoint/2010/main" val="3735545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83436D-FCA8-4441-83F4-4435A7BA4FA2}" type="datetimeFigureOut">
              <a:rPr lang="en-US" smtClean="0"/>
              <a:t>2/10/2018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3F00A6-021E-49B2-A735-26F10B3F962D}" type="slidenum">
              <a:rPr lang="en-US" smtClean="0"/>
              <a:t>‹#›</a:t>
            </a:fld>
            <a:endParaRPr lang="en-US"/>
          </a:p>
        </p:txBody>
      </p:sp>
    </p:spTree>
    <p:extLst>
      <p:ext uri="{BB962C8B-B14F-4D97-AF65-F5344CB8AC3E}">
        <p14:creationId xmlns:p14="http://schemas.microsoft.com/office/powerpoint/2010/main" val="65005606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683436D-FCA8-4441-83F4-4435A7BA4FA2}" type="datetimeFigureOut">
              <a:rPr lang="en-US" smtClean="0"/>
              <a:t>2/10/2018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03F00A6-021E-49B2-A735-26F10B3F962D}" type="slidenum">
              <a:rPr lang="en-US" smtClean="0"/>
              <a:t>‹#›</a:t>
            </a:fld>
            <a:endParaRPr lang="en-US"/>
          </a:p>
        </p:txBody>
      </p:sp>
    </p:spTree>
    <p:extLst>
      <p:ext uri="{BB962C8B-B14F-4D97-AF65-F5344CB8AC3E}">
        <p14:creationId xmlns:p14="http://schemas.microsoft.com/office/powerpoint/2010/main" val="88728059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683436D-FCA8-4441-83F4-4435A7BA4FA2}" type="datetimeFigureOut">
              <a:rPr lang="en-US" smtClean="0"/>
              <a:t>2/10/2018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03F00A6-021E-49B2-A735-26F10B3F962D}" type="slidenum">
              <a:rPr lang="en-US" smtClean="0"/>
              <a:t>‹#›</a:t>
            </a:fld>
            <a:endParaRPr lang="en-US"/>
          </a:p>
        </p:txBody>
      </p:sp>
    </p:spTree>
    <p:extLst>
      <p:ext uri="{BB962C8B-B14F-4D97-AF65-F5344CB8AC3E}">
        <p14:creationId xmlns:p14="http://schemas.microsoft.com/office/powerpoint/2010/main" val="2451656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683436D-FCA8-4441-83F4-4435A7BA4FA2}" type="datetimeFigureOut">
              <a:rPr lang="en-US" smtClean="0"/>
              <a:t>2/10/2018</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03F00A6-021E-49B2-A735-26F10B3F962D}" type="slidenum">
              <a:rPr lang="en-US" smtClean="0"/>
              <a:t>‹#›</a:t>
            </a:fld>
            <a:endParaRPr lang="en-US"/>
          </a:p>
        </p:txBody>
      </p:sp>
    </p:spTree>
    <p:extLst>
      <p:ext uri="{BB962C8B-B14F-4D97-AF65-F5344CB8AC3E}">
        <p14:creationId xmlns:p14="http://schemas.microsoft.com/office/powerpoint/2010/main" val="335535532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aatherton/team_project/blob/master/Data%20Exploration%20and%20Cleanup%20Process%20(With%20Code).ipynb"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aatherton/team_project/blob/master/Data%20Exploration%20and%20Cleanup%20Process%20(With%20Code).ipynb"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0DDEF-EC47-4AC8-BCA9-68602F42A764}"/>
              </a:ext>
            </a:extLst>
          </p:cNvPr>
          <p:cNvSpPr>
            <a:spLocks noGrp="1"/>
          </p:cNvSpPr>
          <p:nvPr>
            <p:ph type="ctrTitle"/>
          </p:nvPr>
        </p:nvSpPr>
        <p:spPr/>
        <p:txBody>
          <a:bodyPr>
            <a:normAutofit/>
          </a:bodyPr>
          <a:lstStyle/>
          <a:p>
            <a:pPr algn="ctr"/>
            <a:r>
              <a:rPr lang="en-US" sz="8000" dirty="0"/>
              <a:t>Data Bootcamp Project 1:</a:t>
            </a:r>
            <a:br>
              <a:rPr lang="en-US" sz="8000" dirty="0"/>
            </a:br>
            <a:r>
              <a:rPr lang="en-US" sz="8000" u="sng" dirty="0"/>
              <a:t>Fantasy Football</a:t>
            </a:r>
          </a:p>
        </p:txBody>
      </p:sp>
      <p:sp>
        <p:nvSpPr>
          <p:cNvPr id="3" name="Subtitle 2">
            <a:extLst>
              <a:ext uri="{FF2B5EF4-FFF2-40B4-BE49-F238E27FC236}">
                <a16:creationId xmlns:a16="http://schemas.microsoft.com/office/drawing/2014/main" id="{80270463-3400-40AD-99C6-2112C9D7F476}"/>
              </a:ext>
            </a:extLst>
          </p:cNvPr>
          <p:cNvSpPr>
            <a:spLocks noGrp="1"/>
          </p:cNvSpPr>
          <p:nvPr>
            <p:ph type="subTitle" idx="1"/>
          </p:nvPr>
        </p:nvSpPr>
        <p:spPr/>
        <p:txBody>
          <a:bodyPr>
            <a:noAutofit/>
          </a:bodyPr>
          <a:lstStyle/>
          <a:p>
            <a:r>
              <a:rPr lang="en-US" sz="1200" dirty="0"/>
              <a:t>Adam</a:t>
            </a:r>
          </a:p>
          <a:p>
            <a:r>
              <a:rPr lang="en-US" sz="1200" dirty="0"/>
              <a:t>Blaine </a:t>
            </a:r>
          </a:p>
          <a:p>
            <a:r>
              <a:rPr lang="en-US" sz="1200" dirty="0"/>
              <a:t>Christian</a:t>
            </a:r>
          </a:p>
          <a:p>
            <a:r>
              <a:rPr lang="en-US" sz="1200" dirty="0"/>
              <a:t>Jeff</a:t>
            </a:r>
          </a:p>
        </p:txBody>
      </p:sp>
    </p:spTree>
    <p:extLst>
      <p:ext uri="{BB962C8B-B14F-4D97-AF65-F5344CB8AC3E}">
        <p14:creationId xmlns:p14="http://schemas.microsoft.com/office/powerpoint/2010/main" val="1938403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34B7B-9DF6-4096-A9BE-B54FB44EDD33}"/>
              </a:ext>
            </a:extLst>
          </p:cNvPr>
          <p:cNvSpPr>
            <a:spLocks noGrp="1"/>
          </p:cNvSpPr>
          <p:nvPr>
            <p:ph type="title"/>
          </p:nvPr>
        </p:nvSpPr>
        <p:spPr/>
        <p:txBody>
          <a:bodyPr/>
          <a:lstStyle/>
          <a:p>
            <a:r>
              <a:rPr lang="en-US" dirty="0"/>
              <a:t>Position line graph: Average Points</a:t>
            </a:r>
          </a:p>
        </p:txBody>
      </p:sp>
      <p:pic>
        <p:nvPicPr>
          <p:cNvPr id="5" name="Content Placeholder 4">
            <a:extLst>
              <a:ext uri="{FF2B5EF4-FFF2-40B4-BE49-F238E27FC236}">
                <a16:creationId xmlns:a16="http://schemas.microsoft.com/office/drawing/2014/main" id="{A53D7724-200A-45CE-9CF2-42B1D2175A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4413" y="1609725"/>
            <a:ext cx="10163174" cy="4619625"/>
          </a:xfrm>
        </p:spPr>
      </p:pic>
    </p:spTree>
    <p:extLst>
      <p:ext uri="{BB962C8B-B14F-4D97-AF65-F5344CB8AC3E}">
        <p14:creationId xmlns:p14="http://schemas.microsoft.com/office/powerpoint/2010/main" val="3753242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ABE89-83C2-45F5-8DF5-7D17E7714011}"/>
              </a:ext>
            </a:extLst>
          </p:cNvPr>
          <p:cNvSpPr>
            <a:spLocks noGrp="1"/>
          </p:cNvSpPr>
          <p:nvPr>
            <p:ph type="title"/>
          </p:nvPr>
        </p:nvSpPr>
        <p:spPr/>
        <p:txBody>
          <a:bodyPr/>
          <a:lstStyle/>
          <a:p>
            <a:r>
              <a:rPr lang="en-US" dirty="0"/>
              <a:t>Top colleges - quarterbacks</a:t>
            </a:r>
          </a:p>
        </p:txBody>
      </p:sp>
      <p:pic>
        <p:nvPicPr>
          <p:cNvPr id="15" name="Content Placeholder 14">
            <a:extLst>
              <a:ext uri="{FF2B5EF4-FFF2-40B4-BE49-F238E27FC236}">
                <a16:creationId xmlns:a16="http://schemas.microsoft.com/office/drawing/2014/main" id="{A2F20B84-1266-4517-B4F3-0E4FE78B06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3662" y="1612654"/>
            <a:ext cx="6924675" cy="4760714"/>
          </a:xfrm>
        </p:spPr>
      </p:pic>
    </p:spTree>
    <p:extLst>
      <p:ext uri="{BB962C8B-B14F-4D97-AF65-F5344CB8AC3E}">
        <p14:creationId xmlns:p14="http://schemas.microsoft.com/office/powerpoint/2010/main" val="2358484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B40AE-070A-4E11-B061-DB8AC5CD19D6}"/>
              </a:ext>
            </a:extLst>
          </p:cNvPr>
          <p:cNvSpPr>
            <a:spLocks noGrp="1"/>
          </p:cNvSpPr>
          <p:nvPr>
            <p:ph type="title"/>
          </p:nvPr>
        </p:nvSpPr>
        <p:spPr/>
        <p:txBody>
          <a:bodyPr/>
          <a:lstStyle/>
          <a:p>
            <a:r>
              <a:rPr lang="en-US" dirty="0"/>
              <a:t>Top colleges – wide receivers</a:t>
            </a:r>
          </a:p>
        </p:txBody>
      </p:sp>
      <p:pic>
        <p:nvPicPr>
          <p:cNvPr id="11" name="Content Placeholder 10">
            <a:extLst>
              <a:ext uri="{FF2B5EF4-FFF2-40B4-BE49-F238E27FC236}">
                <a16:creationId xmlns:a16="http://schemas.microsoft.com/office/drawing/2014/main" id="{EFC57A94-6993-4074-BB1D-013C17BE79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6525" y="1671590"/>
            <a:ext cx="6838950" cy="4701778"/>
          </a:xfrm>
        </p:spPr>
      </p:pic>
    </p:spTree>
    <p:extLst>
      <p:ext uri="{BB962C8B-B14F-4D97-AF65-F5344CB8AC3E}">
        <p14:creationId xmlns:p14="http://schemas.microsoft.com/office/powerpoint/2010/main" val="3316135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6782E-E9C9-4604-9410-C10C13D6B9C4}"/>
              </a:ext>
            </a:extLst>
          </p:cNvPr>
          <p:cNvSpPr>
            <a:spLocks noGrp="1"/>
          </p:cNvSpPr>
          <p:nvPr>
            <p:ph type="title"/>
          </p:nvPr>
        </p:nvSpPr>
        <p:spPr/>
        <p:txBody>
          <a:bodyPr/>
          <a:lstStyle/>
          <a:p>
            <a:r>
              <a:rPr lang="en-US" dirty="0"/>
              <a:t>Top colleges – running backs</a:t>
            </a:r>
          </a:p>
        </p:txBody>
      </p:sp>
      <p:pic>
        <p:nvPicPr>
          <p:cNvPr id="11" name="Content Placeholder 10">
            <a:extLst>
              <a:ext uri="{FF2B5EF4-FFF2-40B4-BE49-F238E27FC236}">
                <a16:creationId xmlns:a16="http://schemas.microsoft.com/office/drawing/2014/main" id="{98FF6792-48F5-49FD-8A28-D1F3CEB3C0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5436" y="1601343"/>
            <a:ext cx="6941127" cy="4772025"/>
          </a:xfrm>
        </p:spPr>
      </p:pic>
    </p:spTree>
    <p:extLst>
      <p:ext uri="{BB962C8B-B14F-4D97-AF65-F5344CB8AC3E}">
        <p14:creationId xmlns:p14="http://schemas.microsoft.com/office/powerpoint/2010/main" val="3987495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56489-F4FB-4F90-8944-2548812DE77A}"/>
              </a:ext>
            </a:extLst>
          </p:cNvPr>
          <p:cNvSpPr>
            <a:spLocks noGrp="1"/>
          </p:cNvSpPr>
          <p:nvPr>
            <p:ph type="title"/>
          </p:nvPr>
        </p:nvSpPr>
        <p:spPr/>
        <p:txBody>
          <a:bodyPr/>
          <a:lstStyle/>
          <a:p>
            <a:r>
              <a:rPr lang="en-US" dirty="0"/>
              <a:t>Top colleges – tight ends</a:t>
            </a:r>
          </a:p>
        </p:txBody>
      </p:sp>
      <p:pic>
        <p:nvPicPr>
          <p:cNvPr id="11" name="Content Placeholder 10">
            <a:extLst>
              <a:ext uri="{FF2B5EF4-FFF2-40B4-BE49-F238E27FC236}">
                <a16:creationId xmlns:a16="http://schemas.microsoft.com/office/drawing/2014/main" id="{6D65F07A-D68E-4122-8283-8F40BB7524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1582" y="1582293"/>
            <a:ext cx="6968836" cy="4791075"/>
          </a:xfrm>
        </p:spPr>
      </p:pic>
    </p:spTree>
    <p:extLst>
      <p:ext uri="{BB962C8B-B14F-4D97-AF65-F5344CB8AC3E}">
        <p14:creationId xmlns:p14="http://schemas.microsoft.com/office/powerpoint/2010/main" val="2672509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7DD78-0539-467D-A9D1-BA163C9408D9}"/>
              </a:ext>
            </a:extLst>
          </p:cNvPr>
          <p:cNvSpPr>
            <a:spLocks noGrp="1"/>
          </p:cNvSpPr>
          <p:nvPr>
            <p:ph type="title"/>
          </p:nvPr>
        </p:nvSpPr>
        <p:spPr/>
        <p:txBody>
          <a:bodyPr/>
          <a:lstStyle/>
          <a:p>
            <a:r>
              <a:rPr lang="en-US" dirty="0"/>
              <a:t>Top colleges – fullbacks </a:t>
            </a:r>
          </a:p>
        </p:txBody>
      </p:sp>
      <p:pic>
        <p:nvPicPr>
          <p:cNvPr id="11" name="Content Placeholder 10">
            <a:extLst>
              <a:ext uri="{FF2B5EF4-FFF2-40B4-BE49-F238E27FC236}">
                <a16:creationId xmlns:a16="http://schemas.microsoft.com/office/drawing/2014/main" id="{7996D902-BCE8-4D4E-94F3-10911C8C5B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658493"/>
            <a:ext cx="6858000" cy="4714875"/>
          </a:xfrm>
        </p:spPr>
      </p:pic>
    </p:spTree>
    <p:extLst>
      <p:ext uri="{BB962C8B-B14F-4D97-AF65-F5344CB8AC3E}">
        <p14:creationId xmlns:p14="http://schemas.microsoft.com/office/powerpoint/2010/main" val="448876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5A8D7-BE49-4DD0-B86B-78A8960CB5D9}"/>
              </a:ext>
            </a:extLst>
          </p:cNvPr>
          <p:cNvSpPr>
            <a:spLocks noGrp="1"/>
          </p:cNvSpPr>
          <p:nvPr>
            <p:ph type="title"/>
          </p:nvPr>
        </p:nvSpPr>
        <p:spPr>
          <a:xfrm>
            <a:off x="1069848" y="484632"/>
            <a:ext cx="3930777" cy="1572768"/>
          </a:xfrm>
        </p:spPr>
        <p:txBody>
          <a:bodyPr/>
          <a:lstStyle/>
          <a:p>
            <a:r>
              <a:rPr lang="en-US" dirty="0"/>
              <a:t>Scatter Plot: </a:t>
            </a:r>
            <a:r>
              <a:rPr lang="en-US" dirty="0" err="1"/>
              <a:t>REgression</a:t>
            </a:r>
            <a:endParaRPr lang="en-US" dirty="0"/>
          </a:p>
        </p:txBody>
      </p:sp>
      <p:sp>
        <p:nvSpPr>
          <p:cNvPr id="7" name="Content Placeholder 2">
            <a:extLst>
              <a:ext uri="{FF2B5EF4-FFF2-40B4-BE49-F238E27FC236}">
                <a16:creationId xmlns:a16="http://schemas.microsoft.com/office/drawing/2014/main" id="{779A13DA-533F-4FBB-B9B7-676F4A0C0476}"/>
              </a:ext>
            </a:extLst>
          </p:cNvPr>
          <p:cNvSpPr txBox="1">
            <a:spLocks/>
          </p:cNvSpPr>
          <p:nvPr/>
        </p:nvSpPr>
        <p:spPr>
          <a:xfrm>
            <a:off x="1069848" y="2121408"/>
            <a:ext cx="3930777"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sz="2400" dirty="0"/>
          </a:p>
          <a:p>
            <a:r>
              <a:rPr lang="en-US" sz="2400" dirty="0"/>
              <a:t>Slope = .0038366969</a:t>
            </a:r>
          </a:p>
          <a:p>
            <a:pPr lvl="1"/>
            <a:r>
              <a:rPr lang="en-US" sz="2200" dirty="0"/>
              <a:t> ~260 pts. / player</a:t>
            </a:r>
          </a:p>
          <a:p>
            <a:pPr marL="914400" lvl="1" indent="-457200">
              <a:buFont typeface="+mj-lt"/>
              <a:buAutoNum type="arabicPeriod"/>
            </a:pPr>
            <a:endParaRPr lang="en-US" dirty="0"/>
          </a:p>
        </p:txBody>
      </p:sp>
      <p:pic>
        <p:nvPicPr>
          <p:cNvPr id="8" name="Content Placeholder 7">
            <a:extLst>
              <a:ext uri="{FF2B5EF4-FFF2-40B4-BE49-F238E27FC236}">
                <a16:creationId xmlns:a16="http://schemas.microsoft.com/office/drawing/2014/main" id="{986609FE-ED73-4621-9B61-2AA42BAB70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3544" y="234696"/>
            <a:ext cx="6388608" cy="6388608"/>
          </a:xfrm>
        </p:spPr>
      </p:pic>
    </p:spTree>
    <p:extLst>
      <p:ext uri="{BB962C8B-B14F-4D97-AF65-F5344CB8AC3E}">
        <p14:creationId xmlns:p14="http://schemas.microsoft.com/office/powerpoint/2010/main" val="60363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4CCBF-459F-439C-8288-C7D53E1A29D5}"/>
              </a:ext>
            </a:extLst>
          </p:cNvPr>
          <p:cNvSpPr>
            <a:spLocks noGrp="1"/>
          </p:cNvSpPr>
          <p:nvPr>
            <p:ph type="title"/>
          </p:nvPr>
        </p:nvSpPr>
        <p:spPr/>
        <p:txBody>
          <a:bodyPr/>
          <a:lstStyle/>
          <a:p>
            <a:r>
              <a:rPr lang="en-US" dirty="0"/>
              <a:t>Additional Analysis</a:t>
            </a:r>
          </a:p>
        </p:txBody>
      </p:sp>
      <p:sp>
        <p:nvSpPr>
          <p:cNvPr id="3" name="Content Placeholder 2">
            <a:extLst>
              <a:ext uri="{FF2B5EF4-FFF2-40B4-BE49-F238E27FC236}">
                <a16:creationId xmlns:a16="http://schemas.microsoft.com/office/drawing/2014/main" id="{E55AC9FA-3662-426C-B028-500B11A2CD41}"/>
              </a:ext>
            </a:extLst>
          </p:cNvPr>
          <p:cNvSpPr>
            <a:spLocks noGrp="1"/>
          </p:cNvSpPr>
          <p:nvPr>
            <p:ph idx="1"/>
          </p:nvPr>
        </p:nvSpPr>
        <p:spPr/>
        <p:txBody>
          <a:bodyPr/>
          <a:lstStyle/>
          <a:p>
            <a:r>
              <a:rPr lang="en-US" sz="2400" dirty="0"/>
              <a:t>With more time and data we could approach a few different questions, such as:</a:t>
            </a:r>
          </a:p>
          <a:p>
            <a:pPr lvl="1"/>
            <a:endParaRPr lang="en-US" sz="2000" dirty="0"/>
          </a:p>
          <a:p>
            <a:pPr lvl="1"/>
            <a:r>
              <a:rPr lang="en-US" sz="2000" dirty="0"/>
              <a:t>Which positions are the most valuable? (this depends on scarcity, fantasy football rules and many other factors)</a:t>
            </a:r>
          </a:p>
          <a:p>
            <a:pPr lvl="1"/>
            <a:endParaRPr lang="en-US" sz="2000" dirty="0"/>
          </a:p>
          <a:p>
            <a:pPr lvl="1"/>
            <a:r>
              <a:rPr lang="en-US" sz="2000" dirty="0"/>
              <a:t>Apply a weighting to positions to help balance the analysis and get a better analysis on what colleges produce the best fantasy football players.</a:t>
            </a:r>
          </a:p>
          <a:p>
            <a:pPr lvl="1"/>
            <a:endParaRPr lang="en-US" sz="2000" dirty="0"/>
          </a:p>
          <a:p>
            <a:pPr lvl="1"/>
            <a:r>
              <a:rPr lang="en-US" sz="2000" dirty="0"/>
              <a:t>Study measurable information (height, weight, 40 meter dash, shuttle time, etc.) and combine that info with opportunity to predict the best fantasy output.</a:t>
            </a:r>
          </a:p>
          <a:p>
            <a:pPr lvl="1"/>
            <a:endParaRPr lang="en-US" dirty="0"/>
          </a:p>
        </p:txBody>
      </p:sp>
    </p:spTree>
    <p:extLst>
      <p:ext uri="{BB962C8B-B14F-4D97-AF65-F5344CB8AC3E}">
        <p14:creationId xmlns:p14="http://schemas.microsoft.com/office/powerpoint/2010/main" val="1425789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E3DB-6827-44A3-8760-41FDA9A4CE6F}"/>
              </a:ext>
            </a:extLst>
          </p:cNvPr>
          <p:cNvSpPr>
            <a:spLocks noGrp="1"/>
          </p:cNvSpPr>
          <p:nvPr>
            <p:ph type="title"/>
          </p:nvPr>
        </p:nvSpPr>
        <p:spPr/>
        <p:txBody>
          <a:bodyPr/>
          <a:lstStyle/>
          <a:p>
            <a:r>
              <a:rPr lang="en-US"/>
              <a:t>Summary</a:t>
            </a:r>
            <a:endParaRPr lang="en-US" dirty="0"/>
          </a:p>
        </p:txBody>
      </p:sp>
      <p:sp>
        <p:nvSpPr>
          <p:cNvPr id="3" name="Content Placeholder 2">
            <a:extLst>
              <a:ext uri="{FF2B5EF4-FFF2-40B4-BE49-F238E27FC236}">
                <a16:creationId xmlns:a16="http://schemas.microsoft.com/office/drawing/2014/main" id="{F66C7860-9018-4DCF-83F8-D52D661B370D}"/>
              </a:ext>
            </a:extLst>
          </p:cNvPr>
          <p:cNvSpPr>
            <a:spLocks noGrp="1"/>
          </p:cNvSpPr>
          <p:nvPr>
            <p:ph idx="1"/>
          </p:nvPr>
        </p:nvSpPr>
        <p:spPr/>
        <p:txBody>
          <a:bodyPr>
            <a:normAutofit lnSpcReduction="10000"/>
          </a:bodyPr>
          <a:lstStyle/>
          <a:p>
            <a:pPr lvl="1"/>
            <a:r>
              <a:rPr lang="en-US" sz="2400" dirty="0"/>
              <a:t>What colleges have the highest fantasy output since 2000?</a:t>
            </a:r>
          </a:p>
          <a:p>
            <a:pPr lvl="2"/>
            <a:r>
              <a:rPr lang="en-US" sz="2200" b="1" u="sng" dirty="0">
                <a:solidFill>
                  <a:srgbClr val="FF0000"/>
                </a:solidFill>
              </a:rPr>
              <a:t>UT(TN)</a:t>
            </a:r>
            <a:r>
              <a:rPr lang="en-US" sz="2200" b="1" dirty="0">
                <a:solidFill>
                  <a:srgbClr val="FF0000"/>
                </a:solidFill>
              </a:rPr>
              <a:t> </a:t>
            </a:r>
            <a:r>
              <a:rPr lang="en-US" sz="2200" dirty="0">
                <a:solidFill>
                  <a:srgbClr val="FF0000"/>
                </a:solidFill>
              </a:rPr>
              <a:t>showed the highest fantasy output per player while the </a:t>
            </a:r>
            <a:r>
              <a:rPr lang="en-US" sz="2200" b="1" u="sng" dirty="0">
                <a:solidFill>
                  <a:srgbClr val="FF0000"/>
                </a:solidFill>
              </a:rPr>
              <a:t>Big 10 </a:t>
            </a:r>
            <a:r>
              <a:rPr lang="en-US" sz="2200" dirty="0">
                <a:solidFill>
                  <a:srgbClr val="FF0000"/>
                </a:solidFill>
              </a:rPr>
              <a:t>had the most output for a conference.</a:t>
            </a:r>
          </a:p>
          <a:p>
            <a:pPr lvl="1"/>
            <a:endParaRPr lang="en-US" sz="2400" dirty="0"/>
          </a:p>
          <a:p>
            <a:pPr lvl="1"/>
            <a:r>
              <a:rPr lang="en-US" sz="2400" dirty="0"/>
              <a:t>What positions have the highest fantasy output since 2000?</a:t>
            </a:r>
          </a:p>
          <a:p>
            <a:pPr lvl="2"/>
            <a:r>
              <a:rPr lang="en-US" sz="2200" b="1" u="sng" dirty="0">
                <a:solidFill>
                  <a:srgbClr val="FF0000"/>
                </a:solidFill>
              </a:rPr>
              <a:t>WR</a:t>
            </a:r>
            <a:r>
              <a:rPr lang="en-US" sz="2200" dirty="0">
                <a:solidFill>
                  <a:srgbClr val="FF0000"/>
                </a:solidFill>
              </a:rPr>
              <a:t> has become the top position for fantasy output since 2000 and does not look like that will change soon.</a:t>
            </a:r>
          </a:p>
          <a:p>
            <a:pPr lvl="1"/>
            <a:endParaRPr lang="en-US" sz="2400" dirty="0"/>
          </a:p>
          <a:p>
            <a:pPr lvl="1"/>
            <a:r>
              <a:rPr lang="en-US" sz="2400" dirty="0"/>
              <a:t>What kind of fantasy production prediction can we make based on a new player’s college or conference?</a:t>
            </a:r>
          </a:p>
          <a:p>
            <a:pPr lvl="2"/>
            <a:r>
              <a:rPr lang="en-US" sz="2200" dirty="0">
                <a:solidFill>
                  <a:srgbClr val="FF0000"/>
                </a:solidFill>
              </a:rPr>
              <a:t>On average a player should be expected to produce </a:t>
            </a:r>
            <a:r>
              <a:rPr lang="en-US" sz="2200" b="1" u="sng" dirty="0">
                <a:solidFill>
                  <a:srgbClr val="FF0000"/>
                </a:solidFill>
              </a:rPr>
              <a:t>~260 points</a:t>
            </a:r>
            <a:r>
              <a:rPr lang="en-US" sz="2200" b="1" dirty="0">
                <a:solidFill>
                  <a:srgbClr val="FF0000"/>
                </a:solidFill>
              </a:rPr>
              <a:t> </a:t>
            </a:r>
            <a:r>
              <a:rPr lang="en-US" sz="2200" dirty="0">
                <a:solidFill>
                  <a:srgbClr val="FF0000"/>
                </a:solidFill>
              </a:rPr>
              <a:t>over 18 seasons or </a:t>
            </a:r>
            <a:r>
              <a:rPr lang="en-US" sz="2200" b="1" u="sng" dirty="0">
                <a:solidFill>
                  <a:srgbClr val="FF0000"/>
                </a:solidFill>
              </a:rPr>
              <a:t>~14 points a year</a:t>
            </a:r>
            <a:r>
              <a:rPr lang="en-US" sz="2200" dirty="0">
                <a:solidFill>
                  <a:srgbClr val="FF0000"/>
                </a:solidFill>
              </a:rPr>
              <a:t>.</a:t>
            </a:r>
          </a:p>
          <a:p>
            <a:endParaRPr lang="en-US" dirty="0"/>
          </a:p>
        </p:txBody>
      </p:sp>
    </p:spTree>
    <p:extLst>
      <p:ext uri="{BB962C8B-B14F-4D97-AF65-F5344CB8AC3E}">
        <p14:creationId xmlns:p14="http://schemas.microsoft.com/office/powerpoint/2010/main" val="3383942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9150C-48B1-4AB8-86B1-418D0DBCB333}"/>
              </a:ext>
            </a:extLst>
          </p:cNvPr>
          <p:cNvSpPr>
            <a:spLocks noGrp="1"/>
          </p:cNvSpPr>
          <p:nvPr>
            <p:ph type="title"/>
          </p:nvPr>
        </p:nvSpPr>
        <p:spPr/>
        <p:txBody>
          <a:bodyPr/>
          <a:lstStyle/>
          <a:p>
            <a:r>
              <a:rPr lang="en-US" dirty="0"/>
              <a:t>Project Statement</a:t>
            </a:r>
          </a:p>
        </p:txBody>
      </p:sp>
      <p:sp>
        <p:nvSpPr>
          <p:cNvPr id="3" name="Content Placeholder 2">
            <a:extLst>
              <a:ext uri="{FF2B5EF4-FFF2-40B4-BE49-F238E27FC236}">
                <a16:creationId xmlns:a16="http://schemas.microsoft.com/office/drawing/2014/main" id="{C92EB31D-128A-4BDF-9428-14CAE7ADE3AE}"/>
              </a:ext>
            </a:extLst>
          </p:cNvPr>
          <p:cNvSpPr>
            <a:spLocks noGrp="1"/>
          </p:cNvSpPr>
          <p:nvPr>
            <p:ph idx="1"/>
          </p:nvPr>
        </p:nvSpPr>
        <p:spPr/>
        <p:txBody>
          <a:bodyPr>
            <a:normAutofit/>
          </a:bodyPr>
          <a:lstStyle/>
          <a:p>
            <a:r>
              <a:rPr lang="en-US" sz="2400" dirty="0"/>
              <a:t>For our project, we analyzed NFL players and their success in the NFL measured in fantasy football statistics. This included looking at a player’s college and their fantasy football success. We also looked at player position and across games within a season.</a:t>
            </a:r>
          </a:p>
          <a:p>
            <a:pPr marL="0" indent="0">
              <a:buNone/>
            </a:pPr>
            <a:endParaRPr lang="en-US" dirty="0"/>
          </a:p>
          <a:p>
            <a:pPr lvl="1"/>
            <a:r>
              <a:rPr lang="en-US" sz="2200" dirty="0"/>
              <a:t>Motivations:</a:t>
            </a:r>
          </a:p>
          <a:p>
            <a:pPr lvl="2"/>
            <a:r>
              <a:rPr lang="en-US" dirty="0"/>
              <a:t>Interest in football.</a:t>
            </a:r>
          </a:p>
          <a:p>
            <a:pPr lvl="2"/>
            <a:r>
              <a:rPr lang="en-US" dirty="0"/>
              <a:t>Wondering if there were any strong relations between colleges/conferences and fantasy production.</a:t>
            </a:r>
          </a:p>
          <a:p>
            <a:pPr lvl="2"/>
            <a:endParaRPr lang="en-US" dirty="0"/>
          </a:p>
        </p:txBody>
      </p:sp>
    </p:spTree>
    <p:extLst>
      <p:ext uri="{BB962C8B-B14F-4D97-AF65-F5344CB8AC3E}">
        <p14:creationId xmlns:p14="http://schemas.microsoft.com/office/powerpoint/2010/main" val="3866947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73682-95C8-4761-A5C1-2F67860261CB}"/>
              </a:ext>
            </a:extLst>
          </p:cNvPr>
          <p:cNvSpPr>
            <a:spLocks noGrp="1"/>
          </p:cNvSpPr>
          <p:nvPr>
            <p:ph type="title"/>
          </p:nvPr>
        </p:nvSpPr>
        <p:spPr/>
        <p:txBody>
          <a:bodyPr/>
          <a:lstStyle/>
          <a:p>
            <a:r>
              <a:rPr lang="en-US" dirty="0"/>
              <a:t>Data questions</a:t>
            </a:r>
          </a:p>
        </p:txBody>
      </p:sp>
      <p:sp>
        <p:nvSpPr>
          <p:cNvPr id="3" name="Content Placeholder 2">
            <a:extLst>
              <a:ext uri="{FF2B5EF4-FFF2-40B4-BE49-F238E27FC236}">
                <a16:creationId xmlns:a16="http://schemas.microsoft.com/office/drawing/2014/main" id="{26BC6939-76D3-4568-A939-6ACAD47F946F}"/>
              </a:ext>
            </a:extLst>
          </p:cNvPr>
          <p:cNvSpPr>
            <a:spLocks noGrp="1"/>
          </p:cNvSpPr>
          <p:nvPr>
            <p:ph idx="1"/>
          </p:nvPr>
        </p:nvSpPr>
        <p:spPr/>
        <p:txBody>
          <a:bodyPr/>
          <a:lstStyle/>
          <a:p>
            <a:pPr lvl="1"/>
            <a:r>
              <a:rPr lang="en-US" sz="2400" dirty="0"/>
              <a:t>What colleges have the highest fantasy output since 2000?</a:t>
            </a:r>
          </a:p>
          <a:p>
            <a:pPr lvl="1"/>
            <a:endParaRPr lang="en-US" sz="2400" dirty="0"/>
          </a:p>
          <a:p>
            <a:pPr lvl="1"/>
            <a:endParaRPr lang="en-US" sz="2400" dirty="0"/>
          </a:p>
          <a:p>
            <a:pPr lvl="1"/>
            <a:r>
              <a:rPr lang="en-US" sz="2400" dirty="0"/>
              <a:t>What positions have the highest fantasy output since 2000?</a:t>
            </a:r>
          </a:p>
          <a:p>
            <a:pPr lvl="1"/>
            <a:endParaRPr lang="en-US" sz="2400" dirty="0"/>
          </a:p>
          <a:p>
            <a:pPr lvl="1"/>
            <a:endParaRPr lang="en-US" sz="2400" dirty="0"/>
          </a:p>
          <a:p>
            <a:pPr lvl="1"/>
            <a:r>
              <a:rPr lang="en-US" sz="2400" dirty="0"/>
              <a:t>What kind of fantasy production prediction can we make based on a new player’s college or conference?</a:t>
            </a:r>
          </a:p>
          <a:p>
            <a:endParaRPr lang="en-US" dirty="0"/>
          </a:p>
        </p:txBody>
      </p:sp>
    </p:spTree>
    <p:extLst>
      <p:ext uri="{BB962C8B-B14F-4D97-AF65-F5344CB8AC3E}">
        <p14:creationId xmlns:p14="http://schemas.microsoft.com/office/powerpoint/2010/main" val="3859886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D7479-3D7F-4FA1-91B9-6EA8E572C961}"/>
              </a:ext>
            </a:extLst>
          </p:cNvPr>
          <p:cNvSpPr>
            <a:spLocks noGrp="1"/>
          </p:cNvSpPr>
          <p:nvPr>
            <p:ph type="title"/>
          </p:nvPr>
        </p:nvSpPr>
        <p:spPr/>
        <p:txBody>
          <a:bodyPr/>
          <a:lstStyle/>
          <a:p>
            <a:r>
              <a:rPr lang="en-US" dirty="0"/>
              <a:t>Data Aggregation and Cleanup	</a:t>
            </a:r>
          </a:p>
        </p:txBody>
      </p:sp>
      <p:sp>
        <p:nvSpPr>
          <p:cNvPr id="3" name="Content Placeholder 2">
            <a:extLst>
              <a:ext uri="{FF2B5EF4-FFF2-40B4-BE49-F238E27FC236}">
                <a16:creationId xmlns:a16="http://schemas.microsoft.com/office/drawing/2014/main" id="{82892028-69F5-4546-924F-79A8FF5DAE15}"/>
              </a:ext>
            </a:extLst>
          </p:cNvPr>
          <p:cNvSpPr>
            <a:spLocks noGrp="1"/>
          </p:cNvSpPr>
          <p:nvPr>
            <p:ph idx="1"/>
          </p:nvPr>
        </p:nvSpPr>
        <p:spPr/>
        <p:txBody>
          <a:bodyPr>
            <a:normAutofit/>
          </a:bodyPr>
          <a:lstStyle/>
          <a:p>
            <a:r>
              <a:rPr lang="en-US" sz="2400" dirty="0"/>
              <a:t>Data from an API available through sportradar.com</a:t>
            </a:r>
          </a:p>
          <a:p>
            <a:pPr lvl="1"/>
            <a:r>
              <a:rPr lang="en-US" dirty="0"/>
              <a:t>This provider is a main source for up to date in game data for the NFL across many platforms involved with fantasy sports.</a:t>
            </a:r>
          </a:p>
          <a:p>
            <a:pPr lvl="1"/>
            <a:endParaRPr lang="en-US" dirty="0"/>
          </a:p>
          <a:p>
            <a:r>
              <a:rPr lang="en-US" sz="2400" dirty="0"/>
              <a:t>Limited to using 1,000 calls per API key for free.</a:t>
            </a:r>
          </a:p>
          <a:p>
            <a:endParaRPr lang="en-US" sz="2400" dirty="0"/>
          </a:p>
          <a:p>
            <a:r>
              <a:rPr lang="en-US" sz="2400" dirty="0"/>
              <a:t>Fantasy football data was a simple conversion from football stats.</a:t>
            </a:r>
          </a:p>
          <a:p>
            <a:pPr lvl="1"/>
            <a:r>
              <a:rPr lang="en-US" dirty="0"/>
              <a:t>10 yards = 1 points, 1 TD = 6 points, 1 fumble = -2 points (WR, RB, TE, FB)</a:t>
            </a:r>
          </a:p>
          <a:p>
            <a:pPr lvl="1"/>
            <a:r>
              <a:rPr lang="en-US" dirty="0"/>
              <a:t>25 yards = 1 points, 1 TD = 4 points, 1 fumble = -2 points, 1 interception = -2 points (QB)</a:t>
            </a:r>
          </a:p>
        </p:txBody>
      </p:sp>
    </p:spTree>
    <p:extLst>
      <p:ext uri="{BB962C8B-B14F-4D97-AF65-F5344CB8AC3E}">
        <p14:creationId xmlns:p14="http://schemas.microsoft.com/office/powerpoint/2010/main" val="3095275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D7479-3D7F-4FA1-91B9-6EA8E572C961}"/>
              </a:ext>
            </a:extLst>
          </p:cNvPr>
          <p:cNvSpPr>
            <a:spLocks noGrp="1"/>
          </p:cNvSpPr>
          <p:nvPr>
            <p:ph type="title"/>
          </p:nvPr>
        </p:nvSpPr>
        <p:spPr/>
        <p:txBody>
          <a:bodyPr/>
          <a:lstStyle/>
          <a:p>
            <a:r>
              <a:rPr lang="en-US" dirty="0"/>
              <a:t>Data Aggregation and Cleanup 	</a:t>
            </a:r>
          </a:p>
        </p:txBody>
      </p:sp>
      <p:sp>
        <p:nvSpPr>
          <p:cNvPr id="3" name="Content Placeholder 2">
            <a:extLst>
              <a:ext uri="{FF2B5EF4-FFF2-40B4-BE49-F238E27FC236}">
                <a16:creationId xmlns:a16="http://schemas.microsoft.com/office/drawing/2014/main" id="{82892028-69F5-4546-924F-79A8FF5DAE15}"/>
              </a:ext>
            </a:extLst>
          </p:cNvPr>
          <p:cNvSpPr>
            <a:spLocks noGrp="1"/>
          </p:cNvSpPr>
          <p:nvPr>
            <p:ph idx="1"/>
          </p:nvPr>
        </p:nvSpPr>
        <p:spPr/>
        <p:txBody>
          <a:bodyPr/>
          <a:lstStyle/>
          <a:p>
            <a:r>
              <a:rPr lang="en-US" sz="2400" dirty="0"/>
              <a:t>Steps:</a:t>
            </a:r>
          </a:p>
          <a:p>
            <a:pPr marL="914400" lvl="1" indent="-457200">
              <a:buFont typeface="+mj-lt"/>
              <a:buAutoNum type="arabicPeriod"/>
            </a:pPr>
            <a:r>
              <a:rPr lang="en-US" dirty="0"/>
              <a:t>We started by seeing what the JSON data looked like, and grabbed a unique identifier for each NFL team. We exported this list into 'teams_df.csv’.</a:t>
            </a:r>
          </a:p>
          <a:p>
            <a:pPr marL="914400" lvl="1" indent="-457200">
              <a:buFont typeface="+mj-lt"/>
              <a:buAutoNum type="arabicPeriod"/>
            </a:pPr>
            <a:r>
              <a:rPr lang="en-US" dirty="0"/>
              <a:t>We then looped through each team in </a:t>
            </a:r>
            <a:r>
              <a:rPr lang="en-US" dirty="0" err="1"/>
              <a:t>teams_df</a:t>
            </a:r>
            <a:r>
              <a:rPr lang="en-US" dirty="0"/>
              <a:t>, and retrieved seasonal stats for that team from each year the service had data from 2000-2016.(1</a:t>
            </a:r>
            <a:r>
              <a:rPr lang="en-US" baseline="30000" dirty="0"/>
              <a:t>st</a:t>
            </a:r>
            <a:r>
              <a:rPr lang="en-US" dirty="0"/>
              <a:t> major issue)</a:t>
            </a:r>
          </a:p>
          <a:p>
            <a:pPr marL="914400" lvl="1" indent="-457200">
              <a:buFont typeface="+mj-lt"/>
              <a:buAutoNum type="arabicPeriod"/>
            </a:pPr>
            <a:r>
              <a:rPr lang="en-US" dirty="0"/>
              <a:t>We had to filter the list of 35,000+ rows that contained multiple years of data for each player, and extract a list of unique player IDs. The total unique IDs were ~ 9,000, so we limited the list to offensive players only since they generate the most fantasy points. </a:t>
            </a:r>
          </a:p>
          <a:p>
            <a:pPr marL="914400" lvl="1" indent="-457200">
              <a:buFont typeface="+mj-lt"/>
              <a:buAutoNum type="arabicPeriod"/>
            </a:pPr>
            <a:r>
              <a:rPr lang="en-US" dirty="0"/>
              <a:t>The next step in our data collection process was to calculate the amount of fantasy points generated by each player.</a:t>
            </a:r>
          </a:p>
          <a:p>
            <a:pPr marL="914400" lvl="1" indent="-457200">
              <a:buFont typeface="+mj-lt"/>
              <a:buAutoNum type="arabicPeriod"/>
            </a:pPr>
            <a:r>
              <a:rPr lang="en-US" dirty="0"/>
              <a:t>To make our job in analyzing the data a bit easier, we also went through each line in a loop, and added a new column that totaled all the points for each player for that year.</a:t>
            </a:r>
          </a:p>
          <a:p>
            <a:pPr lvl="1" indent="0">
              <a:buNone/>
            </a:pPr>
            <a:r>
              <a:rPr lang="en-US" dirty="0"/>
              <a:t>Link to </a:t>
            </a:r>
            <a:r>
              <a:rPr lang="en-US" dirty="0" err="1"/>
              <a:t>jupyter</a:t>
            </a:r>
            <a:r>
              <a:rPr lang="en-US" dirty="0"/>
              <a:t> notebook: </a:t>
            </a:r>
            <a:r>
              <a:rPr lang="en-US" dirty="0">
                <a:hlinkClick r:id="rId2"/>
              </a:rPr>
              <a:t>Football</a:t>
            </a:r>
            <a:endParaRPr lang="en-US" dirty="0"/>
          </a:p>
        </p:txBody>
      </p:sp>
    </p:spTree>
    <p:extLst>
      <p:ext uri="{BB962C8B-B14F-4D97-AF65-F5344CB8AC3E}">
        <p14:creationId xmlns:p14="http://schemas.microsoft.com/office/powerpoint/2010/main" val="3569058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4B9B3-4EDC-49F4-BEBD-A75C96437696}"/>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EA346992-9981-4581-AD8D-41CEC7550B89}"/>
              </a:ext>
            </a:extLst>
          </p:cNvPr>
          <p:cNvSpPr>
            <a:spLocks noGrp="1"/>
          </p:cNvSpPr>
          <p:nvPr>
            <p:ph idx="1"/>
          </p:nvPr>
        </p:nvSpPr>
        <p:spPr/>
        <p:txBody>
          <a:bodyPr>
            <a:normAutofit fontScale="92500" lnSpcReduction="20000"/>
          </a:bodyPr>
          <a:lstStyle/>
          <a:p>
            <a:r>
              <a:rPr lang="en-US" sz="2600" dirty="0"/>
              <a:t>In our data analysis for our main question we aimed to show which colleges and which positions had the most productive fantasy football players in the NFL over the last 17 seasons.</a:t>
            </a:r>
          </a:p>
          <a:p>
            <a:endParaRPr lang="en-US" sz="2600" dirty="0"/>
          </a:p>
          <a:p>
            <a:r>
              <a:rPr lang="en-US" sz="2600" dirty="0"/>
              <a:t>We did this by comparing fantasy point production against different cross sections of players based on their college, college conference, and position.</a:t>
            </a:r>
          </a:p>
          <a:p>
            <a:endParaRPr lang="en-US" sz="2600" dirty="0"/>
          </a:p>
          <a:p>
            <a:r>
              <a:rPr lang="en-US" sz="2600" dirty="0"/>
              <a:t>As additional analysis, we did a regression of the scatter plot where we showed the count from a college vs. fantasy point production.</a:t>
            </a:r>
          </a:p>
          <a:p>
            <a:pPr marL="0" indent="0">
              <a:buNone/>
            </a:pPr>
            <a:r>
              <a:rPr lang="en-US" sz="2200" dirty="0"/>
              <a:t>Link to </a:t>
            </a:r>
            <a:r>
              <a:rPr lang="en-US" sz="2200" dirty="0" err="1"/>
              <a:t>jupyter</a:t>
            </a:r>
            <a:r>
              <a:rPr lang="en-US" sz="2200" dirty="0"/>
              <a:t> notebook: </a:t>
            </a:r>
            <a:r>
              <a:rPr lang="en-US" sz="2200" dirty="0">
                <a:hlinkClick r:id="rId2"/>
              </a:rPr>
              <a:t>Football</a:t>
            </a:r>
            <a:endParaRPr lang="en-US" sz="2200" dirty="0"/>
          </a:p>
          <a:p>
            <a:pPr marL="0" indent="0">
              <a:buNone/>
            </a:pPr>
            <a:r>
              <a:rPr lang="en-US" sz="2400" dirty="0"/>
              <a:t> </a:t>
            </a:r>
          </a:p>
        </p:txBody>
      </p:sp>
    </p:spTree>
    <p:extLst>
      <p:ext uri="{BB962C8B-B14F-4D97-AF65-F5344CB8AC3E}">
        <p14:creationId xmlns:p14="http://schemas.microsoft.com/office/powerpoint/2010/main" val="3997568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EDC5C-E407-4FD7-B123-1A3851F368CC}"/>
              </a:ext>
            </a:extLst>
          </p:cNvPr>
          <p:cNvSpPr>
            <a:spLocks noGrp="1"/>
          </p:cNvSpPr>
          <p:nvPr>
            <p:ph type="title"/>
          </p:nvPr>
        </p:nvSpPr>
        <p:spPr>
          <a:xfrm>
            <a:off x="1069848" y="484632"/>
            <a:ext cx="10058400" cy="1629918"/>
          </a:xfrm>
        </p:spPr>
        <p:txBody>
          <a:bodyPr>
            <a:noAutofit/>
          </a:bodyPr>
          <a:lstStyle/>
          <a:p>
            <a:r>
              <a:rPr lang="en-US" dirty="0"/>
              <a:t>Scatter Plot</a:t>
            </a:r>
          </a:p>
        </p:txBody>
      </p:sp>
      <p:graphicFrame>
        <p:nvGraphicFramePr>
          <p:cNvPr id="11" name="Table 10">
            <a:extLst>
              <a:ext uri="{FF2B5EF4-FFF2-40B4-BE49-F238E27FC236}">
                <a16:creationId xmlns:a16="http://schemas.microsoft.com/office/drawing/2014/main" id="{532033B1-50C7-44B4-B7D9-85B8A1913DBD}"/>
              </a:ext>
            </a:extLst>
          </p:cNvPr>
          <p:cNvGraphicFramePr>
            <a:graphicFrameLocks noGrp="1"/>
          </p:cNvGraphicFramePr>
          <p:nvPr>
            <p:extLst>
              <p:ext uri="{D42A27DB-BD31-4B8C-83A1-F6EECF244321}">
                <p14:modId xmlns:p14="http://schemas.microsoft.com/office/powerpoint/2010/main" val="1917160345"/>
              </p:ext>
            </p:extLst>
          </p:nvPr>
        </p:nvGraphicFramePr>
        <p:xfrm>
          <a:off x="1599232" y="1900574"/>
          <a:ext cx="2953716" cy="4233526"/>
        </p:xfrm>
        <a:graphic>
          <a:graphicData uri="http://schemas.openxmlformats.org/drawingml/2006/table">
            <a:tbl>
              <a:tblPr/>
              <a:tblGrid>
                <a:gridCol w="984572">
                  <a:extLst>
                    <a:ext uri="{9D8B030D-6E8A-4147-A177-3AD203B41FA5}">
                      <a16:colId xmlns:a16="http://schemas.microsoft.com/office/drawing/2014/main" val="1779363212"/>
                    </a:ext>
                  </a:extLst>
                </a:gridCol>
                <a:gridCol w="984572">
                  <a:extLst>
                    <a:ext uri="{9D8B030D-6E8A-4147-A177-3AD203B41FA5}">
                      <a16:colId xmlns:a16="http://schemas.microsoft.com/office/drawing/2014/main" val="1084769960"/>
                    </a:ext>
                  </a:extLst>
                </a:gridCol>
                <a:gridCol w="984572">
                  <a:extLst>
                    <a:ext uri="{9D8B030D-6E8A-4147-A177-3AD203B41FA5}">
                      <a16:colId xmlns:a16="http://schemas.microsoft.com/office/drawing/2014/main" val="1542842868"/>
                    </a:ext>
                  </a:extLst>
                </a:gridCol>
              </a:tblGrid>
              <a:tr h="213226">
                <a:tc>
                  <a:txBody>
                    <a:bodyPr/>
                    <a:lstStyle/>
                    <a:p>
                      <a:pPr algn="r" fontAlgn="ctr"/>
                      <a:endParaRPr lang="en-US" sz="1100" b="1">
                        <a:effectLst/>
                      </a:endParaRPr>
                    </a:p>
                  </a:txBody>
                  <a:tcPr marL="23177" marR="23177" marT="23177" marB="23177" anchor="ctr">
                    <a:lnL>
                      <a:noFill/>
                    </a:lnL>
                    <a:lnR>
                      <a:noFill/>
                    </a:lnR>
                    <a:lnT>
                      <a:noFill/>
                    </a:lnT>
                    <a:lnB>
                      <a:noFill/>
                    </a:lnB>
                  </a:tcPr>
                </a:tc>
                <a:tc>
                  <a:txBody>
                    <a:bodyPr/>
                    <a:lstStyle/>
                    <a:p>
                      <a:pPr algn="r" fontAlgn="ctr"/>
                      <a:r>
                        <a:rPr lang="en-US" sz="1100" b="1">
                          <a:effectLst/>
                        </a:rPr>
                        <a:t>total points</a:t>
                      </a:r>
                    </a:p>
                  </a:txBody>
                  <a:tcPr marL="23177" marR="23177" marT="23177" marB="23177" anchor="ctr">
                    <a:lnL>
                      <a:noFill/>
                    </a:lnL>
                    <a:lnR>
                      <a:noFill/>
                    </a:lnR>
                    <a:lnT>
                      <a:noFill/>
                    </a:lnT>
                    <a:lnB>
                      <a:noFill/>
                    </a:lnB>
                  </a:tcPr>
                </a:tc>
                <a:tc>
                  <a:txBody>
                    <a:bodyPr/>
                    <a:lstStyle/>
                    <a:p>
                      <a:pPr algn="r" fontAlgn="ctr"/>
                      <a:r>
                        <a:rPr lang="en-US" sz="1100" b="1">
                          <a:effectLst/>
                        </a:rPr>
                        <a:t>playercount</a:t>
                      </a:r>
                    </a:p>
                  </a:txBody>
                  <a:tcPr marL="23177" marR="23177" marT="23177" marB="23177" anchor="ctr">
                    <a:lnL>
                      <a:noFill/>
                    </a:lnL>
                    <a:lnR>
                      <a:noFill/>
                    </a:lnR>
                    <a:lnT>
                      <a:noFill/>
                    </a:lnT>
                    <a:lnB>
                      <a:noFill/>
                    </a:lnB>
                  </a:tcPr>
                </a:tc>
                <a:extLst>
                  <a:ext uri="{0D108BD9-81ED-4DB2-BD59-A6C34878D82A}">
                    <a16:rowId xmlns:a16="http://schemas.microsoft.com/office/drawing/2014/main" val="2772353653"/>
                  </a:ext>
                </a:extLst>
              </a:tr>
              <a:tr h="213226">
                <a:tc>
                  <a:txBody>
                    <a:bodyPr/>
                    <a:lstStyle/>
                    <a:p>
                      <a:pPr algn="r" fontAlgn="ctr"/>
                      <a:r>
                        <a:rPr lang="en-US" sz="1100" b="1">
                          <a:effectLst/>
                        </a:rPr>
                        <a:t>Tennessee</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15253.06</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39.0</a:t>
                      </a:r>
                    </a:p>
                  </a:txBody>
                  <a:tcPr marL="23177" marR="23177" marT="23177" marB="23177" anchor="ctr">
                    <a:lnL>
                      <a:noFill/>
                    </a:lnL>
                    <a:lnR>
                      <a:noFill/>
                    </a:lnR>
                    <a:lnT>
                      <a:noFill/>
                    </a:lnT>
                    <a:lnB>
                      <a:noFill/>
                    </a:lnB>
                    <a:solidFill>
                      <a:srgbClr val="F5F5F5"/>
                    </a:solidFill>
                  </a:tcPr>
                </a:tc>
                <a:extLst>
                  <a:ext uri="{0D108BD9-81ED-4DB2-BD59-A6C34878D82A}">
                    <a16:rowId xmlns:a16="http://schemas.microsoft.com/office/drawing/2014/main" val="4265469757"/>
                  </a:ext>
                </a:extLst>
              </a:tr>
              <a:tr h="213226">
                <a:tc>
                  <a:txBody>
                    <a:bodyPr/>
                    <a:lstStyle/>
                    <a:p>
                      <a:pPr algn="r" fontAlgn="ctr"/>
                      <a:r>
                        <a:rPr lang="en-US" sz="1100" b="1">
                          <a:effectLst/>
                        </a:rPr>
                        <a:t>Michigan</a:t>
                      </a:r>
                    </a:p>
                  </a:txBody>
                  <a:tcPr marL="23177" marR="23177" marT="23177" marB="23177" anchor="ctr">
                    <a:lnL>
                      <a:noFill/>
                    </a:lnL>
                    <a:lnR>
                      <a:noFill/>
                    </a:lnR>
                    <a:lnT>
                      <a:noFill/>
                    </a:lnT>
                    <a:lnB>
                      <a:noFill/>
                    </a:lnB>
                  </a:tcPr>
                </a:tc>
                <a:tc>
                  <a:txBody>
                    <a:bodyPr/>
                    <a:lstStyle/>
                    <a:p>
                      <a:pPr algn="r" fontAlgn="ctr"/>
                      <a:r>
                        <a:rPr lang="en-US" sz="1100">
                          <a:effectLst/>
                        </a:rPr>
                        <a:t>11743.12</a:t>
                      </a:r>
                    </a:p>
                  </a:txBody>
                  <a:tcPr marL="23177" marR="23177" marT="23177" marB="23177" anchor="ctr">
                    <a:lnL>
                      <a:noFill/>
                    </a:lnL>
                    <a:lnR>
                      <a:noFill/>
                    </a:lnR>
                    <a:lnT>
                      <a:noFill/>
                    </a:lnT>
                    <a:lnB>
                      <a:noFill/>
                    </a:lnB>
                  </a:tcPr>
                </a:tc>
                <a:tc>
                  <a:txBody>
                    <a:bodyPr/>
                    <a:lstStyle/>
                    <a:p>
                      <a:pPr algn="r" fontAlgn="ctr"/>
                      <a:r>
                        <a:rPr lang="en-US" sz="1100">
                          <a:effectLst/>
                        </a:rPr>
                        <a:t>43.0</a:t>
                      </a:r>
                    </a:p>
                  </a:txBody>
                  <a:tcPr marL="23177" marR="23177" marT="23177" marB="23177" anchor="ctr">
                    <a:lnL>
                      <a:noFill/>
                    </a:lnL>
                    <a:lnR>
                      <a:noFill/>
                    </a:lnR>
                    <a:lnT>
                      <a:noFill/>
                    </a:lnT>
                    <a:lnB>
                      <a:noFill/>
                    </a:lnB>
                  </a:tcPr>
                </a:tc>
                <a:extLst>
                  <a:ext uri="{0D108BD9-81ED-4DB2-BD59-A6C34878D82A}">
                    <a16:rowId xmlns:a16="http://schemas.microsoft.com/office/drawing/2014/main" val="3099482419"/>
                  </a:ext>
                </a:extLst>
              </a:tr>
              <a:tr h="213226">
                <a:tc>
                  <a:txBody>
                    <a:bodyPr/>
                    <a:lstStyle/>
                    <a:p>
                      <a:pPr algn="r" fontAlgn="ctr"/>
                      <a:r>
                        <a:rPr lang="en-US" sz="1100" b="1">
                          <a:effectLst/>
                        </a:rPr>
                        <a:t>Ohio State</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8914.76</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49.0</a:t>
                      </a:r>
                    </a:p>
                  </a:txBody>
                  <a:tcPr marL="23177" marR="23177" marT="23177" marB="23177" anchor="ctr">
                    <a:lnL>
                      <a:noFill/>
                    </a:lnL>
                    <a:lnR>
                      <a:noFill/>
                    </a:lnR>
                    <a:lnT>
                      <a:noFill/>
                    </a:lnT>
                    <a:lnB>
                      <a:noFill/>
                    </a:lnB>
                    <a:solidFill>
                      <a:srgbClr val="F5F5F5"/>
                    </a:solidFill>
                  </a:tcPr>
                </a:tc>
                <a:extLst>
                  <a:ext uri="{0D108BD9-81ED-4DB2-BD59-A6C34878D82A}">
                    <a16:rowId xmlns:a16="http://schemas.microsoft.com/office/drawing/2014/main" val="1379752788"/>
                  </a:ext>
                </a:extLst>
              </a:tr>
              <a:tr h="213226">
                <a:tc>
                  <a:txBody>
                    <a:bodyPr/>
                    <a:lstStyle/>
                    <a:p>
                      <a:pPr algn="r" fontAlgn="ctr"/>
                      <a:r>
                        <a:rPr lang="en-US" sz="1100" b="1">
                          <a:effectLst/>
                        </a:rPr>
                        <a:t>Penn State</a:t>
                      </a:r>
                    </a:p>
                  </a:txBody>
                  <a:tcPr marL="23177" marR="23177" marT="23177" marB="23177" anchor="ctr">
                    <a:lnL>
                      <a:noFill/>
                    </a:lnL>
                    <a:lnR>
                      <a:noFill/>
                    </a:lnR>
                    <a:lnT>
                      <a:noFill/>
                    </a:lnT>
                    <a:lnB>
                      <a:noFill/>
                    </a:lnB>
                  </a:tcPr>
                </a:tc>
                <a:tc>
                  <a:txBody>
                    <a:bodyPr/>
                    <a:lstStyle/>
                    <a:p>
                      <a:pPr algn="r" fontAlgn="ctr"/>
                      <a:r>
                        <a:rPr lang="en-US" sz="1100">
                          <a:effectLst/>
                        </a:rPr>
                        <a:t>6694.88</a:t>
                      </a:r>
                    </a:p>
                  </a:txBody>
                  <a:tcPr marL="23177" marR="23177" marT="23177" marB="23177" anchor="ctr">
                    <a:lnL>
                      <a:noFill/>
                    </a:lnL>
                    <a:lnR>
                      <a:noFill/>
                    </a:lnR>
                    <a:lnT>
                      <a:noFill/>
                    </a:lnT>
                    <a:lnB>
                      <a:noFill/>
                    </a:lnB>
                  </a:tcPr>
                </a:tc>
                <a:tc>
                  <a:txBody>
                    <a:bodyPr/>
                    <a:lstStyle/>
                    <a:p>
                      <a:pPr algn="r" fontAlgn="ctr"/>
                      <a:r>
                        <a:rPr lang="en-US" sz="1100">
                          <a:effectLst/>
                        </a:rPr>
                        <a:t>43.0</a:t>
                      </a:r>
                    </a:p>
                  </a:txBody>
                  <a:tcPr marL="23177" marR="23177" marT="23177" marB="23177" anchor="ctr">
                    <a:lnL>
                      <a:noFill/>
                    </a:lnL>
                    <a:lnR>
                      <a:noFill/>
                    </a:lnR>
                    <a:lnT>
                      <a:noFill/>
                    </a:lnT>
                    <a:lnB>
                      <a:noFill/>
                    </a:lnB>
                  </a:tcPr>
                </a:tc>
                <a:extLst>
                  <a:ext uri="{0D108BD9-81ED-4DB2-BD59-A6C34878D82A}">
                    <a16:rowId xmlns:a16="http://schemas.microsoft.com/office/drawing/2014/main" val="1820321851"/>
                  </a:ext>
                </a:extLst>
              </a:tr>
              <a:tr h="213226">
                <a:tc>
                  <a:txBody>
                    <a:bodyPr/>
                    <a:lstStyle/>
                    <a:p>
                      <a:pPr algn="r" fontAlgn="ctr"/>
                      <a:r>
                        <a:rPr lang="en-US" sz="1100" b="1">
                          <a:effectLst/>
                        </a:rPr>
                        <a:t>UCLA</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3105.04</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31.0</a:t>
                      </a:r>
                    </a:p>
                  </a:txBody>
                  <a:tcPr marL="23177" marR="23177" marT="23177" marB="23177" anchor="ctr">
                    <a:lnL>
                      <a:noFill/>
                    </a:lnL>
                    <a:lnR>
                      <a:noFill/>
                    </a:lnR>
                    <a:lnT>
                      <a:noFill/>
                    </a:lnT>
                    <a:lnB>
                      <a:noFill/>
                    </a:lnB>
                    <a:solidFill>
                      <a:srgbClr val="F5F5F5"/>
                    </a:solidFill>
                  </a:tcPr>
                </a:tc>
                <a:extLst>
                  <a:ext uri="{0D108BD9-81ED-4DB2-BD59-A6C34878D82A}">
                    <a16:rowId xmlns:a16="http://schemas.microsoft.com/office/drawing/2014/main" val="1857142147"/>
                  </a:ext>
                </a:extLst>
              </a:tr>
              <a:tr h="213226">
                <a:tc>
                  <a:txBody>
                    <a:bodyPr/>
                    <a:lstStyle/>
                    <a:p>
                      <a:pPr algn="r" fontAlgn="ctr"/>
                      <a:r>
                        <a:rPr lang="en-US" sz="1100" b="1">
                          <a:effectLst/>
                        </a:rPr>
                        <a:t>Florida</a:t>
                      </a:r>
                    </a:p>
                  </a:txBody>
                  <a:tcPr marL="23177" marR="23177" marT="23177" marB="23177" anchor="ctr">
                    <a:lnL>
                      <a:noFill/>
                    </a:lnL>
                    <a:lnR>
                      <a:noFill/>
                    </a:lnR>
                    <a:lnT>
                      <a:noFill/>
                    </a:lnT>
                    <a:lnB>
                      <a:noFill/>
                    </a:lnB>
                  </a:tcPr>
                </a:tc>
                <a:tc>
                  <a:txBody>
                    <a:bodyPr/>
                    <a:lstStyle/>
                    <a:p>
                      <a:pPr algn="r" fontAlgn="ctr"/>
                      <a:r>
                        <a:rPr lang="en-US" sz="1100">
                          <a:effectLst/>
                        </a:rPr>
                        <a:t>10727.48</a:t>
                      </a:r>
                    </a:p>
                  </a:txBody>
                  <a:tcPr marL="23177" marR="23177" marT="23177" marB="23177" anchor="ctr">
                    <a:lnL>
                      <a:noFill/>
                    </a:lnL>
                    <a:lnR>
                      <a:noFill/>
                    </a:lnR>
                    <a:lnT>
                      <a:noFill/>
                    </a:lnT>
                    <a:lnB>
                      <a:noFill/>
                    </a:lnB>
                  </a:tcPr>
                </a:tc>
                <a:tc>
                  <a:txBody>
                    <a:bodyPr/>
                    <a:lstStyle/>
                    <a:p>
                      <a:pPr algn="r" fontAlgn="ctr"/>
                      <a:r>
                        <a:rPr lang="en-US" sz="1100">
                          <a:effectLst/>
                        </a:rPr>
                        <a:t>48.0</a:t>
                      </a:r>
                    </a:p>
                  </a:txBody>
                  <a:tcPr marL="23177" marR="23177" marT="23177" marB="23177" anchor="ctr">
                    <a:lnL>
                      <a:noFill/>
                    </a:lnL>
                    <a:lnR>
                      <a:noFill/>
                    </a:lnR>
                    <a:lnT>
                      <a:noFill/>
                    </a:lnT>
                    <a:lnB>
                      <a:noFill/>
                    </a:lnB>
                  </a:tcPr>
                </a:tc>
                <a:extLst>
                  <a:ext uri="{0D108BD9-81ED-4DB2-BD59-A6C34878D82A}">
                    <a16:rowId xmlns:a16="http://schemas.microsoft.com/office/drawing/2014/main" val="935962111"/>
                  </a:ext>
                </a:extLst>
              </a:tr>
              <a:tr h="213226">
                <a:tc>
                  <a:txBody>
                    <a:bodyPr/>
                    <a:lstStyle/>
                    <a:p>
                      <a:pPr algn="r" fontAlgn="ctr"/>
                      <a:r>
                        <a:rPr lang="en-US" sz="1100" b="1">
                          <a:effectLst/>
                        </a:rPr>
                        <a:t>Alabama</a:t>
                      </a:r>
                    </a:p>
                  </a:txBody>
                  <a:tcPr marL="23177" marR="23177" marT="23177" marB="23177" anchor="ctr">
                    <a:lnL>
                      <a:noFill/>
                    </a:lnL>
                    <a:lnR>
                      <a:noFill/>
                    </a:lnR>
                    <a:lnT>
                      <a:noFill/>
                    </a:lnT>
                    <a:lnB>
                      <a:noFill/>
                    </a:lnB>
                    <a:solidFill>
                      <a:srgbClr val="F5F5F5"/>
                    </a:solidFill>
                  </a:tcPr>
                </a:tc>
                <a:tc>
                  <a:txBody>
                    <a:bodyPr/>
                    <a:lstStyle/>
                    <a:p>
                      <a:pPr algn="r" fontAlgn="ctr"/>
                      <a:r>
                        <a:rPr lang="en-US" sz="1100" dirty="0">
                          <a:effectLst/>
                        </a:rPr>
                        <a:t>6640.36</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32.0</a:t>
                      </a:r>
                    </a:p>
                  </a:txBody>
                  <a:tcPr marL="23177" marR="23177" marT="23177" marB="23177" anchor="ctr">
                    <a:lnL>
                      <a:noFill/>
                    </a:lnL>
                    <a:lnR>
                      <a:noFill/>
                    </a:lnR>
                    <a:lnT>
                      <a:noFill/>
                    </a:lnT>
                    <a:lnB>
                      <a:noFill/>
                    </a:lnB>
                    <a:solidFill>
                      <a:srgbClr val="F5F5F5"/>
                    </a:solidFill>
                  </a:tcPr>
                </a:tc>
                <a:extLst>
                  <a:ext uri="{0D108BD9-81ED-4DB2-BD59-A6C34878D82A}">
                    <a16:rowId xmlns:a16="http://schemas.microsoft.com/office/drawing/2014/main" val="27230085"/>
                  </a:ext>
                </a:extLst>
              </a:tr>
              <a:tr h="213226">
                <a:tc>
                  <a:txBody>
                    <a:bodyPr/>
                    <a:lstStyle/>
                    <a:p>
                      <a:pPr algn="r" fontAlgn="ctr"/>
                      <a:r>
                        <a:rPr lang="en-US" sz="1100" b="1">
                          <a:effectLst/>
                        </a:rPr>
                        <a:t>Wisconsin</a:t>
                      </a:r>
                    </a:p>
                  </a:txBody>
                  <a:tcPr marL="23177" marR="23177" marT="23177" marB="23177" anchor="ctr">
                    <a:lnL>
                      <a:noFill/>
                    </a:lnL>
                    <a:lnR>
                      <a:noFill/>
                    </a:lnR>
                    <a:lnT>
                      <a:noFill/>
                    </a:lnT>
                    <a:lnB>
                      <a:noFill/>
                    </a:lnB>
                  </a:tcPr>
                </a:tc>
                <a:tc>
                  <a:txBody>
                    <a:bodyPr/>
                    <a:lstStyle/>
                    <a:p>
                      <a:pPr algn="r" fontAlgn="ctr"/>
                      <a:r>
                        <a:rPr lang="en-US" sz="1100">
                          <a:effectLst/>
                        </a:rPr>
                        <a:t>6991.22</a:t>
                      </a:r>
                    </a:p>
                  </a:txBody>
                  <a:tcPr marL="23177" marR="23177" marT="23177" marB="23177" anchor="ctr">
                    <a:lnL>
                      <a:noFill/>
                    </a:lnL>
                    <a:lnR>
                      <a:noFill/>
                    </a:lnR>
                    <a:lnT>
                      <a:noFill/>
                    </a:lnT>
                    <a:lnB>
                      <a:noFill/>
                    </a:lnB>
                  </a:tcPr>
                </a:tc>
                <a:tc>
                  <a:txBody>
                    <a:bodyPr/>
                    <a:lstStyle/>
                    <a:p>
                      <a:pPr algn="r" fontAlgn="ctr"/>
                      <a:r>
                        <a:rPr lang="en-US" sz="1100">
                          <a:effectLst/>
                        </a:rPr>
                        <a:t>41.0</a:t>
                      </a:r>
                    </a:p>
                  </a:txBody>
                  <a:tcPr marL="23177" marR="23177" marT="23177" marB="23177" anchor="ctr">
                    <a:lnL>
                      <a:noFill/>
                    </a:lnL>
                    <a:lnR>
                      <a:noFill/>
                    </a:lnR>
                    <a:lnT>
                      <a:noFill/>
                    </a:lnT>
                    <a:lnB>
                      <a:noFill/>
                    </a:lnB>
                  </a:tcPr>
                </a:tc>
                <a:extLst>
                  <a:ext uri="{0D108BD9-81ED-4DB2-BD59-A6C34878D82A}">
                    <a16:rowId xmlns:a16="http://schemas.microsoft.com/office/drawing/2014/main" val="293296882"/>
                  </a:ext>
                </a:extLst>
              </a:tr>
              <a:tr h="213226">
                <a:tc>
                  <a:txBody>
                    <a:bodyPr/>
                    <a:lstStyle/>
                    <a:p>
                      <a:pPr algn="r" fontAlgn="ctr"/>
                      <a:r>
                        <a:rPr lang="en-US" sz="1100" b="1">
                          <a:effectLst/>
                        </a:rPr>
                        <a:t>California</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11930.40</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35.0</a:t>
                      </a:r>
                    </a:p>
                  </a:txBody>
                  <a:tcPr marL="23177" marR="23177" marT="23177" marB="23177" anchor="ctr">
                    <a:lnL>
                      <a:noFill/>
                    </a:lnL>
                    <a:lnR>
                      <a:noFill/>
                    </a:lnR>
                    <a:lnT>
                      <a:noFill/>
                    </a:lnT>
                    <a:lnB>
                      <a:noFill/>
                    </a:lnB>
                    <a:solidFill>
                      <a:srgbClr val="F5F5F5"/>
                    </a:solidFill>
                  </a:tcPr>
                </a:tc>
                <a:extLst>
                  <a:ext uri="{0D108BD9-81ED-4DB2-BD59-A6C34878D82A}">
                    <a16:rowId xmlns:a16="http://schemas.microsoft.com/office/drawing/2014/main" val="3442209831"/>
                  </a:ext>
                </a:extLst>
              </a:tr>
              <a:tr h="213226">
                <a:tc>
                  <a:txBody>
                    <a:bodyPr/>
                    <a:lstStyle/>
                    <a:p>
                      <a:pPr algn="r" fontAlgn="ctr"/>
                      <a:r>
                        <a:rPr lang="en-US" sz="1100" b="1">
                          <a:effectLst/>
                        </a:rPr>
                        <a:t>Stanford</a:t>
                      </a:r>
                    </a:p>
                  </a:txBody>
                  <a:tcPr marL="23177" marR="23177" marT="23177" marB="23177" anchor="ctr">
                    <a:lnL>
                      <a:noFill/>
                    </a:lnL>
                    <a:lnR>
                      <a:noFill/>
                    </a:lnR>
                    <a:lnT>
                      <a:noFill/>
                    </a:lnT>
                    <a:lnB>
                      <a:noFill/>
                    </a:lnB>
                  </a:tcPr>
                </a:tc>
                <a:tc>
                  <a:txBody>
                    <a:bodyPr/>
                    <a:lstStyle/>
                    <a:p>
                      <a:pPr algn="r" fontAlgn="ctr"/>
                      <a:r>
                        <a:rPr lang="en-US" sz="1100">
                          <a:effectLst/>
                        </a:rPr>
                        <a:t>6045.58</a:t>
                      </a:r>
                    </a:p>
                  </a:txBody>
                  <a:tcPr marL="23177" marR="23177" marT="23177" marB="23177" anchor="ctr">
                    <a:lnL>
                      <a:noFill/>
                    </a:lnL>
                    <a:lnR>
                      <a:noFill/>
                    </a:lnR>
                    <a:lnT>
                      <a:noFill/>
                    </a:lnT>
                    <a:lnB>
                      <a:noFill/>
                    </a:lnB>
                  </a:tcPr>
                </a:tc>
                <a:tc>
                  <a:txBody>
                    <a:bodyPr/>
                    <a:lstStyle/>
                    <a:p>
                      <a:pPr algn="r" fontAlgn="ctr"/>
                      <a:r>
                        <a:rPr lang="en-US" sz="1100">
                          <a:effectLst/>
                        </a:rPr>
                        <a:t>41.0</a:t>
                      </a:r>
                    </a:p>
                  </a:txBody>
                  <a:tcPr marL="23177" marR="23177" marT="23177" marB="23177" anchor="ctr">
                    <a:lnL>
                      <a:noFill/>
                    </a:lnL>
                    <a:lnR>
                      <a:noFill/>
                    </a:lnR>
                    <a:lnT>
                      <a:noFill/>
                    </a:lnT>
                    <a:lnB>
                      <a:noFill/>
                    </a:lnB>
                  </a:tcPr>
                </a:tc>
                <a:extLst>
                  <a:ext uri="{0D108BD9-81ED-4DB2-BD59-A6C34878D82A}">
                    <a16:rowId xmlns:a16="http://schemas.microsoft.com/office/drawing/2014/main" val="1470488711"/>
                  </a:ext>
                </a:extLst>
              </a:tr>
              <a:tr h="213226">
                <a:tc>
                  <a:txBody>
                    <a:bodyPr/>
                    <a:lstStyle/>
                    <a:p>
                      <a:pPr algn="r" fontAlgn="ctr"/>
                      <a:r>
                        <a:rPr lang="en-US" sz="1100" b="1">
                          <a:effectLst/>
                        </a:rPr>
                        <a:t>Michigan State</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9185.64</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36.0</a:t>
                      </a:r>
                    </a:p>
                  </a:txBody>
                  <a:tcPr marL="23177" marR="23177" marT="23177" marB="23177" anchor="ctr">
                    <a:lnL>
                      <a:noFill/>
                    </a:lnL>
                    <a:lnR>
                      <a:noFill/>
                    </a:lnR>
                    <a:lnT>
                      <a:noFill/>
                    </a:lnT>
                    <a:lnB>
                      <a:noFill/>
                    </a:lnB>
                    <a:solidFill>
                      <a:srgbClr val="F5F5F5"/>
                    </a:solidFill>
                  </a:tcPr>
                </a:tc>
                <a:extLst>
                  <a:ext uri="{0D108BD9-81ED-4DB2-BD59-A6C34878D82A}">
                    <a16:rowId xmlns:a16="http://schemas.microsoft.com/office/drawing/2014/main" val="993359393"/>
                  </a:ext>
                </a:extLst>
              </a:tr>
              <a:tr h="213226">
                <a:tc>
                  <a:txBody>
                    <a:bodyPr/>
                    <a:lstStyle/>
                    <a:p>
                      <a:pPr algn="r" fontAlgn="ctr"/>
                      <a:r>
                        <a:rPr lang="en-US" sz="1100" b="1">
                          <a:effectLst/>
                        </a:rPr>
                        <a:t>Florida State</a:t>
                      </a:r>
                    </a:p>
                  </a:txBody>
                  <a:tcPr marL="23177" marR="23177" marT="23177" marB="23177" anchor="ctr">
                    <a:lnL>
                      <a:noFill/>
                    </a:lnL>
                    <a:lnR>
                      <a:noFill/>
                    </a:lnR>
                    <a:lnT>
                      <a:noFill/>
                    </a:lnT>
                    <a:lnB>
                      <a:noFill/>
                    </a:lnB>
                  </a:tcPr>
                </a:tc>
                <a:tc>
                  <a:txBody>
                    <a:bodyPr/>
                    <a:lstStyle/>
                    <a:p>
                      <a:pPr algn="r" fontAlgn="ctr"/>
                      <a:r>
                        <a:rPr lang="en-US" sz="1100">
                          <a:effectLst/>
                        </a:rPr>
                        <a:t>7383.60</a:t>
                      </a:r>
                    </a:p>
                  </a:txBody>
                  <a:tcPr marL="23177" marR="23177" marT="23177" marB="23177" anchor="ctr">
                    <a:lnL>
                      <a:noFill/>
                    </a:lnL>
                    <a:lnR>
                      <a:noFill/>
                    </a:lnR>
                    <a:lnT>
                      <a:noFill/>
                    </a:lnT>
                    <a:lnB>
                      <a:noFill/>
                    </a:lnB>
                  </a:tcPr>
                </a:tc>
                <a:tc>
                  <a:txBody>
                    <a:bodyPr/>
                    <a:lstStyle/>
                    <a:p>
                      <a:pPr algn="r" fontAlgn="ctr"/>
                      <a:r>
                        <a:rPr lang="en-US" sz="1100">
                          <a:effectLst/>
                        </a:rPr>
                        <a:t>35.0</a:t>
                      </a:r>
                    </a:p>
                  </a:txBody>
                  <a:tcPr marL="23177" marR="23177" marT="23177" marB="23177" anchor="ctr">
                    <a:lnL>
                      <a:noFill/>
                    </a:lnL>
                    <a:lnR>
                      <a:noFill/>
                    </a:lnR>
                    <a:lnT>
                      <a:noFill/>
                    </a:lnT>
                    <a:lnB>
                      <a:noFill/>
                    </a:lnB>
                  </a:tcPr>
                </a:tc>
                <a:extLst>
                  <a:ext uri="{0D108BD9-81ED-4DB2-BD59-A6C34878D82A}">
                    <a16:rowId xmlns:a16="http://schemas.microsoft.com/office/drawing/2014/main" val="733107088"/>
                  </a:ext>
                </a:extLst>
              </a:tr>
              <a:tr h="213226">
                <a:tc>
                  <a:txBody>
                    <a:bodyPr/>
                    <a:lstStyle/>
                    <a:p>
                      <a:pPr algn="r" fontAlgn="ctr"/>
                      <a:r>
                        <a:rPr lang="en-US" sz="1100" b="1">
                          <a:effectLst/>
                        </a:rPr>
                        <a:t>Notre Dame</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8081.64</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44.0</a:t>
                      </a:r>
                    </a:p>
                  </a:txBody>
                  <a:tcPr marL="23177" marR="23177" marT="23177" marB="23177" anchor="ctr">
                    <a:lnL>
                      <a:noFill/>
                    </a:lnL>
                    <a:lnR>
                      <a:noFill/>
                    </a:lnR>
                    <a:lnT>
                      <a:noFill/>
                    </a:lnT>
                    <a:lnB>
                      <a:noFill/>
                    </a:lnB>
                    <a:solidFill>
                      <a:srgbClr val="F5F5F5"/>
                    </a:solidFill>
                  </a:tcPr>
                </a:tc>
                <a:extLst>
                  <a:ext uri="{0D108BD9-81ED-4DB2-BD59-A6C34878D82A}">
                    <a16:rowId xmlns:a16="http://schemas.microsoft.com/office/drawing/2014/main" val="2731502899"/>
                  </a:ext>
                </a:extLst>
              </a:tr>
              <a:tr h="213226">
                <a:tc>
                  <a:txBody>
                    <a:bodyPr/>
                    <a:lstStyle/>
                    <a:p>
                      <a:pPr algn="r" fontAlgn="ctr"/>
                      <a:r>
                        <a:rPr lang="en-US" sz="1100" b="1">
                          <a:effectLst/>
                        </a:rPr>
                        <a:t>Oregon</a:t>
                      </a:r>
                    </a:p>
                  </a:txBody>
                  <a:tcPr marL="23177" marR="23177" marT="23177" marB="23177" anchor="ctr">
                    <a:lnL>
                      <a:noFill/>
                    </a:lnL>
                    <a:lnR>
                      <a:noFill/>
                    </a:lnR>
                    <a:lnT>
                      <a:noFill/>
                    </a:lnT>
                    <a:lnB>
                      <a:noFill/>
                    </a:lnB>
                  </a:tcPr>
                </a:tc>
                <a:tc>
                  <a:txBody>
                    <a:bodyPr/>
                    <a:lstStyle/>
                    <a:p>
                      <a:pPr algn="r" fontAlgn="ctr"/>
                      <a:r>
                        <a:rPr lang="en-US" sz="1100">
                          <a:effectLst/>
                        </a:rPr>
                        <a:t>5871.40</a:t>
                      </a:r>
                    </a:p>
                  </a:txBody>
                  <a:tcPr marL="23177" marR="23177" marT="23177" marB="23177" anchor="ctr">
                    <a:lnL>
                      <a:noFill/>
                    </a:lnL>
                    <a:lnR>
                      <a:noFill/>
                    </a:lnR>
                    <a:lnT>
                      <a:noFill/>
                    </a:lnT>
                    <a:lnB>
                      <a:noFill/>
                    </a:lnB>
                  </a:tcPr>
                </a:tc>
                <a:tc>
                  <a:txBody>
                    <a:bodyPr/>
                    <a:lstStyle/>
                    <a:p>
                      <a:pPr algn="r" fontAlgn="ctr"/>
                      <a:r>
                        <a:rPr lang="en-US" sz="1100">
                          <a:effectLst/>
                        </a:rPr>
                        <a:t>39.0</a:t>
                      </a:r>
                    </a:p>
                  </a:txBody>
                  <a:tcPr marL="23177" marR="23177" marT="23177" marB="23177" anchor="ctr">
                    <a:lnL>
                      <a:noFill/>
                    </a:lnL>
                    <a:lnR>
                      <a:noFill/>
                    </a:lnR>
                    <a:lnT>
                      <a:noFill/>
                    </a:lnT>
                    <a:lnB>
                      <a:noFill/>
                    </a:lnB>
                  </a:tcPr>
                </a:tc>
                <a:extLst>
                  <a:ext uri="{0D108BD9-81ED-4DB2-BD59-A6C34878D82A}">
                    <a16:rowId xmlns:a16="http://schemas.microsoft.com/office/drawing/2014/main" val="2121671106"/>
                  </a:ext>
                </a:extLst>
              </a:tr>
              <a:tr h="213226">
                <a:tc>
                  <a:txBody>
                    <a:bodyPr/>
                    <a:lstStyle/>
                    <a:p>
                      <a:pPr algn="r" fontAlgn="ctr"/>
                      <a:r>
                        <a:rPr lang="en-US" sz="1100" b="1">
                          <a:effectLst/>
                        </a:rPr>
                        <a:t>Georgia</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10479.86</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37.0</a:t>
                      </a:r>
                    </a:p>
                  </a:txBody>
                  <a:tcPr marL="23177" marR="23177" marT="23177" marB="23177" anchor="ctr">
                    <a:lnL>
                      <a:noFill/>
                    </a:lnL>
                    <a:lnR>
                      <a:noFill/>
                    </a:lnR>
                    <a:lnT>
                      <a:noFill/>
                    </a:lnT>
                    <a:lnB>
                      <a:noFill/>
                    </a:lnB>
                    <a:solidFill>
                      <a:srgbClr val="F5F5F5"/>
                    </a:solidFill>
                  </a:tcPr>
                </a:tc>
                <a:extLst>
                  <a:ext uri="{0D108BD9-81ED-4DB2-BD59-A6C34878D82A}">
                    <a16:rowId xmlns:a16="http://schemas.microsoft.com/office/drawing/2014/main" val="2578002847"/>
                  </a:ext>
                </a:extLst>
              </a:tr>
              <a:tr h="213226">
                <a:tc>
                  <a:txBody>
                    <a:bodyPr/>
                    <a:lstStyle/>
                    <a:p>
                      <a:pPr algn="r" fontAlgn="ctr"/>
                      <a:r>
                        <a:rPr lang="en-US" sz="1100" b="1">
                          <a:effectLst/>
                        </a:rPr>
                        <a:t>Auburn</a:t>
                      </a:r>
                    </a:p>
                  </a:txBody>
                  <a:tcPr marL="23177" marR="23177" marT="23177" marB="23177" anchor="ctr">
                    <a:lnL>
                      <a:noFill/>
                    </a:lnL>
                    <a:lnR>
                      <a:noFill/>
                    </a:lnR>
                    <a:lnT>
                      <a:noFill/>
                    </a:lnT>
                    <a:lnB>
                      <a:noFill/>
                    </a:lnB>
                  </a:tcPr>
                </a:tc>
                <a:tc>
                  <a:txBody>
                    <a:bodyPr/>
                    <a:lstStyle/>
                    <a:p>
                      <a:pPr algn="r" fontAlgn="ctr"/>
                      <a:r>
                        <a:rPr lang="en-US" sz="1100">
                          <a:effectLst/>
                        </a:rPr>
                        <a:t>7593.54</a:t>
                      </a:r>
                    </a:p>
                  </a:txBody>
                  <a:tcPr marL="23177" marR="23177" marT="23177" marB="23177" anchor="ctr">
                    <a:lnL>
                      <a:noFill/>
                    </a:lnL>
                    <a:lnR>
                      <a:noFill/>
                    </a:lnR>
                    <a:lnT>
                      <a:noFill/>
                    </a:lnT>
                    <a:lnB>
                      <a:noFill/>
                    </a:lnB>
                  </a:tcPr>
                </a:tc>
                <a:tc>
                  <a:txBody>
                    <a:bodyPr/>
                    <a:lstStyle/>
                    <a:p>
                      <a:pPr algn="r" fontAlgn="ctr"/>
                      <a:r>
                        <a:rPr lang="en-US" sz="1100">
                          <a:effectLst/>
                        </a:rPr>
                        <a:t>32.0</a:t>
                      </a:r>
                    </a:p>
                  </a:txBody>
                  <a:tcPr marL="23177" marR="23177" marT="23177" marB="23177" anchor="ctr">
                    <a:lnL>
                      <a:noFill/>
                    </a:lnL>
                    <a:lnR>
                      <a:noFill/>
                    </a:lnR>
                    <a:lnT>
                      <a:noFill/>
                    </a:lnT>
                    <a:lnB>
                      <a:noFill/>
                    </a:lnB>
                  </a:tcPr>
                </a:tc>
                <a:extLst>
                  <a:ext uri="{0D108BD9-81ED-4DB2-BD59-A6C34878D82A}">
                    <a16:rowId xmlns:a16="http://schemas.microsoft.com/office/drawing/2014/main" val="3884457639"/>
                  </a:ext>
                </a:extLst>
              </a:tr>
              <a:tr h="213226">
                <a:tc>
                  <a:txBody>
                    <a:bodyPr/>
                    <a:lstStyle/>
                    <a:p>
                      <a:pPr algn="r" fontAlgn="ctr"/>
                      <a:r>
                        <a:rPr lang="en-US" sz="1100" b="1">
                          <a:effectLst/>
                        </a:rPr>
                        <a:t>Oklahoma</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6939.26</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36.0</a:t>
                      </a:r>
                    </a:p>
                  </a:txBody>
                  <a:tcPr marL="23177" marR="23177" marT="23177" marB="23177" anchor="ctr">
                    <a:lnL>
                      <a:noFill/>
                    </a:lnL>
                    <a:lnR>
                      <a:noFill/>
                    </a:lnR>
                    <a:lnT>
                      <a:noFill/>
                    </a:lnT>
                    <a:lnB>
                      <a:noFill/>
                    </a:lnB>
                    <a:solidFill>
                      <a:srgbClr val="F5F5F5"/>
                    </a:solidFill>
                  </a:tcPr>
                </a:tc>
                <a:extLst>
                  <a:ext uri="{0D108BD9-81ED-4DB2-BD59-A6C34878D82A}">
                    <a16:rowId xmlns:a16="http://schemas.microsoft.com/office/drawing/2014/main" val="2257254282"/>
                  </a:ext>
                </a:extLst>
              </a:tr>
              <a:tr h="213226">
                <a:tc>
                  <a:txBody>
                    <a:bodyPr/>
                    <a:lstStyle/>
                    <a:p>
                      <a:pPr algn="r" fontAlgn="ctr"/>
                      <a:r>
                        <a:rPr lang="en-US" sz="1100" b="1">
                          <a:effectLst/>
                        </a:rPr>
                        <a:t>Washington</a:t>
                      </a:r>
                    </a:p>
                  </a:txBody>
                  <a:tcPr marL="23177" marR="23177" marT="23177" marB="23177" anchor="ctr">
                    <a:lnL>
                      <a:noFill/>
                    </a:lnL>
                    <a:lnR>
                      <a:noFill/>
                    </a:lnR>
                    <a:lnT>
                      <a:noFill/>
                    </a:lnT>
                    <a:lnB>
                      <a:noFill/>
                    </a:lnB>
                  </a:tcPr>
                </a:tc>
                <a:tc>
                  <a:txBody>
                    <a:bodyPr/>
                    <a:lstStyle/>
                    <a:p>
                      <a:pPr algn="r" fontAlgn="ctr"/>
                      <a:r>
                        <a:rPr lang="en-US" sz="1100">
                          <a:effectLst/>
                        </a:rPr>
                        <a:t>4257.60</a:t>
                      </a:r>
                    </a:p>
                  </a:txBody>
                  <a:tcPr marL="23177" marR="23177" marT="23177" marB="23177" anchor="ctr">
                    <a:lnL>
                      <a:noFill/>
                    </a:lnL>
                    <a:lnR>
                      <a:noFill/>
                    </a:lnR>
                    <a:lnT>
                      <a:noFill/>
                    </a:lnT>
                    <a:lnB>
                      <a:noFill/>
                    </a:lnB>
                  </a:tcPr>
                </a:tc>
                <a:tc>
                  <a:txBody>
                    <a:bodyPr/>
                    <a:lstStyle/>
                    <a:p>
                      <a:pPr algn="r" fontAlgn="ctr"/>
                      <a:r>
                        <a:rPr lang="en-US" sz="1100" dirty="0">
                          <a:effectLst/>
                        </a:rPr>
                        <a:t>33.0</a:t>
                      </a:r>
                    </a:p>
                  </a:txBody>
                  <a:tcPr marL="23177" marR="23177" marT="23177" marB="23177" anchor="ctr">
                    <a:lnL>
                      <a:noFill/>
                    </a:lnL>
                    <a:lnR>
                      <a:noFill/>
                    </a:lnR>
                    <a:lnT>
                      <a:noFill/>
                    </a:lnT>
                    <a:lnB>
                      <a:noFill/>
                    </a:lnB>
                  </a:tcPr>
                </a:tc>
                <a:extLst>
                  <a:ext uri="{0D108BD9-81ED-4DB2-BD59-A6C34878D82A}">
                    <a16:rowId xmlns:a16="http://schemas.microsoft.com/office/drawing/2014/main" val="736156900"/>
                  </a:ext>
                </a:extLst>
              </a:tr>
            </a:tbl>
          </a:graphicData>
        </a:graphic>
      </p:graphicFrame>
      <p:pic>
        <p:nvPicPr>
          <p:cNvPr id="6" name="Content Placeholder 5">
            <a:extLst>
              <a:ext uri="{FF2B5EF4-FFF2-40B4-BE49-F238E27FC236}">
                <a16:creationId xmlns:a16="http://schemas.microsoft.com/office/drawing/2014/main" id="{7FC2A14B-C6FE-4504-9823-C8C8FA0EB5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7899" y="169378"/>
            <a:ext cx="6519243" cy="6519243"/>
          </a:xfrm>
        </p:spPr>
      </p:pic>
    </p:spTree>
    <p:extLst>
      <p:ext uri="{BB962C8B-B14F-4D97-AF65-F5344CB8AC3E}">
        <p14:creationId xmlns:p14="http://schemas.microsoft.com/office/powerpoint/2010/main" val="3415366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9C6F2-A933-4FE0-A49E-7CCB81B281DF}"/>
              </a:ext>
            </a:extLst>
          </p:cNvPr>
          <p:cNvSpPr>
            <a:spLocks noGrp="1"/>
          </p:cNvSpPr>
          <p:nvPr>
            <p:ph type="title"/>
          </p:nvPr>
        </p:nvSpPr>
        <p:spPr/>
        <p:txBody>
          <a:bodyPr/>
          <a:lstStyle/>
          <a:p>
            <a:r>
              <a:rPr lang="en-US" dirty="0"/>
              <a:t>Stacked Bar - Conferences</a:t>
            </a:r>
          </a:p>
        </p:txBody>
      </p:sp>
      <p:pic>
        <p:nvPicPr>
          <p:cNvPr id="5" name="Content Placeholder 4">
            <a:extLst>
              <a:ext uri="{FF2B5EF4-FFF2-40B4-BE49-F238E27FC236}">
                <a16:creationId xmlns:a16="http://schemas.microsoft.com/office/drawing/2014/main" id="{980740A9-45F9-4755-8B31-73929EB106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24000"/>
            <a:ext cx="11231879" cy="5105400"/>
          </a:xfrm>
        </p:spPr>
      </p:pic>
    </p:spTree>
    <p:extLst>
      <p:ext uri="{BB962C8B-B14F-4D97-AF65-F5344CB8AC3E}">
        <p14:creationId xmlns:p14="http://schemas.microsoft.com/office/powerpoint/2010/main" val="424324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95D6-BF4E-45AF-93BB-C0CADDCD5BDF}"/>
              </a:ext>
            </a:extLst>
          </p:cNvPr>
          <p:cNvSpPr>
            <a:spLocks noGrp="1"/>
          </p:cNvSpPr>
          <p:nvPr>
            <p:ph type="title"/>
          </p:nvPr>
        </p:nvSpPr>
        <p:spPr/>
        <p:txBody>
          <a:bodyPr/>
          <a:lstStyle/>
          <a:p>
            <a:r>
              <a:rPr lang="en-US" dirty="0"/>
              <a:t>Position line graph</a:t>
            </a:r>
          </a:p>
        </p:txBody>
      </p:sp>
      <p:pic>
        <p:nvPicPr>
          <p:cNvPr id="9" name="Content Placeholder 8">
            <a:extLst>
              <a:ext uri="{FF2B5EF4-FFF2-40B4-BE49-F238E27FC236}">
                <a16:creationId xmlns:a16="http://schemas.microsoft.com/office/drawing/2014/main" id="{058D579E-4F2C-4611-B38A-E98A062D1A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3935" y="1744218"/>
            <a:ext cx="10184129" cy="4629150"/>
          </a:xfrm>
        </p:spPr>
      </p:pic>
    </p:spTree>
    <p:extLst>
      <p:ext uri="{BB962C8B-B14F-4D97-AF65-F5344CB8AC3E}">
        <p14:creationId xmlns:p14="http://schemas.microsoft.com/office/powerpoint/2010/main" val="36730899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1718</TotalTime>
  <Words>829</Words>
  <Application>Microsoft Office PowerPoint</Application>
  <PresentationFormat>Widescreen</PresentationFormat>
  <Paragraphs>130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Rockwell</vt:lpstr>
      <vt:lpstr>Rockwell Condensed</vt:lpstr>
      <vt:lpstr>Wingdings</vt:lpstr>
      <vt:lpstr>Wood Type</vt:lpstr>
      <vt:lpstr>Data Bootcamp Project 1: Fantasy Football</vt:lpstr>
      <vt:lpstr>Project Statement</vt:lpstr>
      <vt:lpstr>Data questions</vt:lpstr>
      <vt:lpstr>Data Aggregation and Cleanup </vt:lpstr>
      <vt:lpstr>Data Aggregation and Cleanup  </vt:lpstr>
      <vt:lpstr>Data Analysis</vt:lpstr>
      <vt:lpstr>Scatter Plot</vt:lpstr>
      <vt:lpstr>Stacked Bar - Conferences</vt:lpstr>
      <vt:lpstr>Position line graph</vt:lpstr>
      <vt:lpstr>Position line graph: Average Points</vt:lpstr>
      <vt:lpstr>Top colleges - quarterbacks</vt:lpstr>
      <vt:lpstr>Top colleges – wide receivers</vt:lpstr>
      <vt:lpstr>Top colleges – running backs</vt:lpstr>
      <vt:lpstr>Top colleges – tight ends</vt:lpstr>
      <vt:lpstr>Top colleges – fullbacks </vt:lpstr>
      <vt:lpstr>Scatter Plot: REgression</vt:lpstr>
      <vt:lpstr>Additional Analysis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Fantasy Football Data Project</dc:title>
  <dc:creator>Jeff Otto</dc:creator>
  <cp:lastModifiedBy>Jeff Otto</cp:lastModifiedBy>
  <cp:revision>28</cp:revision>
  <dcterms:created xsi:type="dcterms:W3CDTF">2018-02-07T03:01:06Z</dcterms:created>
  <dcterms:modified xsi:type="dcterms:W3CDTF">2018-02-10T15:49:19Z</dcterms:modified>
</cp:coreProperties>
</file>