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2" r:id="rId4"/>
    <p:sldId id="258" r:id="rId5"/>
    <p:sldId id="261" r:id="rId6"/>
    <p:sldId id="259" r:id="rId7"/>
    <p:sldId id="264" r:id="rId8"/>
    <p:sldId id="265" r:id="rId9"/>
    <p:sldId id="266" r:id="rId10"/>
    <p:sldId id="267" r:id="rId11"/>
    <p:sldId id="268" r:id="rId12"/>
    <p:sldId id="270" r:id="rId13"/>
    <p:sldId id="271" r:id="rId14"/>
    <p:sldId id="272" r:id="rId15"/>
    <p:sldId id="269" r:id="rId16"/>
    <p:sldId id="263" r:id="rId17"/>
    <p:sldId id="273"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03F00A6-021E-49B2-A735-26F10B3F962D}" type="slidenum">
              <a:rPr lang="en-US" smtClean="0"/>
              <a:t>‹#›</a:t>
            </a:fld>
            <a:endParaRPr lang="en-US"/>
          </a:p>
        </p:txBody>
      </p:sp>
    </p:spTree>
    <p:extLst>
      <p:ext uri="{BB962C8B-B14F-4D97-AF65-F5344CB8AC3E}">
        <p14:creationId xmlns:p14="http://schemas.microsoft.com/office/powerpoint/2010/main" val="28792575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03333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4245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202270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03F00A6-021E-49B2-A735-26F10B3F962D}" type="slidenum">
              <a:rPr lang="en-US" smtClean="0"/>
              <a:t>‹#›</a:t>
            </a:fld>
            <a:endParaRPr lang="en-US"/>
          </a:p>
        </p:txBody>
      </p:sp>
    </p:spTree>
    <p:extLst>
      <p:ext uri="{BB962C8B-B14F-4D97-AF65-F5344CB8AC3E}">
        <p14:creationId xmlns:p14="http://schemas.microsoft.com/office/powerpoint/2010/main" val="26416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3436D-FCA8-4441-83F4-4435A7BA4FA2}"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59371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3436D-FCA8-4441-83F4-4435A7BA4FA2}"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92226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83436D-FCA8-4441-83F4-4435A7BA4FA2}"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73554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3436D-FCA8-4441-83F4-4435A7BA4FA2}"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6500560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83436D-FCA8-4441-83F4-4435A7BA4FA2}"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8872805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83436D-FCA8-4441-83F4-4435A7BA4FA2}" type="datetimeFigureOut">
              <a:rPr lang="en-US" smtClean="0"/>
              <a:t>2/10/2018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245165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683436D-FCA8-4441-83F4-4435A7BA4FA2}" type="datetimeFigureOut">
              <a:rPr lang="en-US" smtClean="0"/>
              <a:t>2/10/2018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03F00A6-021E-49B2-A735-26F10B3F962D}" type="slidenum">
              <a:rPr lang="en-US" smtClean="0"/>
              <a:t>‹#›</a:t>
            </a:fld>
            <a:endParaRPr lang="en-US"/>
          </a:p>
        </p:txBody>
      </p:sp>
    </p:spTree>
    <p:extLst>
      <p:ext uri="{BB962C8B-B14F-4D97-AF65-F5344CB8AC3E}">
        <p14:creationId xmlns:p14="http://schemas.microsoft.com/office/powerpoint/2010/main" val="335535532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atherton/team_project/blob/master/Data%20Exploration%20and%20Cleanup%20Process%20(High%20Level%20Overview).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atherton/team_project/blob/master/Data%20Exploration%20and%20Cleanup%20Process%20(High%20Level%20Overview).ipyn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DDEF-EC47-4AC8-BCA9-68602F42A764}"/>
              </a:ext>
            </a:extLst>
          </p:cNvPr>
          <p:cNvSpPr>
            <a:spLocks noGrp="1"/>
          </p:cNvSpPr>
          <p:nvPr>
            <p:ph type="ctrTitle"/>
          </p:nvPr>
        </p:nvSpPr>
        <p:spPr/>
        <p:txBody>
          <a:bodyPr>
            <a:normAutofit/>
          </a:bodyPr>
          <a:lstStyle/>
          <a:p>
            <a:pPr algn="ctr"/>
            <a:r>
              <a:rPr lang="en-US" sz="8000" dirty="0"/>
              <a:t>Data Bootcamp Project 1:</a:t>
            </a:r>
            <a:br>
              <a:rPr lang="en-US" sz="8000" dirty="0"/>
            </a:br>
            <a:r>
              <a:rPr lang="en-US" sz="8000" u="sng" dirty="0"/>
              <a:t>Fantasy Football</a:t>
            </a:r>
          </a:p>
        </p:txBody>
      </p:sp>
      <p:sp>
        <p:nvSpPr>
          <p:cNvPr id="3" name="Subtitle 2">
            <a:extLst>
              <a:ext uri="{FF2B5EF4-FFF2-40B4-BE49-F238E27FC236}">
                <a16:creationId xmlns:a16="http://schemas.microsoft.com/office/drawing/2014/main" id="{80270463-3400-40AD-99C6-2112C9D7F476}"/>
              </a:ext>
            </a:extLst>
          </p:cNvPr>
          <p:cNvSpPr>
            <a:spLocks noGrp="1"/>
          </p:cNvSpPr>
          <p:nvPr>
            <p:ph type="subTitle" idx="1"/>
          </p:nvPr>
        </p:nvSpPr>
        <p:spPr/>
        <p:txBody>
          <a:bodyPr>
            <a:noAutofit/>
          </a:bodyPr>
          <a:lstStyle/>
          <a:p>
            <a:r>
              <a:rPr lang="en-US" sz="1200" dirty="0"/>
              <a:t>Adam</a:t>
            </a:r>
          </a:p>
          <a:p>
            <a:r>
              <a:rPr lang="en-US" sz="1200" dirty="0"/>
              <a:t>Blaine </a:t>
            </a:r>
          </a:p>
          <a:p>
            <a:r>
              <a:rPr lang="en-US" sz="1200" dirty="0"/>
              <a:t>Christian</a:t>
            </a:r>
          </a:p>
          <a:p>
            <a:r>
              <a:rPr lang="en-US" sz="1200" dirty="0"/>
              <a:t>Jeff</a:t>
            </a:r>
          </a:p>
        </p:txBody>
      </p:sp>
    </p:spTree>
    <p:extLst>
      <p:ext uri="{BB962C8B-B14F-4D97-AF65-F5344CB8AC3E}">
        <p14:creationId xmlns:p14="http://schemas.microsoft.com/office/powerpoint/2010/main" val="193840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4B7B-9DF6-4096-A9BE-B54FB44EDD33}"/>
              </a:ext>
            </a:extLst>
          </p:cNvPr>
          <p:cNvSpPr>
            <a:spLocks noGrp="1"/>
          </p:cNvSpPr>
          <p:nvPr>
            <p:ph type="title"/>
          </p:nvPr>
        </p:nvSpPr>
        <p:spPr/>
        <p:txBody>
          <a:bodyPr/>
          <a:lstStyle/>
          <a:p>
            <a:r>
              <a:rPr lang="en-US" dirty="0"/>
              <a:t>Position line graph: Average Points</a:t>
            </a:r>
          </a:p>
        </p:txBody>
      </p:sp>
      <p:pic>
        <p:nvPicPr>
          <p:cNvPr id="5" name="Content Placeholder 4">
            <a:extLst>
              <a:ext uri="{FF2B5EF4-FFF2-40B4-BE49-F238E27FC236}">
                <a16:creationId xmlns:a16="http://schemas.microsoft.com/office/drawing/2014/main" id="{A53D7724-200A-45CE-9CF2-42B1D2175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413" y="1609725"/>
            <a:ext cx="10163174" cy="4619625"/>
          </a:xfrm>
        </p:spPr>
      </p:pic>
    </p:spTree>
    <p:extLst>
      <p:ext uri="{BB962C8B-B14F-4D97-AF65-F5344CB8AC3E}">
        <p14:creationId xmlns:p14="http://schemas.microsoft.com/office/powerpoint/2010/main" val="375324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BE89-83C2-45F5-8DF5-7D17E7714011}"/>
              </a:ext>
            </a:extLst>
          </p:cNvPr>
          <p:cNvSpPr>
            <a:spLocks noGrp="1"/>
          </p:cNvSpPr>
          <p:nvPr>
            <p:ph type="title"/>
          </p:nvPr>
        </p:nvSpPr>
        <p:spPr/>
        <p:txBody>
          <a:bodyPr/>
          <a:lstStyle/>
          <a:p>
            <a:r>
              <a:rPr lang="en-US" dirty="0"/>
              <a:t>Top colleges - quarterbacks</a:t>
            </a:r>
          </a:p>
        </p:txBody>
      </p:sp>
      <p:pic>
        <p:nvPicPr>
          <p:cNvPr id="15" name="Content Placeholder 14">
            <a:extLst>
              <a:ext uri="{FF2B5EF4-FFF2-40B4-BE49-F238E27FC236}">
                <a16:creationId xmlns:a16="http://schemas.microsoft.com/office/drawing/2014/main" id="{A2F20B84-1266-4517-B4F3-0E4FE78B0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3662" y="1612654"/>
            <a:ext cx="6924675" cy="4760714"/>
          </a:xfrm>
        </p:spPr>
      </p:pic>
    </p:spTree>
    <p:extLst>
      <p:ext uri="{BB962C8B-B14F-4D97-AF65-F5344CB8AC3E}">
        <p14:creationId xmlns:p14="http://schemas.microsoft.com/office/powerpoint/2010/main" val="235848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40AE-070A-4E11-B061-DB8AC5CD19D6}"/>
              </a:ext>
            </a:extLst>
          </p:cNvPr>
          <p:cNvSpPr>
            <a:spLocks noGrp="1"/>
          </p:cNvSpPr>
          <p:nvPr>
            <p:ph type="title"/>
          </p:nvPr>
        </p:nvSpPr>
        <p:spPr/>
        <p:txBody>
          <a:bodyPr/>
          <a:lstStyle/>
          <a:p>
            <a:r>
              <a:rPr lang="en-US" dirty="0"/>
              <a:t>Top colleges – wide receivers</a:t>
            </a:r>
          </a:p>
        </p:txBody>
      </p:sp>
      <p:pic>
        <p:nvPicPr>
          <p:cNvPr id="11" name="Content Placeholder 10">
            <a:extLst>
              <a:ext uri="{FF2B5EF4-FFF2-40B4-BE49-F238E27FC236}">
                <a16:creationId xmlns:a16="http://schemas.microsoft.com/office/drawing/2014/main" id="{EFC57A94-6993-4074-BB1D-013C17BE7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525" y="1671590"/>
            <a:ext cx="6838950" cy="4701778"/>
          </a:xfrm>
        </p:spPr>
      </p:pic>
    </p:spTree>
    <p:extLst>
      <p:ext uri="{BB962C8B-B14F-4D97-AF65-F5344CB8AC3E}">
        <p14:creationId xmlns:p14="http://schemas.microsoft.com/office/powerpoint/2010/main" val="331613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782E-E9C9-4604-9410-C10C13D6B9C4}"/>
              </a:ext>
            </a:extLst>
          </p:cNvPr>
          <p:cNvSpPr>
            <a:spLocks noGrp="1"/>
          </p:cNvSpPr>
          <p:nvPr>
            <p:ph type="title"/>
          </p:nvPr>
        </p:nvSpPr>
        <p:spPr/>
        <p:txBody>
          <a:bodyPr/>
          <a:lstStyle/>
          <a:p>
            <a:r>
              <a:rPr lang="en-US" dirty="0"/>
              <a:t>Top colleges – running backs</a:t>
            </a:r>
          </a:p>
        </p:txBody>
      </p:sp>
      <p:pic>
        <p:nvPicPr>
          <p:cNvPr id="11" name="Content Placeholder 10">
            <a:extLst>
              <a:ext uri="{FF2B5EF4-FFF2-40B4-BE49-F238E27FC236}">
                <a16:creationId xmlns:a16="http://schemas.microsoft.com/office/drawing/2014/main" id="{98FF6792-48F5-49FD-8A28-D1F3CEB3C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5436" y="1601343"/>
            <a:ext cx="6941127" cy="4772025"/>
          </a:xfrm>
        </p:spPr>
      </p:pic>
    </p:spTree>
    <p:extLst>
      <p:ext uri="{BB962C8B-B14F-4D97-AF65-F5344CB8AC3E}">
        <p14:creationId xmlns:p14="http://schemas.microsoft.com/office/powerpoint/2010/main" val="3987495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6489-F4FB-4F90-8944-2548812DE77A}"/>
              </a:ext>
            </a:extLst>
          </p:cNvPr>
          <p:cNvSpPr>
            <a:spLocks noGrp="1"/>
          </p:cNvSpPr>
          <p:nvPr>
            <p:ph type="title"/>
          </p:nvPr>
        </p:nvSpPr>
        <p:spPr/>
        <p:txBody>
          <a:bodyPr/>
          <a:lstStyle/>
          <a:p>
            <a:r>
              <a:rPr lang="en-US" dirty="0"/>
              <a:t>Top colleges – tight ends</a:t>
            </a:r>
          </a:p>
        </p:txBody>
      </p:sp>
      <p:pic>
        <p:nvPicPr>
          <p:cNvPr id="11" name="Content Placeholder 10">
            <a:extLst>
              <a:ext uri="{FF2B5EF4-FFF2-40B4-BE49-F238E27FC236}">
                <a16:creationId xmlns:a16="http://schemas.microsoft.com/office/drawing/2014/main" id="{6D65F07A-D68E-4122-8283-8F40BB7524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1582" y="1582293"/>
            <a:ext cx="6968836" cy="4791075"/>
          </a:xfrm>
        </p:spPr>
      </p:pic>
    </p:spTree>
    <p:extLst>
      <p:ext uri="{BB962C8B-B14F-4D97-AF65-F5344CB8AC3E}">
        <p14:creationId xmlns:p14="http://schemas.microsoft.com/office/powerpoint/2010/main" val="267250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DD78-0539-467D-A9D1-BA163C9408D9}"/>
              </a:ext>
            </a:extLst>
          </p:cNvPr>
          <p:cNvSpPr>
            <a:spLocks noGrp="1"/>
          </p:cNvSpPr>
          <p:nvPr>
            <p:ph type="title"/>
          </p:nvPr>
        </p:nvSpPr>
        <p:spPr/>
        <p:txBody>
          <a:bodyPr/>
          <a:lstStyle/>
          <a:p>
            <a:r>
              <a:rPr lang="en-US" dirty="0"/>
              <a:t>Top colleges – fullbacks </a:t>
            </a:r>
          </a:p>
        </p:txBody>
      </p:sp>
      <p:pic>
        <p:nvPicPr>
          <p:cNvPr id="11" name="Content Placeholder 10">
            <a:extLst>
              <a:ext uri="{FF2B5EF4-FFF2-40B4-BE49-F238E27FC236}">
                <a16:creationId xmlns:a16="http://schemas.microsoft.com/office/drawing/2014/main" id="{7996D902-BCE8-4D4E-94F3-10911C8C5B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658493"/>
            <a:ext cx="6858000" cy="4714875"/>
          </a:xfrm>
        </p:spPr>
      </p:pic>
    </p:spTree>
    <p:extLst>
      <p:ext uri="{BB962C8B-B14F-4D97-AF65-F5344CB8AC3E}">
        <p14:creationId xmlns:p14="http://schemas.microsoft.com/office/powerpoint/2010/main" val="448876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A8D7-BE49-4DD0-B86B-78A8960CB5D9}"/>
              </a:ext>
            </a:extLst>
          </p:cNvPr>
          <p:cNvSpPr>
            <a:spLocks noGrp="1"/>
          </p:cNvSpPr>
          <p:nvPr>
            <p:ph type="title"/>
          </p:nvPr>
        </p:nvSpPr>
        <p:spPr>
          <a:xfrm>
            <a:off x="1069848" y="484632"/>
            <a:ext cx="3930777" cy="1572768"/>
          </a:xfrm>
        </p:spPr>
        <p:txBody>
          <a:bodyPr/>
          <a:lstStyle/>
          <a:p>
            <a:r>
              <a:rPr lang="en-US" dirty="0"/>
              <a:t>Scatter Plot: </a:t>
            </a:r>
            <a:r>
              <a:rPr lang="en-US" dirty="0" err="1"/>
              <a:t>REgression</a:t>
            </a:r>
            <a:endParaRPr lang="en-US" dirty="0"/>
          </a:p>
        </p:txBody>
      </p:sp>
      <p:sp>
        <p:nvSpPr>
          <p:cNvPr id="7" name="Content Placeholder 2">
            <a:extLst>
              <a:ext uri="{FF2B5EF4-FFF2-40B4-BE49-F238E27FC236}">
                <a16:creationId xmlns:a16="http://schemas.microsoft.com/office/drawing/2014/main" id="{779A13DA-533F-4FBB-B9B7-676F4A0C0476}"/>
              </a:ext>
            </a:extLst>
          </p:cNvPr>
          <p:cNvSpPr txBox="1">
            <a:spLocks/>
          </p:cNvSpPr>
          <p:nvPr/>
        </p:nvSpPr>
        <p:spPr>
          <a:xfrm>
            <a:off x="1069848" y="2121408"/>
            <a:ext cx="3930777"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2400" dirty="0"/>
          </a:p>
          <a:p>
            <a:r>
              <a:rPr lang="en-US" sz="2400" dirty="0"/>
              <a:t>Slope = .0038366969</a:t>
            </a:r>
          </a:p>
          <a:p>
            <a:pPr lvl="1"/>
            <a:r>
              <a:rPr lang="en-US" sz="2200" dirty="0"/>
              <a:t> ~260 pts. / player</a:t>
            </a:r>
          </a:p>
          <a:p>
            <a:pPr marL="914400" lvl="1" indent="-457200">
              <a:buFont typeface="+mj-lt"/>
              <a:buAutoNum type="arabicPeriod"/>
            </a:pPr>
            <a:endParaRPr lang="en-US" dirty="0"/>
          </a:p>
        </p:txBody>
      </p:sp>
      <p:pic>
        <p:nvPicPr>
          <p:cNvPr id="8" name="Content Placeholder 7">
            <a:extLst>
              <a:ext uri="{FF2B5EF4-FFF2-40B4-BE49-F238E27FC236}">
                <a16:creationId xmlns:a16="http://schemas.microsoft.com/office/drawing/2014/main" id="{986609FE-ED73-4621-9B61-2AA42BAB7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3544" y="234696"/>
            <a:ext cx="6388608" cy="6388608"/>
          </a:xfrm>
        </p:spPr>
      </p:pic>
    </p:spTree>
    <p:extLst>
      <p:ext uri="{BB962C8B-B14F-4D97-AF65-F5344CB8AC3E}">
        <p14:creationId xmlns:p14="http://schemas.microsoft.com/office/powerpoint/2010/main" val="60363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4CCBF-459F-439C-8288-C7D53E1A29D5}"/>
              </a:ext>
            </a:extLst>
          </p:cNvPr>
          <p:cNvSpPr>
            <a:spLocks noGrp="1"/>
          </p:cNvSpPr>
          <p:nvPr>
            <p:ph type="title"/>
          </p:nvPr>
        </p:nvSpPr>
        <p:spPr/>
        <p:txBody>
          <a:bodyPr/>
          <a:lstStyle/>
          <a:p>
            <a:r>
              <a:rPr lang="en-US" dirty="0"/>
              <a:t>Additional Analysis</a:t>
            </a:r>
          </a:p>
        </p:txBody>
      </p:sp>
      <p:sp>
        <p:nvSpPr>
          <p:cNvPr id="3" name="Content Placeholder 2">
            <a:extLst>
              <a:ext uri="{FF2B5EF4-FFF2-40B4-BE49-F238E27FC236}">
                <a16:creationId xmlns:a16="http://schemas.microsoft.com/office/drawing/2014/main" id="{E55AC9FA-3662-426C-B028-500B11A2CD41}"/>
              </a:ext>
            </a:extLst>
          </p:cNvPr>
          <p:cNvSpPr>
            <a:spLocks noGrp="1"/>
          </p:cNvSpPr>
          <p:nvPr>
            <p:ph idx="1"/>
          </p:nvPr>
        </p:nvSpPr>
        <p:spPr/>
        <p:txBody>
          <a:bodyPr/>
          <a:lstStyle/>
          <a:p>
            <a:r>
              <a:rPr lang="en-US" sz="2400" dirty="0"/>
              <a:t>With more time and data we could approach a few different questions, such as:</a:t>
            </a:r>
          </a:p>
          <a:p>
            <a:pPr lvl="1"/>
            <a:endParaRPr lang="en-US" sz="2000" dirty="0"/>
          </a:p>
          <a:p>
            <a:pPr lvl="1"/>
            <a:r>
              <a:rPr lang="en-US" sz="2000" dirty="0"/>
              <a:t>Which positions are the most valuable? (this depends on scarcity, fantasy football rules and many other factors)</a:t>
            </a:r>
          </a:p>
          <a:p>
            <a:pPr lvl="1"/>
            <a:endParaRPr lang="en-US" sz="2000" dirty="0"/>
          </a:p>
          <a:p>
            <a:pPr lvl="1"/>
            <a:r>
              <a:rPr lang="en-US" sz="2000" dirty="0"/>
              <a:t>Apply a weighting to positions to help balance the analysis and get a better analysis on what colleges produce the best fantasy football players.</a:t>
            </a:r>
          </a:p>
          <a:p>
            <a:pPr lvl="1"/>
            <a:endParaRPr lang="en-US" sz="2000" dirty="0"/>
          </a:p>
          <a:p>
            <a:pPr lvl="1"/>
            <a:r>
              <a:rPr lang="en-US" sz="2000" dirty="0"/>
              <a:t>Study measurable information (height, weight, 40 meter dash, shuttle time, etc.) and combine that info with opportunity to predict the best fantasy output.</a:t>
            </a:r>
          </a:p>
          <a:p>
            <a:pPr lvl="1"/>
            <a:endParaRPr lang="en-US" dirty="0"/>
          </a:p>
        </p:txBody>
      </p:sp>
    </p:spTree>
    <p:extLst>
      <p:ext uri="{BB962C8B-B14F-4D97-AF65-F5344CB8AC3E}">
        <p14:creationId xmlns:p14="http://schemas.microsoft.com/office/powerpoint/2010/main" val="142578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E3DB-6827-44A3-8760-41FDA9A4CE6F}"/>
              </a:ext>
            </a:extLst>
          </p:cNvPr>
          <p:cNvSpPr>
            <a:spLocks noGrp="1"/>
          </p:cNvSpPr>
          <p:nvPr>
            <p:ph type="title"/>
          </p:nvPr>
        </p:nvSpPr>
        <p:spPr/>
        <p:txBody>
          <a:bodyPr/>
          <a:lstStyle/>
          <a:p>
            <a:r>
              <a:rPr lang="en-US"/>
              <a:t>Summary</a:t>
            </a:r>
            <a:endParaRPr lang="en-US" dirty="0"/>
          </a:p>
        </p:txBody>
      </p:sp>
      <p:sp>
        <p:nvSpPr>
          <p:cNvPr id="3" name="Content Placeholder 2">
            <a:extLst>
              <a:ext uri="{FF2B5EF4-FFF2-40B4-BE49-F238E27FC236}">
                <a16:creationId xmlns:a16="http://schemas.microsoft.com/office/drawing/2014/main" id="{F66C7860-9018-4DCF-83F8-D52D661B370D}"/>
              </a:ext>
            </a:extLst>
          </p:cNvPr>
          <p:cNvSpPr>
            <a:spLocks noGrp="1"/>
          </p:cNvSpPr>
          <p:nvPr>
            <p:ph idx="1"/>
          </p:nvPr>
        </p:nvSpPr>
        <p:spPr/>
        <p:txBody>
          <a:bodyPr>
            <a:normAutofit lnSpcReduction="10000"/>
          </a:bodyPr>
          <a:lstStyle/>
          <a:p>
            <a:pPr lvl="1"/>
            <a:r>
              <a:rPr lang="en-US" sz="2400" dirty="0"/>
              <a:t>What colleges have the highest fantasy output since 2000?</a:t>
            </a:r>
          </a:p>
          <a:p>
            <a:pPr lvl="2"/>
            <a:r>
              <a:rPr lang="en-US" sz="2200" b="1" u="sng" dirty="0">
                <a:solidFill>
                  <a:srgbClr val="FF0000"/>
                </a:solidFill>
              </a:rPr>
              <a:t>UT(TN)</a:t>
            </a:r>
            <a:r>
              <a:rPr lang="en-US" sz="2200" b="1" dirty="0">
                <a:solidFill>
                  <a:srgbClr val="FF0000"/>
                </a:solidFill>
              </a:rPr>
              <a:t> </a:t>
            </a:r>
            <a:r>
              <a:rPr lang="en-US" sz="2200" dirty="0">
                <a:solidFill>
                  <a:srgbClr val="FF0000"/>
                </a:solidFill>
              </a:rPr>
              <a:t>showed the highest fantasy output per player while the </a:t>
            </a:r>
            <a:r>
              <a:rPr lang="en-US" sz="2200" b="1" u="sng" dirty="0">
                <a:solidFill>
                  <a:srgbClr val="FF0000"/>
                </a:solidFill>
              </a:rPr>
              <a:t>Big 10 </a:t>
            </a:r>
            <a:r>
              <a:rPr lang="en-US" sz="2200" dirty="0">
                <a:solidFill>
                  <a:srgbClr val="FF0000"/>
                </a:solidFill>
              </a:rPr>
              <a:t>had the most output for a conference.</a:t>
            </a:r>
          </a:p>
          <a:p>
            <a:pPr lvl="1"/>
            <a:endParaRPr lang="en-US" sz="2400" dirty="0"/>
          </a:p>
          <a:p>
            <a:pPr lvl="1"/>
            <a:r>
              <a:rPr lang="en-US" sz="2400" dirty="0"/>
              <a:t>What positions have the highest fantasy output since 2000?</a:t>
            </a:r>
          </a:p>
          <a:p>
            <a:pPr lvl="2"/>
            <a:r>
              <a:rPr lang="en-US" sz="2200" b="1" u="sng" dirty="0">
                <a:solidFill>
                  <a:srgbClr val="FF0000"/>
                </a:solidFill>
              </a:rPr>
              <a:t>WR</a:t>
            </a:r>
            <a:r>
              <a:rPr lang="en-US" sz="2200" dirty="0">
                <a:solidFill>
                  <a:srgbClr val="FF0000"/>
                </a:solidFill>
              </a:rPr>
              <a:t> has become the top position for fantasy output since 2000 and does not look like that will change soon.</a:t>
            </a:r>
          </a:p>
          <a:p>
            <a:pPr lvl="1"/>
            <a:endParaRPr lang="en-US" sz="2400" dirty="0"/>
          </a:p>
          <a:p>
            <a:pPr lvl="1"/>
            <a:r>
              <a:rPr lang="en-US" sz="2400" dirty="0"/>
              <a:t>What kind of fantasy production prediction can we make based on a new player’s college or conference?</a:t>
            </a:r>
          </a:p>
          <a:p>
            <a:pPr lvl="2"/>
            <a:r>
              <a:rPr lang="en-US" sz="2200" dirty="0">
                <a:solidFill>
                  <a:srgbClr val="FF0000"/>
                </a:solidFill>
              </a:rPr>
              <a:t>On average a player should be expected to produce </a:t>
            </a:r>
            <a:r>
              <a:rPr lang="en-US" sz="2200" b="1" u="sng" dirty="0">
                <a:solidFill>
                  <a:srgbClr val="FF0000"/>
                </a:solidFill>
              </a:rPr>
              <a:t>~260 points</a:t>
            </a:r>
            <a:r>
              <a:rPr lang="en-US" sz="2200" b="1" dirty="0">
                <a:solidFill>
                  <a:srgbClr val="FF0000"/>
                </a:solidFill>
              </a:rPr>
              <a:t> </a:t>
            </a:r>
            <a:r>
              <a:rPr lang="en-US" sz="2200">
                <a:solidFill>
                  <a:srgbClr val="FF0000"/>
                </a:solidFill>
              </a:rPr>
              <a:t>over 17 </a:t>
            </a:r>
            <a:r>
              <a:rPr lang="en-US" sz="2200" dirty="0">
                <a:solidFill>
                  <a:srgbClr val="FF0000"/>
                </a:solidFill>
              </a:rPr>
              <a:t>seasons or </a:t>
            </a:r>
            <a:r>
              <a:rPr lang="en-US" sz="2200" b="1" u="sng" dirty="0">
                <a:solidFill>
                  <a:srgbClr val="FF0000"/>
                </a:solidFill>
              </a:rPr>
              <a:t>~14 points a year</a:t>
            </a:r>
            <a:r>
              <a:rPr lang="en-US" sz="2200" dirty="0">
                <a:solidFill>
                  <a:srgbClr val="FF0000"/>
                </a:solidFill>
              </a:rPr>
              <a:t>.</a:t>
            </a:r>
          </a:p>
          <a:p>
            <a:endParaRPr lang="en-US" dirty="0"/>
          </a:p>
        </p:txBody>
      </p:sp>
    </p:spTree>
    <p:extLst>
      <p:ext uri="{BB962C8B-B14F-4D97-AF65-F5344CB8AC3E}">
        <p14:creationId xmlns:p14="http://schemas.microsoft.com/office/powerpoint/2010/main" val="338394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150C-48B1-4AB8-86B1-418D0DBCB333}"/>
              </a:ext>
            </a:extLst>
          </p:cNvPr>
          <p:cNvSpPr>
            <a:spLocks noGrp="1"/>
          </p:cNvSpPr>
          <p:nvPr>
            <p:ph type="title"/>
          </p:nvPr>
        </p:nvSpPr>
        <p:spPr/>
        <p:txBody>
          <a:bodyPr/>
          <a:lstStyle/>
          <a:p>
            <a:r>
              <a:rPr lang="en-US" dirty="0"/>
              <a:t>Project Statement</a:t>
            </a:r>
          </a:p>
        </p:txBody>
      </p:sp>
      <p:sp>
        <p:nvSpPr>
          <p:cNvPr id="3" name="Content Placeholder 2">
            <a:extLst>
              <a:ext uri="{FF2B5EF4-FFF2-40B4-BE49-F238E27FC236}">
                <a16:creationId xmlns:a16="http://schemas.microsoft.com/office/drawing/2014/main" id="{C92EB31D-128A-4BDF-9428-14CAE7ADE3AE}"/>
              </a:ext>
            </a:extLst>
          </p:cNvPr>
          <p:cNvSpPr>
            <a:spLocks noGrp="1"/>
          </p:cNvSpPr>
          <p:nvPr>
            <p:ph idx="1"/>
          </p:nvPr>
        </p:nvSpPr>
        <p:spPr/>
        <p:txBody>
          <a:bodyPr>
            <a:normAutofit/>
          </a:bodyPr>
          <a:lstStyle/>
          <a:p>
            <a:r>
              <a:rPr lang="en-US" sz="2400" dirty="0"/>
              <a:t>For our project, we analyzed NFL players and their success in the NFL measured in fantasy football statistics. This included looking at a player’s college and their fantasy football success. We also looked at player position and across games within a season.</a:t>
            </a:r>
          </a:p>
          <a:p>
            <a:pPr marL="0" indent="0">
              <a:buNone/>
            </a:pPr>
            <a:endParaRPr lang="en-US" dirty="0"/>
          </a:p>
          <a:p>
            <a:pPr lvl="1"/>
            <a:r>
              <a:rPr lang="en-US" sz="2200" dirty="0"/>
              <a:t>Motivations:</a:t>
            </a:r>
          </a:p>
          <a:p>
            <a:pPr lvl="2"/>
            <a:r>
              <a:rPr lang="en-US" dirty="0"/>
              <a:t>Interest in football.</a:t>
            </a:r>
          </a:p>
          <a:p>
            <a:pPr lvl="2"/>
            <a:r>
              <a:rPr lang="en-US" dirty="0"/>
              <a:t>Wondering if there were any strong relations between colleges/conferences and fantasy production.</a:t>
            </a:r>
          </a:p>
          <a:p>
            <a:pPr lvl="2"/>
            <a:endParaRPr lang="en-US" dirty="0"/>
          </a:p>
        </p:txBody>
      </p:sp>
    </p:spTree>
    <p:extLst>
      <p:ext uri="{BB962C8B-B14F-4D97-AF65-F5344CB8AC3E}">
        <p14:creationId xmlns:p14="http://schemas.microsoft.com/office/powerpoint/2010/main" val="386694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3682-95C8-4761-A5C1-2F67860261CB}"/>
              </a:ext>
            </a:extLst>
          </p:cNvPr>
          <p:cNvSpPr>
            <a:spLocks noGrp="1"/>
          </p:cNvSpPr>
          <p:nvPr>
            <p:ph type="title"/>
          </p:nvPr>
        </p:nvSpPr>
        <p:spPr/>
        <p:txBody>
          <a:bodyPr/>
          <a:lstStyle/>
          <a:p>
            <a:r>
              <a:rPr lang="en-US" dirty="0"/>
              <a:t>Data questions</a:t>
            </a:r>
          </a:p>
        </p:txBody>
      </p:sp>
      <p:sp>
        <p:nvSpPr>
          <p:cNvPr id="3" name="Content Placeholder 2">
            <a:extLst>
              <a:ext uri="{FF2B5EF4-FFF2-40B4-BE49-F238E27FC236}">
                <a16:creationId xmlns:a16="http://schemas.microsoft.com/office/drawing/2014/main" id="{26BC6939-76D3-4568-A939-6ACAD47F946F}"/>
              </a:ext>
            </a:extLst>
          </p:cNvPr>
          <p:cNvSpPr>
            <a:spLocks noGrp="1"/>
          </p:cNvSpPr>
          <p:nvPr>
            <p:ph idx="1"/>
          </p:nvPr>
        </p:nvSpPr>
        <p:spPr/>
        <p:txBody>
          <a:bodyPr/>
          <a:lstStyle/>
          <a:p>
            <a:pPr lvl="1"/>
            <a:r>
              <a:rPr lang="en-US" sz="2400" dirty="0"/>
              <a:t>What colleges have the highest fantasy output since 2000?</a:t>
            </a:r>
          </a:p>
          <a:p>
            <a:pPr lvl="1"/>
            <a:endParaRPr lang="en-US" sz="2400" dirty="0"/>
          </a:p>
          <a:p>
            <a:pPr lvl="1"/>
            <a:endParaRPr lang="en-US" sz="2400" dirty="0"/>
          </a:p>
          <a:p>
            <a:pPr lvl="1"/>
            <a:r>
              <a:rPr lang="en-US" sz="2400" dirty="0"/>
              <a:t>What positions have the highest fantasy output since 2000?</a:t>
            </a:r>
          </a:p>
          <a:p>
            <a:pPr lvl="1"/>
            <a:endParaRPr lang="en-US" sz="2400" dirty="0"/>
          </a:p>
          <a:p>
            <a:pPr lvl="1"/>
            <a:endParaRPr lang="en-US" sz="2400" dirty="0"/>
          </a:p>
          <a:p>
            <a:pPr lvl="1"/>
            <a:r>
              <a:rPr lang="en-US" sz="2400" dirty="0"/>
              <a:t>What kind of fantasy production prediction can we make based on a new player’s college or conference?</a:t>
            </a:r>
          </a:p>
          <a:p>
            <a:endParaRPr lang="en-US" dirty="0"/>
          </a:p>
        </p:txBody>
      </p:sp>
    </p:spTree>
    <p:extLst>
      <p:ext uri="{BB962C8B-B14F-4D97-AF65-F5344CB8AC3E}">
        <p14:creationId xmlns:p14="http://schemas.microsoft.com/office/powerpoint/2010/main" val="385988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479-3D7F-4FA1-91B9-6EA8E572C961}"/>
              </a:ext>
            </a:extLst>
          </p:cNvPr>
          <p:cNvSpPr>
            <a:spLocks noGrp="1"/>
          </p:cNvSpPr>
          <p:nvPr>
            <p:ph type="title"/>
          </p:nvPr>
        </p:nvSpPr>
        <p:spPr/>
        <p:txBody>
          <a:bodyPr/>
          <a:lstStyle/>
          <a:p>
            <a:r>
              <a:rPr lang="en-US" dirty="0"/>
              <a:t>Data Aggregation and Cleanup	</a:t>
            </a:r>
          </a:p>
        </p:txBody>
      </p:sp>
      <p:sp>
        <p:nvSpPr>
          <p:cNvPr id="3" name="Content Placeholder 2">
            <a:extLst>
              <a:ext uri="{FF2B5EF4-FFF2-40B4-BE49-F238E27FC236}">
                <a16:creationId xmlns:a16="http://schemas.microsoft.com/office/drawing/2014/main" id="{82892028-69F5-4546-924F-79A8FF5DAE15}"/>
              </a:ext>
            </a:extLst>
          </p:cNvPr>
          <p:cNvSpPr>
            <a:spLocks noGrp="1"/>
          </p:cNvSpPr>
          <p:nvPr>
            <p:ph idx="1"/>
          </p:nvPr>
        </p:nvSpPr>
        <p:spPr/>
        <p:txBody>
          <a:bodyPr>
            <a:normAutofit/>
          </a:bodyPr>
          <a:lstStyle/>
          <a:p>
            <a:r>
              <a:rPr lang="en-US" sz="2400" dirty="0"/>
              <a:t>Data from an API available through sportradar.com</a:t>
            </a:r>
          </a:p>
          <a:p>
            <a:pPr lvl="1"/>
            <a:r>
              <a:rPr lang="en-US" dirty="0"/>
              <a:t>This provider is a main source for up to date in game data for the NFL across many platforms involved with fantasy sports.</a:t>
            </a:r>
          </a:p>
          <a:p>
            <a:pPr lvl="1"/>
            <a:endParaRPr lang="en-US" dirty="0"/>
          </a:p>
          <a:p>
            <a:r>
              <a:rPr lang="en-US" sz="2400" dirty="0"/>
              <a:t>Limited to using 1,000 calls per API key for free.</a:t>
            </a:r>
          </a:p>
          <a:p>
            <a:endParaRPr lang="en-US" sz="2400" dirty="0"/>
          </a:p>
          <a:p>
            <a:r>
              <a:rPr lang="en-US" sz="2400" dirty="0"/>
              <a:t>Fantasy football data was a simple conversion from football stats.</a:t>
            </a:r>
          </a:p>
          <a:p>
            <a:pPr lvl="1"/>
            <a:r>
              <a:rPr lang="en-US" dirty="0"/>
              <a:t>10 yards = 1 points, 1 TD = 6 points, 1 fumble = -2 points (WR, RB, TE, FB)</a:t>
            </a:r>
          </a:p>
          <a:p>
            <a:pPr lvl="1"/>
            <a:r>
              <a:rPr lang="en-US" dirty="0"/>
              <a:t>25 yards = 1 points, 1 TD = 4 points, 1 fumble = -2 points, 1 interception = -2 points (QB)</a:t>
            </a:r>
          </a:p>
        </p:txBody>
      </p:sp>
    </p:spTree>
    <p:extLst>
      <p:ext uri="{BB962C8B-B14F-4D97-AF65-F5344CB8AC3E}">
        <p14:creationId xmlns:p14="http://schemas.microsoft.com/office/powerpoint/2010/main" val="309527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479-3D7F-4FA1-91B9-6EA8E572C961}"/>
              </a:ext>
            </a:extLst>
          </p:cNvPr>
          <p:cNvSpPr>
            <a:spLocks noGrp="1"/>
          </p:cNvSpPr>
          <p:nvPr>
            <p:ph type="title"/>
          </p:nvPr>
        </p:nvSpPr>
        <p:spPr/>
        <p:txBody>
          <a:bodyPr/>
          <a:lstStyle/>
          <a:p>
            <a:r>
              <a:rPr lang="en-US" dirty="0"/>
              <a:t>Data Aggregation and Cleanup 	</a:t>
            </a:r>
          </a:p>
        </p:txBody>
      </p:sp>
      <p:sp>
        <p:nvSpPr>
          <p:cNvPr id="3" name="Content Placeholder 2">
            <a:extLst>
              <a:ext uri="{FF2B5EF4-FFF2-40B4-BE49-F238E27FC236}">
                <a16:creationId xmlns:a16="http://schemas.microsoft.com/office/drawing/2014/main" id="{82892028-69F5-4546-924F-79A8FF5DAE15}"/>
              </a:ext>
            </a:extLst>
          </p:cNvPr>
          <p:cNvSpPr>
            <a:spLocks noGrp="1"/>
          </p:cNvSpPr>
          <p:nvPr>
            <p:ph idx="1"/>
          </p:nvPr>
        </p:nvSpPr>
        <p:spPr/>
        <p:txBody>
          <a:bodyPr/>
          <a:lstStyle/>
          <a:p>
            <a:r>
              <a:rPr lang="en-US" sz="2400" dirty="0"/>
              <a:t>Steps:</a:t>
            </a:r>
          </a:p>
          <a:p>
            <a:pPr marL="914400" lvl="1" indent="-457200">
              <a:buFont typeface="+mj-lt"/>
              <a:buAutoNum type="arabicPeriod"/>
            </a:pPr>
            <a:r>
              <a:rPr lang="en-US" dirty="0"/>
              <a:t>We started by seeing what the JSON data looked like, and grabbed a unique identifier for each NFL team. We exported this list into 'teams_df.csv’.</a:t>
            </a:r>
          </a:p>
          <a:p>
            <a:pPr marL="914400" lvl="1" indent="-457200">
              <a:buFont typeface="+mj-lt"/>
              <a:buAutoNum type="arabicPeriod"/>
            </a:pPr>
            <a:r>
              <a:rPr lang="en-US" dirty="0"/>
              <a:t>We then looped through each team in </a:t>
            </a:r>
            <a:r>
              <a:rPr lang="en-US" dirty="0" err="1"/>
              <a:t>teams_df</a:t>
            </a:r>
            <a:r>
              <a:rPr lang="en-US" dirty="0"/>
              <a:t>, and retrieved seasonal stats for that team from each year the service had data from 2000-2016.(1</a:t>
            </a:r>
            <a:r>
              <a:rPr lang="en-US" baseline="30000" dirty="0"/>
              <a:t>st</a:t>
            </a:r>
            <a:r>
              <a:rPr lang="en-US" dirty="0"/>
              <a:t> major issue)</a:t>
            </a:r>
          </a:p>
          <a:p>
            <a:pPr marL="914400" lvl="1" indent="-457200">
              <a:buFont typeface="+mj-lt"/>
              <a:buAutoNum type="arabicPeriod"/>
            </a:pPr>
            <a:r>
              <a:rPr lang="en-US" dirty="0"/>
              <a:t>We had to filter the list of 35,000+ rows that contained multiple years of data for each player, and extract a list of unique player IDs. The total unique IDs were ~ 9,000, so we limited the list to offensive players only since they generate the most fantasy points. </a:t>
            </a:r>
          </a:p>
          <a:p>
            <a:pPr marL="914400" lvl="1" indent="-457200">
              <a:buFont typeface="+mj-lt"/>
              <a:buAutoNum type="arabicPeriod"/>
            </a:pPr>
            <a:r>
              <a:rPr lang="en-US" dirty="0"/>
              <a:t>The next step in our data collection process was to calculate the amount of fantasy points generated by each player.</a:t>
            </a:r>
          </a:p>
          <a:p>
            <a:pPr marL="914400" lvl="1" indent="-457200">
              <a:buFont typeface="+mj-lt"/>
              <a:buAutoNum type="arabicPeriod"/>
            </a:pPr>
            <a:r>
              <a:rPr lang="en-US" dirty="0"/>
              <a:t>To make our job in analyzing the data a bit easier, we also went through each line in a loop, and added a new column that totaled all the points for each player for that year.</a:t>
            </a:r>
          </a:p>
          <a:p>
            <a:pPr lvl="1" indent="0">
              <a:buNone/>
            </a:pPr>
            <a:r>
              <a:rPr lang="en-US" dirty="0"/>
              <a:t>Link to </a:t>
            </a:r>
            <a:r>
              <a:rPr lang="en-US" dirty="0" err="1"/>
              <a:t>jupyter</a:t>
            </a:r>
            <a:r>
              <a:rPr lang="en-US" dirty="0"/>
              <a:t> notebook: </a:t>
            </a:r>
            <a:r>
              <a:rPr lang="en-US" dirty="0">
                <a:hlinkClick r:id="rId2"/>
              </a:rPr>
              <a:t>Football</a:t>
            </a:r>
            <a:endParaRPr lang="en-US" dirty="0"/>
          </a:p>
        </p:txBody>
      </p:sp>
    </p:spTree>
    <p:extLst>
      <p:ext uri="{BB962C8B-B14F-4D97-AF65-F5344CB8AC3E}">
        <p14:creationId xmlns:p14="http://schemas.microsoft.com/office/powerpoint/2010/main" val="356905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B9B3-4EDC-49F4-BEBD-A75C96437696}"/>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EA346992-9981-4581-AD8D-41CEC7550B89}"/>
              </a:ext>
            </a:extLst>
          </p:cNvPr>
          <p:cNvSpPr>
            <a:spLocks noGrp="1"/>
          </p:cNvSpPr>
          <p:nvPr>
            <p:ph idx="1"/>
          </p:nvPr>
        </p:nvSpPr>
        <p:spPr/>
        <p:txBody>
          <a:bodyPr>
            <a:normAutofit fontScale="92500" lnSpcReduction="20000"/>
          </a:bodyPr>
          <a:lstStyle/>
          <a:p>
            <a:r>
              <a:rPr lang="en-US" sz="2600" dirty="0"/>
              <a:t>In our data analysis for our main question we aimed to show which colleges and which positions had the most productive fantasy football players in the NFL over the last 17 seasons.</a:t>
            </a:r>
          </a:p>
          <a:p>
            <a:endParaRPr lang="en-US" sz="2600" dirty="0"/>
          </a:p>
          <a:p>
            <a:r>
              <a:rPr lang="en-US" sz="2600" dirty="0"/>
              <a:t>We did this by comparing fantasy point production against different cross sections of players based on their college, college conference, and position.</a:t>
            </a:r>
          </a:p>
          <a:p>
            <a:endParaRPr lang="en-US" sz="2600" dirty="0"/>
          </a:p>
          <a:p>
            <a:r>
              <a:rPr lang="en-US" sz="2600" dirty="0"/>
              <a:t>As additional analysis, we did a regression of the scatter plot where we showed the count from a college vs. fantasy point production.</a:t>
            </a:r>
          </a:p>
          <a:p>
            <a:pPr marL="0" indent="0">
              <a:buNone/>
            </a:pPr>
            <a:r>
              <a:rPr lang="en-US" sz="2200" dirty="0"/>
              <a:t>Link to </a:t>
            </a:r>
            <a:r>
              <a:rPr lang="en-US" sz="2200" dirty="0" err="1"/>
              <a:t>jupyter</a:t>
            </a:r>
            <a:r>
              <a:rPr lang="en-US" sz="2200" dirty="0"/>
              <a:t> notebook: </a:t>
            </a:r>
            <a:r>
              <a:rPr lang="en-US" sz="2200" dirty="0">
                <a:hlinkClick r:id="rId2"/>
              </a:rPr>
              <a:t>Football</a:t>
            </a:r>
            <a:endParaRPr lang="en-US" sz="2200" dirty="0"/>
          </a:p>
          <a:p>
            <a:pPr marL="0" indent="0">
              <a:buNone/>
            </a:pPr>
            <a:r>
              <a:rPr lang="en-US" sz="2400" dirty="0"/>
              <a:t> </a:t>
            </a:r>
          </a:p>
        </p:txBody>
      </p:sp>
    </p:spTree>
    <p:extLst>
      <p:ext uri="{BB962C8B-B14F-4D97-AF65-F5344CB8AC3E}">
        <p14:creationId xmlns:p14="http://schemas.microsoft.com/office/powerpoint/2010/main" val="399756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DC5C-E407-4FD7-B123-1A3851F368CC}"/>
              </a:ext>
            </a:extLst>
          </p:cNvPr>
          <p:cNvSpPr>
            <a:spLocks noGrp="1"/>
          </p:cNvSpPr>
          <p:nvPr>
            <p:ph type="title"/>
          </p:nvPr>
        </p:nvSpPr>
        <p:spPr>
          <a:xfrm>
            <a:off x="1069848" y="484632"/>
            <a:ext cx="10058400" cy="1629918"/>
          </a:xfrm>
        </p:spPr>
        <p:txBody>
          <a:bodyPr>
            <a:noAutofit/>
          </a:bodyPr>
          <a:lstStyle/>
          <a:p>
            <a:r>
              <a:rPr lang="en-US" dirty="0"/>
              <a:t>Scatter Plot</a:t>
            </a:r>
          </a:p>
        </p:txBody>
      </p:sp>
      <p:graphicFrame>
        <p:nvGraphicFramePr>
          <p:cNvPr id="11" name="Table 10">
            <a:extLst>
              <a:ext uri="{FF2B5EF4-FFF2-40B4-BE49-F238E27FC236}">
                <a16:creationId xmlns:a16="http://schemas.microsoft.com/office/drawing/2014/main" id="{532033B1-50C7-44B4-B7D9-85B8A1913DBD}"/>
              </a:ext>
            </a:extLst>
          </p:cNvPr>
          <p:cNvGraphicFramePr>
            <a:graphicFrameLocks noGrp="1"/>
          </p:cNvGraphicFramePr>
          <p:nvPr>
            <p:extLst>
              <p:ext uri="{D42A27DB-BD31-4B8C-83A1-F6EECF244321}">
                <p14:modId xmlns:p14="http://schemas.microsoft.com/office/powerpoint/2010/main" val="1917160345"/>
              </p:ext>
            </p:extLst>
          </p:nvPr>
        </p:nvGraphicFramePr>
        <p:xfrm>
          <a:off x="1599232" y="1900574"/>
          <a:ext cx="2953716" cy="4233526"/>
        </p:xfrm>
        <a:graphic>
          <a:graphicData uri="http://schemas.openxmlformats.org/drawingml/2006/table">
            <a:tbl>
              <a:tblPr/>
              <a:tblGrid>
                <a:gridCol w="984572">
                  <a:extLst>
                    <a:ext uri="{9D8B030D-6E8A-4147-A177-3AD203B41FA5}">
                      <a16:colId xmlns:a16="http://schemas.microsoft.com/office/drawing/2014/main" val="1779363212"/>
                    </a:ext>
                  </a:extLst>
                </a:gridCol>
                <a:gridCol w="984572">
                  <a:extLst>
                    <a:ext uri="{9D8B030D-6E8A-4147-A177-3AD203B41FA5}">
                      <a16:colId xmlns:a16="http://schemas.microsoft.com/office/drawing/2014/main" val="1084769960"/>
                    </a:ext>
                  </a:extLst>
                </a:gridCol>
                <a:gridCol w="984572">
                  <a:extLst>
                    <a:ext uri="{9D8B030D-6E8A-4147-A177-3AD203B41FA5}">
                      <a16:colId xmlns:a16="http://schemas.microsoft.com/office/drawing/2014/main" val="1542842868"/>
                    </a:ext>
                  </a:extLst>
                </a:gridCol>
              </a:tblGrid>
              <a:tr h="213226">
                <a:tc>
                  <a:txBody>
                    <a:bodyPr/>
                    <a:lstStyle/>
                    <a:p>
                      <a:pPr algn="r" fontAlgn="ctr"/>
                      <a:endParaRPr lang="en-US" sz="1100" b="1">
                        <a:effectLst/>
                      </a:endParaRPr>
                    </a:p>
                  </a:txBody>
                  <a:tcPr marL="23177" marR="23177" marT="23177" marB="23177" anchor="ctr">
                    <a:lnL>
                      <a:noFill/>
                    </a:lnL>
                    <a:lnR>
                      <a:noFill/>
                    </a:lnR>
                    <a:lnT>
                      <a:noFill/>
                    </a:lnT>
                    <a:lnB>
                      <a:noFill/>
                    </a:lnB>
                  </a:tcPr>
                </a:tc>
                <a:tc>
                  <a:txBody>
                    <a:bodyPr/>
                    <a:lstStyle/>
                    <a:p>
                      <a:pPr algn="r" fontAlgn="ctr"/>
                      <a:r>
                        <a:rPr lang="en-US" sz="1100" b="1">
                          <a:effectLst/>
                        </a:rPr>
                        <a:t>total points</a:t>
                      </a:r>
                    </a:p>
                  </a:txBody>
                  <a:tcPr marL="23177" marR="23177" marT="23177" marB="23177" anchor="ctr">
                    <a:lnL>
                      <a:noFill/>
                    </a:lnL>
                    <a:lnR>
                      <a:noFill/>
                    </a:lnR>
                    <a:lnT>
                      <a:noFill/>
                    </a:lnT>
                    <a:lnB>
                      <a:noFill/>
                    </a:lnB>
                  </a:tcPr>
                </a:tc>
                <a:tc>
                  <a:txBody>
                    <a:bodyPr/>
                    <a:lstStyle/>
                    <a:p>
                      <a:pPr algn="r" fontAlgn="ctr"/>
                      <a:r>
                        <a:rPr lang="en-US" sz="1100" b="1">
                          <a:effectLst/>
                        </a:rPr>
                        <a:t>playercount</a:t>
                      </a:r>
                    </a:p>
                  </a:txBody>
                  <a:tcPr marL="23177" marR="23177" marT="23177" marB="23177" anchor="ctr">
                    <a:lnL>
                      <a:noFill/>
                    </a:lnL>
                    <a:lnR>
                      <a:noFill/>
                    </a:lnR>
                    <a:lnT>
                      <a:noFill/>
                    </a:lnT>
                    <a:lnB>
                      <a:noFill/>
                    </a:lnB>
                  </a:tcPr>
                </a:tc>
                <a:extLst>
                  <a:ext uri="{0D108BD9-81ED-4DB2-BD59-A6C34878D82A}">
                    <a16:rowId xmlns:a16="http://schemas.microsoft.com/office/drawing/2014/main" val="2772353653"/>
                  </a:ext>
                </a:extLst>
              </a:tr>
              <a:tr h="213226">
                <a:tc>
                  <a:txBody>
                    <a:bodyPr/>
                    <a:lstStyle/>
                    <a:p>
                      <a:pPr algn="r" fontAlgn="ctr"/>
                      <a:r>
                        <a:rPr lang="en-US" sz="1100" b="1">
                          <a:effectLst/>
                        </a:rPr>
                        <a:t>Tennessee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15253.06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39.0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4265469757"/>
                  </a:ext>
                </a:extLst>
              </a:tr>
              <a:tr h="213226">
                <a:tc>
                  <a:txBody>
                    <a:bodyPr/>
                    <a:lstStyle/>
                    <a:p>
                      <a:pPr algn="r" fontAlgn="ctr"/>
                      <a:r>
                        <a:rPr lang="en-US" sz="1100" b="1">
                          <a:effectLst/>
                        </a:rPr>
                        <a:t>Michigan</a:t>
                      </a:r>
                    </a:p>
                  </a:txBody>
                  <a:tcPr marL="23177" marR="23177" marT="23177" marB="23177" anchor="ctr">
                    <a:lnL>
                      <a:noFill/>
                    </a:lnL>
                    <a:lnR>
                      <a:noFill/>
                    </a:lnR>
                    <a:lnT>
                      <a:noFill/>
                    </a:lnT>
                    <a:lnB>
                      <a:noFill/>
                    </a:lnB>
                  </a:tcPr>
                </a:tc>
                <a:tc>
                  <a:txBody>
                    <a:bodyPr/>
                    <a:lstStyle/>
                    <a:p>
                      <a:pPr algn="r" fontAlgn="ctr"/>
                      <a:r>
                        <a:rPr lang="en-US" sz="1100">
                          <a:effectLst/>
                        </a:rPr>
                        <a:t>11743.12</a:t>
                      </a:r>
                    </a:p>
                  </a:txBody>
                  <a:tcPr marL="23177" marR="23177" marT="23177" marB="23177" anchor="ctr">
                    <a:lnL>
                      <a:noFill/>
                    </a:lnL>
                    <a:lnR>
                      <a:noFill/>
                    </a:lnR>
                    <a:lnT>
                      <a:noFill/>
                    </a:lnT>
                    <a:lnB>
                      <a:noFill/>
                    </a:lnB>
                  </a:tcPr>
                </a:tc>
                <a:tc>
                  <a:txBody>
                    <a:bodyPr/>
                    <a:lstStyle/>
                    <a:p>
                      <a:pPr algn="r" fontAlgn="ctr"/>
                      <a:r>
                        <a:rPr lang="en-US" sz="1100">
                          <a:effectLst/>
                        </a:rPr>
                        <a:t>43.0</a:t>
                      </a:r>
                    </a:p>
                  </a:txBody>
                  <a:tcPr marL="23177" marR="23177" marT="23177" marB="23177" anchor="ctr">
                    <a:lnL>
                      <a:noFill/>
                    </a:lnL>
                    <a:lnR>
                      <a:noFill/>
                    </a:lnR>
                    <a:lnT>
                      <a:noFill/>
                    </a:lnT>
                    <a:lnB>
                      <a:noFill/>
                    </a:lnB>
                  </a:tcPr>
                </a:tc>
                <a:extLst>
                  <a:ext uri="{0D108BD9-81ED-4DB2-BD59-A6C34878D82A}">
                    <a16:rowId xmlns:a16="http://schemas.microsoft.com/office/drawing/2014/main" val="3099482419"/>
                  </a:ext>
                </a:extLst>
              </a:tr>
              <a:tr h="213226">
                <a:tc>
                  <a:txBody>
                    <a:bodyPr/>
                    <a:lstStyle/>
                    <a:p>
                      <a:pPr algn="r" fontAlgn="ctr"/>
                      <a:r>
                        <a:rPr lang="en-US" sz="1100" b="1">
                          <a:effectLst/>
                        </a:rPr>
                        <a:t>Ohio State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8914.76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49.0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1379752788"/>
                  </a:ext>
                </a:extLst>
              </a:tr>
              <a:tr h="213226">
                <a:tc>
                  <a:txBody>
                    <a:bodyPr/>
                    <a:lstStyle/>
                    <a:p>
                      <a:pPr algn="r" fontAlgn="ctr"/>
                      <a:r>
                        <a:rPr lang="en-US" sz="1100" b="1">
                          <a:effectLst/>
                        </a:rPr>
                        <a:t>Penn State</a:t>
                      </a:r>
                    </a:p>
                  </a:txBody>
                  <a:tcPr marL="23177" marR="23177" marT="23177" marB="23177" anchor="ctr">
                    <a:lnL>
                      <a:noFill/>
                    </a:lnL>
                    <a:lnR>
                      <a:noFill/>
                    </a:lnR>
                    <a:lnT>
                      <a:noFill/>
                    </a:lnT>
                    <a:lnB>
                      <a:noFill/>
                    </a:lnB>
                  </a:tcPr>
                </a:tc>
                <a:tc>
                  <a:txBody>
                    <a:bodyPr/>
                    <a:lstStyle/>
                    <a:p>
                      <a:pPr algn="r" fontAlgn="ctr"/>
                      <a:r>
                        <a:rPr lang="en-US" sz="1100">
                          <a:effectLst/>
                        </a:rPr>
                        <a:t>6694.88</a:t>
                      </a:r>
                    </a:p>
                  </a:txBody>
                  <a:tcPr marL="23177" marR="23177" marT="23177" marB="23177" anchor="ctr">
                    <a:lnL>
                      <a:noFill/>
                    </a:lnL>
                    <a:lnR>
                      <a:noFill/>
                    </a:lnR>
                    <a:lnT>
                      <a:noFill/>
                    </a:lnT>
                    <a:lnB>
                      <a:noFill/>
                    </a:lnB>
                  </a:tcPr>
                </a:tc>
                <a:tc>
                  <a:txBody>
                    <a:bodyPr/>
                    <a:lstStyle/>
                    <a:p>
                      <a:pPr algn="r" fontAlgn="ctr"/>
                      <a:r>
                        <a:rPr lang="en-US" sz="1100">
                          <a:effectLst/>
                        </a:rPr>
                        <a:t>43.0</a:t>
                      </a:r>
                    </a:p>
                  </a:txBody>
                  <a:tcPr marL="23177" marR="23177" marT="23177" marB="23177" anchor="ctr">
                    <a:lnL>
                      <a:noFill/>
                    </a:lnL>
                    <a:lnR>
                      <a:noFill/>
                    </a:lnR>
                    <a:lnT>
                      <a:noFill/>
                    </a:lnT>
                    <a:lnB>
                      <a:noFill/>
                    </a:lnB>
                  </a:tcPr>
                </a:tc>
                <a:extLst>
                  <a:ext uri="{0D108BD9-81ED-4DB2-BD59-A6C34878D82A}">
                    <a16:rowId xmlns:a16="http://schemas.microsoft.com/office/drawing/2014/main" val="1820321851"/>
                  </a:ext>
                </a:extLst>
              </a:tr>
              <a:tr h="213226">
                <a:tc>
                  <a:txBody>
                    <a:bodyPr/>
                    <a:lstStyle/>
                    <a:p>
                      <a:pPr algn="r" fontAlgn="ctr"/>
                      <a:r>
                        <a:rPr lang="en-US" sz="1100" b="1">
                          <a:effectLst/>
                        </a:rPr>
                        <a:t>UCLA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3105.04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31.0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1857142147"/>
                  </a:ext>
                </a:extLst>
              </a:tr>
              <a:tr h="213226">
                <a:tc>
                  <a:txBody>
                    <a:bodyPr/>
                    <a:lstStyle/>
                    <a:p>
                      <a:pPr algn="r" fontAlgn="ctr"/>
                      <a:r>
                        <a:rPr lang="en-US" sz="1100" b="1">
                          <a:effectLst/>
                        </a:rPr>
                        <a:t>Florida</a:t>
                      </a:r>
                    </a:p>
                  </a:txBody>
                  <a:tcPr marL="23177" marR="23177" marT="23177" marB="23177" anchor="ctr">
                    <a:lnL>
                      <a:noFill/>
                    </a:lnL>
                    <a:lnR>
                      <a:noFill/>
                    </a:lnR>
                    <a:lnT>
                      <a:noFill/>
                    </a:lnT>
                    <a:lnB>
                      <a:noFill/>
                    </a:lnB>
                  </a:tcPr>
                </a:tc>
                <a:tc>
                  <a:txBody>
                    <a:bodyPr/>
                    <a:lstStyle/>
                    <a:p>
                      <a:pPr algn="r" fontAlgn="ctr"/>
                      <a:r>
                        <a:rPr lang="en-US" sz="1100">
                          <a:effectLst/>
                        </a:rPr>
                        <a:t>10727.48</a:t>
                      </a:r>
                    </a:p>
                  </a:txBody>
                  <a:tcPr marL="23177" marR="23177" marT="23177" marB="23177" anchor="ctr">
                    <a:lnL>
                      <a:noFill/>
                    </a:lnL>
                    <a:lnR>
                      <a:noFill/>
                    </a:lnR>
                    <a:lnT>
                      <a:noFill/>
                    </a:lnT>
                    <a:lnB>
                      <a:noFill/>
                    </a:lnB>
                  </a:tcPr>
                </a:tc>
                <a:tc>
                  <a:txBody>
                    <a:bodyPr/>
                    <a:lstStyle/>
                    <a:p>
                      <a:pPr algn="r" fontAlgn="ctr"/>
                      <a:r>
                        <a:rPr lang="en-US" sz="1100">
                          <a:effectLst/>
                        </a:rPr>
                        <a:t>48.0</a:t>
                      </a:r>
                    </a:p>
                  </a:txBody>
                  <a:tcPr marL="23177" marR="23177" marT="23177" marB="23177" anchor="ctr">
                    <a:lnL>
                      <a:noFill/>
                    </a:lnL>
                    <a:lnR>
                      <a:noFill/>
                    </a:lnR>
                    <a:lnT>
                      <a:noFill/>
                    </a:lnT>
                    <a:lnB>
                      <a:noFill/>
                    </a:lnB>
                  </a:tcPr>
                </a:tc>
                <a:extLst>
                  <a:ext uri="{0D108BD9-81ED-4DB2-BD59-A6C34878D82A}">
                    <a16:rowId xmlns:a16="http://schemas.microsoft.com/office/drawing/2014/main" val="935962111"/>
                  </a:ext>
                </a:extLst>
              </a:tr>
              <a:tr h="213226">
                <a:tc>
                  <a:txBody>
                    <a:bodyPr/>
                    <a:lstStyle/>
                    <a:p>
                      <a:pPr algn="r" fontAlgn="ctr"/>
                      <a:r>
                        <a:rPr lang="en-US" sz="1100" b="1">
                          <a:effectLst/>
                        </a:rPr>
                        <a:t>Alabama</a:t>
                      </a:r>
                    </a:p>
                  </a:txBody>
                  <a:tcPr marL="23177" marR="23177" marT="23177" marB="23177" anchor="ctr">
                    <a:lnL>
                      <a:noFill/>
                    </a:lnL>
                    <a:lnR>
                      <a:noFill/>
                    </a:lnR>
                    <a:lnT>
                      <a:noFill/>
                    </a:lnT>
                    <a:lnB>
                      <a:noFill/>
                    </a:lnB>
                    <a:solidFill>
                      <a:srgbClr val="F5F5F5"/>
                    </a:solidFill>
                  </a:tcPr>
                </a:tc>
                <a:tc>
                  <a:txBody>
                    <a:bodyPr/>
                    <a:lstStyle/>
                    <a:p>
                      <a:pPr algn="r" fontAlgn="ctr"/>
                      <a:r>
                        <a:rPr lang="en-US" sz="1100" dirty="0">
                          <a:effectLst/>
                        </a:rPr>
                        <a:t>6640.36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32.0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7230085"/>
                  </a:ext>
                </a:extLst>
              </a:tr>
              <a:tr h="213226">
                <a:tc>
                  <a:txBody>
                    <a:bodyPr/>
                    <a:lstStyle/>
                    <a:p>
                      <a:pPr algn="r" fontAlgn="ctr"/>
                      <a:r>
                        <a:rPr lang="en-US" sz="1100" b="1">
                          <a:effectLst/>
                        </a:rPr>
                        <a:t>Wisconsin</a:t>
                      </a:r>
                    </a:p>
                  </a:txBody>
                  <a:tcPr marL="23177" marR="23177" marT="23177" marB="23177" anchor="ctr">
                    <a:lnL>
                      <a:noFill/>
                    </a:lnL>
                    <a:lnR>
                      <a:noFill/>
                    </a:lnR>
                    <a:lnT>
                      <a:noFill/>
                    </a:lnT>
                    <a:lnB>
                      <a:noFill/>
                    </a:lnB>
                  </a:tcPr>
                </a:tc>
                <a:tc>
                  <a:txBody>
                    <a:bodyPr/>
                    <a:lstStyle/>
                    <a:p>
                      <a:pPr algn="r" fontAlgn="ctr"/>
                      <a:r>
                        <a:rPr lang="en-US" sz="1100">
                          <a:effectLst/>
                        </a:rPr>
                        <a:t>6991.22</a:t>
                      </a:r>
                    </a:p>
                  </a:txBody>
                  <a:tcPr marL="23177" marR="23177" marT="23177" marB="23177" anchor="ctr">
                    <a:lnL>
                      <a:noFill/>
                    </a:lnL>
                    <a:lnR>
                      <a:noFill/>
                    </a:lnR>
                    <a:lnT>
                      <a:noFill/>
                    </a:lnT>
                    <a:lnB>
                      <a:noFill/>
                    </a:lnB>
                  </a:tcPr>
                </a:tc>
                <a:tc>
                  <a:txBody>
                    <a:bodyPr/>
                    <a:lstStyle/>
                    <a:p>
                      <a:pPr algn="r" fontAlgn="ctr"/>
                      <a:r>
                        <a:rPr lang="en-US" sz="1100">
                          <a:effectLst/>
                        </a:rPr>
                        <a:t>41.0</a:t>
                      </a:r>
                    </a:p>
                  </a:txBody>
                  <a:tcPr marL="23177" marR="23177" marT="23177" marB="23177" anchor="ctr">
                    <a:lnL>
                      <a:noFill/>
                    </a:lnL>
                    <a:lnR>
                      <a:noFill/>
                    </a:lnR>
                    <a:lnT>
                      <a:noFill/>
                    </a:lnT>
                    <a:lnB>
                      <a:noFill/>
                    </a:lnB>
                  </a:tcPr>
                </a:tc>
                <a:extLst>
                  <a:ext uri="{0D108BD9-81ED-4DB2-BD59-A6C34878D82A}">
                    <a16:rowId xmlns:a16="http://schemas.microsoft.com/office/drawing/2014/main" val="293296882"/>
                  </a:ext>
                </a:extLst>
              </a:tr>
              <a:tr h="213226">
                <a:tc>
                  <a:txBody>
                    <a:bodyPr/>
                    <a:lstStyle/>
                    <a:p>
                      <a:pPr algn="r" fontAlgn="ctr"/>
                      <a:r>
                        <a:rPr lang="en-US" sz="1100" b="1">
                          <a:effectLst/>
                        </a:rPr>
                        <a:t>California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11930.40</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35.0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3442209831"/>
                  </a:ext>
                </a:extLst>
              </a:tr>
              <a:tr h="213226">
                <a:tc>
                  <a:txBody>
                    <a:bodyPr/>
                    <a:lstStyle/>
                    <a:p>
                      <a:pPr algn="r" fontAlgn="ctr"/>
                      <a:r>
                        <a:rPr lang="en-US" sz="1100" b="1">
                          <a:effectLst/>
                        </a:rPr>
                        <a:t>Stanford</a:t>
                      </a:r>
                    </a:p>
                  </a:txBody>
                  <a:tcPr marL="23177" marR="23177" marT="23177" marB="23177" anchor="ctr">
                    <a:lnL>
                      <a:noFill/>
                    </a:lnL>
                    <a:lnR>
                      <a:noFill/>
                    </a:lnR>
                    <a:lnT>
                      <a:noFill/>
                    </a:lnT>
                    <a:lnB>
                      <a:noFill/>
                    </a:lnB>
                  </a:tcPr>
                </a:tc>
                <a:tc>
                  <a:txBody>
                    <a:bodyPr/>
                    <a:lstStyle/>
                    <a:p>
                      <a:pPr algn="r" fontAlgn="ctr"/>
                      <a:r>
                        <a:rPr lang="en-US" sz="1100">
                          <a:effectLst/>
                        </a:rPr>
                        <a:t>6045.58</a:t>
                      </a:r>
                    </a:p>
                  </a:txBody>
                  <a:tcPr marL="23177" marR="23177" marT="23177" marB="23177" anchor="ctr">
                    <a:lnL>
                      <a:noFill/>
                    </a:lnL>
                    <a:lnR>
                      <a:noFill/>
                    </a:lnR>
                    <a:lnT>
                      <a:noFill/>
                    </a:lnT>
                    <a:lnB>
                      <a:noFill/>
                    </a:lnB>
                  </a:tcPr>
                </a:tc>
                <a:tc>
                  <a:txBody>
                    <a:bodyPr/>
                    <a:lstStyle/>
                    <a:p>
                      <a:pPr algn="r" fontAlgn="ctr"/>
                      <a:r>
                        <a:rPr lang="en-US" sz="1100">
                          <a:effectLst/>
                        </a:rPr>
                        <a:t>41.0</a:t>
                      </a:r>
                    </a:p>
                  </a:txBody>
                  <a:tcPr marL="23177" marR="23177" marT="23177" marB="23177" anchor="ctr">
                    <a:lnL>
                      <a:noFill/>
                    </a:lnL>
                    <a:lnR>
                      <a:noFill/>
                    </a:lnR>
                    <a:lnT>
                      <a:noFill/>
                    </a:lnT>
                    <a:lnB>
                      <a:noFill/>
                    </a:lnB>
                  </a:tcPr>
                </a:tc>
                <a:extLst>
                  <a:ext uri="{0D108BD9-81ED-4DB2-BD59-A6C34878D82A}">
                    <a16:rowId xmlns:a16="http://schemas.microsoft.com/office/drawing/2014/main" val="1470488711"/>
                  </a:ext>
                </a:extLst>
              </a:tr>
              <a:tr h="213226">
                <a:tc>
                  <a:txBody>
                    <a:bodyPr/>
                    <a:lstStyle/>
                    <a:p>
                      <a:pPr algn="r" fontAlgn="ctr"/>
                      <a:r>
                        <a:rPr lang="en-US" sz="1100" b="1">
                          <a:effectLst/>
                        </a:rPr>
                        <a:t>Michigan State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9185.64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36.0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993359393"/>
                  </a:ext>
                </a:extLst>
              </a:tr>
              <a:tr h="213226">
                <a:tc>
                  <a:txBody>
                    <a:bodyPr/>
                    <a:lstStyle/>
                    <a:p>
                      <a:pPr algn="r" fontAlgn="ctr"/>
                      <a:r>
                        <a:rPr lang="en-US" sz="1100" b="1">
                          <a:effectLst/>
                        </a:rPr>
                        <a:t>Florida State</a:t>
                      </a:r>
                    </a:p>
                  </a:txBody>
                  <a:tcPr marL="23177" marR="23177" marT="23177" marB="23177" anchor="ctr">
                    <a:lnL>
                      <a:noFill/>
                    </a:lnL>
                    <a:lnR>
                      <a:noFill/>
                    </a:lnR>
                    <a:lnT>
                      <a:noFill/>
                    </a:lnT>
                    <a:lnB>
                      <a:noFill/>
                    </a:lnB>
                  </a:tcPr>
                </a:tc>
                <a:tc>
                  <a:txBody>
                    <a:bodyPr/>
                    <a:lstStyle/>
                    <a:p>
                      <a:pPr algn="r" fontAlgn="ctr"/>
                      <a:r>
                        <a:rPr lang="en-US" sz="1100">
                          <a:effectLst/>
                        </a:rPr>
                        <a:t>7383.60</a:t>
                      </a:r>
                    </a:p>
                  </a:txBody>
                  <a:tcPr marL="23177" marR="23177" marT="23177" marB="23177" anchor="ctr">
                    <a:lnL>
                      <a:noFill/>
                    </a:lnL>
                    <a:lnR>
                      <a:noFill/>
                    </a:lnR>
                    <a:lnT>
                      <a:noFill/>
                    </a:lnT>
                    <a:lnB>
                      <a:noFill/>
                    </a:lnB>
                  </a:tcPr>
                </a:tc>
                <a:tc>
                  <a:txBody>
                    <a:bodyPr/>
                    <a:lstStyle/>
                    <a:p>
                      <a:pPr algn="r" fontAlgn="ctr"/>
                      <a:r>
                        <a:rPr lang="en-US" sz="1100">
                          <a:effectLst/>
                        </a:rPr>
                        <a:t>35.0</a:t>
                      </a:r>
                    </a:p>
                  </a:txBody>
                  <a:tcPr marL="23177" marR="23177" marT="23177" marB="23177" anchor="ctr">
                    <a:lnL>
                      <a:noFill/>
                    </a:lnL>
                    <a:lnR>
                      <a:noFill/>
                    </a:lnR>
                    <a:lnT>
                      <a:noFill/>
                    </a:lnT>
                    <a:lnB>
                      <a:noFill/>
                    </a:lnB>
                  </a:tcPr>
                </a:tc>
                <a:extLst>
                  <a:ext uri="{0D108BD9-81ED-4DB2-BD59-A6C34878D82A}">
                    <a16:rowId xmlns:a16="http://schemas.microsoft.com/office/drawing/2014/main" val="733107088"/>
                  </a:ext>
                </a:extLst>
              </a:tr>
              <a:tr h="213226">
                <a:tc>
                  <a:txBody>
                    <a:bodyPr/>
                    <a:lstStyle/>
                    <a:p>
                      <a:pPr algn="r" fontAlgn="ctr"/>
                      <a:r>
                        <a:rPr lang="en-US" sz="1100" b="1">
                          <a:effectLst/>
                        </a:rPr>
                        <a:t>Notre Dame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8081.64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44.0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731502899"/>
                  </a:ext>
                </a:extLst>
              </a:tr>
              <a:tr h="213226">
                <a:tc>
                  <a:txBody>
                    <a:bodyPr/>
                    <a:lstStyle/>
                    <a:p>
                      <a:pPr algn="r" fontAlgn="ctr"/>
                      <a:r>
                        <a:rPr lang="en-US" sz="1100" b="1">
                          <a:effectLst/>
                        </a:rPr>
                        <a:t>Oregon</a:t>
                      </a:r>
                    </a:p>
                  </a:txBody>
                  <a:tcPr marL="23177" marR="23177" marT="23177" marB="23177" anchor="ctr">
                    <a:lnL>
                      <a:noFill/>
                    </a:lnL>
                    <a:lnR>
                      <a:noFill/>
                    </a:lnR>
                    <a:lnT>
                      <a:noFill/>
                    </a:lnT>
                    <a:lnB>
                      <a:noFill/>
                    </a:lnB>
                  </a:tcPr>
                </a:tc>
                <a:tc>
                  <a:txBody>
                    <a:bodyPr/>
                    <a:lstStyle/>
                    <a:p>
                      <a:pPr algn="r" fontAlgn="ctr"/>
                      <a:r>
                        <a:rPr lang="en-US" sz="1100">
                          <a:effectLst/>
                        </a:rPr>
                        <a:t>5871.40</a:t>
                      </a:r>
                    </a:p>
                  </a:txBody>
                  <a:tcPr marL="23177" marR="23177" marT="23177" marB="23177" anchor="ctr">
                    <a:lnL>
                      <a:noFill/>
                    </a:lnL>
                    <a:lnR>
                      <a:noFill/>
                    </a:lnR>
                    <a:lnT>
                      <a:noFill/>
                    </a:lnT>
                    <a:lnB>
                      <a:noFill/>
                    </a:lnB>
                  </a:tcPr>
                </a:tc>
                <a:tc>
                  <a:txBody>
                    <a:bodyPr/>
                    <a:lstStyle/>
                    <a:p>
                      <a:pPr algn="r" fontAlgn="ctr"/>
                      <a:r>
                        <a:rPr lang="en-US" sz="1100">
                          <a:effectLst/>
                        </a:rPr>
                        <a:t>39.0</a:t>
                      </a:r>
                    </a:p>
                  </a:txBody>
                  <a:tcPr marL="23177" marR="23177" marT="23177" marB="23177" anchor="ctr">
                    <a:lnL>
                      <a:noFill/>
                    </a:lnL>
                    <a:lnR>
                      <a:noFill/>
                    </a:lnR>
                    <a:lnT>
                      <a:noFill/>
                    </a:lnT>
                    <a:lnB>
                      <a:noFill/>
                    </a:lnB>
                  </a:tcPr>
                </a:tc>
                <a:extLst>
                  <a:ext uri="{0D108BD9-81ED-4DB2-BD59-A6C34878D82A}">
                    <a16:rowId xmlns:a16="http://schemas.microsoft.com/office/drawing/2014/main" val="2121671106"/>
                  </a:ext>
                </a:extLst>
              </a:tr>
              <a:tr h="213226">
                <a:tc>
                  <a:txBody>
                    <a:bodyPr/>
                    <a:lstStyle/>
                    <a:p>
                      <a:pPr algn="r" fontAlgn="ctr"/>
                      <a:r>
                        <a:rPr lang="en-US" sz="1100" b="1">
                          <a:effectLst/>
                        </a:rPr>
                        <a:t>Georgia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10479.86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37.0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578002847"/>
                  </a:ext>
                </a:extLst>
              </a:tr>
              <a:tr h="213226">
                <a:tc>
                  <a:txBody>
                    <a:bodyPr/>
                    <a:lstStyle/>
                    <a:p>
                      <a:pPr algn="r" fontAlgn="ctr"/>
                      <a:r>
                        <a:rPr lang="en-US" sz="1100" b="1">
                          <a:effectLst/>
                        </a:rPr>
                        <a:t>Auburn</a:t>
                      </a:r>
                    </a:p>
                  </a:txBody>
                  <a:tcPr marL="23177" marR="23177" marT="23177" marB="23177" anchor="ctr">
                    <a:lnL>
                      <a:noFill/>
                    </a:lnL>
                    <a:lnR>
                      <a:noFill/>
                    </a:lnR>
                    <a:lnT>
                      <a:noFill/>
                    </a:lnT>
                    <a:lnB>
                      <a:noFill/>
                    </a:lnB>
                  </a:tcPr>
                </a:tc>
                <a:tc>
                  <a:txBody>
                    <a:bodyPr/>
                    <a:lstStyle/>
                    <a:p>
                      <a:pPr algn="r" fontAlgn="ctr"/>
                      <a:r>
                        <a:rPr lang="en-US" sz="1100">
                          <a:effectLst/>
                        </a:rPr>
                        <a:t>7593.54</a:t>
                      </a:r>
                    </a:p>
                  </a:txBody>
                  <a:tcPr marL="23177" marR="23177" marT="23177" marB="23177" anchor="ctr">
                    <a:lnL>
                      <a:noFill/>
                    </a:lnL>
                    <a:lnR>
                      <a:noFill/>
                    </a:lnR>
                    <a:lnT>
                      <a:noFill/>
                    </a:lnT>
                    <a:lnB>
                      <a:noFill/>
                    </a:lnB>
                  </a:tcPr>
                </a:tc>
                <a:tc>
                  <a:txBody>
                    <a:bodyPr/>
                    <a:lstStyle/>
                    <a:p>
                      <a:pPr algn="r" fontAlgn="ctr"/>
                      <a:r>
                        <a:rPr lang="en-US" sz="1100">
                          <a:effectLst/>
                        </a:rPr>
                        <a:t>32.0</a:t>
                      </a:r>
                    </a:p>
                  </a:txBody>
                  <a:tcPr marL="23177" marR="23177" marT="23177" marB="23177" anchor="ctr">
                    <a:lnL>
                      <a:noFill/>
                    </a:lnL>
                    <a:lnR>
                      <a:noFill/>
                    </a:lnR>
                    <a:lnT>
                      <a:noFill/>
                    </a:lnT>
                    <a:lnB>
                      <a:noFill/>
                    </a:lnB>
                  </a:tcPr>
                </a:tc>
                <a:extLst>
                  <a:ext uri="{0D108BD9-81ED-4DB2-BD59-A6C34878D82A}">
                    <a16:rowId xmlns:a16="http://schemas.microsoft.com/office/drawing/2014/main" val="3884457639"/>
                  </a:ext>
                </a:extLst>
              </a:tr>
              <a:tr h="213226">
                <a:tc>
                  <a:txBody>
                    <a:bodyPr/>
                    <a:lstStyle/>
                    <a:p>
                      <a:pPr algn="r" fontAlgn="ctr"/>
                      <a:r>
                        <a:rPr lang="en-US" sz="1100" b="1">
                          <a:effectLst/>
                        </a:rPr>
                        <a:t>Oklahoma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6939.26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36.0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257254282"/>
                  </a:ext>
                </a:extLst>
              </a:tr>
              <a:tr h="213226">
                <a:tc>
                  <a:txBody>
                    <a:bodyPr/>
                    <a:lstStyle/>
                    <a:p>
                      <a:pPr algn="r" fontAlgn="ctr"/>
                      <a:r>
                        <a:rPr lang="en-US" sz="1100" b="1">
                          <a:effectLst/>
                        </a:rPr>
                        <a:t>Washington</a:t>
                      </a:r>
                    </a:p>
                  </a:txBody>
                  <a:tcPr marL="23177" marR="23177" marT="23177" marB="23177" anchor="ctr">
                    <a:lnL>
                      <a:noFill/>
                    </a:lnL>
                    <a:lnR>
                      <a:noFill/>
                    </a:lnR>
                    <a:lnT>
                      <a:noFill/>
                    </a:lnT>
                    <a:lnB>
                      <a:noFill/>
                    </a:lnB>
                  </a:tcPr>
                </a:tc>
                <a:tc>
                  <a:txBody>
                    <a:bodyPr/>
                    <a:lstStyle/>
                    <a:p>
                      <a:pPr algn="r" fontAlgn="ctr"/>
                      <a:r>
                        <a:rPr lang="en-US" sz="1100">
                          <a:effectLst/>
                        </a:rPr>
                        <a:t>4257.60</a:t>
                      </a:r>
                    </a:p>
                  </a:txBody>
                  <a:tcPr marL="23177" marR="23177" marT="23177" marB="23177" anchor="ctr">
                    <a:lnL>
                      <a:noFill/>
                    </a:lnL>
                    <a:lnR>
                      <a:noFill/>
                    </a:lnR>
                    <a:lnT>
                      <a:noFill/>
                    </a:lnT>
                    <a:lnB>
                      <a:noFill/>
                    </a:lnB>
                  </a:tcPr>
                </a:tc>
                <a:tc>
                  <a:txBody>
                    <a:bodyPr/>
                    <a:lstStyle/>
                    <a:p>
                      <a:pPr algn="r" fontAlgn="ctr"/>
                      <a:r>
                        <a:rPr lang="en-US" sz="1100" dirty="0">
                          <a:effectLst/>
                        </a:rPr>
                        <a:t>33.0</a:t>
                      </a:r>
                    </a:p>
                  </a:txBody>
                  <a:tcPr marL="23177" marR="23177" marT="23177" marB="23177" anchor="ctr">
                    <a:lnL>
                      <a:noFill/>
                    </a:lnL>
                    <a:lnR>
                      <a:noFill/>
                    </a:lnR>
                    <a:lnT>
                      <a:noFill/>
                    </a:lnT>
                    <a:lnB>
                      <a:noFill/>
                    </a:lnB>
                  </a:tcPr>
                </a:tc>
                <a:extLst>
                  <a:ext uri="{0D108BD9-81ED-4DB2-BD59-A6C34878D82A}">
                    <a16:rowId xmlns:a16="http://schemas.microsoft.com/office/drawing/2014/main" val="736156900"/>
                  </a:ext>
                </a:extLst>
              </a:tr>
            </a:tbl>
          </a:graphicData>
        </a:graphic>
      </p:graphicFrame>
      <p:pic>
        <p:nvPicPr>
          <p:cNvPr id="6" name="Content Placeholder 5">
            <a:extLst>
              <a:ext uri="{FF2B5EF4-FFF2-40B4-BE49-F238E27FC236}">
                <a16:creationId xmlns:a16="http://schemas.microsoft.com/office/drawing/2014/main" id="{7FC2A14B-C6FE-4504-9823-C8C8FA0EB5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7899" y="169378"/>
            <a:ext cx="6519243" cy="6519243"/>
          </a:xfrm>
        </p:spPr>
      </p:pic>
    </p:spTree>
    <p:extLst>
      <p:ext uri="{BB962C8B-B14F-4D97-AF65-F5344CB8AC3E}">
        <p14:creationId xmlns:p14="http://schemas.microsoft.com/office/powerpoint/2010/main" val="341536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C6F2-A933-4FE0-A49E-7CCB81B281DF}"/>
              </a:ext>
            </a:extLst>
          </p:cNvPr>
          <p:cNvSpPr>
            <a:spLocks noGrp="1"/>
          </p:cNvSpPr>
          <p:nvPr>
            <p:ph type="title"/>
          </p:nvPr>
        </p:nvSpPr>
        <p:spPr/>
        <p:txBody>
          <a:bodyPr/>
          <a:lstStyle/>
          <a:p>
            <a:r>
              <a:rPr lang="en-US" dirty="0"/>
              <a:t>Stacked Bar - Conferences</a:t>
            </a:r>
          </a:p>
        </p:txBody>
      </p:sp>
      <p:pic>
        <p:nvPicPr>
          <p:cNvPr id="5" name="Content Placeholder 4">
            <a:extLst>
              <a:ext uri="{FF2B5EF4-FFF2-40B4-BE49-F238E27FC236}">
                <a16:creationId xmlns:a16="http://schemas.microsoft.com/office/drawing/2014/main" id="{980740A9-45F9-4755-8B31-73929EB10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4000"/>
            <a:ext cx="11231879" cy="5105400"/>
          </a:xfrm>
        </p:spPr>
      </p:pic>
    </p:spTree>
    <p:extLst>
      <p:ext uri="{BB962C8B-B14F-4D97-AF65-F5344CB8AC3E}">
        <p14:creationId xmlns:p14="http://schemas.microsoft.com/office/powerpoint/2010/main" val="42432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95D6-BF4E-45AF-93BB-C0CADDCD5BDF}"/>
              </a:ext>
            </a:extLst>
          </p:cNvPr>
          <p:cNvSpPr>
            <a:spLocks noGrp="1"/>
          </p:cNvSpPr>
          <p:nvPr>
            <p:ph type="title"/>
          </p:nvPr>
        </p:nvSpPr>
        <p:spPr/>
        <p:txBody>
          <a:bodyPr/>
          <a:lstStyle/>
          <a:p>
            <a:r>
              <a:rPr lang="en-US" dirty="0"/>
              <a:t>Position line graph</a:t>
            </a:r>
          </a:p>
        </p:txBody>
      </p:sp>
      <p:pic>
        <p:nvPicPr>
          <p:cNvPr id="9" name="Content Placeholder 8">
            <a:extLst>
              <a:ext uri="{FF2B5EF4-FFF2-40B4-BE49-F238E27FC236}">
                <a16:creationId xmlns:a16="http://schemas.microsoft.com/office/drawing/2014/main" id="{058D579E-4F2C-4611-B38A-E98A062D1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935" y="1744218"/>
            <a:ext cx="10184129" cy="4629150"/>
          </a:xfrm>
        </p:spPr>
      </p:pic>
    </p:spTree>
    <p:extLst>
      <p:ext uri="{BB962C8B-B14F-4D97-AF65-F5344CB8AC3E}">
        <p14:creationId xmlns:p14="http://schemas.microsoft.com/office/powerpoint/2010/main" val="3673089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1718</TotalTime>
  <Words>829</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Rockwell</vt:lpstr>
      <vt:lpstr>Rockwell Condensed</vt:lpstr>
      <vt:lpstr>Wingdings</vt:lpstr>
      <vt:lpstr>Wood Type</vt:lpstr>
      <vt:lpstr>Data Bootcamp Project 1: Fantasy Football</vt:lpstr>
      <vt:lpstr>Project Statement</vt:lpstr>
      <vt:lpstr>Data questions</vt:lpstr>
      <vt:lpstr>Data Aggregation and Cleanup </vt:lpstr>
      <vt:lpstr>Data Aggregation and Cleanup  </vt:lpstr>
      <vt:lpstr>Data Analysis</vt:lpstr>
      <vt:lpstr>Scatter Plot</vt:lpstr>
      <vt:lpstr>Stacked Bar - Conferences</vt:lpstr>
      <vt:lpstr>Position line graph</vt:lpstr>
      <vt:lpstr>Position line graph: Average Points</vt:lpstr>
      <vt:lpstr>Top colleges - quarterbacks</vt:lpstr>
      <vt:lpstr>Top colleges – wide receivers</vt:lpstr>
      <vt:lpstr>Top colleges – running backs</vt:lpstr>
      <vt:lpstr>Top colleges – tight ends</vt:lpstr>
      <vt:lpstr>Top colleges – fullbacks </vt:lpstr>
      <vt:lpstr>Scatter Plot: REgression</vt:lpstr>
      <vt:lpstr>Additional Analysis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Football Data Project</dc:title>
  <dc:creator>Jeff Otto</dc:creator>
  <cp:lastModifiedBy>Jeff Otto</cp:lastModifiedBy>
  <cp:revision>29</cp:revision>
  <dcterms:created xsi:type="dcterms:W3CDTF">2018-02-07T03:01:06Z</dcterms:created>
  <dcterms:modified xsi:type="dcterms:W3CDTF">2018-02-10T15:56:33Z</dcterms:modified>
</cp:coreProperties>
</file>