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5845D87-061F-41F0-8522-B954A4F59720}" type="datetimeFigureOut">
              <a:rPr lang="en-IN" smtClean="0"/>
              <a:t>04-03-2024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D7F172B-D436-44B2-8792-520481769738}" type="slidenum">
              <a:rPr lang="en-IN" smtClean="0"/>
              <a:t>‹#›</a:t>
            </a:fld>
            <a:endParaRPr lang="en-IN"/>
          </a:p>
        </p:txBody>
      </p:sp>
    </p:spTree>
    <p:extLst>
      <p:ext uri="{BB962C8B-B14F-4D97-AF65-F5344CB8AC3E}">
        <p14:creationId xmlns:p14="http://schemas.microsoft.com/office/powerpoint/2010/main" val="2050905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7F172B-D436-44B2-8792-520481769738}" type="slidenum">
              <a:rPr lang="en-IN" smtClean="0"/>
              <a:t>3</a:t>
            </a:fld>
            <a:endParaRPr lang="en-IN"/>
          </a:p>
        </p:txBody>
      </p:sp>
    </p:spTree>
    <p:extLst>
      <p:ext uri="{BB962C8B-B14F-4D97-AF65-F5344CB8AC3E}">
        <p14:creationId xmlns:p14="http://schemas.microsoft.com/office/powerpoint/2010/main" val="1365815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7F172B-D436-44B2-8792-520481769738}" type="slidenum">
              <a:rPr lang="en-IN" smtClean="0"/>
              <a:t>4</a:t>
            </a:fld>
            <a:endParaRPr lang="en-IN"/>
          </a:p>
        </p:txBody>
      </p:sp>
    </p:spTree>
    <p:extLst>
      <p:ext uri="{BB962C8B-B14F-4D97-AF65-F5344CB8AC3E}">
        <p14:creationId xmlns:p14="http://schemas.microsoft.com/office/powerpoint/2010/main" val="1684952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7F172B-D436-44B2-8792-520481769738}" type="slidenum">
              <a:rPr lang="en-IN" smtClean="0"/>
              <a:t>5</a:t>
            </a:fld>
            <a:endParaRPr lang="en-IN"/>
          </a:p>
        </p:txBody>
      </p:sp>
    </p:spTree>
    <p:extLst>
      <p:ext uri="{BB962C8B-B14F-4D97-AF65-F5344CB8AC3E}">
        <p14:creationId xmlns:p14="http://schemas.microsoft.com/office/powerpoint/2010/main" val="3283145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33956" y="661296"/>
            <a:ext cx="9524087" cy="63500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9" y="11440"/>
            <a:ext cx="12191979" cy="6846559"/>
          </a:xfrm>
          <a:prstGeom prst="rect">
            <a:avLst/>
          </a:prstGeom>
        </p:spPr>
      </p:pic>
      <p:sp>
        <p:nvSpPr>
          <p:cNvPr id="17" name="bg object 17"/>
          <p:cNvSpPr/>
          <p:nvPr/>
        </p:nvSpPr>
        <p:spPr>
          <a:xfrm>
            <a:off x="1903603" y="4638509"/>
            <a:ext cx="8385175" cy="1332865"/>
          </a:xfrm>
          <a:custGeom>
            <a:avLst/>
            <a:gdLst/>
            <a:ahLst/>
            <a:cxnLst/>
            <a:rect l="l" t="t" r="r" b="b"/>
            <a:pathLst>
              <a:path w="8385175" h="1332864">
                <a:moveTo>
                  <a:pt x="8384781" y="0"/>
                </a:moveTo>
                <a:lnTo>
                  <a:pt x="0" y="0"/>
                </a:lnTo>
                <a:lnTo>
                  <a:pt x="0" y="989672"/>
                </a:lnTo>
                <a:lnTo>
                  <a:pt x="0" y="1332636"/>
                </a:lnTo>
                <a:lnTo>
                  <a:pt x="8384781" y="1332636"/>
                </a:lnTo>
                <a:lnTo>
                  <a:pt x="8384781" y="989672"/>
                </a:lnTo>
                <a:lnTo>
                  <a:pt x="8384781" y="0"/>
                </a:lnTo>
                <a:close/>
              </a:path>
            </a:pathLst>
          </a:custGeom>
          <a:solidFill>
            <a:srgbClr val="FFFFFF">
              <a:alpha val="94900"/>
            </a:srgbClr>
          </a:solidFill>
        </p:spPr>
        <p:txBody>
          <a:bodyPr wrap="square" lIns="0" tIns="0" rIns="0" bIns="0" rtlCol="0"/>
          <a:lstStyle/>
          <a:p>
            <a:endParaRPr/>
          </a:p>
        </p:txBody>
      </p:sp>
      <p:sp>
        <p:nvSpPr>
          <p:cNvPr id="18" name="bg object 18"/>
          <p:cNvSpPr/>
          <p:nvPr/>
        </p:nvSpPr>
        <p:spPr>
          <a:xfrm>
            <a:off x="1903615" y="4638502"/>
            <a:ext cx="8385175" cy="1332865"/>
          </a:xfrm>
          <a:custGeom>
            <a:avLst/>
            <a:gdLst/>
            <a:ahLst/>
            <a:cxnLst/>
            <a:rect l="l" t="t" r="r" b="b"/>
            <a:pathLst>
              <a:path w="8385175" h="1332864">
                <a:moveTo>
                  <a:pt x="0" y="0"/>
                </a:moveTo>
                <a:lnTo>
                  <a:pt x="8384769" y="0"/>
                </a:lnTo>
                <a:lnTo>
                  <a:pt x="8384769" y="1332633"/>
                </a:lnTo>
                <a:lnTo>
                  <a:pt x="0" y="1332633"/>
                </a:lnTo>
                <a:lnTo>
                  <a:pt x="0" y="0"/>
                </a:lnTo>
                <a:close/>
              </a:path>
            </a:pathLst>
          </a:custGeom>
          <a:ln w="12699">
            <a:solidFill>
              <a:srgbClr val="E7E7E7"/>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529587" y="0"/>
            <a:ext cx="11278572" cy="2101309"/>
          </a:xfrm>
          <a:prstGeom prst="rect">
            <a:avLst/>
          </a:prstGeom>
        </p:spPr>
      </p:pic>
      <p:sp>
        <p:nvSpPr>
          <p:cNvPr id="17" name="bg object 17"/>
          <p:cNvSpPr/>
          <p:nvPr/>
        </p:nvSpPr>
        <p:spPr>
          <a:xfrm>
            <a:off x="566927" y="0"/>
            <a:ext cx="11155680" cy="2011680"/>
          </a:xfrm>
          <a:custGeom>
            <a:avLst/>
            <a:gdLst/>
            <a:ahLst/>
            <a:cxnLst/>
            <a:rect l="l" t="t" r="r" b="b"/>
            <a:pathLst>
              <a:path w="11155680" h="2011680">
                <a:moveTo>
                  <a:pt x="11155679" y="2011679"/>
                </a:moveTo>
                <a:lnTo>
                  <a:pt x="0" y="2011679"/>
                </a:lnTo>
                <a:lnTo>
                  <a:pt x="0" y="0"/>
                </a:lnTo>
                <a:lnTo>
                  <a:pt x="11155679" y="0"/>
                </a:lnTo>
                <a:lnTo>
                  <a:pt x="11155679" y="2011679"/>
                </a:lnTo>
                <a:close/>
              </a:path>
            </a:pathLst>
          </a:custGeom>
          <a:solidFill>
            <a:srgbClr val="FFFFFF"/>
          </a:solidFill>
        </p:spPr>
        <p:txBody>
          <a:bodyPr wrap="square" lIns="0" tIns="0" rIns="0" bIns="0" rtlCol="0"/>
          <a:lstStyle/>
          <a:p>
            <a:endParaRPr/>
          </a:p>
        </p:txBody>
      </p:sp>
      <p:sp>
        <p:nvSpPr>
          <p:cNvPr id="18" name="bg object 18"/>
          <p:cNvSpPr/>
          <p:nvPr/>
        </p:nvSpPr>
        <p:spPr>
          <a:xfrm>
            <a:off x="498833" y="787351"/>
            <a:ext cx="128270" cy="704215"/>
          </a:xfrm>
          <a:custGeom>
            <a:avLst/>
            <a:gdLst/>
            <a:ahLst/>
            <a:cxnLst/>
            <a:rect l="l" t="t" r="r" b="b"/>
            <a:pathLst>
              <a:path w="128270" h="704215">
                <a:moveTo>
                  <a:pt x="128015" y="704087"/>
                </a:moveTo>
                <a:lnTo>
                  <a:pt x="0" y="704087"/>
                </a:lnTo>
                <a:lnTo>
                  <a:pt x="0" y="0"/>
                </a:lnTo>
                <a:lnTo>
                  <a:pt x="128015" y="0"/>
                </a:lnTo>
                <a:lnTo>
                  <a:pt x="128015" y="704087"/>
                </a:lnTo>
                <a:close/>
              </a:path>
            </a:pathLst>
          </a:custGeom>
          <a:solidFill>
            <a:srgbClr val="F4A700"/>
          </a:solidFill>
        </p:spPr>
        <p:txBody>
          <a:bodyPr wrap="square" lIns="0" tIns="0" rIns="0" bIns="0" rtlCol="0"/>
          <a:lstStyle/>
          <a:p>
            <a:endParaRPr/>
          </a:p>
        </p:txBody>
      </p:sp>
      <p:sp>
        <p:nvSpPr>
          <p:cNvPr id="2" name="Holder 2"/>
          <p:cNvSpPr>
            <a:spLocks noGrp="1"/>
          </p:cNvSpPr>
          <p:nvPr>
            <p:ph type="title"/>
          </p:nvPr>
        </p:nvSpPr>
        <p:spPr>
          <a:xfrm>
            <a:off x="1955851" y="816661"/>
            <a:ext cx="8280297" cy="574040"/>
          </a:xfrm>
          <a:prstGeom prst="rect">
            <a:avLst/>
          </a:prstGeom>
        </p:spPr>
        <p:txBody>
          <a:bodyPr wrap="square" lIns="0" tIns="0" rIns="0" bIns="0">
            <a:spAutoFit/>
          </a:bodyPr>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8691" y="2084134"/>
            <a:ext cx="6699250" cy="695960"/>
          </a:xfrm>
          <a:prstGeom prst="rect">
            <a:avLst/>
          </a:prstGeom>
        </p:spPr>
        <p:txBody>
          <a:bodyPr vert="horz" wrap="square" lIns="0" tIns="12700" rIns="0" bIns="0" rtlCol="0">
            <a:spAutoFit/>
          </a:bodyPr>
          <a:lstStyle/>
          <a:p>
            <a:pPr marL="12700">
              <a:lnSpc>
                <a:spcPct val="100000"/>
              </a:lnSpc>
              <a:spcBef>
                <a:spcPts val="100"/>
              </a:spcBef>
            </a:pPr>
            <a:r>
              <a:rPr sz="4400" spc="-5" dirty="0">
                <a:solidFill>
                  <a:srgbClr val="FFFF00"/>
                </a:solidFill>
              </a:rPr>
              <a:t>INDUSTRIAL</a:t>
            </a:r>
            <a:r>
              <a:rPr sz="4400" spc="-50" dirty="0">
                <a:solidFill>
                  <a:srgbClr val="FFFF00"/>
                </a:solidFill>
              </a:rPr>
              <a:t> </a:t>
            </a:r>
            <a:r>
              <a:rPr sz="4400" spc="-5" dirty="0">
                <a:solidFill>
                  <a:srgbClr val="FFFF00"/>
                </a:solidFill>
              </a:rPr>
              <a:t>USE</a:t>
            </a:r>
            <a:r>
              <a:rPr sz="4400" spc="-45" dirty="0">
                <a:solidFill>
                  <a:srgbClr val="FFFF00"/>
                </a:solidFill>
              </a:rPr>
              <a:t> </a:t>
            </a:r>
            <a:r>
              <a:rPr sz="4400" spc="-5" dirty="0">
                <a:solidFill>
                  <a:srgbClr val="FFFF00"/>
                </a:solidFill>
              </a:rPr>
              <a:t>CASES</a:t>
            </a:r>
            <a:endParaRPr sz="4400"/>
          </a:p>
        </p:txBody>
      </p:sp>
      <p:sp>
        <p:nvSpPr>
          <p:cNvPr id="3" name="object 3"/>
          <p:cNvSpPr txBox="1"/>
          <p:nvPr/>
        </p:nvSpPr>
        <p:spPr>
          <a:xfrm>
            <a:off x="818691" y="3098102"/>
            <a:ext cx="6771005" cy="452120"/>
          </a:xfrm>
          <a:prstGeom prst="rect">
            <a:avLst/>
          </a:prstGeom>
        </p:spPr>
        <p:txBody>
          <a:bodyPr vert="horz" wrap="square" lIns="0" tIns="12700" rIns="0" bIns="0" rtlCol="0">
            <a:spAutoFit/>
          </a:bodyPr>
          <a:lstStyle/>
          <a:p>
            <a:pPr marL="12700">
              <a:lnSpc>
                <a:spcPct val="100000"/>
              </a:lnSpc>
              <a:spcBef>
                <a:spcPts val="100"/>
              </a:spcBef>
            </a:pPr>
            <a:r>
              <a:rPr sz="2800" b="1" spc="-5" dirty="0">
                <a:latin typeface="Times New Roman"/>
                <a:cs typeface="Times New Roman"/>
              </a:rPr>
              <a:t>PREDICTIVE</a:t>
            </a:r>
            <a:r>
              <a:rPr sz="2800" b="1" spc="-50" dirty="0">
                <a:latin typeface="Times New Roman"/>
                <a:cs typeface="Times New Roman"/>
              </a:rPr>
              <a:t> </a:t>
            </a:r>
            <a:r>
              <a:rPr sz="2800" b="1" spc="-5" dirty="0">
                <a:latin typeface="Times New Roman"/>
                <a:cs typeface="Times New Roman"/>
              </a:rPr>
              <a:t>MODELLING</a:t>
            </a:r>
            <a:r>
              <a:rPr sz="2800" b="1" spc="-45" dirty="0">
                <a:latin typeface="Times New Roman"/>
                <a:cs typeface="Times New Roman"/>
              </a:rPr>
              <a:t> </a:t>
            </a:r>
            <a:r>
              <a:rPr sz="2800" b="1" spc="-5" dirty="0">
                <a:latin typeface="Times New Roman"/>
                <a:cs typeface="Times New Roman"/>
              </a:rPr>
              <a:t>ANALYTICS</a:t>
            </a:r>
            <a:endParaRPr sz="2800">
              <a:latin typeface="Times New Roman"/>
              <a:cs typeface="Times New Roman"/>
            </a:endParaRPr>
          </a:p>
        </p:txBody>
      </p:sp>
      <p:sp>
        <p:nvSpPr>
          <p:cNvPr id="4" name="object 4"/>
          <p:cNvSpPr txBox="1"/>
          <p:nvPr/>
        </p:nvSpPr>
        <p:spPr>
          <a:xfrm>
            <a:off x="2107269" y="4662000"/>
            <a:ext cx="4445931" cy="1295226"/>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Times New Roman"/>
                <a:cs typeface="Times New Roman"/>
              </a:rPr>
              <a:t>A</a:t>
            </a:r>
            <a:r>
              <a:rPr lang="en-IN" sz="1600" b="1" spc="-5" dirty="0">
                <a:latin typeface="Times New Roman"/>
                <a:cs typeface="Times New Roman"/>
              </a:rPr>
              <a:t>ADHI GOWTHAM V S     (927621BAD001)</a:t>
            </a:r>
          </a:p>
          <a:p>
            <a:pPr marL="12700">
              <a:lnSpc>
                <a:spcPct val="100000"/>
              </a:lnSpc>
              <a:spcBef>
                <a:spcPts val="100"/>
              </a:spcBef>
            </a:pPr>
            <a:endParaRPr lang="en-IN" sz="1600" b="1" spc="-5" dirty="0">
              <a:latin typeface="Times New Roman"/>
              <a:cs typeface="Times New Roman"/>
            </a:endParaRPr>
          </a:p>
          <a:p>
            <a:pPr marL="12700">
              <a:lnSpc>
                <a:spcPct val="100000"/>
              </a:lnSpc>
              <a:spcBef>
                <a:spcPts val="100"/>
              </a:spcBef>
            </a:pPr>
            <a:r>
              <a:rPr lang="en-IN" sz="1600" b="1" spc="-5" dirty="0">
                <a:latin typeface="Times New Roman"/>
                <a:cs typeface="Times New Roman"/>
              </a:rPr>
              <a:t>AARTHI R                             (927621BAD002)</a:t>
            </a:r>
          </a:p>
          <a:p>
            <a:pPr marL="12700">
              <a:lnSpc>
                <a:spcPct val="100000"/>
              </a:lnSpc>
              <a:spcBef>
                <a:spcPts val="100"/>
              </a:spcBef>
            </a:pPr>
            <a:endParaRPr lang="en-IN" sz="1600" b="1" spc="-5" dirty="0">
              <a:latin typeface="Times New Roman"/>
              <a:cs typeface="Times New Roman"/>
            </a:endParaRPr>
          </a:p>
          <a:p>
            <a:pPr marL="12700">
              <a:lnSpc>
                <a:spcPct val="100000"/>
              </a:lnSpc>
              <a:spcBef>
                <a:spcPts val="100"/>
              </a:spcBef>
            </a:pPr>
            <a:r>
              <a:rPr lang="en-IN" sz="1600" b="1" spc="-5" dirty="0">
                <a:latin typeface="Times New Roman"/>
                <a:cs typeface="Times New Roman"/>
              </a:rPr>
              <a:t>ABISHEK D                           (927621BAD003)</a:t>
            </a:r>
            <a:endParaRPr sz="1600" dirty="0">
              <a:latin typeface="Times New Roman"/>
              <a:cs typeface="Times New Roman"/>
            </a:endParaRPr>
          </a:p>
        </p:txBody>
      </p:sp>
      <p:grpSp>
        <p:nvGrpSpPr>
          <p:cNvPr id="6" name="object 6"/>
          <p:cNvGrpSpPr/>
          <p:nvPr/>
        </p:nvGrpSpPr>
        <p:grpSpPr>
          <a:xfrm>
            <a:off x="93233" y="11440"/>
            <a:ext cx="12099290" cy="4101465"/>
            <a:chOff x="93233" y="11440"/>
            <a:chExt cx="12099290" cy="4101465"/>
          </a:xfrm>
        </p:grpSpPr>
        <p:pic>
          <p:nvPicPr>
            <p:cNvPr id="7" name="object 7"/>
            <p:cNvPicPr/>
            <p:nvPr/>
          </p:nvPicPr>
          <p:blipFill>
            <a:blip r:embed="rId2" cstate="print"/>
            <a:stretch>
              <a:fillRect/>
            </a:stretch>
          </p:blipFill>
          <p:spPr>
            <a:xfrm>
              <a:off x="8320200" y="886863"/>
              <a:ext cx="3337111" cy="3225874"/>
            </a:xfrm>
            <a:prstGeom prst="rect">
              <a:avLst/>
            </a:prstGeom>
          </p:spPr>
        </p:pic>
        <p:pic>
          <p:nvPicPr>
            <p:cNvPr id="8" name="object 8"/>
            <p:cNvPicPr/>
            <p:nvPr/>
          </p:nvPicPr>
          <p:blipFill>
            <a:blip r:embed="rId3" cstate="print"/>
            <a:stretch>
              <a:fillRect/>
            </a:stretch>
          </p:blipFill>
          <p:spPr>
            <a:xfrm>
              <a:off x="93233" y="171893"/>
              <a:ext cx="1500852" cy="599715"/>
            </a:xfrm>
            <a:prstGeom prst="rect">
              <a:avLst/>
            </a:prstGeom>
          </p:spPr>
        </p:pic>
        <p:pic>
          <p:nvPicPr>
            <p:cNvPr id="9" name="object 9"/>
            <p:cNvPicPr/>
            <p:nvPr/>
          </p:nvPicPr>
          <p:blipFill>
            <a:blip r:embed="rId4" cstate="print"/>
            <a:stretch>
              <a:fillRect/>
            </a:stretch>
          </p:blipFill>
          <p:spPr>
            <a:xfrm>
              <a:off x="11635501" y="11440"/>
              <a:ext cx="556498" cy="787047"/>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4068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21000000">
            <a:off x="1136771" y="3361268"/>
            <a:ext cx="2420501" cy="762000"/>
          </a:xfrm>
          <a:prstGeom prst="rect">
            <a:avLst/>
          </a:prstGeom>
        </p:spPr>
        <p:txBody>
          <a:bodyPr vert="horz" wrap="square" lIns="0" tIns="0" rIns="0" bIns="0" rtlCol="0">
            <a:spAutoFit/>
          </a:bodyPr>
          <a:lstStyle/>
          <a:p>
            <a:pPr>
              <a:lnSpc>
                <a:spcPts val="5920"/>
              </a:lnSpc>
            </a:pPr>
            <a:r>
              <a:rPr sz="6000" b="1" spc="-5" dirty="0">
                <a:latin typeface="Courier New"/>
                <a:cs typeface="Courier New"/>
              </a:rPr>
              <a:t>THANK</a:t>
            </a:r>
            <a:endParaRPr sz="6000">
              <a:latin typeface="Courier New"/>
              <a:cs typeface="Courier New"/>
            </a:endParaRPr>
          </a:p>
        </p:txBody>
      </p:sp>
      <p:sp>
        <p:nvSpPr>
          <p:cNvPr id="3" name="object 3"/>
          <p:cNvSpPr txBox="1"/>
          <p:nvPr/>
        </p:nvSpPr>
        <p:spPr>
          <a:xfrm rot="21000000">
            <a:off x="3820861" y="2890237"/>
            <a:ext cx="1992342" cy="762000"/>
          </a:xfrm>
          <a:prstGeom prst="rect">
            <a:avLst/>
          </a:prstGeom>
        </p:spPr>
        <p:txBody>
          <a:bodyPr vert="horz" wrap="square" lIns="0" tIns="0" rIns="0" bIns="0" rtlCol="0">
            <a:spAutoFit/>
          </a:bodyPr>
          <a:lstStyle/>
          <a:p>
            <a:pPr>
              <a:lnSpc>
                <a:spcPts val="5895"/>
              </a:lnSpc>
            </a:pPr>
            <a:r>
              <a:rPr sz="6000" b="1" spc="-5" dirty="0">
                <a:latin typeface="Courier New"/>
                <a:cs typeface="Courier New"/>
              </a:rPr>
              <a:t>YOU!</a:t>
            </a:r>
            <a:endParaRPr sz="6000">
              <a:latin typeface="Courier New"/>
              <a:cs typeface="Courier New"/>
            </a:endParaRPr>
          </a:p>
        </p:txBody>
      </p:sp>
      <p:pic>
        <p:nvPicPr>
          <p:cNvPr id="4" name="object 4"/>
          <p:cNvPicPr/>
          <p:nvPr/>
        </p:nvPicPr>
        <p:blipFill>
          <a:blip r:embed="rId2" cstate="print"/>
          <a:stretch>
            <a:fillRect/>
          </a:stretch>
        </p:blipFill>
        <p:spPr>
          <a:xfrm>
            <a:off x="6454587" y="0"/>
            <a:ext cx="5737411" cy="68579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38800" y="685800"/>
            <a:ext cx="5904230" cy="635000"/>
          </a:xfrm>
          <a:prstGeom prst="rect">
            <a:avLst/>
          </a:prstGeom>
        </p:spPr>
        <p:txBody>
          <a:bodyPr vert="horz" wrap="square" lIns="0" tIns="12700" rIns="0" bIns="0" rtlCol="0">
            <a:spAutoFit/>
          </a:bodyPr>
          <a:lstStyle/>
          <a:p>
            <a:pPr marL="12700">
              <a:lnSpc>
                <a:spcPct val="100000"/>
              </a:lnSpc>
              <a:spcBef>
                <a:spcPts val="100"/>
              </a:spcBef>
            </a:pPr>
            <a:r>
              <a:rPr sz="4000" spc="-10" dirty="0"/>
              <a:t>PROBLEM</a:t>
            </a:r>
            <a:r>
              <a:rPr sz="4000" spc="-90" dirty="0"/>
              <a:t> </a:t>
            </a:r>
            <a:r>
              <a:rPr sz="4000" spc="-5" dirty="0"/>
              <a:t>STATEMENT</a:t>
            </a:r>
            <a:endParaRPr sz="4000" dirty="0"/>
          </a:p>
        </p:txBody>
      </p:sp>
      <p:pic>
        <p:nvPicPr>
          <p:cNvPr id="3" name="object 3"/>
          <p:cNvPicPr/>
          <p:nvPr/>
        </p:nvPicPr>
        <p:blipFill>
          <a:blip r:embed="rId2" cstate="print"/>
          <a:stretch>
            <a:fillRect/>
          </a:stretch>
        </p:blipFill>
        <p:spPr>
          <a:xfrm>
            <a:off x="-28074" y="0"/>
            <a:ext cx="4854387" cy="6857999"/>
          </a:xfrm>
          <a:prstGeom prst="rect">
            <a:avLst/>
          </a:prstGeom>
        </p:spPr>
      </p:pic>
      <p:sp>
        <p:nvSpPr>
          <p:cNvPr id="5" name="TextBox 4">
            <a:extLst>
              <a:ext uri="{FF2B5EF4-FFF2-40B4-BE49-F238E27FC236}">
                <a16:creationId xmlns:a16="http://schemas.microsoft.com/office/drawing/2014/main" id="{ED89A32F-C4AD-FBB1-D588-CD7F9F000DFB}"/>
              </a:ext>
            </a:extLst>
          </p:cNvPr>
          <p:cNvSpPr txBox="1"/>
          <p:nvPr/>
        </p:nvSpPr>
        <p:spPr>
          <a:xfrm>
            <a:off x="4934596" y="2362200"/>
            <a:ext cx="7409804" cy="3046988"/>
          </a:xfrm>
          <a:prstGeom prst="rect">
            <a:avLst/>
          </a:prstGeom>
          <a:noFill/>
        </p:spPr>
        <p:txBody>
          <a:bodyPr wrap="square">
            <a:spAutoFit/>
          </a:bodyPr>
          <a:lstStyle/>
          <a:p>
            <a:r>
              <a:rPr lang="en-US" sz="2400" dirty="0"/>
              <a:t>In the realm of pharmaceutical research, the process of drug discovery is intricate, time-consuming, and resource-intensive. The traditional methods of identifying potential drug candidates often lead to a high rate of failure in later stages of development, resulting  in significant financial and temporal setbacks. To address this challenge, there is a pressing need to integrate advanced predictive modeling techniques into the drug discovery pipeline.</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4756150">
              <a:lnSpc>
                <a:spcPct val="100000"/>
              </a:lnSpc>
              <a:spcBef>
                <a:spcPts val="100"/>
              </a:spcBef>
            </a:pPr>
            <a:r>
              <a:rPr spc="-5" dirty="0"/>
              <a:t>ABOUT</a:t>
            </a:r>
            <a:r>
              <a:rPr spc="-90" dirty="0"/>
              <a:t> </a:t>
            </a:r>
            <a:r>
              <a:rPr spc="-5" dirty="0"/>
              <a:t>INDUSTRY:</a:t>
            </a:r>
          </a:p>
        </p:txBody>
      </p:sp>
      <p:sp>
        <p:nvSpPr>
          <p:cNvPr id="3" name="object 3"/>
          <p:cNvSpPr txBox="1"/>
          <p:nvPr/>
        </p:nvSpPr>
        <p:spPr>
          <a:xfrm>
            <a:off x="422110" y="2206630"/>
            <a:ext cx="7807490" cy="1761829"/>
          </a:xfrm>
          <a:prstGeom prst="rect">
            <a:avLst/>
          </a:prstGeom>
        </p:spPr>
        <p:txBody>
          <a:bodyPr vert="horz" wrap="square" lIns="0" tIns="12700" rIns="0" bIns="0" rtlCol="0">
            <a:spAutoFit/>
          </a:bodyPr>
          <a:lstStyle/>
          <a:p>
            <a:pPr marL="12700" marR="5080">
              <a:lnSpc>
                <a:spcPct val="144700"/>
              </a:lnSpc>
              <a:spcBef>
                <a:spcPts val="100"/>
              </a:spcBef>
            </a:pPr>
            <a:r>
              <a:rPr lang="en-US" sz="2800" b="1" spc="-5" dirty="0">
                <a:latin typeface="Times New Roman"/>
                <a:cs typeface="Times New Roman"/>
              </a:rPr>
              <a:t> </a:t>
            </a:r>
            <a:r>
              <a:rPr sz="2800" b="1" spc="-5" dirty="0">
                <a:latin typeface="Times New Roman"/>
                <a:cs typeface="Times New Roman"/>
              </a:rPr>
              <a:t>INDUSTRY</a:t>
            </a:r>
            <a:r>
              <a:rPr sz="2800" b="1" spc="-95" dirty="0">
                <a:latin typeface="Times New Roman"/>
                <a:cs typeface="Times New Roman"/>
              </a:rPr>
              <a:t> </a:t>
            </a:r>
            <a:r>
              <a:rPr sz="2800" b="1" spc="-5" dirty="0">
                <a:latin typeface="Times New Roman"/>
                <a:cs typeface="Times New Roman"/>
              </a:rPr>
              <a:t>NAME:</a:t>
            </a:r>
            <a:r>
              <a:rPr lang="en-US" sz="2800" b="1" spc="-5" dirty="0">
                <a:latin typeface="Times New Roman"/>
                <a:cs typeface="Times New Roman"/>
              </a:rPr>
              <a:t> Bio Tech Innovations</a:t>
            </a:r>
          </a:p>
          <a:p>
            <a:pPr marL="12700" marR="5080">
              <a:lnSpc>
                <a:spcPct val="144700"/>
              </a:lnSpc>
              <a:spcBef>
                <a:spcPts val="100"/>
              </a:spcBef>
            </a:pPr>
            <a:r>
              <a:rPr sz="2800" b="1" spc="-5" dirty="0">
                <a:latin typeface="Times New Roman"/>
                <a:cs typeface="Times New Roman"/>
              </a:rPr>
              <a:t> </a:t>
            </a:r>
            <a:r>
              <a:rPr sz="2800" b="1" spc="-585" dirty="0">
                <a:latin typeface="Times New Roman"/>
                <a:cs typeface="Times New Roman"/>
              </a:rPr>
              <a:t> </a:t>
            </a:r>
            <a:r>
              <a:rPr sz="2800" b="1" spc="-5" dirty="0">
                <a:latin typeface="Times New Roman"/>
                <a:cs typeface="Times New Roman"/>
              </a:rPr>
              <a:t>EXPLANATION</a:t>
            </a:r>
            <a:endParaRPr lang="en-US" sz="2800" b="1" spc="-5" dirty="0">
              <a:latin typeface="Times New Roman"/>
              <a:cs typeface="Times New Roman"/>
            </a:endParaRPr>
          </a:p>
          <a:p>
            <a:pPr marL="12700" marR="5080">
              <a:lnSpc>
                <a:spcPct val="144700"/>
              </a:lnSpc>
              <a:spcBef>
                <a:spcPts val="100"/>
              </a:spcBef>
            </a:pPr>
            <a:endParaRPr sz="2400" dirty="0">
              <a:latin typeface="Times New Roman"/>
              <a:cs typeface="Times New Roman"/>
            </a:endParaRPr>
          </a:p>
        </p:txBody>
      </p:sp>
      <p:pic>
        <p:nvPicPr>
          <p:cNvPr id="4" name="object 4"/>
          <p:cNvPicPr/>
          <p:nvPr/>
        </p:nvPicPr>
        <p:blipFill>
          <a:blip r:embed="rId3" cstate="print"/>
          <a:stretch>
            <a:fillRect/>
          </a:stretch>
        </p:blipFill>
        <p:spPr>
          <a:xfrm>
            <a:off x="0" y="12133"/>
            <a:ext cx="5059630" cy="2018372"/>
          </a:xfrm>
          <a:prstGeom prst="rect">
            <a:avLst/>
          </a:prstGeom>
        </p:spPr>
      </p:pic>
      <p:sp>
        <p:nvSpPr>
          <p:cNvPr id="6" name="TextBox 5">
            <a:extLst>
              <a:ext uri="{FF2B5EF4-FFF2-40B4-BE49-F238E27FC236}">
                <a16:creationId xmlns:a16="http://schemas.microsoft.com/office/drawing/2014/main" id="{8AD70E8D-7770-14C9-E395-0D0859A29929}"/>
              </a:ext>
            </a:extLst>
          </p:cNvPr>
          <p:cNvSpPr txBox="1"/>
          <p:nvPr/>
        </p:nvSpPr>
        <p:spPr>
          <a:xfrm>
            <a:off x="472698" y="3657600"/>
            <a:ext cx="11947902" cy="2246769"/>
          </a:xfrm>
          <a:prstGeom prst="rect">
            <a:avLst/>
          </a:prstGeom>
          <a:noFill/>
        </p:spPr>
        <p:txBody>
          <a:bodyPr wrap="square">
            <a:spAutoFit/>
          </a:bodyPr>
          <a:lstStyle/>
          <a:p>
            <a:r>
              <a:rPr lang="en-US" sz="2800" dirty="0"/>
              <a:t>                          Bio Tech Innovations, a trailblazing player in the pharmaceutical industry, stands at the forefront of technological innovation. Recognizing the challenges inherent in traditional drug discovery methods, the company has  strategically embraced advanced predictive modeling techniques to revolutionize the drug development pipeline.</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63940" y="977986"/>
            <a:ext cx="2438400" cy="574040"/>
          </a:xfrm>
          <a:prstGeom prst="rect">
            <a:avLst/>
          </a:prstGeom>
        </p:spPr>
        <p:txBody>
          <a:bodyPr vert="horz" wrap="square" lIns="0" tIns="12700" rIns="0" bIns="0" rtlCol="0">
            <a:spAutoFit/>
          </a:bodyPr>
          <a:lstStyle/>
          <a:p>
            <a:pPr marL="12700">
              <a:lnSpc>
                <a:spcPct val="100000"/>
              </a:lnSpc>
              <a:spcBef>
                <a:spcPts val="100"/>
              </a:spcBef>
            </a:pPr>
            <a:r>
              <a:rPr spc="-5" dirty="0"/>
              <a:t>SOLUTION</a:t>
            </a:r>
          </a:p>
        </p:txBody>
      </p:sp>
      <p:pic>
        <p:nvPicPr>
          <p:cNvPr id="3" name="object 3"/>
          <p:cNvPicPr/>
          <p:nvPr/>
        </p:nvPicPr>
        <p:blipFill>
          <a:blip r:embed="rId3" cstate="print"/>
          <a:stretch>
            <a:fillRect/>
          </a:stretch>
        </p:blipFill>
        <p:spPr>
          <a:xfrm>
            <a:off x="0" y="51099"/>
            <a:ext cx="6157494" cy="2379053"/>
          </a:xfrm>
          <a:prstGeom prst="rect">
            <a:avLst/>
          </a:prstGeom>
        </p:spPr>
      </p:pic>
      <p:sp>
        <p:nvSpPr>
          <p:cNvPr id="5" name="TextBox 4">
            <a:extLst>
              <a:ext uri="{FF2B5EF4-FFF2-40B4-BE49-F238E27FC236}">
                <a16:creationId xmlns:a16="http://schemas.microsoft.com/office/drawing/2014/main" id="{5EC2D0BF-3A86-7D6B-9A04-876B2D7916E4}"/>
              </a:ext>
            </a:extLst>
          </p:cNvPr>
          <p:cNvSpPr txBox="1"/>
          <p:nvPr/>
        </p:nvSpPr>
        <p:spPr>
          <a:xfrm>
            <a:off x="495300" y="3304464"/>
            <a:ext cx="11201400" cy="2246769"/>
          </a:xfrm>
          <a:prstGeom prst="rect">
            <a:avLst/>
          </a:prstGeom>
          <a:noFill/>
        </p:spPr>
        <p:txBody>
          <a:bodyPr wrap="square">
            <a:spAutoFit/>
          </a:bodyPr>
          <a:lstStyle/>
          <a:p>
            <a:r>
              <a:rPr lang="en-US" sz="2800" dirty="0"/>
              <a:t>To tackle the intricate, time-consuming, and resource-intensive nature of drug discovery, a comprehensive solution involves the strategic integration of advanced predictive modeling techniques. In this context, we'll explore a systematic approach using an imaginary company, "Bio Tech Innovations," as an illustrative example.</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366010">
              <a:lnSpc>
                <a:spcPct val="100000"/>
              </a:lnSpc>
              <a:spcBef>
                <a:spcPts val="100"/>
              </a:spcBef>
            </a:pPr>
            <a:r>
              <a:rPr spc="-5" dirty="0"/>
              <a:t>SOLUTION</a:t>
            </a:r>
            <a:r>
              <a:rPr spc="-90" dirty="0"/>
              <a:t> </a:t>
            </a:r>
            <a:r>
              <a:rPr spc="-5" dirty="0"/>
              <a:t>EXPLANATION</a:t>
            </a:r>
          </a:p>
        </p:txBody>
      </p:sp>
      <p:pic>
        <p:nvPicPr>
          <p:cNvPr id="3" name="object 3"/>
          <p:cNvPicPr/>
          <p:nvPr/>
        </p:nvPicPr>
        <p:blipFill>
          <a:blip r:embed="rId3" cstate="print"/>
          <a:stretch>
            <a:fillRect/>
          </a:stretch>
        </p:blipFill>
        <p:spPr>
          <a:xfrm>
            <a:off x="0" y="0"/>
            <a:ext cx="2276668" cy="2276668"/>
          </a:xfrm>
          <a:prstGeom prst="rect">
            <a:avLst/>
          </a:prstGeom>
        </p:spPr>
      </p:pic>
      <p:sp>
        <p:nvSpPr>
          <p:cNvPr id="5" name="TextBox 4">
            <a:extLst>
              <a:ext uri="{FF2B5EF4-FFF2-40B4-BE49-F238E27FC236}">
                <a16:creationId xmlns:a16="http://schemas.microsoft.com/office/drawing/2014/main" id="{9413A399-F486-02A1-D96F-213630067468}"/>
              </a:ext>
            </a:extLst>
          </p:cNvPr>
          <p:cNvSpPr txBox="1"/>
          <p:nvPr/>
        </p:nvSpPr>
        <p:spPr>
          <a:xfrm>
            <a:off x="1146355" y="2272657"/>
            <a:ext cx="9986866" cy="4524315"/>
          </a:xfrm>
          <a:prstGeom prst="rect">
            <a:avLst/>
          </a:prstGeom>
          <a:noFill/>
        </p:spPr>
        <p:txBody>
          <a:bodyPr wrap="square">
            <a:spAutoFit/>
          </a:bodyPr>
          <a:lstStyle/>
          <a:p>
            <a:r>
              <a:rPr lang="en-IN" sz="2400" b="1" dirty="0"/>
              <a:t>Infrastructure Setup:</a:t>
            </a:r>
          </a:p>
          <a:p>
            <a:r>
              <a:rPr lang="en-IN" sz="2400" dirty="0"/>
              <a:t>                             </a:t>
            </a:r>
            <a:r>
              <a:rPr lang="en-US" sz="2400" b="0" i="0" dirty="0">
                <a:effectLst/>
                <a:latin typeface="Söhne"/>
              </a:rPr>
              <a:t>Bio Tech Innovations invests in a robust Predictive Modeling Infrastructure with cutting-edge computational resources and a team comprising skilled data scientists, biostatisticians, and computational biologists.</a:t>
            </a:r>
            <a:endParaRPr lang="en-US" sz="2400" dirty="0">
              <a:latin typeface="Söhne"/>
            </a:endParaRPr>
          </a:p>
          <a:p>
            <a:endParaRPr lang="en-US" sz="2400" dirty="0">
              <a:latin typeface="Söhne"/>
            </a:endParaRPr>
          </a:p>
          <a:p>
            <a:pPr algn="l"/>
            <a:r>
              <a:rPr lang="en-US" sz="2400" b="1" i="0" dirty="0">
                <a:effectLst/>
                <a:latin typeface="Söhne"/>
              </a:rPr>
              <a:t>Data Integration:</a:t>
            </a:r>
            <a:endParaRPr lang="en-US" sz="2400" b="0" i="0" dirty="0">
              <a:effectLst/>
              <a:latin typeface="Söhne"/>
            </a:endParaRPr>
          </a:p>
          <a:p>
            <a:pPr algn="l"/>
            <a:r>
              <a:rPr lang="en-US" sz="2400" b="0" i="0" dirty="0">
                <a:effectLst/>
                <a:latin typeface="Söhne"/>
              </a:rPr>
              <a:t>                            Implementation of a standardized approach to data collection, integration, and curation to ensure dataset quality and reliability. Protocols are established for harmonizing diverse data types, including genomics, proteomics, and chemical data, fostering a holistic view for predictive modeling.</a:t>
            </a:r>
          </a:p>
          <a:p>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634CD1-61B1-2A79-464A-29FDF0BD7EC7}"/>
              </a:ext>
            </a:extLst>
          </p:cNvPr>
          <p:cNvSpPr txBox="1"/>
          <p:nvPr/>
        </p:nvSpPr>
        <p:spPr>
          <a:xfrm>
            <a:off x="381000" y="2057400"/>
            <a:ext cx="11658600" cy="4154984"/>
          </a:xfrm>
          <a:prstGeom prst="rect">
            <a:avLst/>
          </a:prstGeom>
          <a:noFill/>
        </p:spPr>
        <p:txBody>
          <a:bodyPr wrap="square">
            <a:spAutoFit/>
          </a:bodyPr>
          <a:lstStyle/>
          <a:p>
            <a:pPr algn="l"/>
            <a:r>
              <a:rPr lang="en-US" sz="2400" b="1" i="0" dirty="0">
                <a:effectLst/>
                <a:latin typeface="Söhne"/>
              </a:rPr>
              <a:t>Algorithm Development:</a:t>
            </a:r>
            <a:endParaRPr lang="en-US" sz="2400" b="0" i="0" dirty="0">
              <a:effectLst/>
              <a:latin typeface="Söhne"/>
            </a:endParaRPr>
          </a:p>
          <a:p>
            <a:pPr lvl="1" algn="l"/>
            <a:r>
              <a:rPr lang="en-US" sz="2400" b="0" i="0" dirty="0">
                <a:effectLst/>
                <a:latin typeface="Söhne"/>
              </a:rPr>
              <a:t>               Bio Tech Innovations intensifies research efforts to develop and refine advanced algorithms for predictive modeling. Leveraging machine learning, artificial intelligence, and deep learning approaches enhances the accuracy and predictive power of the models.</a:t>
            </a:r>
          </a:p>
          <a:p>
            <a:pPr lvl="1" algn="l"/>
            <a:endParaRPr lang="en-US" sz="2400" b="0" i="0" dirty="0">
              <a:effectLst/>
              <a:latin typeface="Söhne"/>
            </a:endParaRPr>
          </a:p>
          <a:p>
            <a:pPr algn="l"/>
            <a:r>
              <a:rPr lang="en-US" sz="2400" b="1" i="0" dirty="0">
                <a:effectLst/>
                <a:latin typeface="Söhne"/>
              </a:rPr>
              <a:t>Cross-Functional Collaboration:</a:t>
            </a:r>
            <a:endParaRPr lang="en-US" sz="2400" b="0" i="0" dirty="0">
              <a:effectLst/>
              <a:latin typeface="Söhne"/>
            </a:endParaRPr>
          </a:p>
          <a:p>
            <a:pPr lvl="1" algn="l"/>
            <a:r>
              <a:rPr lang="en-US" sz="2400" b="0" i="0" dirty="0">
                <a:effectLst/>
                <a:latin typeface="Söhne"/>
              </a:rPr>
              <a:t>             Encouraging collaboration between biologists, chemists, data scientists,</a:t>
            </a:r>
          </a:p>
          <a:p>
            <a:pPr lvl="1" algn="l"/>
            <a:r>
              <a:rPr lang="en-US" sz="2400" b="0" i="0" dirty="0">
                <a:effectLst/>
                <a:latin typeface="Söhne"/>
              </a:rPr>
              <a:t>and clinicians, Bio Tech Innovations forms interdisciplinary teams to facilitate a  comprehensive understanding of the drug discovery process. These teams work collaboratively to integrate predictive modeling into various stages of drug development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A23410-0985-BB39-8205-113EB7F61865}"/>
              </a:ext>
            </a:extLst>
          </p:cNvPr>
          <p:cNvSpPr txBox="1"/>
          <p:nvPr/>
        </p:nvSpPr>
        <p:spPr>
          <a:xfrm>
            <a:off x="304800" y="2057400"/>
            <a:ext cx="11734800" cy="4524315"/>
          </a:xfrm>
          <a:prstGeom prst="rect">
            <a:avLst/>
          </a:prstGeom>
          <a:noFill/>
        </p:spPr>
        <p:txBody>
          <a:bodyPr wrap="square">
            <a:spAutoFit/>
          </a:bodyPr>
          <a:lstStyle/>
          <a:p>
            <a:pPr algn="l"/>
            <a:r>
              <a:rPr lang="en-US" sz="2400" b="1" i="0" dirty="0">
                <a:effectLst/>
                <a:latin typeface="Söhne"/>
              </a:rPr>
              <a:t>Continuous Learning:</a:t>
            </a:r>
          </a:p>
          <a:p>
            <a:pPr algn="l"/>
            <a:endParaRPr lang="en-US" sz="2400" b="0" i="0" dirty="0">
              <a:effectLst/>
              <a:latin typeface="Söhne"/>
            </a:endParaRPr>
          </a:p>
          <a:p>
            <a:pPr lvl="1" algn="l"/>
            <a:r>
              <a:rPr lang="en-US" sz="2400" b="0" i="0" dirty="0">
                <a:effectLst/>
                <a:latin typeface="Söhne"/>
              </a:rPr>
              <a:t>Bio Tech Innovations implements a continuous learning framework, regularly updating models based on new data and insights. This adaptive approach ensures that predictive models remain at the forefront of scientific advancements, maximizing their effectiveness in identifying potential drug candidates.</a:t>
            </a:r>
          </a:p>
          <a:p>
            <a:pPr lvl="1" algn="l"/>
            <a:endParaRPr lang="en-US" sz="2400" b="0" i="0" dirty="0">
              <a:effectLst/>
              <a:latin typeface="Söhne"/>
            </a:endParaRPr>
          </a:p>
          <a:p>
            <a:pPr algn="l"/>
            <a:r>
              <a:rPr lang="en-US" sz="2400" b="1" i="0" dirty="0">
                <a:effectLst/>
                <a:latin typeface="Söhne"/>
              </a:rPr>
              <a:t>Explainable AI Integration:</a:t>
            </a:r>
          </a:p>
          <a:p>
            <a:pPr algn="l"/>
            <a:endParaRPr lang="en-US" sz="2400" b="0" i="0" dirty="0">
              <a:effectLst/>
              <a:latin typeface="Söhne"/>
            </a:endParaRPr>
          </a:p>
          <a:p>
            <a:pPr lvl="1" algn="l"/>
            <a:r>
              <a:rPr lang="en-US" sz="2400" b="0" i="0" dirty="0">
                <a:effectLst/>
                <a:latin typeface="Söhne"/>
              </a:rPr>
              <a:t>To enhance the interpretability of predictive models, Bio Tech Innovations integrates explainable AI techniques. This allows researchers and stakeholders to understand the reasoning behind model predictions, fostering trust in the decision-making process.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150879-5C3D-57C2-9B7D-06116FB1A579}"/>
              </a:ext>
            </a:extLst>
          </p:cNvPr>
          <p:cNvSpPr txBox="1"/>
          <p:nvPr/>
        </p:nvSpPr>
        <p:spPr>
          <a:xfrm>
            <a:off x="609600" y="2274838"/>
            <a:ext cx="10439400" cy="4154984"/>
          </a:xfrm>
          <a:prstGeom prst="rect">
            <a:avLst/>
          </a:prstGeom>
          <a:noFill/>
        </p:spPr>
        <p:txBody>
          <a:bodyPr wrap="square">
            <a:spAutoFit/>
          </a:bodyPr>
          <a:lstStyle/>
          <a:p>
            <a:pPr algn="l"/>
            <a:r>
              <a:rPr lang="en-US" sz="2400" b="1" i="0" dirty="0">
                <a:effectLst/>
                <a:latin typeface="Söhne"/>
              </a:rPr>
              <a:t>Validation and Testing:</a:t>
            </a:r>
            <a:endParaRPr lang="en-US" sz="2400" b="0" i="0" dirty="0">
              <a:effectLst/>
              <a:latin typeface="Söhne"/>
            </a:endParaRPr>
          </a:p>
          <a:p>
            <a:pPr lvl="1" algn="l"/>
            <a:r>
              <a:rPr lang="en-US" sz="2400" b="0" i="0" dirty="0">
                <a:effectLst/>
                <a:latin typeface="Söhne"/>
              </a:rPr>
              <a:t>Implementing rigorous validation and testing protocols to ensure the reliability and reproducibility of predictive models. </a:t>
            </a:r>
            <a:r>
              <a:rPr lang="en-US" sz="2400" b="0" i="0" dirty="0" err="1">
                <a:effectLst/>
                <a:latin typeface="Söhne"/>
              </a:rPr>
              <a:t>BioTech</a:t>
            </a:r>
            <a:r>
              <a:rPr lang="en-US" sz="2400" b="0" i="0" dirty="0">
                <a:effectLst/>
                <a:latin typeface="Söhne"/>
              </a:rPr>
              <a:t> Innovations establishes standardized procedures for model validation using historical data and blinded datasets to assess predictive accuracy.</a:t>
            </a:r>
          </a:p>
          <a:p>
            <a:pPr marL="742950" lvl="1" indent="-285750" algn="l">
              <a:buFont typeface="+mj-lt"/>
              <a:buAutoNum type="arabicPeriod"/>
            </a:pPr>
            <a:endParaRPr lang="en-US" sz="2400" b="0" i="0" dirty="0">
              <a:effectLst/>
              <a:latin typeface="Söhne"/>
            </a:endParaRPr>
          </a:p>
          <a:p>
            <a:pPr algn="l"/>
            <a:r>
              <a:rPr lang="en-US" sz="2400" b="1" i="0" dirty="0">
                <a:effectLst/>
                <a:latin typeface="Söhne"/>
              </a:rPr>
              <a:t>Real-time Monitoring:</a:t>
            </a:r>
            <a:endParaRPr lang="en-US" sz="2400" b="0" i="0" dirty="0">
              <a:effectLst/>
              <a:latin typeface="Söhne"/>
            </a:endParaRPr>
          </a:p>
          <a:p>
            <a:pPr lvl="1" algn="l"/>
            <a:r>
              <a:rPr lang="en-US" sz="2400" b="0" i="0" dirty="0">
                <a:effectLst/>
                <a:latin typeface="Söhne"/>
              </a:rPr>
              <a:t>A real-time monitoring system is implemented to track the performance of predictive models in ongoing drug discovery projects. A feedback loop allows for adjustments and improvements based on performance metrics and outcomes in real-world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EFF29E-AF0D-A4EA-B56A-789DB0C4A19F}"/>
              </a:ext>
            </a:extLst>
          </p:cNvPr>
          <p:cNvSpPr txBox="1"/>
          <p:nvPr/>
        </p:nvSpPr>
        <p:spPr>
          <a:xfrm>
            <a:off x="762000" y="990600"/>
            <a:ext cx="11277600" cy="6432530"/>
          </a:xfrm>
          <a:prstGeom prst="rect">
            <a:avLst/>
          </a:prstGeom>
          <a:noFill/>
        </p:spPr>
        <p:txBody>
          <a:bodyPr wrap="square">
            <a:spAutoFit/>
          </a:bodyPr>
          <a:lstStyle/>
          <a:p>
            <a:pPr algn="l"/>
            <a:r>
              <a:rPr lang="en-US" sz="2400" b="1" i="0" dirty="0">
                <a:effectLst/>
                <a:latin typeface="Söhne"/>
              </a:rPr>
              <a:t>Expected Outcomes</a:t>
            </a:r>
          </a:p>
          <a:p>
            <a:pPr algn="l"/>
            <a:endParaRPr lang="en-US" sz="2400" b="1" i="0" dirty="0">
              <a:effectLst/>
              <a:latin typeface="Söhne"/>
            </a:endParaRPr>
          </a:p>
          <a:p>
            <a:pPr algn="l"/>
            <a:endParaRPr lang="en-US" b="0" i="0" dirty="0">
              <a:effectLst/>
              <a:latin typeface="Söhne"/>
            </a:endParaRPr>
          </a:p>
          <a:p>
            <a:pPr algn="l"/>
            <a:r>
              <a:rPr lang="en-US" sz="2000" i="1" dirty="0">
                <a:effectLst/>
                <a:latin typeface="Söhne"/>
              </a:rPr>
              <a:t>Early Identification of Promising Candidates:</a:t>
            </a:r>
            <a:endParaRPr lang="en-US" sz="2000" i="0" dirty="0">
              <a:effectLst/>
              <a:latin typeface="Söhne"/>
            </a:endParaRPr>
          </a:p>
          <a:p>
            <a:pPr algn="l"/>
            <a:r>
              <a:rPr lang="en-US" sz="2000" b="0" i="0" dirty="0">
                <a:effectLst/>
                <a:latin typeface="Söhne"/>
              </a:rPr>
              <a:t>                                                                 Refined predictive models enable </a:t>
            </a:r>
            <a:r>
              <a:rPr lang="en-US" sz="2000" b="0" i="0" dirty="0" err="1">
                <a:effectLst/>
                <a:latin typeface="Söhne"/>
              </a:rPr>
              <a:t>BioTech</a:t>
            </a:r>
            <a:r>
              <a:rPr lang="en-US" sz="2000" b="0" i="0" dirty="0">
                <a:effectLst/>
                <a:latin typeface="Söhne"/>
              </a:rPr>
              <a:t> Innovations to identify potential drug candidates early, minimizing late-stage failures and optimizing resource allocation.</a:t>
            </a:r>
          </a:p>
          <a:p>
            <a:pPr algn="l"/>
            <a:endParaRPr lang="en-US" b="0" i="0" dirty="0">
              <a:effectLst/>
              <a:latin typeface="Söhne"/>
            </a:endParaRPr>
          </a:p>
          <a:p>
            <a:pPr algn="l"/>
            <a:r>
              <a:rPr lang="en-US" sz="2000" b="1" i="1" dirty="0">
                <a:effectLst/>
                <a:latin typeface="Söhne"/>
              </a:rPr>
              <a:t>Accelerated Drug Development:</a:t>
            </a:r>
            <a:endParaRPr lang="en-US" sz="2000" b="1" i="0" dirty="0">
              <a:effectLst/>
              <a:latin typeface="Söhne"/>
            </a:endParaRPr>
          </a:p>
          <a:p>
            <a:pPr algn="l"/>
            <a:r>
              <a:rPr lang="en-US" b="0" i="0" dirty="0">
                <a:effectLst/>
                <a:latin typeface="Söhne"/>
              </a:rPr>
              <a:t>                                                                 </a:t>
            </a:r>
            <a:r>
              <a:rPr lang="en-US" sz="2000" b="0" i="0" dirty="0">
                <a:effectLst/>
                <a:latin typeface="Söhne"/>
              </a:rPr>
              <a:t>Streamlining the drug discovery process anticipates a significant reduction in development timelines, facilitating quicker translation from discovery to clinical applications.</a:t>
            </a:r>
          </a:p>
          <a:p>
            <a:pPr algn="l"/>
            <a:endParaRPr lang="en-US" b="0" i="0" dirty="0">
              <a:effectLst/>
              <a:latin typeface="Söhne"/>
            </a:endParaRPr>
          </a:p>
          <a:p>
            <a:pPr algn="l"/>
            <a:r>
              <a:rPr lang="en-US" sz="2000" b="1" i="1" dirty="0">
                <a:effectLst/>
                <a:latin typeface="Söhne"/>
              </a:rPr>
              <a:t>Cost Savings and Improved Success Rates:</a:t>
            </a:r>
            <a:endParaRPr lang="en-US" sz="2000" b="1" i="0" dirty="0">
              <a:effectLst/>
              <a:latin typeface="Söhne"/>
            </a:endParaRPr>
          </a:p>
          <a:p>
            <a:pPr algn="l"/>
            <a:r>
              <a:rPr lang="en-US" b="0" i="0" dirty="0">
                <a:effectLst/>
                <a:latin typeface="Söhne"/>
              </a:rPr>
              <a:t>                                                                  </a:t>
            </a:r>
            <a:r>
              <a:rPr lang="en-US" sz="2000" b="0" i="0" dirty="0">
                <a:effectLst/>
                <a:latin typeface="Söhne"/>
              </a:rPr>
              <a:t>Optimized resource allocation and accurate candidate selection result in substantial cost savings and higher success rates in clinical trials, mitigating financial risks.</a:t>
            </a:r>
          </a:p>
          <a:p>
            <a:pPr algn="l"/>
            <a:endParaRPr lang="en-US" b="0" i="0" dirty="0">
              <a:effectLst/>
              <a:latin typeface="Söhne"/>
            </a:endParaRPr>
          </a:p>
          <a:p>
            <a:pPr algn="l"/>
            <a:r>
              <a:rPr lang="en-US" sz="2000" b="1" i="1" dirty="0">
                <a:effectLst/>
                <a:latin typeface="Söhne"/>
              </a:rPr>
              <a:t>Innovation in Personalized Medicine:</a:t>
            </a:r>
            <a:endParaRPr lang="en-US" sz="2000" b="1" i="0" dirty="0">
              <a:effectLst/>
              <a:latin typeface="Söhne"/>
            </a:endParaRPr>
          </a:p>
          <a:p>
            <a:pPr algn="l"/>
            <a:r>
              <a:rPr lang="en-US" b="0" i="0" dirty="0">
                <a:effectLst/>
                <a:latin typeface="Söhne"/>
              </a:rPr>
              <a:t>                                                                  </a:t>
            </a:r>
            <a:r>
              <a:rPr lang="en-US" sz="2000" b="0" i="0" dirty="0">
                <a:effectLst/>
                <a:latin typeface="Söhne"/>
              </a:rPr>
              <a:t>Predictive modeling empowers </a:t>
            </a:r>
            <a:r>
              <a:rPr lang="en-US" sz="2000" b="0" i="0" dirty="0" err="1">
                <a:effectLst/>
                <a:latin typeface="Söhne"/>
              </a:rPr>
              <a:t>BioTech</a:t>
            </a:r>
            <a:r>
              <a:rPr lang="en-US" sz="2000" b="0" i="0" dirty="0">
                <a:effectLst/>
                <a:latin typeface="Söhne"/>
              </a:rPr>
              <a:t> Innovations to tailor drug development for personalized medicine, aligning treatment approaches with individual patient characteristics.</a:t>
            </a:r>
          </a:p>
          <a:p>
            <a:br>
              <a:rPr lang="en-US" dirty="0"/>
            </a:b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46</TotalTime>
  <Words>670</Words>
  <Application>Microsoft Office PowerPoint</Application>
  <PresentationFormat>Widescreen</PresentationFormat>
  <Paragraphs>59</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Calibri</vt:lpstr>
      <vt:lpstr>Courier New</vt:lpstr>
      <vt:lpstr>Söhne</vt:lpstr>
      <vt:lpstr>Times New Roman</vt:lpstr>
      <vt:lpstr>Office Theme</vt:lpstr>
      <vt:lpstr>INDUSTRIAL USE CASES</vt:lpstr>
      <vt:lpstr>PROBLEM STATEMENT</vt:lpstr>
      <vt:lpstr>ABOUT INDUSTRY:</vt:lpstr>
      <vt:lpstr>SOLUTION</vt:lpstr>
      <vt:lpstr>SOLUTION EXPLANATION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USE CASES</dc:title>
  <cp:lastModifiedBy>AADHI GOWTHAM V S</cp:lastModifiedBy>
  <cp:revision>2</cp:revision>
  <dcterms:created xsi:type="dcterms:W3CDTF">2024-03-04T15:29:54Z</dcterms:created>
  <dcterms:modified xsi:type="dcterms:W3CDTF">2024-03-04T16:20:20Z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