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4"/>
  </p:sldMasterIdLst>
  <p:notesMasterIdLst>
    <p:notesMasterId r:id="rId24"/>
  </p:notesMasterIdLst>
  <p:handoutMasterIdLst>
    <p:handoutMasterId r:id="rId25"/>
  </p:handoutMasterIdLst>
  <p:sldIdLst>
    <p:sldId id="257" r:id="rId5"/>
    <p:sldId id="389" r:id="rId6"/>
    <p:sldId id="384" r:id="rId7"/>
    <p:sldId id="393" r:id="rId8"/>
    <p:sldId id="392" r:id="rId9"/>
    <p:sldId id="281" r:id="rId10"/>
    <p:sldId id="321" r:id="rId11"/>
    <p:sldId id="394" r:id="rId12"/>
    <p:sldId id="395" r:id="rId13"/>
    <p:sldId id="396" r:id="rId14"/>
    <p:sldId id="397" r:id="rId15"/>
    <p:sldId id="399" r:id="rId16"/>
    <p:sldId id="400" r:id="rId17"/>
    <p:sldId id="401" r:id="rId18"/>
    <p:sldId id="403" r:id="rId19"/>
    <p:sldId id="405" r:id="rId20"/>
    <p:sldId id="391" r:id="rId21"/>
    <p:sldId id="402" r:id="rId22"/>
    <p:sldId id="40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79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45F0-F21A-ACB0-9AC6-7AC7A4661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D3478-ED90-5AD7-F3AA-954CB38CC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4AFC3-E2BE-DA59-8043-FDC663D9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20,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45319-35A3-15E4-5FFB-C4A8D877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4F01B-A79E-65A9-2537-51672CD2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6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F523-281D-34DE-9C74-23456AAF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F0399-99E3-9717-926E-66F48C64E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3B958-AC7D-D523-2647-FE1AAE1F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20,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BEEC7-D876-E5B9-8EB5-5F82ADFF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34520-C364-12BF-34B4-6BC705BD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8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E4BB55-638E-CDBA-D3F1-A36F8D901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77E67-4DE0-C904-120E-3C2235D80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CC06D-44B8-A663-FEA0-A4D5D01D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20,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26D2B-2225-750F-D7C0-D58F671D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3FA7-7E96-3115-F7F0-DD74DC5D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23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253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October 20,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1849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October 20,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605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October 20,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77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October 20,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40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October 20,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064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150A-B548-3340-731D-709161BE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25AB-13A7-B6C0-762B-A4F2AEB77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5944F-C1BF-5FB9-354E-870C616F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20,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CEE4D-889A-472F-8183-C1DEE060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3EDA5-602E-27D7-48D4-E57E2576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1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B12F-DEE0-1D62-29E0-674DB678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B8583-2903-9A9C-36BD-6C0299753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4F464-4390-F190-3933-6223BBAF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20,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CA90E-61DC-0586-FBF6-8B52A4AD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61AB3-689F-ED65-8619-7E92471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8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6FB4-7AEE-2714-AE2B-18577ED2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5E07F-7B7D-E53C-D585-5CC03853C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BF1C6-D0DD-5655-8268-849D31922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AE583-A3E4-39FC-B6F3-2AD34F3C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20,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12C69-8352-6796-3085-3C11B7C5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B6638-318F-1CAF-1E9A-7FE4D32E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4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9B70-C1D9-8F53-0AF8-EB130BE6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E3F7F-3D7C-61C7-EEE7-284537334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17A21-909E-C62E-36A5-6CF776F9F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E8097-DC9A-3CB0-1FA4-66DD1AC00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98EA9-99CE-2475-04A2-C47194221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5F4AA-3964-B7AE-34EF-523D3BD1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20, 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63B24-FC76-C261-81A0-8A8ABC45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3EA73-1C40-544A-C60E-454808DE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4FBE-F173-1CD9-1436-9518F3FB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D07C4-855F-AB0B-0509-F389D448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20, 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170EB-F1E4-FA02-177B-7ECC45CC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96CE2-D277-0C13-A192-89553E67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2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DE673-09F8-6FFE-7675-1E19FD19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20,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FD36F-BAC6-689F-F39D-70671B75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A0FDD-CC0B-B82E-AC3B-C9C4315F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2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3FA5-95CA-5D6A-D58D-D743613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CC5A-F33C-9DD0-E6E8-F767098B5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DAE67-7781-EE0F-A2AE-D72FCBC4A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8A303-DAC4-F61B-C645-593CEEF0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20,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03B63-3A2F-B77B-126D-D0A2ED6F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DD7CE-7F76-ABFD-0B2E-88D2E976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7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F7F0-BCE6-EA3F-79D7-507A2808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C974C-866C-9FC3-3534-62836858A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B83A9-DD96-5539-9A85-544F5AB6B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270A9-C00E-C80B-8EB8-785E30FB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20, 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8AFF7-0F75-0991-E192-6EA4D5E9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68806-1D16-5E8A-1A34-D8FF4CBF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70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90714-35C1-7AB4-0AE5-C9E5099D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41CA5-B121-1EDD-C77C-DCB7B5AB1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3C18A-CDE0-6F3A-FB30-480D4E9DD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October 20, 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29611-D4D0-3E21-39D3-FAAC4F5AD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53DCD-D6BC-E38A-470D-D0C62E98C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7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3" r:id="rId15"/>
    <p:sldLayoutId id="2147483754" r:id="rId16"/>
    <p:sldLayoutId id="2147483755" r:id="rId17"/>
    <p:sldLayoutId id="2147483734" r:id="rId1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#view/Microsoft_Azure_Automation/DscConfigurationSourceBlade/dscConfigurationResourceId/%2Fsubscriptions%2F5299f935-76df-4412-9df7-c57ab48e27ef%2FresourceGroups%2FAgent-RG%2Fproviders%2FMicrosoft.Automation%2FautomationAccounts%2FAgent-AutomationAccount%2Fconfigurations%2FBuildAndReleaseAgent" TargetMode="External"/><Relationship Id="rId2" Type="http://schemas.openxmlformats.org/officeDocument/2006/relationships/hyperlink" Target="https://github.com/aatif912/Agent-DSC/blob/main/BuildAndReleaseAgent.ps1" TargetMode="Externa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tif912/Agent-DSC" TargetMode="Externa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pricing/details/devops/azure-devops-services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7210" y="589660"/>
            <a:ext cx="4418177" cy="4973652"/>
          </a:xfrm>
        </p:spPr>
        <p:txBody>
          <a:bodyPr anchor="b" anchorCtr="0">
            <a:normAutofit/>
          </a:bodyPr>
          <a:lstStyle/>
          <a:p>
            <a:r>
              <a:rPr lang="en-US" sz="5400" dirty="0"/>
              <a:t>Self Hosted Agent Pool management using Azure Automation and DSC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" b="13"/>
          <a:stretch/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57581" y="6007693"/>
            <a:ext cx="3565524" cy="429560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Presenter Name: Aatif Akhter</a:t>
            </a:r>
          </a:p>
          <a:p>
            <a:r>
              <a:rPr lang="en-US" dirty="0"/>
              <a:t>Date: 20 October 2022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Screenshots…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20, 2022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D6B27-A58E-99C0-1AF7-992B7DA3E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1290692"/>
            <a:ext cx="10802938" cy="506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6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DSC Config Ps1 file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20, 2022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EBB9E-5655-08E0-BA5F-FCE7F102AE46}"/>
              </a:ext>
            </a:extLst>
          </p:cNvPr>
          <p:cNvSpPr txBox="1"/>
          <p:nvPr/>
        </p:nvSpPr>
        <p:spPr>
          <a:xfrm>
            <a:off x="550862" y="1881275"/>
            <a:ext cx="962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https://github.com/aatif912/Agent-DSC/blob/main/BuildAndReleaseAgent.ps1</a:t>
            </a:r>
            <a:endParaRPr lang="en-US" dirty="0"/>
          </a:p>
          <a:p>
            <a:r>
              <a:rPr lang="en-US" dirty="0"/>
              <a:t>OR</a:t>
            </a:r>
          </a:p>
          <a:p>
            <a:r>
              <a:rPr lang="en-US" dirty="0">
                <a:hlinkClick r:id="rId3"/>
              </a:rPr>
              <a:t>Azure Portal Automation Link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6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Screenshots…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20, 2022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3961B-ECD7-222F-07FF-4EB72E3B0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1" y="1311564"/>
            <a:ext cx="10802939" cy="50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0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Screenshots…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20, 2022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0D42A-160A-230E-476C-A8D319F8D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285875"/>
            <a:ext cx="10639426" cy="507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76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Screenshots…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20, 2022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69C893-CE1C-93D1-F686-65AD9B155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1267748"/>
            <a:ext cx="10802938" cy="504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7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Screenshots…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20, 2022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57EDD-6677-5363-E4F9-8C225FCC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87" y="1247774"/>
            <a:ext cx="10810213" cy="506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81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Screenshots…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20, 2022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7C0C9E-2FDF-B293-2B90-A027B50BA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87" y="1281868"/>
            <a:ext cx="11104826" cy="507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20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938" y="318539"/>
            <a:ext cx="10181792" cy="1057334"/>
          </a:xfrm>
        </p:spPr>
        <p:txBody>
          <a:bodyPr/>
          <a:lstStyle/>
          <a:p>
            <a:r>
              <a:rPr lang="en-US" dirty="0"/>
              <a:t>Scope of Improvements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606610"/>
            <a:ext cx="11114664" cy="474974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All needed azure resources can be created using Terraform/ARM (RG, vNet, DTL, VMs, Automation account etc.)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PowerShell Az scripts can be used to upload, compile and apply the node config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PowerShell Script can be used as custom script extension to install agents within the VMs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Whole automation script can be wrapped in an ADOS release pipeline and the environment creation can be achieved in single-click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20,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057334"/>
          </a:xfrm>
        </p:spPr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106592"/>
            <a:ext cx="9644270" cy="1995247"/>
          </a:xfrm>
        </p:spPr>
        <p:txBody>
          <a:bodyPr/>
          <a:lstStyle/>
          <a:p>
            <a:r>
              <a:rPr lang="en-US" sz="2800" dirty="0"/>
              <a:t>Presenter name: Aatif Akhter</a:t>
            </a:r>
          </a:p>
          <a:p>
            <a:r>
              <a:rPr lang="en-US" sz="2800" dirty="0"/>
              <a:t>Email address: aatif.akhter912@gmail.com</a:t>
            </a:r>
          </a:p>
          <a:p>
            <a:r>
              <a:rPr lang="en-US" sz="2800" dirty="0"/>
              <a:t>GitHub: </a:t>
            </a:r>
            <a:r>
              <a:rPr lang="en-US" sz="2800" dirty="0">
                <a:hlinkClick r:id="rId2"/>
              </a:rPr>
              <a:t>https://github.com/aatif912/Agent-DSC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20,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84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 descr="Question mark against red wall">
            <a:extLst>
              <a:ext uri="{FF2B5EF4-FFF2-40B4-BE49-F238E27FC236}">
                <a16:creationId xmlns:a16="http://schemas.microsoft.com/office/drawing/2014/main" id="{2AE3A006-20E3-1563-6E8B-4805AF487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28" r="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Q&amp;A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214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Calibri" panose="020F0502020204030204"/>
              </a:rPr>
              <a:t>October 20,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BA1B0FB-D917-4C8C-928F-313BD683BF39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19</a:t>
            </a:fld>
            <a:endParaRPr lang="en-US" dirty="0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10090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42" y="1412529"/>
            <a:ext cx="7858199" cy="3415519"/>
          </a:xfrm>
        </p:spPr>
        <p:txBody>
          <a:bodyPr/>
          <a:lstStyle/>
          <a:p>
            <a:r>
              <a:rPr lang="en-US" dirty="0"/>
              <a:t>   As a DevOps,</a:t>
            </a:r>
          </a:p>
          <a:p>
            <a:br>
              <a:rPr lang="en-US" dirty="0"/>
            </a:br>
            <a:r>
              <a:rPr lang="en-US" dirty="0"/>
              <a:t>I want to create self hosted agents in ADOS with capabilities (dotnetcore, node js, VS 2022 community edition, Az PowerShell etc.),</a:t>
            </a:r>
          </a:p>
          <a:p>
            <a:br>
              <a:rPr lang="en-US" dirty="0"/>
            </a:br>
            <a:r>
              <a:rPr lang="en-US" dirty="0"/>
              <a:t>So that I can run ADOS builds and releases and can serve as a test infrastructure resource</a:t>
            </a:r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>
          <a:xfrm>
            <a:off x="8490959" y="815958"/>
            <a:ext cx="3448558" cy="3448558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57818"/>
            <a:ext cx="2743200" cy="163657"/>
          </a:xfrm>
        </p:spPr>
        <p:txBody>
          <a:bodyPr/>
          <a:lstStyle/>
          <a:p>
            <a:r>
              <a:rPr lang="en-US" dirty="0"/>
              <a:t>October 20, 2022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1" name="Title 10">
            <a:extLst>
              <a:ext uri="{FF2B5EF4-FFF2-40B4-BE49-F238E27FC236}">
                <a16:creationId xmlns:a16="http://schemas.microsoft.com/office/drawing/2014/main" id="{06686967-772A-3F6F-44AD-5D873BB2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0" y="251395"/>
            <a:ext cx="7704374" cy="842468"/>
          </a:xfrm>
        </p:spPr>
        <p:txBody>
          <a:bodyPr/>
          <a:lstStyle/>
          <a:p>
            <a:r>
              <a:rPr lang="en-US" dirty="0"/>
              <a:t>User Story/Problem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0" y="251395"/>
            <a:ext cx="7704374" cy="842468"/>
          </a:xfrm>
        </p:spPr>
        <p:txBody>
          <a:bodyPr/>
          <a:lstStyle/>
          <a:p>
            <a:r>
              <a:rPr lang="en-US" dirty="0"/>
              <a:t>Approach to the problem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20,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1939" y="1606608"/>
            <a:ext cx="11481615" cy="4749741"/>
          </a:xfrm>
          <a:noFill/>
        </p:spPr>
        <p:txBody>
          <a:bodyPr>
            <a:normAutofit/>
          </a:bodyPr>
          <a:lstStyle/>
          <a:p>
            <a:r>
              <a:rPr lang="en-US" dirty="0"/>
              <a:t>Azure DevTest Lab to create Azure DTL instances for better governance</a:t>
            </a:r>
          </a:p>
          <a:p>
            <a:r>
              <a:rPr lang="en-US" dirty="0"/>
              <a:t>PowerShell desired state configuration (Infrastructure automation tool and used for Infrastructure as a Code) to make sure the capabilities are available on VM</a:t>
            </a:r>
          </a:p>
          <a:p>
            <a:r>
              <a:rPr lang="en-US" dirty="0"/>
              <a:t>Azure Automation account to give a platform to host DSC config and apply a pull mode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83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 to the problem…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7083" y="6356350"/>
            <a:ext cx="255679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dirty="0"/>
              <a:t>October 20,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DBA1B0FB-D917-4C8C-928F-313BD683BF39}" type="slidenum">
              <a:rPr lang="en-US" smtClean="0"/>
              <a:pPr algn="l">
                <a:spcAft>
                  <a:spcPts val="600"/>
                </a:spcAft>
              </a:pPr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8AE487-DD1D-69FD-99FA-D0CE7C4FD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542044"/>
            <a:ext cx="7944959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8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42" y="1412529"/>
            <a:ext cx="7858199" cy="3415519"/>
          </a:xfrm>
        </p:spPr>
        <p:txBody>
          <a:bodyPr/>
          <a:lstStyle/>
          <a:p>
            <a:r>
              <a:rPr lang="en-US" dirty="0"/>
              <a:t>   </a:t>
            </a:r>
          </a:p>
          <a:p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57818"/>
            <a:ext cx="2743200" cy="163657"/>
          </a:xfrm>
        </p:spPr>
        <p:txBody>
          <a:bodyPr/>
          <a:lstStyle/>
          <a:p>
            <a:r>
              <a:rPr lang="en-US" dirty="0"/>
              <a:t>October 20, 2022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1" name="Title 10">
            <a:extLst>
              <a:ext uri="{FF2B5EF4-FFF2-40B4-BE49-F238E27FC236}">
                <a16:creationId xmlns:a16="http://schemas.microsoft.com/office/drawing/2014/main" id="{06686967-772A-3F6F-44AD-5D873BB2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0" y="251395"/>
            <a:ext cx="7704374" cy="842468"/>
          </a:xfrm>
        </p:spPr>
        <p:txBody>
          <a:bodyPr/>
          <a:lstStyle/>
          <a:p>
            <a:r>
              <a:rPr lang="en-US" dirty="0"/>
              <a:t>Self Hosted Pool with DTL &amp; DSC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F23DB-A039-9C27-916C-9AEA020F0A2A}"/>
              </a:ext>
            </a:extLst>
          </p:cNvPr>
          <p:cNvSpPr txBox="1"/>
          <p:nvPr/>
        </p:nvSpPr>
        <p:spPr>
          <a:xfrm>
            <a:off x="452926" y="5811140"/>
            <a:ext cx="10434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Cost ADOS: </a:t>
            </a:r>
            <a:r>
              <a:rPr lang="en-US" sz="1200" dirty="0">
                <a:hlinkClick r:id="rId2"/>
              </a:rPr>
              <a:t>Costing ADOS Pools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6FCC8-0725-B03B-6189-F0BDFDE84ABB}"/>
              </a:ext>
            </a:extLst>
          </p:cNvPr>
          <p:cNvSpPr txBox="1"/>
          <p:nvPr/>
        </p:nvSpPr>
        <p:spPr>
          <a:xfrm>
            <a:off x="290557" y="1340489"/>
            <a:ext cx="105967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E2E33"/>
                </a:solidFill>
                <a:effectLst/>
                <a:latin typeface="Segoe UI" panose="020B0502040204020203" pitchFamily="34" charset="0"/>
              </a:rPr>
              <a:t>Advantages: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2E2E33"/>
                </a:solidFill>
                <a:effectLst/>
                <a:latin typeface="Segoe UI" panose="020B0502040204020203" pitchFamily="34" charset="0"/>
              </a:rPr>
              <a:t>Better governance and control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2E2E33"/>
                </a:solidFill>
                <a:latin typeface="Segoe UI" panose="020B0502040204020203" pitchFamily="34" charset="0"/>
              </a:rPr>
              <a:t>Security reasons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2E2E33"/>
                </a:solidFill>
                <a:effectLst/>
                <a:latin typeface="Segoe UI" panose="020B0502040204020203" pitchFamily="34" charset="0"/>
              </a:rPr>
              <a:t>Software dependency – sometimes we are not ready to go with latest version of software given by MS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2E2E33"/>
                </a:solidFill>
                <a:latin typeface="Segoe UI" panose="020B0502040204020203" pitchFamily="34" charset="0"/>
              </a:rPr>
              <a:t>Cost reduction (When you stop the VMs during none office hours when builds and releases are not running)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2E2E33"/>
                </a:solidFill>
                <a:latin typeface="Segoe UI" panose="020B0502040204020203" pitchFamily="34" charset="0"/>
              </a:rPr>
              <a:t>DSC ensures compliance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2E2E33"/>
                </a:solidFill>
                <a:latin typeface="Segoe UI" panose="020B0502040204020203" pitchFamily="34" charset="0"/>
              </a:rPr>
              <a:t>Any change in software version or new software addition is a matter of addition/modification one more config in DSC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i="0" dirty="0">
              <a:solidFill>
                <a:srgbClr val="2E2E33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  <a:p>
            <a:r>
              <a:rPr lang="en-US" b="1" dirty="0">
                <a:solidFill>
                  <a:srgbClr val="2E2E33"/>
                </a:solidFill>
                <a:latin typeface="Segoe UI" panose="020B0502040204020203" pitchFamily="34" charset="0"/>
              </a:rPr>
              <a:t>Disadvantages</a:t>
            </a:r>
            <a:r>
              <a:rPr lang="en-US" b="1" i="0" dirty="0">
                <a:solidFill>
                  <a:srgbClr val="2E2E33"/>
                </a:solidFill>
                <a:effectLst/>
                <a:latin typeface="Segoe UI" panose="020B0502040204020203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2E2E33"/>
                </a:solidFill>
                <a:latin typeface="Segoe UI" panose="020B0502040204020203" pitchFamily="34" charset="0"/>
              </a:rPr>
              <a:t>Manage resources by yourself is high effort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1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setup summary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Setting Up Infra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Create Azure Resource Group</a:t>
            </a:r>
          </a:p>
          <a:p>
            <a:pPr lvl="0"/>
            <a:r>
              <a:rPr lang="en-US" dirty="0"/>
              <a:t>Create Azure vNet and subnet</a:t>
            </a:r>
          </a:p>
          <a:p>
            <a:pPr lvl="0"/>
            <a:r>
              <a:rPr lang="en-US" dirty="0"/>
              <a:t>Create Azure DevTest Lab</a:t>
            </a:r>
          </a:p>
          <a:p>
            <a:r>
              <a:rPr lang="en-US" dirty="0"/>
              <a:t>Create DevTest lab instances (windows server 2016)</a:t>
            </a:r>
          </a:p>
          <a:p>
            <a:r>
              <a:rPr lang="en-US" dirty="0"/>
              <a:t>Create Azure Automation Account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Applying DSC (Pull MODE)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Create DSC Configuration for VMs</a:t>
            </a:r>
          </a:p>
          <a:p>
            <a:pPr lvl="0"/>
            <a:r>
              <a:rPr lang="en-US" dirty="0"/>
              <a:t>Import necessary modules in Azure Automation Account</a:t>
            </a:r>
          </a:p>
          <a:p>
            <a:pPr lvl="0"/>
            <a:r>
              <a:rPr lang="en-US" dirty="0"/>
              <a:t>Upload Configuration to Azure Automation Account</a:t>
            </a:r>
          </a:p>
          <a:p>
            <a:pPr lvl="0"/>
            <a:r>
              <a:rPr lang="en-US" dirty="0"/>
              <a:t>Compile Configuration</a:t>
            </a:r>
          </a:p>
          <a:p>
            <a:pPr lvl="0"/>
            <a:r>
              <a:rPr lang="en-US" dirty="0"/>
              <a:t>Apply configurations to nodes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Setting UP Agent Pool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Create Agent Pool</a:t>
            </a:r>
          </a:p>
          <a:p>
            <a:pPr lvl="0"/>
            <a:r>
              <a:rPr lang="en-US" dirty="0"/>
              <a:t>Create a PAT token with manage Pool Permission</a:t>
            </a:r>
          </a:p>
          <a:p>
            <a:pPr lvl="0"/>
            <a:r>
              <a:rPr lang="en-US" dirty="0"/>
              <a:t>Configure DTL instances using PAT</a:t>
            </a:r>
          </a:p>
          <a:p>
            <a:pPr lvl="0"/>
            <a:r>
              <a:rPr lang="en-US" dirty="0"/>
              <a:t>Run Builds, Releases or Tests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20, 2022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508500"/>
            <a:ext cx="11319245" cy="1562959"/>
          </a:xfrm>
        </p:spPr>
        <p:txBody>
          <a:bodyPr/>
          <a:lstStyle/>
          <a:p>
            <a:r>
              <a:rPr lang="en-US" dirty="0"/>
              <a:t>                               </a:t>
            </a:r>
            <a:r>
              <a:rPr lang="en-US" sz="8800" dirty="0"/>
              <a:t>Demo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1"/>
          <a:stretch/>
        </p:blipFill>
        <p:spPr/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20,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20, 2022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13A63DD-AC18-AF41-9A5D-E47F3B1CA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495425"/>
            <a:ext cx="10487025" cy="48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Screenshots…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20, 2022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9D2E8A-2477-6AFC-5CFD-4E035203F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1489742"/>
            <a:ext cx="10657814" cy="486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4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1406</TotalTime>
  <Words>563</Words>
  <Application>Microsoft Office PowerPoint</Application>
  <PresentationFormat>Widescreen</PresentationFormat>
  <Paragraphs>107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Wingdings</vt:lpstr>
      <vt:lpstr>Office Theme</vt:lpstr>
      <vt:lpstr>Self Hosted Agent Pool management using Azure Automation and DSC</vt:lpstr>
      <vt:lpstr>User Story/Problem Statement</vt:lpstr>
      <vt:lpstr>Approach to the problem</vt:lpstr>
      <vt:lpstr>Approach to the problem…</vt:lpstr>
      <vt:lpstr>Self Hosted Pool with DTL &amp; DSC</vt:lpstr>
      <vt:lpstr>Overall setup summary</vt:lpstr>
      <vt:lpstr>                               Demo</vt:lpstr>
      <vt:lpstr>Screenshots</vt:lpstr>
      <vt:lpstr>Screenshots…</vt:lpstr>
      <vt:lpstr>Screenshots…</vt:lpstr>
      <vt:lpstr>DSC Config Ps1 file</vt:lpstr>
      <vt:lpstr>Screenshots…</vt:lpstr>
      <vt:lpstr>Screenshots…</vt:lpstr>
      <vt:lpstr>Screenshots…</vt:lpstr>
      <vt:lpstr>Screenshots…</vt:lpstr>
      <vt:lpstr>Screenshots…</vt:lpstr>
      <vt:lpstr>Scope of Improvements</vt:lpstr>
      <vt:lpstr>Thank You 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Hosted Agent Pool management using Azure Automation and DSC</dc:title>
  <dc:creator>Aatif Akhter</dc:creator>
  <cp:lastModifiedBy>Aatif Akhter</cp:lastModifiedBy>
  <cp:revision>49</cp:revision>
  <dcterms:created xsi:type="dcterms:W3CDTF">2022-10-18T19:47:17Z</dcterms:created>
  <dcterms:modified xsi:type="dcterms:W3CDTF">2022-10-20T15:32:23Z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