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7" r:id="rId1"/>
  </p:sldMasterIdLst>
  <p:notesMasterIdLst>
    <p:notesMasterId r:id="rId39"/>
  </p:notesMasterIdLst>
  <p:sldIdLst>
    <p:sldId id="256" r:id="rId2"/>
    <p:sldId id="258" r:id="rId3"/>
    <p:sldId id="259" r:id="rId4"/>
    <p:sldId id="270" r:id="rId5"/>
    <p:sldId id="271" r:id="rId6"/>
    <p:sldId id="272" r:id="rId7"/>
    <p:sldId id="273" r:id="rId8"/>
    <p:sldId id="274" r:id="rId9"/>
    <p:sldId id="275" r:id="rId10"/>
    <p:sldId id="277" r:id="rId11"/>
    <p:sldId id="278" r:id="rId12"/>
    <p:sldId id="282" r:id="rId13"/>
    <p:sldId id="283" r:id="rId14"/>
    <p:sldId id="284" r:id="rId15"/>
    <p:sldId id="285" r:id="rId16"/>
    <p:sldId id="286" r:id="rId17"/>
    <p:sldId id="287" r:id="rId18"/>
    <p:sldId id="288" r:id="rId19"/>
    <p:sldId id="289" r:id="rId20"/>
    <p:sldId id="290" r:id="rId21"/>
    <p:sldId id="291" r:id="rId22"/>
    <p:sldId id="292" r:id="rId23"/>
    <p:sldId id="294" r:id="rId24"/>
    <p:sldId id="297" r:id="rId25"/>
    <p:sldId id="298" r:id="rId26"/>
    <p:sldId id="299" r:id="rId27"/>
    <p:sldId id="302" r:id="rId28"/>
    <p:sldId id="303" r:id="rId29"/>
    <p:sldId id="304" r:id="rId30"/>
    <p:sldId id="305" r:id="rId31"/>
    <p:sldId id="306" r:id="rId32"/>
    <p:sldId id="307" r:id="rId33"/>
    <p:sldId id="308" r:id="rId34"/>
    <p:sldId id="309" r:id="rId35"/>
    <p:sldId id="310" r:id="rId36"/>
    <p:sldId id="311" r:id="rId37"/>
    <p:sldId id="312" r:id="rId38"/>
  </p:sldIdLst>
  <p:sldSz cx="9144000" cy="5143500" type="screen16x9"/>
  <p:notesSz cx="6858000" cy="9144000"/>
  <p:embeddedFontLst>
    <p:embeddedFont>
      <p:font typeface="Roboto" panose="02000000000000000000" pitchFamily="2" charset="0"/>
      <p:regular r:id="rId40"/>
      <p:bold r:id="rId41"/>
      <p:italic r:id="rId42"/>
      <p:boldItalic r:id="rId43"/>
    </p:embeddedFont>
    <p:embeddedFont>
      <p:font typeface="Titillium Web" pitchFamily="2" charset="77"/>
      <p:regular r:id="rId44"/>
      <p:bold r:id="rId45"/>
      <p:italic r:id="rId46"/>
      <p:boldItalic r:id="rId47"/>
    </p:embeddedFont>
    <p:embeddedFont>
      <p:font typeface="Titillium Web Light" pitchFamily="2" charset="77"/>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01B698-C9AE-4124-97D2-9652337D97C7}">
  <a:tblStyle styleId="{2301B698-C9AE-4124-97D2-9652337D97C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97D000-5721-4857-BC7A-87988A601CE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4"/>
  </p:normalViewPr>
  <p:slideViewPr>
    <p:cSldViewPr snapToGrid="0" snapToObjects="1">
      <p:cViewPr varScale="1">
        <p:scale>
          <a:sx n="120" d="100"/>
          <a:sy n="120" d="100"/>
        </p:scale>
        <p:origin x="8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6d06a5e28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6d06a5e28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6d06a5e28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6d06a5e28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6d06a5e28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6d06a5e28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136dc0e1e_0_2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136dc0e1e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6d06a5e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6d06a5e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11111"/>
                </a:solidFill>
                <a:highlight>
                  <a:srgbClr val="FFFFFF"/>
                </a:highlight>
              </a:rPr>
              <a:t>Feature engineering is a process of transforming the given data into a form which is easier to interpret. Here, we are interested in making it more transparent for a machine learning model, but some features can be generated so that the data visualization prepared for people without a data-related background can be more digestible.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136dc0e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136dc0e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136dc0e1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136dc0e1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136dc0e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136dc0e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6d02b4a1d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6d02b4a1d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6d02b4a1d_0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6d02b4a1d_0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Census_IsPortableOperatingSystem</a:t>
            </a:r>
            <a:endParaRPr/>
          </a:p>
          <a:p>
            <a:pPr marL="0" lvl="0" indent="0" algn="l" rtl="0">
              <a:spcBef>
                <a:spcPts val="0"/>
              </a:spcBef>
              <a:spcAft>
                <a:spcPts val="0"/>
              </a:spcAft>
              <a:buNone/>
            </a:pPr>
            <a:r>
              <a:rPr lang="en"/>
              <a:t>Census_IsFlightsDisabled</a:t>
            </a:r>
            <a:endParaRPr/>
          </a:p>
          <a:p>
            <a:pPr marL="0" lvl="0" indent="0" algn="l" rtl="0">
              <a:spcBef>
                <a:spcPts val="0"/>
              </a:spcBef>
              <a:spcAft>
                <a:spcPts val="0"/>
              </a:spcAft>
              <a:buNone/>
            </a:pPr>
            <a:r>
              <a:rPr lang="en"/>
              <a:t>Census_IsVirtualDevice</a:t>
            </a:r>
            <a:endParaRPr/>
          </a:p>
          <a:p>
            <a:pPr marL="0" lvl="0" indent="0" algn="l" rtl="0">
              <a:spcBef>
                <a:spcPts val="0"/>
              </a:spcBef>
              <a:spcAft>
                <a:spcPts val="0"/>
              </a:spcAft>
              <a:buNone/>
            </a:pPr>
            <a:r>
              <a:rPr lang="en"/>
              <a:t>Census_OSSkuName</a:t>
            </a:r>
            <a:endParaRPr/>
          </a:p>
          <a:p>
            <a:pPr marL="0" lvl="0" indent="0" algn="l" rtl="0">
              <a:spcBef>
                <a:spcPts val="0"/>
              </a:spcBef>
              <a:spcAft>
                <a:spcPts val="0"/>
              </a:spcAft>
              <a:buNone/>
            </a:pPr>
            <a:r>
              <a:rPr lang="en"/>
              <a:t>OsVer</a:t>
            </a:r>
            <a:endParaRPr/>
          </a:p>
          <a:p>
            <a:pPr marL="0" lvl="0" indent="0" algn="l" rtl="0">
              <a:spcBef>
                <a:spcPts val="0"/>
              </a:spcBef>
              <a:spcAft>
                <a:spcPts val="0"/>
              </a:spcAft>
              <a:buNone/>
            </a:pPr>
            <a:r>
              <a:rPr lang="en"/>
              <a:t>Census_OSArchitecture</a:t>
            </a:r>
            <a:endParaRPr/>
          </a:p>
          <a:p>
            <a:pPr marL="0" lvl="0" indent="0" algn="l" rtl="0">
              <a:spcBef>
                <a:spcPts val="0"/>
              </a:spcBef>
              <a:spcAft>
                <a:spcPts val="0"/>
              </a:spcAft>
              <a:buNone/>
            </a:pPr>
            <a:r>
              <a:rPr lang="en"/>
              <a:t>Census_OSInstallLanguageIdentifier</a:t>
            </a:r>
            <a:endParaRPr/>
          </a:p>
          <a:p>
            <a:pPr marL="0" lvl="0" indent="0" algn="l" rtl="0">
              <a:spcBef>
                <a:spcPts val="0"/>
              </a:spcBef>
              <a:spcAft>
                <a:spcPts val="0"/>
              </a:spcAft>
              <a:buNone/>
            </a:pPr>
            <a:r>
              <a:rPr lang="en"/>
              <a:t>SMode</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6d02b4a1d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6d02b4a1d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136dc0e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136dc0e1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6d06a5e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6d06a5e2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6d06a5e28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6d06a5e28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6d06a5e28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6d06a5e28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6d06a5e28_3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6d06a5e28_3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6d06a5e28_3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6d06a5e28_3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6d06a5e28_3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6d06a5e28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136dc0e1e_0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136dc0e1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136dc0e1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136dc0e1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5136dc0e1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5136dc0e1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6d06a5e2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6d06a5e2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136dc0e1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5136dc0e1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36dc0e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36dc0e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36dc0e1e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36dc0e1e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36dc0e1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36dc0e1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136dc0e1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136dc0e1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136dc0e1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136dc0e1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136dc0e1e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136dc0e1e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136dc0e1e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136dc0e1e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6d02b4a1d_0_90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6d02b4a1d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6d02b4a1d_0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6d02b4a1d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6d02b4a1d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6d02b4a1d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6d02b4a1d_0_9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6d02b4a1d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6d02b4a1d_0_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6d02b4a1d_0_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6d06a5e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6d06a5e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0"/>
            <a:ext cx="6025500" cy="519600"/>
          </a:xfrm>
          <a:prstGeom prst="rect">
            <a:avLst/>
          </a:prstGeom>
        </p:spPr>
        <p:txBody>
          <a:bodyPr spcFirstLastPara="1" wrap="square" lIns="0" tIns="0" rIns="0" bIns="0" anchor="t" anchorCtr="0"/>
          <a:lstStyle>
            <a:lvl1pPr marL="457200" lvl="0" indent="-228600" rtl="0">
              <a:spcBef>
                <a:spcPts val="360"/>
              </a:spcBef>
              <a:spcAft>
                <a:spcPts val="0"/>
              </a:spcAft>
              <a:buSzPts val="1800"/>
              <a:buNone/>
              <a:defRPr sz="1800"/>
            </a:lvl1pPr>
          </a:lstStyle>
          <a:p>
            <a:endParaRPr/>
          </a:p>
        </p:txBody>
      </p:sp>
      <p:sp>
        <p:nvSpPr>
          <p:cNvPr id="46" name="Google Shape;46;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lstStyle>
            <a:lvl1pPr lvl="0"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lstStyle>
            <a:lvl1pPr marL="457200" lvl="0" indent="-381000" rtl="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rgbClr val="0037B3"/>
                </a:solidFill>
                <a:latin typeface="Titillium Web Light"/>
                <a:ea typeface="Titillium Web Light"/>
                <a:cs typeface="Titillium Web Light"/>
                <a:sym typeface="Titillium Web Light"/>
              </a:defRPr>
            </a:lvl1pPr>
            <a:lvl2pPr lvl="1" algn="r" rtl="0">
              <a:buNone/>
              <a:defRPr sz="1300">
                <a:solidFill>
                  <a:srgbClr val="0037B3"/>
                </a:solidFill>
                <a:latin typeface="Titillium Web Light"/>
                <a:ea typeface="Titillium Web Light"/>
                <a:cs typeface="Titillium Web Light"/>
                <a:sym typeface="Titillium Web Light"/>
              </a:defRPr>
            </a:lvl2pPr>
            <a:lvl3pPr lvl="2" algn="r" rtl="0">
              <a:buNone/>
              <a:defRPr sz="1300">
                <a:solidFill>
                  <a:srgbClr val="0037B3"/>
                </a:solidFill>
                <a:latin typeface="Titillium Web Light"/>
                <a:ea typeface="Titillium Web Light"/>
                <a:cs typeface="Titillium Web Light"/>
                <a:sym typeface="Titillium Web Light"/>
              </a:defRPr>
            </a:lvl3pPr>
            <a:lvl4pPr lvl="3" algn="r" rtl="0">
              <a:buNone/>
              <a:defRPr sz="1300">
                <a:solidFill>
                  <a:srgbClr val="0037B3"/>
                </a:solidFill>
                <a:latin typeface="Titillium Web Light"/>
                <a:ea typeface="Titillium Web Light"/>
                <a:cs typeface="Titillium Web Light"/>
                <a:sym typeface="Titillium Web Light"/>
              </a:defRPr>
            </a:lvl4pPr>
            <a:lvl5pPr lvl="4" algn="r" rtl="0">
              <a:buNone/>
              <a:defRPr sz="1300">
                <a:solidFill>
                  <a:srgbClr val="0037B3"/>
                </a:solidFill>
                <a:latin typeface="Titillium Web Light"/>
                <a:ea typeface="Titillium Web Light"/>
                <a:cs typeface="Titillium Web Light"/>
                <a:sym typeface="Titillium Web Light"/>
              </a:defRPr>
            </a:lvl5pPr>
            <a:lvl6pPr lvl="5" algn="r" rtl="0">
              <a:buNone/>
              <a:defRPr sz="1300">
                <a:solidFill>
                  <a:srgbClr val="0037B3"/>
                </a:solidFill>
                <a:latin typeface="Titillium Web Light"/>
                <a:ea typeface="Titillium Web Light"/>
                <a:cs typeface="Titillium Web Light"/>
                <a:sym typeface="Titillium Web Light"/>
              </a:defRPr>
            </a:lvl6pPr>
            <a:lvl7pPr lvl="6" algn="r" rtl="0">
              <a:buNone/>
              <a:defRPr sz="1300">
                <a:solidFill>
                  <a:srgbClr val="0037B3"/>
                </a:solidFill>
                <a:latin typeface="Titillium Web Light"/>
                <a:ea typeface="Titillium Web Light"/>
                <a:cs typeface="Titillium Web Light"/>
                <a:sym typeface="Titillium Web Light"/>
              </a:defRPr>
            </a:lvl7pPr>
            <a:lvl8pPr lvl="7" algn="r" rtl="0">
              <a:buNone/>
              <a:defRPr sz="1300">
                <a:solidFill>
                  <a:srgbClr val="0037B3"/>
                </a:solidFill>
                <a:latin typeface="Titillium Web Light"/>
                <a:ea typeface="Titillium Web Light"/>
                <a:cs typeface="Titillium Web Light"/>
                <a:sym typeface="Titillium Web Light"/>
              </a:defRPr>
            </a:lvl8pPr>
            <a:lvl9pPr lvl="8" algn="r" rtl="0">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p>
            <a:pPr marL="0" lvl="0" indent="0" algn="l" rtl="0">
              <a:spcBef>
                <a:spcPts val="1200"/>
              </a:spcBef>
              <a:spcAft>
                <a:spcPts val="0"/>
              </a:spcAft>
              <a:buClr>
                <a:schemeClr val="dk1"/>
              </a:buClr>
              <a:buSzPts val="1100"/>
              <a:buFont typeface="Arial"/>
              <a:buNone/>
            </a:pPr>
            <a:r>
              <a:rPr lang="en" sz="4800" b="0">
                <a:latin typeface="Roboto"/>
                <a:ea typeface="Roboto"/>
                <a:cs typeface="Roboto"/>
                <a:sym typeface="Roboto"/>
              </a:rPr>
              <a:t>Windows Based Malware Prediction using Deep Learning Techniques</a:t>
            </a:r>
            <a:endParaRPr/>
          </a:p>
        </p:txBody>
      </p:sp>
      <p:pic>
        <p:nvPicPr>
          <p:cNvPr id="55" name="Google Shape;55;p11"/>
          <p:cNvPicPr preferRelativeResize="0"/>
          <p:nvPr/>
        </p:nvPicPr>
        <p:blipFill rotWithShape="1">
          <a:blip r:embed="rId3">
            <a:alphaModFix/>
          </a:blip>
          <a:srcRect r="68502"/>
          <a:stretch/>
        </p:blipFill>
        <p:spPr>
          <a:xfrm>
            <a:off x="6332150" y="2525750"/>
            <a:ext cx="2606924" cy="2975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57200" y="165150"/>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SYSTEM ARCHITECTURE</a:t>
            </a:r>
            <a:endParaRPr/>
          </a:p>
        </p:txBody>
      </p:sp>
      <p:sp>
        <p:nvSpPr>
          <p:cNvPr id="193" name="Google Shape;193;p32"/>
          <p:cNvSpPr txBox="1">
            <a:spLocks noGrp="1"/>
          </p:cNvSpPr>
          <p:nvPr>
            <p:ph type="body" idx="1"/>
          </p:nvPr>
        </p:nvSpPr>
        <p:spPr>
          <a:xfrm>
            <a:off x="457200" y="1245075"/>
            <a:ext cx="6498900" cy="3321000"/>
          </a:xfrm>
          <a:prstGeom prst="rect">
            <a:avLst/>
          </a:prstGeom>
        </p:spPr>
        <p:txBody>
          <a:bodyPr spcFirstLastPara="1" wrap="square" lIns="0" tIns="0" rIns="0" bIns="0" anchor="t" anchorCtr="0">
            <a:noAutofit/>
          </a:bodyPr>
          <a:lstStyle/>
          <a:p>
            <a:pPr marL="457200" lvl="0" indent="-330200" algn="l" rtl="0">
              <a:spcBef>
                <a:spcPts val="600"/>
              </a:spcBef>
              <a:spcAft>
                <a:spcPts val="0"/>
              </a:spcAft>
              <a:buSzPts val="1600"/>
              <a:buChar char="▰"/>
            </a:pPr>
            <a:r>
              <a:rPr lang="en"/>
              <a:t>There are 5 major components - The database, model development environment, EC2 Instance, EC2 Snapshot and Elastic Internet Gateway. </a:t>
            </a:r>
            <a:endParaRPr/>
          </a:p>
          <a:p>
            <a:pPr marL="457200" lvl="0" indent="-330200" algn="l" rtl="0">
              <a:spcBef>
                <a:spcPts val="0"/>
              </a:spcBef>
              <a:spcAft>
                <a:spcPts val="0"/>
              </a:spcAft>
              <a:buSzPts val="1600"/>
              <a:buChar char="▰"/>
            </a:pPr>
            <a:r>
              <a:rPr lang="en"/>
              <a:t>The database contains both test and training sets along with over 89,21,483 operating system values.</a:t>
            </a:r>
            <a:endParaRPr/>
          </a:p>
          <a:p>
            <a:pPr marL="457200" lvl="0" indent="-330200" algn="l" rtl="0">
              <a:spcBef>
                <a:spcPts val="0"/>
              </a:spcBef>
              <a:spcAft>
                <a:spcPts val="0"/>
              </a:spcAft>
              <a:buSzPts val="1600"/>
              <a:buChar char="▰"/>
            </a:pPr>
            <a:r>
              <a:rPr lang="en"/>
              <a:t>The model development environment which does preprocessing followed model training, visualization and accuracy testing and choosing accurate model. </a:t>
            </a:r>
            <a:endParaRPr/>
          </a:p>
          <a:p>
            <a:pPr marL="457200" lvl="0" indent="-330200" algn="l" rtl="0">
              <a:spcBef>
                <a:spcPts val="0"/>
              </a:spcBef>
              <a:spcAft>
                <a:spcPts val="0"/>
              </a:spcAft>
              <a:buSzPts val="1600"/>
              <a:buChar char="▰"/>
            </a:pPr>
            <a:r>
              <a:rPr lang="en"/>
              <a:t>EC2 Instance houses the flask server, frontend designed with jquery and bootstrap, training model h5 file. </a:t>
            </a:r>
            <a:endParaRPr/>
          </a:p>
          <a:p>
            <a:pPr marL="457200" lvl="0" indent="-330200" algn="l" rtl="0">
              <a:spcBef>
                <a:spcPts val="0"/>
              </a:spcBef>
              <a:spcAft>
                <a:spcPts val="0"/>
              </a:spcAft>
              <a:buSzPts val="1600"/>
              <a:buChar char="▰"/>
            </a:pPr>
            <a:r>
              <a:rPr lang="en"/>
              <a:t>EC2 snapshot is an incremental backup of the EC2 volume which is managed by the AWS Console</a:t>
            </a:r>
            <a:endParaRPr/>
          </a:p>
        </p:txBody>
      </p:sp>
      <p:sp>
        <p:nvSpPr>
          <p:cNvPr id="194" name="Google Shape;194;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1885513" y="160425"/>
            <a:ext cx="5614800" cy="882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solidFill>
                  <a:srgbClr val="434343"/>
                </a:solidFill>
              </a:rPr>
              <a:t>SYSTEM ARCHITECTURE DIAGRAM</a:t>
            </a:r>
            <a:endParaRPr>
              <a:solidFill>
                <a:srgbClr val="434343"/>
              </a:solidFill>
            </a:endParaRPr>
          </a:p>
        </p:txBody>
      </p:sp>
      <p:sp>
        <p:nvSpPr>
          <p:cNvPr id="200" name="Google Shape;200;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01" name="Google Shape;201;p33"/>
          <p:cNvPicPr preferRelativeResize="0"/>
          <p:nvPr/>
        </p:nvPicPr>
        <p:blipFill>
          <a:blip r:embed="rId3">
            <a:alphaModFix/>
          </a:blip>
          <a:stretch>
            <a:fillRect/>
          </a:stretch>
        </p:blipFill>
        <p:spPr>
          <a:xfrm>
            <a:off x="1774575" y="1042425"/>
            <a:ext cx="5836700" cy="401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281149" y="122475"/>
            <a:ext cx="8403000" cy="882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rgbClr val="434343"/>
                </a:solidFill>
              </a:rPr>
              <a:t>DATAFLOW DIAGRAM: explaining the model framework</a:t>
            </a:r>
            <a:endParaRPr dirty="0">
              <a:solidFill>
                <a:srgbClr val="434343"/>
              </a:solidFill>
            </a:endParaRPr>
          </a:p>
        </p:txBody>
      </p:sp>
      <p:sp>
        <p:nvSpPr>
          <p:cNvPr id="229" name="Google Shape;229;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30" name="Google Shape;230;p37"/>
          <p:cNvPicPr preferRelativeResize="0"/>
          <p:nvPr/>
        </p:nvPicPr>
        <p:blipFill>
          <a:blip r:embed="rId3">
            <a:alphaModFix/>
          </a:blip>
          <a:stretch>
            <a:fillRect/>
          </a:stretch>
        </p:blipFill>
        <p:spPr>
          <a:xfrm>
            <a:off x="162575" y="1042425"/>
            <a:ext cx="8640150" cy="38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The Algorithm In-depth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Step1: Feature Engineering</a:t>
            </a:r>
            <a:endParaRPr/>
          </a:p>
        </p:txBody>
      </p:sp>
      <p:sp>
        <p:nvSpPr>
          <p:cNvPr id="241" name="Google Shape;241;p39"/>
          <p:cNvSpPr txBox="1">
            <a:spLocks noGrp="1"/>
          </p:cNvSpPr>
          <p:nvPr>
            <p:ph type="body" idx="1"/>
          </p:nvPr>
        </p:nvSpPr>
        <p:spPr>
          <a:xfrm>
            <a:off x="457200" y="1428750"/>
            <a:ext cx="71769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Feature engineering is the process of transforming raw data into features that better represent the underlying problem to the predictive models, resulting in improved model accuracy on unseen data.</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Time split validation, feature encoding, elimination of features by variable importance and cross-validation techniques are the secret ingredients to improving accuracy that is used in all the models under this study.</a:t>
            </a:r>
            <a:endParaRPr dirty="0"/>
          </a:p>
          <a:p>
            <a:pPr marL="0" lvl="0" indent="0" algn="l" rtl="0">
              <a:spcBef>
                <a:spcPts val="600"/>
              </a:spcBef>
              <a:spcAft>
                <a:spcPts val="0"/>
              </a:spcAft>
              <a:buNone/>
            </a:pPr>
            <a:endParaRPr dirty="0"/>
          </a:p>
        </p:txBody>
      </p:sp>
      <p:sp>
        <p:nvSpPr>
          <p:cNvPr id="242" name="Google Shape;242;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Time Split Validation</a:t>
            </a:r>
            <a:endParaRPr dirty="0"/>
          </a:p>
        </p:txBody>
      </p:sp>
      <p:sp>
        <p:nvSpPr>
          <p:cNvPr id="248" name="Google Shape;248;p40"/>
          <p:cNvSpPr txBox="1">
            <a:spLocks noGrp="1"/>
          </p:cNvSpPr>
          <p:nvPr>
            <p:ph type="body" idx="1"/>
          </p:nvPr>
        </p:nvSpPr>
        <p:spPr>
          <a:xfrm>
            <a:off x="457200" y="1428750"/>
            <a:ext cx="7786800" cy="31488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100" dirty="0"/>
              <a:t>These variables were discovered by trying hundreds of engineered variables to see which ones increased Time Split Validation (TSV explained here). Each variable was added to the model one at a time and validation score was recorded. Only the follow 5 variables increased validation score.</a:t>
            </a:r>
            <a:endParaRPr sz="1100" dirty="0"/>
          </a:p>
          <a:p>
            <a:pPr marL="0" lvl="0" indent="0" algn="l" rtl="0">
              <a:spcBef>
                <a:spcPts val="600"/>
              </a:spcBef>
              <a:spcAft>
                <a:spcPts val="0"/>
              </a:spcAft>
              <a:buClr>
                <a:schemeClr val="dk1"/>
              </a:buClr>
              <a:buSzPts val="1100"/>
              <a:buFont typeface="Arial"/>
              <a:buNone/>
            </a:pPr>
            <a:r>
              <a:rPr lang="en" sz="1100" b="1" dirty="0">
                <a:latin typeface="Titillium Web"/>
                <a:ea typeface="Titillium Web"/>
                <a:cs typeface="Titillium Web"/>
                <a:sym typeface="Titillium Web"/>
              </a:rPr>
              <a:t>AppVersion2</a:t>
            </a:r>
            <a:r>
              <a:rPr lang="en" sz="1100" dirty="0"/>
              <a:t> indicates whether your Windows Defender is up to date. This is the second number from </a:t>
            </a:r>
            <a:r>
              <a:rPr lang="en" sz="1100" dirty="0" err="1"/>
              <a:t>AppVersion</a:t>
            </a:r>
            <a:r>
              <a:rPr lang="en" sz="1100" dirty="0"/>
              <a:t>. Regardless of your operating system and version, you can always have </a:t>
            </a:r>
            <a:r>
              <a:rPr lang="en" sz="1100" dirty="0" err="1"/>
              <a:t>AppVersion</a:t>
            </a:r>
            <a:r>
              <a:rPr lang="en" sz="1100" dirty="0"/>
              <a:t> with second number equal 18. For example, you should have 4.18.1807.18075 instead of 4.12.xx.xx.</a:t>
            </a:r>
            <a:endParaRPr sz="1100" dirty="0"/>
          </a:p>
          <a:p>
            <a:pPr marL="0" lvl="0" indent="0" algn="l" rtl="0">
              <a:spcBef>
                <a:spcPts val="600"/>
              </a:spcBef>
              <a:spcAft>
                <a:spcPts val="0"/>
              </a:spcAft>
              <a:buClr>
                <a:schemeClr val="dk1"/>
              </a:buClr>
              <a:buSzPts val="1100"/>
              <a:buFont typeface="Arial"/>
              <a:buNone/>
            </a:pPr>
            <a:r>
              <a:rPr lang="en" sz="1100" b="1" dirty="0">
                <a:latin typeface="Titillium Web"/>
                <a:ea typeface="Titillium Web"/>
                <a:cs typeface="Titillium Web"/>
                <a:sym typeface="Titillium Web"/>
              </a:rPr>
              <a:t>Lag1</a:t>
            </a:r>
            <a:r>
              <a:rPr lang="en" sz="1100" dirty="0"/>
              <a:t> is the difference between </a:t>
            </a:r>
            <a:r>
              <a:rPr lang="en" sz="1100" dirty="0" err="1"/>
              <a:t>AvSigVersion_Date</a:t>
            </a:r>
            <a:r>
              <a:rPr lang="en" sz="1100" dirty="0"/>
              <a:t> and </a:t>
            </a:r>
            <a:r>
              <a:rPr lang="en" sz="1100" dirty="0" err="1"/>
              <a:t>Census_OSVersion_Date</a:t>
            </a:r>
            <a:r>
              <a:rPr lang="en" sz="1100" dirty="0"/>
              <a:t>. Since </a:t>
            </a:r>
            <a:r>
              <a:rPr lang="en" sz="1100" dirty="0" err="1"/>
              <a:t>AvSigVersion</a:t>
            </a:r>
            <a:r>
              <a:rPr lang="en" sz="1100" dirty="0"/>
              <a:t> is the virus definitions for Windows Defender, this variable indicates whether Windows Defender is out-of-date by comparing it's last install with the date of the operating system. Out-of-date antivirus indicates that a user either has better antivirus or they don't use their computer often. In either case, they have less </a:t>
            </a:r>
            <a:r>
              <a:rPr lang="en" sz="1100" dirty="0" err="1"/>
              <a:t>HasDetections</a:t>
            </a:r>
            <a:r>
              <a:rPr lang="en" sz="1100" dirty="0"/>
              <a:t>.</a:t>
            </a:r>
            <a:endParaRPr sz="1100" dirty="0"/>
          </a:p>
          <a:p>
            <a:pPr marL="0" lvl="0" indent="0" algn="l" rtl="0">
              <a:spcBef>
                <a:spcPts val="600"/>
              </a:spcBef>
              <a:spcAft>
                <a:spcPts val="0"/>
              </a:spcAft>
              <a:buClr>
                <a:schemeClr val="dk1"/>
              </a:buClr>
              <a:buSzPts val="1100"/>
              <a:buFont typeface="Arial"/>
              <a:buNone/>
            </a:pPr>
            <a:r>
              <a:rPr lang="en" sz="1100" b="1" dirty="0">
                <a:latin typeface="Titillium Web"/>
                <a:ea typeface="Titillium Web"/>
                <a:cs typeface="Titillium Web"/>
                <a:sym typeface="Titillium Web"/>
              </a:rPr>
              <a:t>Lag5</a:t>
            </a:r>
            <a:r>
              <a:rPr lang="en" sz="1100" dirty="0"/>
              <a:t> is the difference between </a:t>
            </a:r>
            <a:r>
              <a:rPr lang="en" sz="1100" dirty="0" err="1"/>
              <a:t>AvSigVersion_Date</a:t>
            </a:r>
            <a:r>
              <a:rPr lang="en" sz="1100" dirty="0"/>
              <a:t> and July 26, 2018. The first observation in Microsoft's training data is July 26, 2018. Therefore if a computer has </a:t>
            </a:r>
            <a:r>
              <a:rPr lang="en" sz="1100" dirty="0" err="1"/>
              <a:t>AvSigVersion_Date</a:t>
            </a:r>
            <a:r>
              <a:rPr lang="en" sz="1100" dirty="0"/>
              <a:t> before this then their antivirus is out-of-date. (The first observation in the test data is September 27, so you use this difference when encoding the test data.)</a:t>
            </a:r>
            <a:endParaRPr sz="1100" dirty="0"/>
          </a:p>
          <a:p>
            <a:pPr marL="0" lvl="0" indent="0" algn="l" rtl="0">
              <a:spcBef>
                <a:spcPts val="600"/>
              </a:spcBef>
              <a:spcAft>
                <a:spcPts val="0"/>
              </a:spcAft>
              <a:buClr>
                <a:schemeClr val="dk1"/>
              </a:buClr>
              <a:buSzPts val="1100"/>
              <a:buFont typeface="Arial"/>
              <a:buNone/>
            </a:pPr>
            <a:r>
              <a:rPr lang="en" sz="1100" b="1" dirty="0" err="1">
                <a:latin typeface="Titillium Web"/>
                <a:ea typeface="Titillium Web"/>
                <a:cs typeface="Titillium Web"/>
                <a:sym typeface="Titillium Web"/>
              </a:rPr>
              <a:t>driveA</a:t>
            </a:r>
            <a:r>
              <a:rPr lang="en" sz="1100" dirty="0"/>
              <a:t> is the ratio of </a:t>
            </a:r>
            <a:r>
              <a:rPr lang="en" sz="1100" dirty="0" err="1"/>
              <a:t>harddrive</a:t>
            </a:r>
            <a:r>
              <a:rPr lang="en" sz="1100" dirty="0"/>
              <a:t> partition used for the operating system with the total hard drive. </a:t>
            </a:r>
            <a:r>
              <a:rPr lang="en" sz="1100" dirty="0" err="1"/>
              <a:t>Savy</a:t>
            </a:r>
            <a:r>
              <a:rPr lang="en" sz="1100" dirty="0"/>
              <a:t> users install multiple operating systems and have a lower ratio. </a:t>
            </a:r>
            <a:r>
              <a:rPr lang="en" sz="1100" dirty="0" err="1"/>
              <a:t>Savy</a:t>
            </a:r>
            <a:r>
              <a:rPr lang="en" sz="1100" dirty="0"/>
              <a:t> users have reduced </a:t>
            </a:r>
            <a:r>
              <a:rPr lang="en" sz="1100" dirty="0" err="1"/>
              <a:t>HasDetections</a:t>
            </a:r>
            <a:r>
              <a:rPr lang="en" sz="1100" dirty="0"/>
              <a:t>.</a:t>
            </a:r>
            <a:endParaRPr sz="1100" dirty="0"/>
          </a:p>
          <a:p>
            <a:pPr marL="0" lvl="0" indent="0" algn="l" rtl="0">
              <a:spcBef>
                <a:spcPts val="600"/>
              </a:spcBef>
              <a:spcAft>
                <a:spcPts val="0"/>
              </a:spcAft>
              <a:buClr>
                <a:schemeClr val="dk1"/>
              </a:buClr>
              <a:buSzPts val="1100"/>
              <a:buFont typeface="Arial"/>
              <a:buNone/>
            </a:pPr>
            <a:r>
              <a:rPr lang="en" sz="1100" b="1" dirty="0" err="1">
                <a:latin typeface="Titillium Web"/>
                <a:ea typeface="Titillium Web"/>
                <a:cs typeface="Titillium Web"/>
                <a:sym typeface="Titillium Web"/>
              </a:rPr>
              <a:t>driveB</a:t>
            </a:r>
            <a:r>
              <a:rPr lang="en" sz="1100" dirty="0"/>
              <a:t> is the difference between </a:t>
            </a:r>
            <a:r>
              <a:rPr lang="en" sz="1100" dirty="0" err="1"/>
              <a:t>harddrive</a:t>
            </a:r>
            <a:r>
              <a:rPr lang="en" sz="1100" dirty="0"/>
              <a:t> partition used for the operating system and total hard drive. Responsible users manager their hard drives well. Responsible users have reduced </a:t>
            </a:r>
            <a:r>
              <a:rPr lang="en" sz="1100" dirty="0" err="1"/>
              <a:t>HasDetections</a:t>
            </a:r>
            <a:r>
              <a:rPr lang="en" sz="1100" dirty="0"/>
              <a:t>.</a:t>
            </a:r>
            <a:endParaRPr sz="1100" dirty="0"/>
          </a:p>
          <a:p>
            <a:pPr marL="0" lvl="0" indent="0" algn="l" rtl="0">
              <a:spcBef>
                <a:spcPts val="600"/>
              </a:spcBef>
              <a:spcAft>
                <a:spcPts val="0"/>
              </a:spcAft>
              <a:buNone/>
            </a:pPr>
            <a:endParaRPr dirty="0"/>
          </a:p>
        </p:txBody>
      </p:sp>
      <p:sp>
        <p:nvSpPr>
          <p:cNvPr id="249" name="Google Shape;249;p4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Feature Encoding</a:t>
            </a:r>
            <a:endParaRPr/>
          </a:p>
        </p:txBody>
      </p:sp>
      <p:sp>
        <p:nvSpPr>
          <p:cNvPr id="255" name="Google Shape;255;p41"/>
          <p:cNvSpPr txBox="1">
            <a:spLocks noGrp="1"/>
          </p:cNvSpPr>
          <p:nvPr>
            <p:ph type="body" idx="1"/>
          </p:nvPr>
        </p:nvSpPr>
        <p:spPr>
          <a:xfrm>
            <a:off x="457200" y="1428750"/>
            <a:ext cx="82746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dirty="0"/>
              <a:t>In many practical data science activities, the data set will contain categorical variables. Since machine learning is based on mathematical equations, it would cause a problem when we keep categorical variables as is.</a:t>
            </a:r>
            <a:endParaRPr sz="1400" dirty="0"/>
          </a:p>
          <a:p>
            <a:pPr marL="0" lvl="0" indent="0" algn="l" rtl="0">
              <a:spcBef>
                <a:spcPts val="600"/>
              </a:spcBef>
              <a:spcAft>
                <a:spcPts val="0"/>
              </a:spcAft>
              <a:buNone/>
            </a:pPr>
            <a:endParaRPr sz="1400" dirty="0"/>
          </a:p>
          <a:p>
            <a:pPr marL="0" lvl="0" indent="0" algn="l" rtl="0">
              <a:spcBef>
                <a:spcPts val="600"/>
              </a:spcBef>
              <a:spcAft>
                <a:spcPts val="0"/>
              </a:spcAft>
              <a:buNone/>
            </a:pPr>
            <a:r>
              <a:rPr lang="en" sz="1400" dirty="0"/>
              <a:t>Frequency encoding</a:t>
            </a:r>
            <a:endParaRPr sz="1400" dirty="0"/>
          </a:p>
          <a:p>
            <a:pPr marL="0" lvl="0" indent="0" algn="l" rtl="0">
              <a:spcBef>
                <a:spcPts val="600"/>
              </a:spcBef>
              <a:spcAft>
                <a:spcPts val="0"/>
              </a:spcAft>
              <a:buNone/>
            </a:pPr>
            <a:r>
              <a:rPr lang="en" sz="1400" dirty="0"/>
              <a:t>It is a way to utilize the frequency of the categories as labels. In the cases where the frequency is related somewhat with the target variable, it helps the model to understand and assign the weight in direct and inverse proportion, depending on the nature of the data.</a:t>
            </a:r>
            <a:endParaRPr sz="1400" dirty="0"/>
          </a:p>
          <a:p>
            <a:pPr marL="0" lvl="0" indent="0" algn="l" rtl="0">
              <a:spcBef>
                <a:spcPts val="600"/>
              </a:spcBef>
              <a:spcAft>
                <a:spcPts val="0"/>
              </a:spcAft>
              <a:buNone/>
            </a:pPr>
            <a:r>
              <a:rPr lang="en" sz="1400" dirty="0"/>
              <a:t>For variables with large cardinality, an efficient encoding consists in ranking the categories with respect to their frequencies. These variables are then treated as numerical.</a:t>
            </a:r>
            <a:endParaRPr sz="1400" dirty="0"/>
          </a:p>
          <a:p>
            <a:pPr marL="0" lvl="0" indent="0" algn="l" rtl="0">
              <a:spcBef>
                <a:spcPts val="600"/>
              </a:spcBef>
              <a:spcAft>
                <a:spcPts val="0"/>
              </a:spcAft>
              <a:buNone/>
            </a:pPr>
            <a:r>
              <a:rPr lang="en" sz="1400" dirty="0"/>
              <a:t>There are a lot of time dependent variables that exist like (</a:t>
            </a:r>
            <a:r>
              <a:rPr lang="en" sz="1400" dirty="0" err="1"/>
              <a:t>EngineVersion</a:t>
            </a:r>
            <a:r>
              <a:rPr lang="en" sz="1400" dirty="0"/>
              <a:t>, </a:t>
            </a:r>
            <a:r>
              <a:rPr lang="en" sz="1400" dirty="0" err="1"/>
              <a:t>AvSigVersion</a:t>
            </a:r>
            <a:r>
              <a:rPr lang="en" sz="1400" dirty="0"/>
              <a:t>, </a:t>
            </a:r>
            <a:r>
              <a:rPr lang="en" sz="1400" dirty="0" err="1"/>
              <a:t>AppVersion</a:t>
            </a:r>
            <a:r>
              <a:rPr lang="en" sz="1400" dirty="0"/>
              <a:t>, </a:t>
            </a:r>
            <a:r>
              <a:rPr lang="en" sz="1400" dirty="0" err="1"/>
              <a:t>Census_OSVersion</a:t>
            </a:r>
            <a:r>
              <a:rPr lang="en" sz="1400" dirty="0"/>
              <a:t>, </a:t>
            </a:r>
            <a:r>
              <a:rPr lang="en" sz="1400" dirty="0" err="1"/>
              <a:t>Census_OSBuildRevision</a:t>
            </a:r>
            <a:r>
              <a:rPr lang="en" sz="1400" dirty="0"/>
              <a:t>) .</a:t>
            </a:r>
            <a:endParaRPr sz="1400" dirty="0"/>
          </a:p>
          <a:p>
            <a:pPr marL="0" lvl="0" indent="0" algn="l" rtl="0">
              <a:spcBef>
                <a:spcPts val="600"/>
              </a:spcBef>
              <a:spcAft>
                <a:spcPts val="0"/>
              </a:spcAft>
              <a:buNone/>
            </a:pPr>
            <a:r>
              <a:rPr lang="en" sz="1400" dirty="0"/>
              <a:t>And the test set would have variables from versions from beyond the time, the train and test variables are frequency encoded separately.</a:t>
            </a:r>
            <a:endParaRPr sz="1400" dirty="0"/>
          </a:p>
          <a:p>
            <a:pPr marL="0" lvl="0" indent="0" algn="l" rtl="0">
              <a:spcBef>
                <a:spcPts val="600"/>
              </a:spcBef>
              <a:spcAft>
                <a:spcPts val="0"/>
              </a:spcAft>
              <a:buNone/>
            </a:pPr>
            <a:endParaRPr sz="1400" dirty="0"/>
          </a:p>
          <a:p>
            <a:pPr marL="0" lvl="0" indent="0" algn="l" rtl="0">
              <a:spcBef>
                <a:spcPts val="600"/>
              </a:spcBef>
              <a:spcAft>
                <a:spcPts val="0"/>
              </a:spcAft>
              <a:buNone/>
            </a:pPr>
            <a:endParaRPr sz="1400" dirty="0"/>
          </a:p>
          <a:p>
            <a:pPr marL="0" lvl="0" indent="0" algn="l" rtl="0">
              <a:spcBef>
                <a:spcPts val="600"/>
              </a:spcBef>
              <a:spcAft>
                <a:spcPts val="0"/>
              </a:spcAft>
              <a:buNone/>
            </a:pPr>
            <a:endParaRPr sz="1400" dirty="0"/>
          </a:p>
        </p:txBody>
      </p:sp>
      <p:sp>
        <p:nvSpPr>
          <p:cNvPr id="256" name="Google Shape;256;p4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body" idx="1"/>
          </p:nvPr>
        </p:nvSpPr>
        <p:spPr>
          <a:xfrm>
            <a:off x="457200" y="364576"/>
            <a:ext cx="7980000" cy="4212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a:p>
            <a:pPr marL="0" lvl="0" indent="0" algn="l" rtl="0">
              <a:spcBef>
                <a:spcPts val="600"/>
              </a:spcBef>
              <a:spcAft>
                <a:spcPts val="0"/>
              </a:spcAft>
              <a:buClr>
                <a:schemeClr val="dk1"/>
              </a:buClr>
              <a:buSzPts val="1100"/>
              <a:buFont typeface="Arial"/>
              <a:buNone/>
            </a:pPr>
            <a:r>
              <a:rPr lang="en" sz="1400"/>
              <a:t>One - hot encoding</a:t>
            </a:r>
            <a:endParaRPr sz="1400"/>
          </a:p>
          <a:p>
            <a:pPr marL="0" lvl="0" indent="0" algn="l" rtl="0">
              <a:spcBef>
                <a:spcPts val="600"/>
              </a:spcBef>
              <a:spcAft>
                <a:spcPts val="0"/>
              </a:spcAft>
              <a:buNone/>
            </a:pPr>
            <a:r>
              <a:rPr lang="en" sz="1400"/>
              <a:t>In this method, we map each category to a vector that contains 1 and 0 denoting the presence of the feature or not. The number of vectors depends on the categories which we want to keep.</a:t>
            </a: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Among all our category variables, there are a combined 211,562 values. It is tedious to one-hot-encode all.</a:t>
            </a:r>
            <a:endParaRPr sz="1400"/>
          </a:p>
          <a:p>
            <a:pPr marL="0" lvl="0" indent="0" algn="l" rtl="0">
              <a:spcBef>
                <a:spcPts val="600"/>
              </a:spcBef>
              <a:spcAft>
                <a:spcPts val="0"/>
              </a:spcAft>
              <a:buNone/>
            </a:pPr>
            <a:r>
              <a:rPr lang="en" sz="1400"/>
              <a:t>then for each value, we will test the following hypotheses</a:t>
            </a:r>
            <a:endParaRPr sz="1400"/>
          </a:p>
          <a:p>
            <a:pPr marL="0" lvl="0" indent="0" algn="ctr" rtl="0">
              <a:spcBef>
                <a:spcPts val="600"/>
              </a:spcBef>
              <a:spcAft>
                <a:spcPts val="0"/>
              </a:spcAft>
              <a:buNone/>
            </a:pPr>
            <a:r>
              <a:rPr lang="en" sz="1400"/>
              <a:t>H0:Prob(HasDetections=1 given value is present)=0.5</a:t>
            </a:r>
            <a:endParaRPr sz="1400"/>
          </a:p>
          <a:p>
            <a:pPr marL="0" lvl="0" indent="0" algn="ctr" rtl="0">
              <a:spcBef>
                <a:spcPts val="600"/>
              </a:spcBef>
              <a:spcAft>
                <a:spcPts val="0"/>
              </a:spcAft>
              <a:buNone/>
            </a:pPr>
            <a:r>
              <a:rPr lang="en" sz="1400"/>
              <a:t>HA:Prob(HasDetections=1 given value is present)≠0.5</a:t>
            </a:r>
            <a:endParaRPr sz="1400"/>
          </a:p>
          <a:p>
            <a:pPr marL="0" lvl="0" indent="0" algn="l" rtl="0">
              <a:spcBef>
                <a:spcPts val="600"/>
              </a:spcBef>
              <a:spcAft>
                <a:spcPts val="0"/>
              </a:spcAft>
              <a:buNone/>
            </a:pPr>
            <a:r>
              <a:rPr lang="en" sz="1400"/>
              <a:t>The test statistic z-value equals  p̂  , the observed HasDetections rate given value is present, minus 0.5 divided by the standard deviation of  p̂  . The Central Limit Theorem tells us</a:t>
            </a:r>
            <a:endParaRPr sz="1400"/>
          </a:p>
          <a:p>
            <a:pPr marL="0" lvl="0" indent="0" algn="ctr" rtl="0">
              <a:spcBef>
                <a:spcPts val="600"/>
              </a:spcBef>
              <a:spcAft>
                <a:spcPts val="0"/>
              </a:spcAft>
              <a:buNone/>
            </a:pPr>
            <a:r>
              <a:rPr lang="en" sz="1400"/>
              <a:t>z-value=p̂ −0.5SD(p̂ )</a:t>
            </a:r>
            <a:endParaRPr sz="1400"/>
          </a:p>
          <a:p>
            <a:pPr marL="0" lvl="0" indent="0" algn="l" rtl="0">
              <a:spcBef>
                <a:spcPts val="600"/>
              </a:spcBef>
              <a:spcAft>
                <a:spcPts val="0"/>
              </a:spcAft>
              <a:buClr>
                <a:schemeClr val="dk1"/>
              </a:buClr>
              <a:buSzPts val="1100"/>
              <a:buFont typeface="Arial"/>
              <a:buNone/>
            </a:pPr>
            <a:r>
              <a:rPr lang="en" sz="1400"/>
              <a:t>If the absolute value of  z  is greater than 2.0, we are 95% confident that Prob(HasDetections=1 given value is present) is not equal 0.5 and we will include a boolean for this value in our model. Actually, we'll use a  z  threshold of 5.0 and require  10−7n&gt;0.005 . This adds lesser new boolean variables (instead of naively one-hot-encoding 211,562!).</a:t>
            </a:r>
            <a:endParaRPr sz="140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262" name="Google Shape;262;p4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a:spLocks noGrp="1"/>
          </p:cNvSpPr>
          <p:nvPr>
            <p:ph type="body" idx="1"/>
          </p:nvPr>
        </p:nvSpPr>
        <p:spPr>
          <a:xfrm>
            <a:off x="457200" y="1417300"/>
            <a:ext cx="6210000" cy="315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Logistic regression predicts the probability to be sigmoid (a_1*x_1+...+a_23*x23) where a's are learned coefficients and x's are our variables. Importance of x_k equals 0 if p-value is greater than 0.05 and equal a_k*SD(x_k) otherwise where SD is the standard deviation of x_k. If a variable has non-zero importance then it helps the model in a statistically significant way.</a:t>
            </a:r>
            <a:endParaRPr/>
          </a:p>
          <a:p>
            <a:pPr marL="0" lvl="0" indent="0" algn="l" rtl="0">
              <a:spcBef>
                <a:spcPts val="600"/>
              </a:spcBef>
              <a:spcAft>
                <a:spcPts val="0"/>
              </a:spcAft>
              <a:buNone/>
            </a:pPr>
            <a:r>
              <a:rPr lang="en"/>
              <a:t>The first one is obvious. The next few have more than 98% of their data in one category value or NA values. This can be proved using the variable significance method above.</a:t>
            </a:r>
            <a:endParaRPr/>
          </a:p>
          <a:p>
            <a:pPr marL="0" lvl="0" indent="0" algn="l" rtl="0">
              <a:spcBef>
                <a:spcPts val="600"/>
              </a:spcBef>
              <a:spcAft>
                <a:spcPts val="0"/>
              </a:spcAft>
              <a:buNone/>
            </a:pPr>
            <a:endParaRPr/>
          </a:p>
        </p:txBody>
      </p:sp>
      <p:sp>
        <p:nvSpPr>
          <p:cNvPr id="268" name="Google Shape;268;p43"/>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a:t>ELIMINATION OF FEATURES BY</a:t>
            </a:r>
            <a:endParaRPr sz="2800"/>
          </a:p>
          <a:p>
            <a:pPr marL="0" lvl="0" indent="0" algn="ctr" rtl="0">
              <a:spcBef>
                <a:spcPts val="0"/>
              </a:spcBef>
              <a:spcAft>
                <a:spcPts val="0"/>
              </a:spcAft>
              <a:buNone/>
            </a:pPr>
            <a:r>
              <a:rPr lang="en" sz="2800"/>
              <a:t>VARIABLE IMPORTANCE ALGORITHM</a:t>
            </a:r>
            <a:endParaRPr sz="2800"/>
          </a:p>
        </p:txBody>
      </p:sp>
      <p:sp>
        <p:nvSpPr>
          <p:cNvPr id="269" name="Google Shape;269;p4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75" name="Google Shape;275;p44"/>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FEATURES REMOVED BY VARIABLE IMPORTANCE</a:t>
            </a:r>
            <a:endParaRPr/>
          </a:p>
        </p:txBody>
      </p:sp>
      <p:sp>
        <p:nvSpPr>
          <p:cNvPr id="276" name="Google Shape;276;p44"/>
          <p:cNvSpPr txBox="1">
            <a:spLocks noGrp="1"/>
          </p:cNvSpPr>
          <p:nvPr>
            <p:ph type="body" idx="1"/>
          </p:nvPr>
        </p:nvSpPr>
        <p:spPr>
          <a:xfrm>
            <a:off x="457200" y="1428750"/>
            <a:ext cx="42852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400"/>
          </a:p>
          <a:p>
            <a:pPr marL="457200" lvl="0" indent="-317500" algn="l" rtl="0">
              <a:spcBef>
                <a:spcPts val="600"/>
              </a:spcBef>
              <a:spcAft>
                <a:spcPts val="0"/>
              </a:spcAft>
              <a:buSzPts val="1400"/>
              <a:buAutoNum type="arabicPeriod"/>
            </a:pPr>
            <a:r>
              <a:rPr lang="en" sz="1400"/>
              <a:t> MachineIdentifier</a:t>
            </a:r>
            <a:endParaRPr sz="1400"/>
          </a:p>
          <a:p>
            <a:pPr marL="457200" lvl="0" indent="-317500" algn="l" rtl="0">
              <a:spcBef>
                <a:spcPts val="0"/>
              </a:spcBef>
              <a:spcAft>
                <a:spcPts val="0"/>
              </a:spcAft>
              <a:buSzPts val="1400"/>
              <a:buAutoNum type="arabicPeriod"/>
            </a:pPr>
            <a:r>
              <a:rPr lang="en" sz="1400"/>
              <a:t>ProductName</a:t>
            </a:r>
            <a:endParaRPr sz="1400"/>
          </a:p>
          <a:p>
            <a:pPr marL="457200" lvl="0" indent="-317500" algn="l" rtl="0">
              <a:spcBef>
                <a:spcPts val="0"/>
              </a:spcBef>
              <a:spcAft>
                <a:spcPts val="0"/>
              </a:spcAft>
              <a:buSzPts val="1400"/>
              <a:buAutoNum type="arabicPeriod"/>
            </a:pPr>
            <a:r>
              <a:rPr lang="en" sz="1400"/>
              <a:t>IsBeta</a:t>
            </a:r>
            <a:endParaRPr sz="1400"/>
          </a:p>
          <a:p>
            <a:pPr marL="457200" lvl="0" indent="-317500" algn="l" rtl="0">
              <a:spcBef>
                <a:spcPts val="0"/>
              </a:spcBef>
              <a:spcAft>
                <a:spcPts val="0"/>
              </a:spcAft>
              <a:buSzPts val="1400"/>
              <a:buAutoNum type="arabicPeriod"/>
            </a:pPr>
            <a:r>
              <a:rPr lang="en" sz="1400"/>
              <a:t> IsSxsPassiveMode</a:t>
            </a:r>
            <a:endParaRPr sz="1400"/>
          </a:p>
          <a:p>
            <a:pPr marL="457200" lvl="0" indent="-317500" algn="l" rtl="0">
              <a:spcBef>
                <a:spcPts val="0"/>
              </a:spcBef>
              <a:spcAft>
                <a:spcPts val="0"/>
              </a:spcAft>
              <a:buSzPts val="1400"/>
              <a:buAutoNum type="arabicPeriod"/>
            </a:pPr>
            <a:r>
              <a:rPr lang="en" sz="1400"/>
              <a:t> HasTpm</a:t>
            </a:r>
            <a:endParaRPr sz="1400"/>
          </a:p>
          <a:p>
            <a:pPr marL="457200" lvl="0" indent="-317500" algn="l" rtl="0">
              <a:spcBef>
                <a:spcPts val="0"/>
              </a:spcBef>
              <a:spcAft>
                <a:spcPts val="0"/>
              </a:spcAft>
              <a:buSzPts val="1400"/>
              <a:buAutoNum type="arabicPeriod"/>
            </a:pPr>
            <a:r>
              <a:rPr lang="en" sz="1400"/>
              <a:t>AutoSampleOptIn</a:t>
            </a:r>
            <a:endParaRPr sz="1400"/>
          </a:p>
          <a:p>
            <a:pPr marL="457200" lvl="0" indent="-317500" algn="l" rtl="0">
              <a:spcBef>
                <a:spcPts val="0"/>
              </a:spcBef>
              <a:spcAft>
                <a:spcPts val="0"/>
              </a:spcAft>
              <a:buSzPts val="1400"/>
              <a:buAutoNum type="arabicPeriod"/>
            </a:pPr>
            <a:r>
              <a:rPr lang="en" sz="1400"/>
              <a:t> PuaMode</a:t>
            </a:r>
            <a:endParaRPr sz="1400"/>
          </a:p>
          <a:p>
            <a:pPr marL="457200" lvl="0" indent="-317500" algn="l" rtl="0">
              <a:spcBef>
                <a:spcPts val="0"/>
              </a:spcBef>
              <a:spcAft>
                <a:spcPts val="0"/>
              </a:spcAft>
              <a:buSzPts val="1400"/>
              <a:buAutoNum type="arabicPeriod"/>
            </a:pPr>
            <a:r>
              <a:rPr lang="en" sz="1400"/>
              <a:t> UacLuaenable</a:t>
            </a:r>
            <a:endParaRPr sz="1400"/>
          </a:p>
          <a:p>
            <a:pPr marL="457200" lvl="0" indent="-317500" algn="l" rtl="0">
              <a:spcBef>
                <a:spcPts val="0"/>
              </a:spcBef>
              <a:spcAft>
                <a:spcPts val="0"/>
              </a:spcAft>
              <a:buSzPts val="1400"/>
              <a:buAutoNum type="arabicPeriod"/>
            </a:pPr>
            <a:r>
              <a:rPr lang="en" sz="1400"/>
              <a:t> Census_DeviceFamily</a:t>
            </a:r>
            <a:endParaRPr sz="1400"/>
          </a:p>
          <a:p>
            <a:pPr marL="457200" lvl="0" indent="-317500" algn="l" rtl="0">
              <a:spcBef>
                <a:spcPts val="0"/>
              </a:spcBef>
              <a:spcAft>
                <a:spcPts val="0"/>
              </a:spcAft>
              <a:buSzPts val="1400"/>
              <a:buAutoNum type="arabicPeriod"/>
            </a:pPr>
            <a:r>
              <a:rPr lang="en" sz="1400"/>
              <a:t> Census_ProcessorClass </a:t>
            </a:r>
            <a:endParaRPr sz="1200"/>
          </a:p>
        </p:txBody>
      </p:sp>
      <p:sp>
        <p:nvSpPr>
          <p:cNvPr id="277" name="Google Shape;277;p44"/>
          <p:cNvSpPr txBox="1"/>
          <p:nvPr/>
        </p:nvSpPr>
        <p:spPr>
          <a:xfrm>
            <a:off x="4799850" y="1382925"/>
            <a:ext cx="3883500" cy="3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600"/>
              </a:spcBef>
              <a:spcAft>
                <a:spcPts val="0"/>
              </a:spcAft>
              <a:buNone/>
            </a:pPr>
            <a:endParaRPr>
              <a:solidFill>
                <a:schemeClr val="lt1"/>
              </a:solidFill>
              <a:latin typeface="Titillium Web Light"/>
              <a:ea typeface="Titillium Web Light"/>
              <a:cs typeface="Titillium Web Light"/>
              <a:sym typeface="Titillium Web Light"/>
            </a:endParaRPr>
          </a:p>
          <a:p>
            <a:pPr marL="0" lvl="0" indent="0" algn="l" rtl="0">
              <a:spcBef>
                <a:spcPts val="600"/>
              </a:spcBef>
              <a:spcAft>
                <a:spcPts val="0"/>
              </a:spcAft>
              <a:buNone/>
            </a:pPr>
            <a:endParaRPr sz="1200">
              <a:solidFill>
                <a:schemeClr val="lt1"/>
              </a:solidFill>
              <a:latin typeface="Titillium Web Light"/>
              <a:ea typeface="Titillium Web Light"/>
              <a:cs typeface="Titillium Web Light"/>
              <a:sym typeface="Titillium Web Light"/>
            </a:endParaRPr>
          </a:p>
          <a:p>
            <a:pPr marL="0" lvl="0" indent="0" algn="l" rtl="0">
              <a:spcBef>
                <a:spcPts val="0"/>
              </a:spcBef>
              <a:spcAft>
                <a:spcPts val="0"/>
              </a:spcAft>
              <a:buNone/>
            </a:pPr>
            <a:r>
              <a:rPr lang="en">
                <a:solidFill>
                  <a:schemeClr val="lt1"/>
                </a:solidFill>
                <a:latin typeface="Titillium Web Light"/>
                <a:ea typeface="Titillium Web Light"/>
                <a:cs typeface="Titillium Web Light"/>
                <a:sym typeface="Titillium Web Light"/>
              </a:rPr>
              <a:t>  </a:t>
            </a:r>
            <a:endParaRPr>
              <a:solidFill>
                <a:schemeClr val="lt1"/>
              </a:solidFill>
              <a:latin typeface="Titillium Web Light"/>
              <a:ea typeface="Titillium Web Light"/>
              <a:cs typeface="Titillium Web Light"/>
              <a:sym typeface="Titillium Web Light"/>
            </a:endParaRPr>
          </a:p>
          <a:p>
            <a:pPr marL="0" lvl="0" indent="0" algn="l" rtl="0">
              <a:spcBef>
                <a:spcPts val="600"/>
              </a:spcBef>
              <a:spcAft>
                <a:spcPts val="0"/>
              </a:spcAft>
              <a:buNone/>
            </a:pPr>
            <a:endParaRPr>
              <a:solidFill>
                <a:schemeClr val="lt1"/>
              </a:solidFill>
              <a:latin typeface="Titillium Web Light"/>
              <a:ea typeface="Titillium Web Light"/>
              <a:cs typeface="Titillium Web Light"/>
              <a:sym typeface="Titillium Web Light"/>
            </a:endParaRPr>
          </a:p>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278" name="Google Shape;278;p44"/>
          <p:cNvSpPr txBox="1">
            <a:spLocks noGrp="1"/>
          </p:cNvSpPr>
          <p:nvPr>
            <p:ph type="body" idx="1"/>
          </p:nvPr>
        </p:nvSpPr>
        <p:spPr>
          <a:xfrm>
            <a:off x="4799850" y="1446513"/>
            <a:ext cx="4285200" cy="3148800"/>
          </a:xfrm>
          <a:prstGeom prst="rect">
            <a:avLst/>
          </a:prstGeom>
        </p:spPr>
        <p:txBody>
          <a:bodyPr spcFirstLastPara="1" wrap="square" lIns="0" tIns="0" rIns="0" bIns="0" anchor="t" anchorCtr="0">
            <a:noAutofit/>
          </a:bodyPr>
          <a:lstStyle/>
          <a:p>
            <a:pPr marL="457200" lvl="0" indent="0" algn="l" rtl="0">
              <a:spcBef>
                <a:spcPts val="600"/>
              </a:spcBef>
              <a:spcAft>
                <a:spcPts val="0"/>
              </a:spcAft>
              <a:buNone/>
            </a:pPr>
            <a:endParaRPr sz="1400"/>
          </a:p>
          <a:p>
            <a:pPr marL="457200" lvl="0" indent="-317500" algn="l" rtl="0">
              <a:spcBef>
                <a:spcPts val="600"/>
              </a:spcBef>
              <a:spcAft>
                <a:spcPts val="0"/>
              </a:spcAft>
              <a:buSzPts val="1400"/>
              <a:buAutoNum type="arabicPeriod" startAt="11"/>
            </a:pPr>
            <a:r>
              <a:rPr lang="en" sz="1400"/>
              <a:t>Census_IsPortableOperatingSystem</a:t>
            </a:r>
            <a:endParaRPr sz="1400"/>
          </a:p>
          <a:p>
            <a:pPr marL="457200" lvl="0" indent="-317500" algn="l" rtl="0">
              <a:spcBef>
                <a:spcPts val="0"/>
              </a:spcBef>
              <a:spcAft>
                <a:spcPts val="0"/>
              </a:spcAft>
              <a:buSzPts val="1400"/>
              <a:buAutoNum type="arabicPeriod" startAt="11"/>
            </a:pPr>
            <a:r>
              <a:rPr lang="en" sz="1400"/>
              <a:t>Census_IsFlightsDisabled</a:t>
            </a:r>
            <a:endParaRPr sz="1400"/>
          </a:p>
          <a:p>
            <a:pPr marL="457200" lvl="0" indent="-317500" algn="l" rtl="0">
              <a:spcBef>
                <a:spcPts val="0"/>
              </a:spcBef>
              <a:spcAft>
                <a:spcPts val="0"/>
              </a:spcAft>
              <a:buSzPts val="1400"/>
              <a:buAutoNum type="arabicPeriod" startAt="11"/>
            </a:pPr>
            <a:r>
              <a:rPr lang="en" sz="1400"/>
              <a:t>Census_IsVirtualDevice</a:t>
            </a:r>
            <a:endParaRPr sz="1400"/>
          </a:p>
          <a:p>
            <a:pPr marL="457200" lvl="0" indent="-317500" algn="l" rtl="0">
              <a:spcBef>
                <a:spcPts val="0"/>
              </a:spcBef>
              <a:spcAft>
                <a:spcPts val="0"/>
              </a:spcAft>
              <a:buSzPts val="1400"/>
              <a:buAutoNum type="arabicPeriod" startAt="11"/>
            </a:pPr>
            <a:r>
              <a:rPr lang="en" sz="1400"/>
              <a:t>Census_OSSkuName</a:t>
            </a:r>
            <a:endParaRPr sz="1400"/>
          </a:p>
          <a:p>
            <a:pPr marL="457200" lvl="0" indent="-317500" algn="l" rtl="0">
              <a:spcBef>
                <a:spcPts val="0"/>
              </a:spcBef>
              <a:spcAft>
                <a:spcPts val="0"/>
              </a:spcAft>
              <a:buSzPts val="1400"/>
              <a:buAutoNum type="arabicPeriod" startAt="11"/>
            </a:pPr>
            <a:r>
              <a:rPr lang="en" sz="1400"/>
              <a:t>OsVer</a:t>
            </a:r>
            <a:endParaRPr sz="1400"/>
          </a:p>
          <a:p>
            <a:pPr marL="457200" lvl="0" indent="-317500" algn="l" rtl="0">
              <a:spcBef>
                <a:spcPts val="0"/>
              </a:spcBef>
              <a:spcAft>
                <a:spcPts val="0"/>
              </a:spcAft>
              <a:buSzPts val="1400"/>
              <a:buAutoNum type="arabicPeriod" startAt="11"/>
            </a:pPr>
            <a:r>
              <a:rPr lang="en" sz="1400"/>
              <a:t>Census_OSArchitecture</a:t>
            </a:r>
            <a:endParaRPr sz="1400"/>
          </a:p>
          <a:p>
            <a:pPr marL="457200" lvl="0" indent="-317500" algn="l" rtl="0">
              <a:spcBef>
                <a:spcPts val="0"/>
              </a:spcBef>
              <a:spcAft>
                <a:spcPts val="0"/>
              </a:spcAft>
              <a:buSzPts val="1400"/>
              <a:buAutoNum type="arabicPeriod" startAt="11"/>
            </a:pPr>
            <a:r>
              <a:rPr lang="en" sz="1400"/>
              <a:t>Census_OSInstallLanguageIdentifier</a:t>
            </a:r>
            <a:endParaRPr sz="1400"/>
          </a:p>
          <a:p>
            <a:pPr marL="457200" lvl="0" indent="-317500" algn="l" rtl="0">
              <a:spcBef>
                <a:spcPts val="0"/>
              </a:spcBef>
              <a:spcAft>
                <a:spcPts val="0"/>
              </a:spcAft>
              <a:buSzPts val="1400"/>
              <a:buAutoNum type="arabicPeriod" startAt="11"/>
            </a:pPr>
            <a:r>
              <a:rPr lang="en" sz="1400"/>
              <a:t>SMode</a:t>
            </a:r>
            <a:endParaRPr sz="1400"/>
          </a:p>
          <a:p>
            <a:pPr marL="0" lvl="0" indent="0" algn="l" rtl="0">
              <a:spcBef>
                <a:spcPts val="600"/>
              </a:spcBef>
              <a:spcAft>
                <a:spcPts val="0"/>
              </a:spcAft>
              <a:buNone/>
            </a:pP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57200" y="165150"/>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OBJECTIVE</a:t>
            </a:r>
            <a:endParaRPr/>
          </a:p>
        </p:txBody>
      </p:sp>
      <p:sp>
        <p:nvSpPr>
          <p:cNvPr id="68" name="Google Shape;68;p13"/>
          <p:cNvSpPr txBox="1">
            <a:spLocks noGrp="1"/>
          </p:cNvSpPr>
          <p:nvPr>
            <p:ph type="body" idx="1"/>
          </p:nvPr>
        </p:nvSpPr>
        <p:spPr>
          <a:xfrm>
            <a:off x="457200" y="1134823"/>
            <a:ext cx="6025500" cy="3148800"/>
          </a:xfrm>
          <a:prstGeom prst="rect">
            <a:avLst/>
          </a:prstGeom>
        </p:spPr>
        <p:txBody>
          <a:bodyPr spcFirstLastPara="1" wrap="square" lIns="0" tIns="0" rIns="0" bIns="0" anchor="t" anchorCtr="0">
            <a:noAutofit/>
          </a:bodyPr>
          <a:lstStyle/>
          <a:p>
            <a:pPr marL="457200" lvl="0" indent="-368300" algn="l" rtl="0">
              <a:spcBef>
                <a:spcPts val="600"/>
              </a:spcBef>
              <a:spcAft>
                <a:spcPts val="0"/>
              </a:spcAft>
              <a:buSzPts val="2200"/>
              <a:buChar char="▰"/>
            </a:pPr>
            <a:r>
              <a:rPr lang="en" sz="2200"/>
              <a:t>Prevent malware before it has an opportunity to attack by trying to predict the possibility of malware attack on a system</a:t>
            </a:r>
            <a:endParaRPr sz="2200"/>
          </a:p>
          <a:p>
            <a:pPr marL="457200" lvl="0" indent="-368300" algn="l" rtl="0">
              <a:spcBef>
                <a:spcPts val="0"/>
              </a:spcBef>
              <a:spcAft>
                <a:spcPts val="0"/>
              </a:spcAft>
              <a:buSzPts val="2200"/>
              <a:buChar char="▰"/>
            </a:pPr>
            <a:r>
              <a:rPr lang="en" sz="2200"/>
              <a:t>Dataset is sourced directly from Microsoft with over 7 billion instances of Windows Operating Systems</a:t>
            </a:r>
            <a:endParaRPr sz="2200"/>
          </a:p>
          <a:p>
            <a:pPr marL="457200" lvl="0" indent="-368300" algn="l" rtl="0">
              <a:lnSpc>
                <a:spcPct val="115000"/>
              </a:lnSpc>
              <a:spcBef>
                <a:spcPts val="0"/>
              </a:spcBef>
              <a:spcAft>
                <a:spcPts val="0"/>
              </a:spcAft>
              <a:buClr>
                <a:srgbClr val="FFFFFF"/>
              </a:buClr>
              <a:buSzPts val="2200"/>
              <a:buChar char="▰"/>
            </a:pPr>
            <a:r>
              <a:rPr lang="en" sz="2200">
                <a:solidFill>
                  <a:srgbClr val="FFFFFF"/>
                </a:solidFill>
                <a:latin typeface="Titillium Web"/>
                <a:ea typeface="Titillium Web"/>
                <a:cs typeface="Titillium Web"/>
                <a:sym typeface="Titillium Web"/>
              </a:rPr>
              <a:t>3 different models in different domains so we can do a comparative study of completely different methods and analyze the advantages and drawbacks of each model</a:t>
            </a:r>
            <a:endParaRPr sz="2200"/>
          </a:p>
        </p:txBody>
      </p:sp>
      <p:sp>
        <p:nvSpPr>
          <p:cNvPr id="69" name="Google Shape;6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457200" y="434575"/>
            <a:ext cx="715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Step 2: K-Fold Cross Validation</a:t>
            </a:r>
            <a:endParaRPr/>
          </a:p>
        </p:txBody>
      </p:sp>
      <p:sp>
        <p:nvSpPr>
          <p:cNvPr id="284" name="Google Shape;284;p45"/>
          <p:cNvSpPr txBox="1">
            <a:spLocks noGrp="1"/>
          </p:cNvSpPr>
          <p:nvPr>
            <p:ph type="body" idx="1"/>
          </p:nvPr>
        </p:nvSpPr>
        <p:spPr>
          <a:xfrm>
            <a:off x="457200" y="1428750"/>
            <a:ext cx="7837500" cy="31488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AutoNum type="arabicPeriod"/>
            </a:pPr>
            <a:r>
              <a:rPr lang="en" sz="1800"/>
              <a:t>Randomly split your entire dataset into k”folds”</a:t>
            </a:r>
            <a:endParaRPr sz="1800"/>
          </a:p>
          <a:p>
            <a:pPr marL="457200" lvl="0" indent="-342900" algn="l" rtl="0">
              <a:spcBef>
                <a:spcPts val="0"/>
              </a:spcBef>
              <a:spcAft>
                <a:spcPts val="0"/>
              </a:spcAft>
              <a:buSzPts val="1800"/>
              <a:buAutoNum type="arabicPeriod"/>
            </a:pPr>
            <a:r>
              <a:rPr lang="en" sz="1800"/>
              <a:t>For each k-fold in your dataset, build your model on k – 1 folds of the dataset. Then, test the model to check the effectiveness for kth fold</a:t>
            </a:r>
            <a:endParaRPr sz="1800"/>
          </a:p>
          <a:p>
            <a:pPr marL="457200" lvl="0" indent="-342900" algn="l" rtl="0">
              <a:spcBef>
                <a:spcPts val="0"/>
              </a:spcBef>
              <a:spcAft>
                <a:spcPts val="0"/>
              </a:spcAft>
              <a:buSzPts val="1800"/>
              <a:buAutoNum type="arabicPeriod"/>
            </a:pPr>
            <a:r>
              <a:rPr lang="en" sz="1800"/>
              <a:t>Record the error you see on each of the predictions</a:t>
            </a:r>
            <a:endParaRPr sz="1800"/>
          </a:p>
          <a:p>
            <a:pPr marL="457200" lvl="0" indent="-342900" algn="l" rtl="0">
              <a:spcBef>
                <a:spcPts val="0"/>
              </a:spcBef>
              <a:spcAft>
                <a:spcPts val="0"/>
              </a:spcAft>
              <a:buSzPts val="1800"/>
              <a:buAutoNum type="arabicPeriod"/>
            </a:pPr>
            <a:r>
              <a:rPr lang="en" sz="1800"/>
              <a:t>Repeat this until each of the k-folds has served as the test set</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The advantage of this method over repeated random sub-sampling is that all observations are used for both training and validation, and each observation is used for validation exactly once, and helps generalize the model. 5-fold cross-validation is commonly used for datasets with more than a couple of hundred thousand rows of data. </a:t>
            </a:r>
            <a:endParaRPr sz="1800"/>
          </a:p>
        </p:txBody>
      </p:sp>
      <p:sp>
        <p:nvSpPr>
          <p:cNvPr id="285" name="Google Shape;285;p4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a:spLocks noGrp="1"/>
          </p:cNvSpPr>
          <p:nvPr>
            <p:ph type="title"/>
          </p:nvPr>
        </p:nvSpPr>
        <p:spPr>
          <a:xfrm>
            <a:off x="457200" y="2319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Step 3: CHOICE OF MODEL</a:t>
            </a:r>
            <a:endParaRPr/>
          </a:p>
        </p:txBody>
      </p:sp>
      <p:sp>
        <p:nvSpPr>
          <p:cNvPr id="291" name="Google Shape;291;p4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graphicFrame>
        <p:nvGraphicFramePr>
          <p:cNvPr id="292" name="Google Shape;292;p46"/>
          <p:cNvGraphicFramePr/>
          <p:nvPr/>
        </p:nvGraphicFramePr>
        <p:xfrm>
          <a:off x="457200" y="1291975"/>
          <a:ext cx="7239000" cy="3566100"/>
        </p:xfrm>
        <a:graphic>
          <a:graphicData uri="http://schemas.openxmlformats.org/drawingml/2006/table">
            <a:tbl>
              <a:tblPr>
                <a:noFill/>
                <a:tableStyleId>{9397D000-5721-4857-BC7A-87988A601CEC}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457200" lvl="0" indent="-228600" algn="ctr" rtl="0">
                        <a:spcBef>
                          <a:spcPts val="0"/>
                        </a:spcBef>
                        <a:spcAft>
                          <a:spcPts val="0"/>
                        </a:spcAft>
                        <a:buNone/>
                      </a:pPr>
                      <a:r>
                        <a:rPr lang="en" b="1">
                          <a:solidFill>
                            <a:srgbClr val="FFFFFF"/>
                          </a:solidFill>
                          <a:latin typeface="Titillium Web"/>
                          <a:ea typeface="Titillium Web"/>
                          <a:cs typeface="Titillium Web"/>
                          <a:sym typeface="Titillium Web"/>
                        </a:rPr>
                        <a:t>Light Gradient Boosting Method</a:t>
                      </a:r>
                      <a:endParaRPr b="1">
                        <a:solidFill>
                          <a:srgbClr val="FFFFFF"/>
                        </a:solidFill>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228600" algn="ctr" rtl="0">
                        <a:spcBef>
                          <a:spcPts val="0"/>
                        </a:spcBef>
                        <a:spcAft>
                          <a:spcPts val="0"/>
                        </a:spcAft>
                        <a:buNone/>
                      </a:pPr>
                      <a:r>
                        <a:rPr lang="en" b="1">
                          <a:solidFill>
                            <a:srgbClr val="FFFFFF"/>
                          </a:solidFill>
                          <a:latin typeface="Titillium Web"/>
                          <a:ea typeface="Titillium Web"/>
                          <a:cs typeface="Titillium Web"/>
                          <a:sym typeface="Titillium Web"/>
                        </a:rPr>
                        <a:t>Recurrent Neural Network</a:t>
                      </a:r>
                      <a:endParaRPr b="1">
                        <a:solidFill>
                          <a:srgbClr val="FFFFFF"/>
                        </a:solidFill>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228600" algn="ctr" rtl="0">
                        <a:spcBef>
                          <a:spcPts val="0"/>
                        </a:spcBef>
                        <a:spcAft>
                          <a:spcPts val="0"/>
                        </a:spcAft>
                        <a:buNone/>
                      </a:pPr>
                      <a:r>
                        <a:rPr lang="en" b="1">
                          <a:solidFill>
                            <a:srgbClr val="FFFFFF"/>
                          </a:solidFill>
                          <a:latin typeface="Titillium Web"/>
                          <a:ea typeface="Titillium Web"/>
                          <a:cs typeface="Titillium Web"/>
                          <a:sym typeface="Titillium Web"/>
                        </a:rPr>
                        <a:t>Extreme Deep Factorization Machine</a:t>
                      </a:r>
                      <a:endParaRPr b="1">
                        <a:solidFill>
                          <a:srgbClr val="FFFFFF"/>
                        </a:solidFill>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To understand the working of slow learner on this particular problem.</a:t>
                      </a:r>
                      <a:endParaRPr>
                        <a:solidFill>
                          <a:srgbClr val="FFFFFF"/>
                        </a:solidFill>
                        <a:latin typeface="Titillium Web"/>
                        <a:ea typeface="Titillium Web"/>
                        <a:cs typeface="Titillium Web"/>
                        <a:sym typeface="Titillium Web"/>
                      </a:endParaRPr>
                    </a:p>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It is a decision tree based boosting algorithm.</a:t>
                      </a:r>
                      <a:endParaRPr>
                        <a:solidFill>
                          <a:srgbClr val="FFFFFF"/>
                        </a:solidFill>
                        <a:latin typeface="Titillium Web"/>
                        <a:ea typeface="Titillium Web"/>
                        <a:cs typeface="Titillium Web"/>
                        <a:sym typeface="Titillium Web"/>
                      </a:endParaRPr>
                    </a:p>
                    <a:p>
                      <a:pPr marL="457200" lvl="0" indent="-317500" algn="l" rtl="0">
                        <a:spcBef>
                          <a:spcPts val="0"/>
                        </a:spcBef>
                        <a:spcAft>
                          <a:spcPts val="0"/>
                        </a:spcAft>
                        <a:buClr>
                          <a:srgbClr val="FFFFFF"/>
                        </a:buClr>
                        <a:buSzPts val="1400"/>
                        <a:buChar char="●"/>
                      </a:pPr>
                      <a:r>
                        <a:rPr lang="en">
                          <a:solidFill>
                            <a:srgbClr val="FFFFFF"/>
                          </a:solidFill>
                        </a:rPr>
                        <a:t>Light GBM grows tree vertically.</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Light GBM can handle the large size of data and takes lower memory to run.</a:t>
                      </a:r>
                      <a:endParaRPr>
                        <a:solidFill>
                          <a:srgbClr val="FFFFFF"/>
                        </a:solidFill>
                        <a:highlight>
                          <a:srgbClr val="FFFFFF"/>
                        </a:highlight>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Neural Network model to be used is the age old recurrent neural network.</a:t>
                      </a:r>
                      <a:endParaRPr>
                        <a:solidFill>
                          <a:srgbClr val="FFFFFF"/>
                        </a:solidFill>
                        <a:latin typeface="Titillium Web"/>
                        <a:ea typeface="Titillium Web"/>
                        <a:cs typeface="Titillium Web"/>
                        <a:sym typeface="Titillium Web"/>
                      </a:endParaRPr>
                    </a:p>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To understand the working of strong learners in this particular problem.</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Factorization model helps us in feature selection for large datasets</a:t>
                      </a:r>
                      <a:endParaRPr>
                        <a:solidFill>
                          <a:srgbClr val="FFFFFF"/>
                        </a:solidFill>
                        <a:latin typeface="Titillium Web"/>
                        <a:ea typeface="Titillium Web"/>
                        <a:cs typeface="Titillium Web"/>
                        <a:sym typeface="Titillium Web"/>
                      </a:endParaRPr>
                    </a:p>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Specifically designed for very large datasets that are sparse</a:t>
                      </a:r>
                      <a:endParaRPr>
                        <a:solidFill>
                          <a:srgbClr val="FFFFFF"/>
                        </a:solidFill>
                        <a:latin typeface="Titillium Web"/>
                        <a:ea typeface="Titillium Web"/>
                        <a:cs typeface="Titillium Web"/>
                        <a:sym typeface="Titillium Web"/>
                      </a:endParaRPr>
                    </a:p>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Uses matrix population for feature selection and then put through a CNN</a:t>
                      </a:r>
                      <a:endParaRPr>
                        <a:solidFill>
                          <a:srgbClr val="FFFFFF"/>
                        </a:solidFill>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title"/>
          </p:nvPr>
        </p:nvSpPr>
        <p:spPr>
          <a:xfrm>
            <a:off x="457200" y="434575"/>
            <a:ext cx="8023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t>First Model: LIGHT GRADIENT BOOSTING METHOD</a:t>
            </a:r>
            <a:endParaRPr sz="2800"/>
          </a:p>
        </p:txBody>
      </p:sp>
      <p:sp>
        <p:nvSpPr>
          <p:cNvPr id="298" name="Google Shape;298;p47"/>
          <p:cNvSpPr txBox="1">
            <a:spLocks noGrp="1"/>
          </p:cNvSpPr>
          <p:nvPr>
            <p:ph type="body" idx="1"/>
          </p:nvPr>
        </p:nvSpPr>
        <p:spPr>
          <a:xfrm>
            <a:off x="457200" y="1428750"/>
            <a:ext cx="4409100" cy="3148800"/>
          </a:xfrm>
          <a:prstGeom prst="rect">
            <a:avLst/>
          </a:prstGeom>
        </p:spPr>
        <p:txBody>
          <a:bodyPr spcFirstLastPara="1" wrap="square" lIns="0" tIns="0" rIns="0" bIns="0" anchor="t" anchorCtr="0">
            <a:noAutofit/>
          </a:bodyPr>
          <a:lstStyle/>
          <a:p>
            <a:pPr marL="457200" lvl="0" indent="-330200" algn="l" rtl="0">
              <a:spcBef>
                <a:spcPts val="600"/>
              </a:spcBef>
              <a:spcAft>
                <a:spcPts val="0"/>
              </a:spcAft>
              <a:buSzPts val="1600"/>
              <a:buChar char="▰"/>
            </a:pPr>
            <a:r>
              <a:rPr lang="en" sz="1600"/>
              <a:t>Boosting is a technique of making weak learners perform better by making modifications.</a:t>
            </a:r>
            <a:endParaRPr sz="1600"/>
          </a:p>
          <a:p>
            <a:pPr marL="457200" lvl="0" indent="-330200" algn="l" rtl="0">
              <a:spcBef>
                <a:spcPts val="0"/>
              </a:spcBef>
              <a:spcAft>
                <a:spcPts val="0"/>
              </a:spcAft>
              <a:buSzPts val="1600"/>
              <a:buChar char="▰"/>
            </a:pPr>
            <a:r>
              <a:rPr lang="en" sz="1600"/>
              <a:t>LGBM grows tree leaf-wise while other algorithm grows level-wise.</a:t>
            </a:r>
            <a:endParaRPr sz="1600"/>
          </a:p>
          <a:p>
            <a:pPr marL="457200" lvl="0" indent="-330200" algn="l" rtl="0">
              <a:spcBef>
                <a:spcPts val="0"/>
              </a:spcBef>
              <a:spcAft>
                <a:spcPts val="0"/>
              </a:spcAft>
              <a:buSzPts val="1600"/>
              <a:buChar char="▰"/>
            </a:pPr>
            <a:r>
              <a:rPr lang="en" sz="1600"/>
              <a:t>Leaf-wise algorithm can reduce more loss than a level-wise algorithm.</a:t>
            </a:r>
            <a:endParaRPr sz="1600"/>
          </a:p>
          <a:p>
            <a:pPr marL="457200" lvl="0" indent="-330200" algn="l" rtl="0">
              <a:spcBef>
                <a:spcPts val="0"/>
              </a:spcBef>
              <a:spcAft>
                <a:spcPts val="0"/>
              </a:spcAft>
              <a:buSzPts val="1600"/>
              <a:buChar char="▰"/>
            </a:pPr>
            <a:r>
              <a:rPr lang="en" sz="1600"/>
              <a:t>It can handle the large size of data and takes lower memory to run.</a:t>
            </a:r>
            <a:endParaRPr sz="1600"/>
          </a:p>
          <a:p>
            <a:pPr marL="457200" lvl="0" indent="-330200" algn="l" rtl="0">
              <a:spcBef>
                <a:spcPts val="0"/>
              </a:spcBef>
              <a:spcAft>
                <a:spcPts val="0"/>
              </a:spcAft>
              <a:buSzPts val="1600"/>
              <a:buChar char="▰"/>
            </a:pPr>
            <a:r>
              <a:rPr lang="en" sz="1600"/>
              <a:t>It focuses on accuracy of results and supports GPU learning.</a:t>
            </a:r>
            <a:endParaRPr sz="1600"/>
          </a:p>
          <a:p>
            <a:pPr marL="457200" lvl="0" indent="-330200" algn="l" rtl="0">
              <a:spcBef>
                <a:spcPts val="0"/>
              </a:spcBef>
              <a:spcAft>
                <a:spcPts val="0"/>
              </a:spcAft>
              <a:buSzPts val="1600"/>
              <a:buChar char="▰"/>
            </a:pPr>
            <a:r>
              <a:rPr lang="en" sz="1600"/>
              <a:t>It is sensitive to overfitting</a:t>
            </a:r>
            <a:endParaRPr sz="1600"/>
          </a:p>
          <a:p>
            <a:pPr marL="0" lvl="0" indent="0" algn="l" rtl="0">
              <a:spcBef>
                <a:spcPts val="600"/>
              </a:spcBef>
              <a:spcAft>
                <a:spcPts val="0"/>
              </a:spcAft>
              <a:buNone/>
            </a:pPr>
            <a:endParaRPr/>
          </a:p>
        </p:txBody>
      </p:sp>
      <p:sp>
        <p:nvSpPr>
          <p:cNvPr id="299" name="Google Shape;299;p4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300" name="Google Shape;300;p47"/>
          <p:cNvPicPr preferRelativeResize="0"/>
          <p:nvPr/>
        </p:nvPicPr>
        <p:blipFill>
          <a:blip r:embed="rId3">
            <a:alphaModFix/>
          </a:blip>
          <a:stretch>
            <a:fillRect/>
          </a:stretch>
        </p:blipFill>
        <p:spPr>
          <a:xfrm>
            <a:off x="5134375" y="1990550"/>
            <a:ext cx="3801875" cy="1894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title"/>
          </p:nvPr>
        </p:nvSpPr>
        <p:spPr>
          <a:xfrm>
            <a:off x="457200" y="434575"/>
            <a:ext cx="7563300" cy="857400"/>
          </a:xfrm>
          <a:prstGeom prst="rect">
            <a:avLst/>
          </a:prstGeom>
        </p:spPr>
        <p:txBody>
          <a:bodyPr spcFirstLastPara="1" wrap="square" lIns="0" tIns="0" rIns="0" bIns="0" anchor="b" anchorCtr="0">
            <a:noAutofit/>
          </a:bodyPr>
          <a:lstStyle/>
          <a:p>
            <a:pPr marL="0" lvl="0" indent="0" algn="l" rtl="0">
              <a:spcBef>
                <a:spcPts val="0"/>
              </a:spcBef>
              <a:spcAft>
                <a:spcPts val="0"/>
              </a:spcAft>
              <a:buClr>
                <a:schemeClr val="dk1"/>
              </a:buClr>
              <a:buSzPts val="1100"/>
              <a:buFont typeface="Arial"/>
              <a:buNone/>
            </a:pPr>
            <a:r>
              <a:rPr lang="en" sz="2800"/>
              <a:t>Second Model: </a:t>
            </a:r>
            <a:r>
              <a:rPr lang="en" sz="3200" b="0"/>
              <a:t>Recurrent Neural Network</a:t>
            </a:r>
            <a:endParaRPr sz="2800"/>
          </a:p>
        </p:txBody>
      </p:sp>
      <p:sp>
        <p:nvSpPr>
          <p:cNvPr id="313" name="Google Shape;313;p49"/>
          <p:cNvSpPr txBox="1">
            <a:spLocks noGrp="1"/>
          </p:cNvSpPr>
          <p:nvPr>
            <p:ph type="body" idx="1"/>
          </p:nvPr>
        </p:nvSpPr>
        <p:spPr>
          <a:xfrm>
            <a:off x="457200" y="1428750"/>
            <a:ext cx="6025500" cy="3148800"/>
          </a:xfrm>
          <a:prstGeom prst="rect">
            <a:avLst/>
          </a:prstGeom>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FFFFFF"/>
              </a:buClr>
              <a:buSzPts val="1800"/>
              <a:buFont typeface="Titillium Web"/>
              <a:buChar char="▰"/>
            </a:pPr>
            <a:r>
              <a:rPr lang="en" sz="1800" dirty="0">
                <a:solidFill>
                  <a:srgbClr val="FFFFFF"/>
                </a:solidFill>
                <a:latin typeface="Titillium Web"/>
                <a:ea typeface="Titillium Web"/>
                <a:cs typeface="Titillium Web"/>
                <a:sym typeface="Titillium Web"/>
              </a:rPr>
              <a:t>Traditional Artificial Neural Network</a:t>
            </a:r>
            <a:endParaRPr sz="1800" dirty="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dirty="0">
                <a:solidFill>
                  <a:srgbClr val="FFFFFF"/>
                </a:solidFill>
                <a:latin typeface="Titillium Web"/>
                <a:ea typeface="Titillium Web"/>
                <a:cs typeface="Titillium Web"/>
                <a:sym typeface="Titillium Web"/>
              </a:rPr>
              <a:t>Strong learner unlike LGBM</a:t>
            </a:r>
            <a:endParaRPr sz="1800" dirty="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dirty="0">
                <a:solidFill>
                  <a:srgbClr val="FFFFFF"/>
                </a:solidFill>
                <a:latin typeface="Titillium Web"/>
                <a:ea typeface="Titillium Web"/>
                <a:cs typeface="Titillium Web"/>
                <a:sym typeface="Titillium Web"/>
              </a:rPr>
              <a:t>3 layer fully connected network with 100 neurons in each layer</a:t>
            </a:r>
            <a:endParaRPr sz="1800" dirty="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dirty="0">
                <a:solidFill>
                  <a:srgbClr val="FFFFFF"/>
                </a:solidFill>
                <a:latin typeface="Titillium Web"/>
                <a:ea typeface="Titillium Web"/>
                <a:cs typeface="Titillium Web"/>
                <a:sym typeface="Titillium Web"/>
              </a:rPr>
              <a:t>Activation function used is </a:t>
            </a:r>
            <a:r>
              <a:rPr lang="en" sz="1800" dirty="0" err="1">
                <a:solidFill>
                  <a:srgbClr val="FFFFFF"/>
                </a:solidFill>
                <a:latin typeface="Titillium Web"/>
                <a:ea typeface="Titillium Web"/>
                <a:cs typeface="Titillium Web"/>
                <a:sym typeface="Titillium Web"/>
              </a:rPr>
              <a:t>Relu</a:t>
            </a:r>
            <a:endParaRPr sz="1800" dirty="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dirty="0">
                <a:solidFill>
                  <a:srgbClr val="FFFFFF"/>
                </a:solidFill>
                <a:latin typeface="Titillium Web"/>
                <a:ea typeface="Titillium Web"/>
                <a:cs typeface="Titillium Web"/>
                <a:sym typeface="Titillium Web"/>
              </a:rPr>
              <a:t>Backpropagation Dropout is 40%</a:t>
            </a:r>
            <a:endParaRPr sz="1800" dirty="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dirty="0">
                <a:solidFill>
                  <a:srgbClr val="FFFFFF"/>
                </a:solidFill>
                <a:latin typeface="Titillium Web"/>
                <a:ea typeface="Titillium Web"/>
                <a:cs typeface="Titillium Web"/>
                <a:sym typeface="Titillium Web"/>
              </a:rPr>
              <a:t>Preprocessing is done using One Hot Encoding and K-Fold cross validation.</a:t>
            </a:r>
            <a:endParaRPr sz="1800" dirty="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dirty="0">
                <a:solidFill>
                  <a:srgbClr val="FFFFFF"/>
                </a:solidFill>
                <a:latin typeface="Titillium Web"/>
                <a:ea typeface="Titillium Web"/>
                <a:cs typeface="Titillium Web"/>
                <a:sym typeface="Titillium Web"/>
              </a:rPr>
              <a:t>Disadvantage is gradient vanishing when using Activation function</a:t>
            </a:r>
            <a:endParaRPr dirty="0"/>
          </a:p>
        </p:txBody>
      </p:sp>
      <p:sp>
        <p:nvSpPr>
          <p:cNvPr id="314" name="Google Shape;314;p4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2"/>
          <p:cNvSpPr txBox="1">
            <a:spLocks noGrp="1"/>
          </p:cNvSpPr>
          <p:nvPr>
            <p:ph type="title"/>
          </p:nvPr>
        </p:nvSpPr>
        <p:spPr>
          <a:xfrm>
            <a:off x="457200" y="434575"/>
            <a:ext cx="79191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t>Third Model: </a:t>
            </a:r>
            <a:r>
              <a:rPr lang="en" sz="2600" b="0"/>
              <a:t>Extreme Deep Factorization Machine</a:t>
            </a:r>
            <a:endParaRPr sz="2600"/>
          </a:p>
        </p:txBody>
      </p:sp>
      <p:sp>
        <p:nvSpPr>
          <p:cNvPr id="333" name="Google Shape;333;p52"/>
          <p:cNvSpPr txBox="1">
            <a:spLocks noGrp="1"/>
          </p:cNvSpPr>
          <p:nvPr>
            <p:ph type="body" idx="1"/>
          </p:nvPr>
        </p:nvSpPr>
        <p:spPr>
          <a:xfrm>
            <a:off x="457200" y="1428750"/>
            <a:ext cx="6156000" cy="3148800"/>
          </a:xfrm>
          <a:prstGeom prst="rect">
            <a:avLst/>
          </a:prstGeom>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FFFFFF"/>
              </a:buClr>
              <a:buSzPts val="1800"/>
              <a:buFont typeface="Titillium Web"/>
              <a:buChar char="▰"/>
            </a:pPr>
            <a:r>
              <a:rPr lang="en" sz="1800"/>
              <a:t>Uses a factorization machine for feature selection. The machine reduces sparsity of the matrix</a:t>
            </a:r>
            <a:endParaRPr sz="1800"/>
          </a:p>
          <a:p>
            <a:pPr marL="457200" lvl="0" indent="-342900" algn="l" rtl="0">
              <a:lnSpc>
                <a:spcPct val="115000"/>
              </a:lnSpc>
              <a:spcBef>
                <a:spcPts val="0"/>
              </a:spcBef>
              <a:spcAft>
                <a:spcPts val="0"/>
              </a:spcAft>
              <a:buSzPts val="1800"/>
              <a:buChar char="▰"/>
            </a:pPr>
            <a:r>
              <a:rPr lang="en" sz="1800"/>
              <a:t>N dimensional matrix is created for N features but majority of the matrix will be sparse</a:t>
            </a:r>
            <a:endParaRPr sz="1800"/>
          </a:p>
          <a:p>
            <a:pPr marL="457200" lvl="0" indent="-342900" algn="l" rtl="0">
              <a:lnSpc>
                <a:spcPct val="115000"/>
              </a:lnSpc>
              <a:spcBef>
                <a:spcPts val="0"/>
              </a:spcBef>
              <a:spcAft>
                <a:spcPts val="0"/>
              </a:spcAft>
              <a:buSzPts val="1800"/>
              <a:buChar char="▰"/>
            </a:pPr>
            <a:r>
              <a:rPr lang="en" sz="1800"/>
              <a:t>N dimensional matrix is then shown as a product of N individual matrices where each matrix is (k x n) where k is the number of features required. </a:t>
            </a:r>
            <a:endParaRPr sz="1800"/>
          </a:p>
          <a:p>
            <a:pPr marL="457200" lvl="0" indent="-342900" algn="l" rtl="0">
              <a:lnSpc>
                <a:spcPct val="115000"/>
              </a:lnSpc>
              <a:spcBef>
                <a:spcPts val="0"/>
              </a:spcBef>
              <a:spcAft>
                <a:spcPts val="0"/>
              </a:spcAft>
              <a:buSzPts val="1800"/>
              <a:buChar char="▰"/>
            </a:pPr>
            <a:r>
              <a:rPr lang="en" sz="1800"/>
              <a:t>This way, the model generates features for all rows using factorization and feature selection becomes easier.</a:t>
            </a:r>
            <a:endParaRPr sz="1800"/>
          </a:p>
        </p:txBody>
      </p:sp>
      <p:sp>
        <p:nvSpPr>
          <p:cNvPr id="334" name="Google Shape;334;p5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3"/>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600" b="0"/>
              <a:t>XDeepFM - Convolutional Neural Networks </a:t>
            </a:r>
            <a:endParaRPr sz="2600"/>
          </a:p>
        </p:txBody>
      </p:sp>
      <p:sp>
        <p:nvSpPr>
          <p:cNvPr id="340" name="Google Shape;340;p53"/>
          <p:cNvSpPr txBox="1">
            <a:spLocks noGrp="1"/>
          </p:cNvSpPr>
          <p:nvPr>
            <p:ph type="body" idx="1"/>
          </p:nvPr>
        </p:nvSpPr>
        <p:spPr>
          <a:xfrm>
            <a:off x="457200" y="1428750"/>
            <a:ext cx="3383100" cy="1635300"/>
          </a:xfrm>
          <a:prstGeom prst="rect">
            <a:avLst/>
          </a:prstGeom>
        </p:spPr>
        <p:txBody>
          <a:bodyPr spcFirstLastPara="1" wrap="square" lIns="0" tIns="0" rIns="0" bIns="0" anchor="t" anchorCtr="0">
            <a:noAutofit/>
          </a:bodyPr>
          <a:lstStyle/>
          <a:p>
            <a:pPr marL="457200" lvl="0" indent="-342900" algn="l" rtl="0">
              <a:lnSpc>
                <a:spcPct val="115000"/>
              </a:lnSpc>
              <a:spcBef>
                <a:spcPts val="0"/>
              </a:spcBef>
              <a:spcAft>
                <a:spcPts val="0"/>
              </a:spcAft>
              <a:buSzPts val="1800"/>
              <a:buChar char="▰"/>
            </a:pPr>
            <a:r>
              <a:rPr lang="en" sz="1800"/>
              <a:t>Convolutional Neural Network has a sliding window which moves over each neural layer and calculates the cross product of the window and the layer</a:t>
            </a:r>
            <a:endParaRPr sz="1800"/>
          </a:p>
          <a:p>
            <a:pPr marL="457200" lvl="0" indent="-342900" algn="l" rtl="0">
              <a:lnSpc>
                <a:spcPct val="115000"/>
              </a:lnSpc>
              <a:spcBef>
                <a:spcPts val="0"/>
              </a:spcBef>
              <a:spcAft>
                <a:spcPts val="0"/>
              </a:spcAft>
              <a:buSzPts val="1800"/>
              <a:buChar char="▰"/>
            </a:pPr>
            <a:r>
              <a:rPr lang="en" sz="1800"/>
              <a:t>It then does max pooling where it picks the maximum value from the overlaid windows to increase the density of the matrix</a:t>
            </a:r>
            <a:endParaRPr sz="1800"/>
          </a:p>
        </p:txBody>
      </p:sp>
      <p:sp>
        <p:nvSpPr>
          <p:cNvPr id="341" name="Google Shape;341;p5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342" name="Google Shape;342;p53"/>
          <p:cNvPicPr preferRelativeResize="0"/>
          <p:nvPr/>
        </p:nvPicPr>
        <p:blipFill rotWithShape="1">
          <a:blip r:embed="rId3">
            <a:alphaModFix/>
          </a:blip>
          <a:srcRect t="12720" b="-12720"/>
          <a:stretch/>
        </p:blipFill>
        <p:spPr>
          <a:xfrm>
            <a:off x="4339375" y="1913200"/>
            <a:ext cx="3558900" cy="2620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4"/>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600" b="0"/>
              <a:t>XDeepFM - Recurrent Neural Networks</a:t>
            </a:r>
            <a:endParaRPr/>
          </a:p>
        </p:txBody>
      </p:sp>
      <p:sp>
        <p:nvSpPr>
          <p:cNvPr id="348" name="Google Shape;348;p54"/>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a:t>Recurrent Neural Networks work on the basis of continuously creating an input out flow structure.</a:t>
            </a:r>
            <a:endParaRPr/>
          </a:p>
          <a:p>
            <a:pPr marL="457200" lvl="0" indent="-381000" algn="l" rtl="0">
              <a:spcBef>
                <a:spcPts val="0"/>
              </a:spcBef>
              <a:spcAft>
                <a:spcPts val="0"/>
              </a:spcAft>
              <a:buSzPts val="2400"/>
              <a:buChar char="▰"/>
            </a:pPr>
            <a:r>
              <a:rPr lang="en"/>
              <a:t>Each layer passes its output to the next layer in a continuous chain.</a:t>
            </a:r>
            <a:endParaRPr/>
          </a:p>
          <a:p>
            <a:pPr marL="457200" lvl="0" indent="-381000" algn="l" rtl="0">
              <a:spcBef>
                <a:spcPts val="0"/>
              </a:spcBef>
              <a:spcAft>
                <a:spcPts val="0"/>
              </a:spcAft>
              <a:buSzPts val="2400"/>
              <a:buChar char="▰"/>
            </a:pPr>
            <a:r>
              <a:rPr lang="en"/>
              <a:t>The compressed interaction network combines RNN and CNN</a:t>
            </a:r>
            <a:endParaRPr/>
          </a:p>
        </p:txBody>
      </p:sp>
      <p:sp>
        <p:nvSpPr>
          <p:cNvPr id="349" name="Google Shape;349;p5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7"/>
          <p:cNvSpPr txBox="1">
            <a:spLocks noGrp="1"/>
          </p:cNvSpPr>
          <p:nvPr>
            <p:ph type="title"/>
          </p:nvPr>
        </p:nvSpPr>
        <p:spPr>
          <a:xfrm>
            <a:off x="416550" y="1499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Results: Neural Network</a:t>
            </a:r>
            <a:endParaRPr/>
          </a:p>
        </p:txBody>
      </p:sp>
      <p:graphicFrame>
        <p:nvGraphicFramePr>
          <p:cNvPr id="368" name="Google Shape;368;p57"/>
          <p:cNvGraphicFramePr/>
          <p:nvPr/>
        </p:nvGraphicFramePr>
        <p:xfrm>
          <a:off x="718700" y="1007375"/>
          <a:ext cx="7665950" cy="3779250"/>
        </p:xfrm>
        <a:graphic>
          <a:graphicData uri="http://schemas.openxmlformats.org/drawingml/2006/table">
            <a:tbl>
              <a:tblPr>
                <a:noFill/>
                <a:tableStyleId>{9397D000-5721-4857-BC7A-87988A601CEC}</a:tableStyleId>
              </a:tblPr>
              <a:tblGrid>
                <a:gridCol w="729150">
                  <a:extLst>
                    <a:ext uri="{9D8B030D-6E8A-4147-A177-3AD203B41FA5}">
                      <a16:colId xmlns:a16="http://schemas.microsoft.com/office/drawing/2014/main" val="20000"/>
                    </a:ext>
                  </a:extLst>
                </a:gridCol>
                <a:gridCol w="887525">
                  <a:extLst>
                    <a:ext uri="{9D8B030D-6E8A-4147-A177-3AD203B41FA5}">
                      <a16:colId xmlns:a16="http://schemas.microsoft.com/office/drawing/2014/main" val="20001"/>
                    </a:ext>
                  </a:extLst>
                </a:gridCol>
                <a:gridCol w="986225">
                  <a:extLst>
                    <a:ext uri="{9D8B030D-6E8A-4147-A177-3AD203B41FA5}">
                      <a16:colId xmlns:a16="http://schemas.microsoft.com/office/drawing/2014/main" val="20002"/>
                    </a:ext>
                  </a:extLst>
                </a:gridCol>
                <a:gridCol w="1208400">
                  <a:extLst>
                    <a:ext uri="{9D8B030D-6E8A-4147-A177-3AD203B41FA5}">
                      <a16:colId xmlns:a16="http://schemas.microsoft.com/office/drawing/2014/main" val="20003"/>
                    </a:ext>
                  </a:extLst>
                </a:gridCol>
                <a:gridCol w="1024000">
                  <a:extLst>
                    <a:ext uri="{9D8B030D-6E8A-4147-A177-3AD203B41FA5}">
                      <a16:colId xmlns:a16="http://schemas.microsoft.com/office/drawing/2014/main" val="20004"/>
                    </a:ext>
                  </a:extLst>
                </a:gridCol>
                <a:gridCol w="1328900">
                  <a:extLst>
                    <a:ext uri="{9D8B030D-6E8A-4147-A177-3AD203B41FA5}">
                      <a16:colId xmlns:a16="http://schemas.microsoft.com/office/drawing/2014/main" val="20005"/>
                    </a:ext>
                  </a:extLst>
                </a:gridCol>
                <a:gridCol w="15017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en">
                          <a:solidFill>
                            <a:srgbClr val="FFFFFF"/>
                          </a:solidFill>
                        </a:rPr>
                        <a:t>Epoch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Accuracy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Accuracy</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AUC</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AUC</a:t>
                      </a:r>
                      <a:endParaRPr>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0.6899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0.5736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0.6563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0.5870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0.6654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0.6369</a:t>
                      </a:r>
                      <a:endParaRPr>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0.6596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0.5980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0.6549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0.5976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0.6670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0.6486</a:t>
                      </a:r>
                      <a:endParaRPr>
                        <a:solidFill>
                          <a:srgbClr val="FFFFFF"/>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3</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0.6608</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0.5954</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0.6545</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0.6022</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0.6697</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0.6478</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FFFFFF"/>
                          </a:solidFill>
                        </a:rPr>
                        <a:t>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0.6557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0.6028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0.6517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0.6020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0.6669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0.6444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FFFFFF"/>
                          </a:solidFill>
                        </a:rPr>
                        <a:t>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0.6520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0.6074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0.6518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0.6012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0.6710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0.6509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solidFill>
                            <a:srgbClr val="FFFFFF"/>
                          </a:solidFill>
                        </a:rPr>
                        <a:t>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0.6524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0.6086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0.6565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0.5902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solidFill>
                            <a:srgbClr val="FFFFFF"/>
                          </a:solidFill>
                        </a:rPr>
                        <a:t>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0.6541</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0.6108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0.6567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0.6030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0.6751</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solidFill>
                            <a:srgbClr val="FFFFFF"/>
                          </a:solidFill>
                        </a:rPr>
                        <a:t>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0.6508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0.6184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0.6530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0.6060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0.6753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8"/>
          <p:cNvSpPr txBox="1">
            <a:spLocks noGrp="1"/>
          </p:cNvSpPr>
          <p:nvPr>
            <p:ph type="title"/>
          </p:nvPr>
        </p:nvSpPr>
        <p:spPr>
          <a:xfrm>
            <a:off x="457200" y="91850"/>
            <a:ext cx="7116000" cy="721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Results: Neural network (contd..)</a:t>
            </a:r>
            <a:endParaRPr/>
          </a:p>
        </p:txBody>
      </p:sp>
      <p:sp>
        <p:nvSpPr>
          <p:cNvPr id="374" name="Google Shape;374;p5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graphicFrame>
        <p:nvGraphicFramePr>
          <p:cNvPr id="375" name="Google Shape;375;p58"/>
          <p:cNvGraphicFramePr/>
          <p:nvPr/>
        </p:nvGraphicFramePr>
        <p:xfrm>
          <a:off x="718700" y="1007375"/>
          <a:ext cx="7665950" cy="3779250"/>
        </p:xfrm>
        <a:graphic>
          <a:graphicData uri="http://schemas.openxmlformats.org/drawingml/2006/table">
            <a:tbl>
              <a:tblPr>
                <a:noFill/>
                <a:tableStyleId>{9397D000-5721-4857-BC7A-87988A601CEC}</a:tableStyleId>
              </a:tblPr>
              <a:tblGrid>
                <a:gridCol w="729150">
                  <a:extLst>
                    <a:ext uri="{9D8B030D-6E8A-4147-A177-3AD203B41FA5}">
                      <a16:colId xmlns:a16="http://schemas.microsoft.com/office/drawing/2014/main" val="20000"/>
                    </a:ext>
                  </a:extLst>
                </a:gridCol>
                <a:gridCol w="887525">
                  <a:extLst>
                    <a:ext uri="{9D8B030D-6E8A-4147-A177-3AD203B41FA5}">
                      <a16:colId xmlns:a16="http://schemas.microsoft.com/office/drawing/2014/main" val="20001"/>
                    </a:ext>
                  </a:extLst>
                </a:gridCol>
                <a:gridCol w="986225">
                  <a:extLst>
                    <a:ext uri="{9D8B030D-6E8A-4147-A177-3AD203B41FA5}">
                      <a16:colId xmlns:a16="http://schemas.microsoft.com/office/drawing/2014/main" val="20002"/>
                    </a:ext>
                  </a:extLst>
                </a:gridCol>
                <a:gridCol w="1208400">
                  <a:extLst>
                    <a:ext uri="{9D8B030D-6E8A-4147-A177-3AD203B41FA5}">
                      <a16:colId xmlns:a16="http://schemas.microsoft.com/office/drawing/2014/main" val="20003"/>
                    </a:ext>
                  </a:extLst>
                </a:gridCol>
                <a:gridCol w="1024000">
                  <a:extLst>
                    <a:ext uri="{9D8B030D-6E8A-4147-A177-3AD203B41FA5}">
                      <a16:colId xmlns:a16="http://schemas.microsoft.com/office/drawing/2014/main" val="20004"/>
                    </a:ext>
                  </a:extLst>
                </a:gridCol>
                <a:gridCol w="1328900">
                  <a:extLst>
                    <a:ext uri="{9D8B030D-6E8A-4147-A177-3AD203B41FA5}">
                      <a16:colId xmlns:a16="http://schemas.microsoft.com/office/drawing/2014/main" val="20005"/>
                    </a:ext>
                  </a:extLst>
                </a:gridCol>
                <a:gridCol w="15017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en">
                          <a:solidFill>
                            <a:srgbClr val="FFFFFF"/>
                          </a:solidFill>
                        </a:rPr>
                        <a:t>Epoch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Accuracy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Accuracy</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AUC</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AUC</a:t>
                      </a:r>
                      <a:endParaRPr>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9</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0.6503</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0.6190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0.6066</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0.6755</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0.6499</a:t>
                      </a:r>
                      <a:endParaRPr>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10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0.6498</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0.6150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0.6530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0.6082</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0.6765</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0.6512</a:t>
                      </a:r>
                      <a:endParaRPr>
                        <a:solidFill>
                          <a:srgbClr val="FFFFFF"/>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11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0.6479</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0.6116</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0.6522</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0.6098</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0.6773</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0.6543</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FFFFFF"/>
                          </a:solidFill>
                        </a:rPr>
                        <a:t>12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0.6473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0.6230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0.6574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0.6074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0.6771</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FFFFFF"/>
                          </a:solidFill>
                        </a:rPr>
                        <a:t>13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0.6128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0.6554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0.6082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0.6772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solidFill>
                            <a:srgbClr val="FFFFFF"/>
                          </a:solidFill>
                        </a:rPr>
                        <a:t>14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0.6140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0.6102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0.6768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0.6502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solidFill>
                            <a:srgbClr val="FFFFFF"/>
                          </a:solidFill>
                        </a:rPr>
                        <a:t>15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0.6232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0.6068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0.6789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solidFill>
                            <a:srgbClr val="FFFFFF"/>
                          </a:solidFill>
                        </a:rPr>
                        <a:t>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0.6447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0.6266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0.6537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0.6068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0.6812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9"/>
          <p:cNvSpPr txBox="1">
            <a:spLocks noGrp="1"/>
          </p:cNvSpPr>
          <p:nvPr>
            <p:ph type="title"/>
          </p:nvPr>
        </p:nvSpPr>
        <p:spPr>
          <a:xfrm>
            <a:off x="457200" y="91850"/>
            <a:ext cx="7116000" cy="721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Results: Neural network (contd..)</a:t>
            </a:r>
            <a:endParaRPr/>
          </a:p>
        </p:txBody>
      </p:sp>
      <p:sp>
        <p:nvSpPr>
          <p:cNvPr id="381" name="Google Shape;381;p5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382" name="Google Shape;382;p59"/>
          <p:cNvGraphicFramePr/>
          <p:nvPr/>
        </p:nvGraphicFramePr>
        <p:xfrm>
          <a:off x="718700" y="1007375"/>
          <a:ext cx="7665950" cy="2194410"/>
        </p:xfrm>
        <a:graphic>
          <a:graphicData uri="http://schemas.openxmlformats.org/drawingml/2006/table">
            <a:tbl>
              <a:tblPr>
                <a:noFill/>
                <a:tableStyleId>{9397D000-5721-4857-BC7A-87988A601CEC}</a:tableStyleId>
              </a:tblPr>
              <a:tblGrid>
                <a:gridCol w="729150">
                  <a:extLst>
                    <a:ext uri="{9D8B030D-6E8A-4147-A177-3AD203B41FA5}">
                      <a16:colId xmlns:a16="http://schemas.microsoft.com/office/drawing/2014/main" val="20000"/>
                    </a:ext>
                  </a:extLst>
                </a:gridCol>
                <a:gridCol w="887525">
                  <a:extLst>
                    <a:ext uri="{9D8B030D-6E8A-4147-A177-3AD203B41FA5}">
                      <a16:colId xmlns:a16="http://schemas.microsoft.com/office/drawing/2014/main" val="20001"/>
                    </a:ext>
                  </a:extLst>
                </a:gridCol>
                <a:gridCol w="986225">
                  <a:extLst>
                    <a:ext uri="{9D8B030D-6E8A-4147-A177-3AD203B41FA5}">
                      <a16:colId xmlns:a16="http://schemas.microsoft.com/office/drawing/2014/main" val="20002"/>
                    </a:ext>
                  </a:extLst>
                </a:gridCol>
                <a:gridCol w="1208400">
                  <a:extLst>
                    <a:ext uri="{9D8B030D-6E8A-4147-A177-3AD203B41FA5}">
                      <a16:colId xmlns:a16="http://schemas.microsoft.com/office/drawing/2014/main" val="20003"/>
                    </a:ext>
                  </a:extLst>
                </a:gridCol>
                <a:gridCol w="1024000">
                  <a:extLst>
                    <a:ext uri="{9D8B030D-6E8A-4147-A177-3AD203B41FA5}">
                      <a16:colId xmlns:a16="http://schemas.microsoft.com/office/drawing/2014/main" val="20004"/>
                    </a:ext>
                  </a:extLst>
                </a:gridCol>
                <a:gridCol w="1328900">
                  <a:extLst>
                    <a:ext uri="{9D8B030D-6E8A-4147-A177-3AD203B41FA5}">
                      <a16:colId xmlns:a16="http://schemas.microsoft.com/office/drawing/2014/main" val="20005"/>
                    </a:ext>
                  </a:extLst>
                </a:gridCol>
                <a:gridCol w="15017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en">
                          <a:solidFill>
                            <a:srgbClr val="FFFFFF"/>
                          </a:solidFill>
                        </a:rPr>
                        <a:t>Epoch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Accuracy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Accuracy</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AUC</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AUC</a:t>
                      </a:r>
                      <a:endParaRPr>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17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0.6492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0.6126</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0.6567</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0.6080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0.6796</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0.6494</a:t>
                      </a:r>
                      <a:endParaRPr>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18</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0.6480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0.6160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0.6096</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0.6787</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0.6497</a:t>
                      </a:r>
                      <a:endParaRPr>
                        <a:solidFill>
                          <a:srgbClr val="FFFFFF"/>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19</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0.6441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0.6216</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0.6510</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0.6080</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0.6835</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0.6528</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FFFFFF"/>
                          </a:solidFill>
                        </a:rPr>
                        <a:t>20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0.6472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0.6200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0.6532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0.6028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dirty="0">
                          <a:solidFill>
                            <a:srgbClr val="FFFFFF"/>
                          </a:solidFill>
                        </a:rPr>
                        <a:t>0.6827</a:t>
                      </a:r>
                      <a:endParaRPr dirty="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dirty="0">
                          <a:solidFill>
                            <a:srgbClr val="FFFFFF"/>
                          </a:solidFill>
                        </a:rPr>
                        <a:t>0.6505</a:t>
                      </a:r>
                      <a:endParaRPr dirty="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420700"/>
            <a:ext cx="60255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0">
                <a:solidFill>
                  <a:srgbClr val="FFFFFF"/>
                </a:solidFill>
              </a:rPr>
              <a:t>DELIVERABLES</a:t>
            </a:r>
            <a:endParaRPr/>
          </a:p>
        </p:txBody>
      </p:sp>
      <p:sp>
        <p:nvSpPr>
          <p:cNvPr id="75" name="Google Shape;75;p14"/>
          <p:cNvSpPr txBox="1">
            <a:spLocks noGrp="1"/>
          </p:cNvSpPr>
          <p:nvPr>
            <p:ph type="body" idx="1"/>
          </p:nvPr>
        </p:nvSpPr>
        <p:spPr>
          <a:xfrm>
            <a:off x="457200" y="1428750"/>
            <a:ext cx="5781600" cy="3321000"/>
          </a:xfrm>
          <a:prstGeom prst="rect">
            <a:avLst/>
          </a:prstGeom>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A model that shows maximum accuracy in order to predict the presence of malware</a:t>
            </a:r>
            <a:endParaRPr sz="1800">
              <a:solidFill>
                <a:srgbClr val="FFFFFF"/>
              </a:solidFill>
              <a:latin typeface="Titillium Web"/>
              <a:ea typeface="Titillium Web"/>
              <a:cs typeface="Titillium Web"/>
              <a:sym typeface="Titillium Web"/>
            </a:endParaRPr>
          </a:p>
          <a:p>
            <a:pPr marL="457200" lvl="0" indent="0" algn="l" rtl="0">
              <a:lnSpc>
                <a:spcPct val="115000"/>
              </a:lnSpc>
              <a:spcBef>
                <a:spcPts val="1600"/>
              </a:spcBef>
              <a:spcAft>
                <a:spcPts val="0"/>
              </a:spcAft>
              <a:buNone/>
            </a:pPr>
            <a:endParaRPr sz="1800">
              <a:solidFill>
                <a:srgbClr val="FFFFFF"/>
              </a:solidFill>
              <a:latin typeface="Titillium Web"/>
              <a:ea typeface="Titillium Web"/>
              <a:cs typeface="Titillium Web"/>
              <a:sym typeface="Titillium Web"/>
            </a:endParaRPr>
          </a:p>
          <a:p>
            <a:pPr marL="457200" lvl="0" indent="-342900" algn="l" rtl="0">
              <a:lnSpc>
                <a:spcPct val="115000"/>
              </a:lnSpc>
              <a:spcBef>
                <a:spcPts val="160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A seamless user interface to navigate the user to use the above said trained model.</a:t>
            </a:r>
            <a:endParaRPr sz="1800">
              <a:solidFill>
                <a:srgbClr val="FFFFFF"/>
              </a:solidFill>
              <a:latin typeface="Titillium Web"/>
              <a:ea typeface="Titillium Web"/>
              <a:cs typeface="Titillium Web"/>
              <a:sym typeface="Titillium Web"/>
            </a:endParaRPr>
          </a:p>
          <a:p>
            <a:pPr marL="457200" lvl="0" indent="0" algn="l" rtl="0">
              <a:lnSpc>
                <a:spcPct val="115000"/>
              </a:lnSpc>
              <a:spcBef>
                <a:spcPts val="1600"/>
              </a:spcBef>
              <a:spcAft>
                <a:spcPts val="0"/>
              </a:spcAft>
              <a:buNone/>
            </a:pPr>
            <a:endParaRPr sz="1800">
              <a:solidFill>
                <a:srgbClr val="FFFFFF"/>
              </a:solidFill>
              <a:latin typeface="Titillium Web"/>
              <a:ea typeface="Titillium Web"/>
              <a:cs typeface="Titillium Web"/>
              <a:sym typeface="Titillium Web"/>
            </a:endParaRPr>
          </a:p>
          <a:p>
            <a:pPr marL="457200" lvl="0" indent="-342900" algn="l" rtl="0">
              <a:lnSpc>
                <a:spcPct val="115000"/>
              </a:lnSpc>
              <a:spcBef>
                <a:spcPts val="160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Incorporate information about all possible scenarios that could be present in Windows systems.</a:t>
            </a:r>
            <a:endParaRPr sz="1800">
              <a:solidFill>
                <a:srgbClr val="FFFFFF"/>
              </a:solidFill>
              <a:latin typeface="Titillium Web"/>
              <a:ea typeface="Titillium Web"/>
              <a:cs typeface="Titillium Web"/>
              <a:sym typeface="Titillium Web"/>
            </a:endParaRPr>
          </a:p>
        </p:txBody>
      </p:sp>
      <p:sp>
        <p:nvSpPr>
          <p:cNvPr id="76" name="Google Shape;76;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0"/>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Results: LightGBM</a:t>
            </a:r>
            <a:endParaRPr/>
          </a:p>
        </p:txBody>
      </p:sp>
      <p:sp>
        <p:nvSpPr>
          <p:cNvPr id="388" name="Google Shape;388;p6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graphicFrame>
        <p:nvGraphicFramePr>
          <p:cNvPr id="389" name="Google Shape;389;p60"/>
          <p:cNvGraphicFramePr/>
          <p:nvPr/>
        </p:nvGraphicFramePr>
        <p:xfrm>
          <a:off x="952500" y="1454350"/>
          <a:ext cx="7239000" cy="2377260"/>
        </p:xfrm>
        <a:graphic>
          <a:graphicData uri="http://schemas.openxmlformats.org/drawingml/2006/table">
            <a:tbl>
              <a:tblPr>
                <a:noFill/>
                <a:tableStyleId>{9397D000-5721-4857-BC7A-87988A601CEC}</a:tableStyleId>
              </a:tblPr>
              <a:tblGrid>
                <a:gridCol w="726075">
                  <a:extLst>
                    <a:ext uri="{9D8B030D-6E8A-4147-A177-3AD203B41FA5}">
                      <a16:colId xmlns:a16="http://schemas.microsoft.com/office/drawing/2014/main" val="20000"/>
                    </a:ext>
                  </a:extLst>
                </a:gridCol>
                <a:gridCol w="1478325">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gridCol w="20882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a:solidFill>
                            <a:srgbClr val="FFFFFF"/>
                          </a:solidFill>
                        </a:rPr>
                        <a:t>Fold</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AUC</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AUC</a:t>
                      </a:r>
                      <a:endParaRPr>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0.692329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0.515657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0.693036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0.515532</a:t>
                      </a:r>
                      <a:endParaRPr>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0.693624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0.50221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0.693088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0.50213</a:t>
                      </a:r>
                      <a:endParaRPr>
                        <a:solidFill>
                          <a:srgbClr val="FFFFFF"/>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0.692962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0.508201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0.693061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0.508194</a:t>
                      </a:r>
                      <a:endParaRPr>
                        <a:solidFill>
                          <a:srgbClr val="FFFFFF"/>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FFFFFF"/>
                          </a:solidFill>
                        </a:rPr>
                        <a:t>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0.692039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0.520162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0.693026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0.520123</a:t>
                      </a:r>
                      <a:endParaRPr>
                        <a:solidFill>
                          <a:srgbClr val="FFFFFF"/>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FFFFFF"/>
                          </a:solidFill>
                        </a:rPr>
                        <a:t>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0.693034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0.516667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0.693034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0.516452</a:t>
                      </a:r>
                      <a:endParaRPr>
                        <a:solidFill>
                          <a:srgbClr val="FFFFFF"/>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1"/>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Results: XDeepFM</a:t>
            </a:r>
            <a:endParaRPr/>
          </a:p>
        </p:txBody>
      </p:sp>
      <p:sp>
        <p:nvSpPr>
          <p:cNvPr id="395" name="Google Shape;395;p6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graphicFrame>
        <p:nvGraphicFramePr>
          <p:cNvPr id="396" name="Google Shape;396;p61"/>
          <p:cNvGraphicFramePr/>
          <p:nvPr>
            <p:extLst>
              <p:ext uri="{D42A27DB-BD31-4B8C-83A1-F6EECF244321}">
                <p14:modId xmlns:p14="http://schemas.microsoft.com/office/powerpoint/2010/main" val="2122912539"/>
              </p:ext>
            </p:extLst>
          </p:nvPr>
        </p:nvGraphicFramePr>
        <p:xfrm>
          <a:off x="1014438" y="1690075"/>
          <a:ext cx="6761750" cy="2929550"/>
        </p:xfrm>
        <a:graphic>
          <a:graphicData uri="http://schemas.openxmlformats.org/drawingml/2006/table">
            <a:tbl>
              <a:tblPr>
                <a:noFill/>
                <a:tableStyleId>{9397D000-5721-4857-BC7A-87988A601CEC}</a:tableStyleId>
              </a:tblPr>
              <a:tblGrid>
                <a:gridCol w="1048800">
                  <a:extLst>
                    <a:ext uri="{9D8B030D-6E8A-4147-A177-3AD203B41FA5}">
                      <a16:colId xmlns:a16="http://schemas.microsoft.com/office/drawing/2014/main" val="20000"/>
                    </a:ext>
                  </a:extLst>
                </a:gridCol>
                <a:gridCol w="1636550">
                  <a:extLst>
                    <a:ext uri="{9D8B030D-6E8A-4147-A177-3AD203B41FA5}">
                      <a16:colId xmlns:a16="http://schemas.microsoft.com/office/drawing/2014/main" val="20001"/>
                    </a:ext>
                  </a:extLst>
                </a:gridCol>
                <a:gridCol w="1118300">
                  <a:extLst>
                    <a:ext uri="{9D8B030D-6E8A-4147-A177-3AD203B41FA5}">
                      <a16:colId xmlns:a16="http://schemas.microsoft.com/office/drawing/2014/main" val="20002"/>
                    </a:ext>
                  </a:extLst>
                </a:gridCol>
                <a:gridCol w="1479050">
                  <a:extLst>
                    <a:ext uri="{9D8B030D-6E8A-4147-A177-3AD203B41FA5}">
                      <a16:colId xmlns:a16="http://schemas.microsoft.com/office/drawing/2014/main" val="20003"/>
                    </a:ext>
                  </a:extLst>
                </a:gridCol>
                <a:gridCol w="1479050">
                  <a:extLst>
                    <a:ext uri="{9D8B030D-6E8A-4147-A177-3AD203B41FA5}">
                      <a16:colId xmlns:a16="http://schemas.microsoft.com/office/drawing/2014/main" val="20004"/>
                    </a:ext>
                  </a:extLst>
                </a:gridCol>
              </a:tblGrid>
              <a:tr h="851300">
                <a:tc>
                  <a:txBody>
                    <a:bodyPr/>
                    <a:lstStyle/>
                    <a:p>
                      <a:pPr marL="0" lvl="0" indent="0" algn="l" rtl="0">
                        <a:spcBef>
                          <a:spcPts val="0"/>
                        </a:spcBef>
                        <a:spcAft>
                          <a:spcPts val="0"/>
                        </a:spcAft>
                        <a:buNone/>
                      </a:pPr>
                      <a:r>
                        <a:rPr lang="en">
                          <a:solidFill>
                            <a:srgbClr val="FFFFFF"/>
                          </a:solidFill>
                        </a:rPr>
                        <a:t>Fold</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AUC</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AUC</a:t>
                      </a:r>
                      <a:endParaRPr>
                        <a:solidFill>
                          <a:srgbClr val="FFFFFF"/>
                        </a:solidFill>
                      </a:endParaRPr>
                    </a:p>
                  </a:txBody>
                  <a:tcPr marL="91425" marR="91425" marT="91425" marB="91425"/>
                </a:tc>
                <a:extLst>
                  <a:ext uri="{0D108BD9-81ED-4DB2-BD59-A6C34878D82A}">
                    <a16:rowId xmlns:a16="http://schemas.microsoft.com/office/drawing/2014/main" val="10000"/>
                  </a:ext>
                </a:extLst>
              </a:tr>
              <a:tr h="415650">
                <a:tc>
                  <a:txBody>
                    <a:bodyPr/>
                    <a:lstStyle/>
                    <a:p>
                      <a:pPr marL="0" lvl="0" indent="0" algn="l" rtl="0">
                        <a:spcBef>
                          <a:spcPts val="0"/>
                        </a:spcBef>
                        <a:spcAft>
                          <a:spcPts val="0"/>
                        </a:spcAft>
                        <a:buNone/>
                      </a:pPr>
                      <a:r>
                        <a:rPr lang="en">
                          <a:solidFill>
                            <a:srgbClr val="FFFFFF"/>
                          </a:solidFill>
                        </a:rPr>
                        <a:t>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0.5981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0.7373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dirty="0">
                          <a:solidFill>
                            <a:srgbClr val="FFFFFF"/>
                          </a:solidFill>
                        </a:rPr>
                        <a:t>0.6225</a:t>
                      </a:r>
                      <a:endParaRPr dirty="0">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0.7180</a:t>
                      </a:r>
                      <a:endParaRPr>
                        <a:solidFill>
                          <a:srgbClr val="FFFFFF"/>
                        </a:solidFill>
                      </a:endParaRPr>
                    </a:p>
                  </a:txBody>
                  <a:tcPr marL="91425" marR="91425" marT="91425" marB="91425"/>
                </a:tc>
                <a:extLst>
                  <a:ext uri="{0D108BD9-81ED-4DB2-BD59-A6C34878D82A}">
                    <a16:rowId xmlns:a16="http://schemas.microsoft.com/office/drawing/2014/main" val="10001"/>
                  </a:ext>
                </a:extLst>
              </a:tr>
              <a:tr h="415650">
                <a:tc>
                  <a:txBody>
                    <a:bodyPr/>
                    <a:lstStyle/>
                    <a:p>
                      <a:pPr marL="0" lvl="0" indent="0" algn="l" rtl="0">
                        <a:spcBef>
                          <a:spcPts val="0"/>
                        </a:spcBef>
                        <a:spcAft>
                          <a:spcPts val="0"/>
                        </a:spcAft>
                        <a:buNone/>
                      </a:pPr>
                      <a:r>
                        <a:rPr lang="en">
                          <a:solidFill>
                            <a:srgbClr val="FFFFFF"/>
                          </a:solidFill>
                        </a:rPr>
                        <a:t>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0.6065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0.7276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0.5981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0.7370</a:t>
                      </a:r>
                      <a:endParaRPr>
                        <a:solidFill>
                          <a:srgbClr val="FFFFFF"/>
                        </a:solidFill>
                      </a:endParaRPr>
                    </a:p>
                  </a:txBody>
                  <a:tcPr marL="91425" marR="91425" marT="91425" marB="91425"/>
                </a:tc>
                <a:extLst>
                  <a:ext uri="{0D108BD9-81ED-4DB2-BD59-A6C34878D82A}">
                    <a16:rowId xmlns:a16="http://schemas.microsoft.com/office/drawing/2014/main" val="10002"/>
                  </a:ext>
                </a:extLst>
              </a:tr>
              <a:tr h="415650">
                <a:tc>
                  <a:txBody>
                    <a:bodyPr/>
                    <a:lstStyle/>
                    <a:p>
                      <a:pPr marL="0" lvl="0" indent="0" algn="l" rtl="0">
                        <a:spcBef>
                          <a:spcPts val="0"/>
                        </a:spcBef>
                        <a:spcAft>
                          <a:spcPts val="0"/>
                        </a:spcAft>
                        <a:buNone/>
                      </a:pPr>
                      <a:r>
                        <a:rPr lang="en">
                          <a:solidFill>
                            <a:srgbClr val="FFFFFF"/>
                          </a:solidFill>
                        </a:rPr>
                        <a:t>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0.6213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0.7215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dirty="0">
                          <a:solidFill>
                            <a:srgbClr val="FFFFFF"/>
                          </a:solidFill>
                        </a:rPr>
                        <a:t>0.5980</a:t>
                      </a:r>
                      <a:endParaRPr dirty="0">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0.7383</a:t>
                      </a:r>
                      <a:endParaRPr>
                        <a:solidFill>
                          <a:srgbClr val="FFFFFF"/>
                        </a:solidFill>
                      </a:endParaRPr>
                    </a:p>
                  </a:txBody>
                  <a:tcPr marL="91425" marR="91425" marT="91425" marB="91425"/>
                </a:tc>
                <a:extLst>
                  <a:ext uri="{0D108BD9-81ED-4DB2-BD59-A6C34878D82A}">
                    <a16:rowId xmlns:a16="http://schemas.microsoft.com/office/drawing/2014/main" val="10003"/>
                  </a:ext>
                </a:extLst>
              </a:tr>
              <a:tr h="415650">
                <a:tc>
                  <a:txBody>
                    <a:bodyPr/>
                    <a:lstStyle/>
                    <a:p>
                      <a:pPr marL="0" lvl="0" indent="0" algn="l" rtl="0">
                        <a:spcBef>
                          <a:spcPts val="0"/>
                        </a:spcBef>
                        <a:spcAft>
                          <a:spcPts val="0"/>
                        </a:spcAft>
                        <a:buNone/>
                      </a:pPr>
                      <a:r>
                        <a:rPr lang="en">
                          <a:solidFill>
                            <a:srgbClr val="FFFFFF"/>
                          </a:solidFill>
                        </a:rPr>
                        <a:t>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0.6238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0.7210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0.5970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0.7389</a:t>
                      </a:r>
                      <a:endParaRPr>
                        <a:solidFill>
                          <a:srgbClr val="FFFFFF"/>
                        </a:solidFill>
                      </a:endParaRPr>
                    </a:p>
                  </a:txBody>
                  <a:tcPr marL="91425" marR="91425" marT="91425" marB="91425"/>
                </a:tc>
                <a:extLst>
                  <a:ext uri="{0D108BD9-81ED-4DB2-BD59-A6C34878D82A}">
                    <a16:rowId xmlns:a16="http://schemas.microsoft.com/office/drawing/2014/main" val="10004"/>
                  </a:ext>
                </a:extLst>
              </a:tr>
              <a:tr h="415650">
                <a:tc>
                  <a:txBody>
                    <a:bodyPr/>
                    <a:lstStyle/>
                    <a:p>
                      <a:pPr marL="0" lvl="0" indent="0" algn="l" rtl="0">
                        <a:spcBef>
                          <a:spcPts val="0"/>
                        </a:spcBef>
                        <a:spcAft>
                          <a:spcPts val="0"/>
                        </a:spcAft>
                        <a:buNone/>
                      </a:pPr>
                      <a:r>
                        <a:rPr lang="en">
                          <a:solidFill>
                            <a:srgbClr val="FFFFFF"/>
                          </a:solidFill>
                        </a:rPr>
                        <a:t>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0.6024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0.7212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0.5968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dirty="0">
                          <a:solidFill>
                            <a:srgbClr val="FFFFFF"/>
                          </a:solidFill>
                        </a:rPr>
                        <a:t>0.7392</a:t>
                      </a:r>
                      <a:endParaRPr dirty="0">
                        <a:solidFill>
                          <a:srgbClr val="FFFFFF"/>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2"/>
          <p:cNvSpPr txBox="1">
            <a:spLocks noGrp="1"/>
          </p:cNvSpPr>
          <p:nvPr>
            <p:ph type="title"/>
          </p:nvPr>
        </p:nvSpPr>
        <p:spPr>
          <a:xfrm>
            <a:off x="426725" y="315500"/>
            <a:ext cx="8152800" cy="124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Comparative Results: (Metric Used: ROC-AUC scores)</a:t>
            </a:r>
            <a:endParaRPr/>
          </a:p>
        </p:txBody>
      </p:sp>
      <p:sp>
        <p:nvSpPr>
          <p:cNvPr id="402" name="Google Shape;402;p6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graphicFrame>
        <p:nvGraphicFramePr>
          <p:cNvPr id="403" name="Google Shape;403;p62"/>
          <p:cNvGraphicFramePr/>
          <p:nvPr/>
        </p:nvGraphicFramePr>
        <p:xfrm>
          <a:off x="952300" y="1726500"/>
          <a:ext cx="7239400" cy="1401990"/>
        </p:xfrm>
        <a:graphic>
          <a:graphicData uri="http://schemas.openxmlformats.org/drawingml/2006/table">
            <a:tbl>
              <a:tblPr>
                <a:noFill/>
                <a:tableStyleId>{9397D000-5721-4857-BC7A-87988A601CEC}</a:tableStyleId>
              </a:tblPr>
              <a:tblGrid>
                <a:gridCol w="1809850">
                  <a:extLst>
                    <a:ext uri="{9D8B030D-6E8A-4147-A177-3AD203B41FA5}">
                      <a16:colId xmlns:a16="http://schemas.microsoft.com/office/drawing/2014/main" val="20000"/>
                    </a:ext>
                  </a:extLst>
                </a:gridCol>
                <a:gridCol w="1809850">
                  <a:extLst>
                    <a:ext uri="{9D8B030D-6E8A-4147-A177-3AD203B41FA5}">
                      <a16:colId xmlns:a16="http://schemas.microsoft.com/office/drawing/2014/main" val="20001"/>
                    </a:ext>
                  </a:extLst>
                </a:gridCol>
                <a:gridCol w="1809850">
                  <a:extLst>
                    <a:ext uri="{9D8B030D-6E8A-4147-A177-3AD203B41FA5}">
                      <a16:colId xmlns:a16="http://schemas.microsoft.com/office/drawing/2014/main" val="20002"/>
                    </a:ext>
                  </a:extLst>
                </a:gridCol>
                <a:gridCol w="18098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LGBM</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RECURRENT NEURAL NET</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XDeepFM</a:t>
                      </a:r>
                      <a:endParaRPr>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Training accuracy</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dirty="0">
                          <a:solidFill>
                            <a:srgbClr val="FFFFFF"/>
                          </a:solidFill>
                        </a:rPr>
                        <a:t>0.50719</a:t>
                      </a:r>
                      <a:endParaRPr dirty="0">
                        <a:solidFill>
                          <a:srgbClr val="FFFFFF"/>
                        </a:solidFill>
                      </a:endParaRPr>
                    </a:p>
                  </a:txBody>
                  <a:tcPr marL="91425" marR="91425" marT="91425" marB="91425"/>
                </a:tc>
                <a:tc>
                  <a:txBody>
                    <a:bodyPr/>
                    <a:lstStyle/>
                    <a:p>
                      <a:pPr marL="0" lvl="0" indent="0" algn="l" rtl="0">
                        <a:spcBef>
                          <a:spcPts val="0"/>
                        </a:spcBef>
                        <a:spcAft>
                          <a:spcPts val="0"/>
                        </a:spcAft>
                        <a:buNone/>
                      </a:pPr>
                      <a:r>
                        <a:rPr lang="en" dirty="0">
                          <a:solidFill>
                            <a:srgbClr val="FFFFFF"/>
                          </a:solidFill>
                        </a:rPr>
                        <a:t>0.6769 (epoch 15)</a:t>
                      </a:r>
                      <a:endParaRPr dirty="0">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0.5897</a:t>
                      </a:r>
                      <a:endParaRPr>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Validation Accuracy</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0.520162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0.6068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dirty="0">
                          <a:solidFill>
                            <a:srgbClr val="FFFFFF"/>
                          </a:solidFill>
                        </a:rPr>
                        <a:t>0.5916</a:t>
                      </a:r>
                      <a:endParaRPr dirty="0">
                        <a:solidFill>
                          <a:srgbClr val="FFFFFF"/>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7"/>
        <p:cNvGrpSpPr/>
        <p:nvPr/>
      </p:nvGrpSpPr>
      <p:grpSpPr>
        <a:xfrm>
          <a:off x="0" y="0"/>
          <a:ext cx="0" cy="0"/>
          <a:chOff x="0" y="0"/>
          <a:chExt cx="0" cy="0"/>
        </a:xfrm>
      </p:grpSpPr>
      <p:sp>
        <p:nvSpPr>
          <p:cNvPr id="408" name="Google Shape;408;p63"/>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409" name="Google Shape;409;p6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410" name="Google Shape;410;p63"/>
          <p:cNvPicPr preferRelativeResize="0"/>
          <p:nvPr/>
        </p:nvPicPr>
        <p:blipFill>
          <a:blip r:embed="rId3">
            <a:alphaModFix/>
          </a:blip>
          <a:stretch>
            <a:fillRect/>
          </a:stretch>
        </p:blipFill>
        <p:spPr>
          <a:xfrm>
            <a:off x="1382275" y="0"/>
            <a:ext cx="6235440" cy="4838701"/>
          </a:xfrm>
          <a:prstGeom prst="rect">
            <a:avLst/>
          </a:prstGeom>
          <a:noFill/>
          <a:ln>
            <a:noFill/>
          </a:ln>
        </p:spPr>
      </p:pic>
      <p:sp>
        <p:nvSpPr>
          <p:cNvPr id="411" name="Google Shape;411;p63"/>
          <p:cNvSpPr txBox="1"/>
          <p:nvPr/>
        </p:nvSpPr>
        <p:spPr>
          <a:xfrm>
            <a:off x="2739000" y="4675525"/>
            <a:ext cx="3666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 Understanding behaviour of three models</a:t>
            </a: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Final Product Design</a:t>
            </a:r>
            <a:endParaRPr/>
          </a:p>
        </p:txBody>
      </p:sp>
      <p:sp>
        <p:nvSpPr>
          <p:cNvPr id="417" name="Google Shape;417;p64"/>
          <p:cNvSpPr txBox="1">
            <a:spLocks noGrp="1"/>
          </p:cNvSpPr>
          <p:nvPr>
            <p:ph type="body" idx="1"/>
          </p:nvPr>
        </p:nvSpPr>
        <p:spPr>
          <a:xfrm>
            <a:off x="457200" y="1428750"/>
            <a:ext cx="6604800" cy="31488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a:t>The final product has to be available publicly to anybody. Hence, rather than running it off a local system, the model and the GUI run on an EC2 instance with a </a:t>
            </a:r>
            <a:r>
              <a:rPr lang="en" sz="1800">
                <a:solidFill>
                  <a:srgbClr val="7DFFB1"/>
                </a:solidFill>
              </a:rPr>
              <a:t>public elastic IP address</a:t>
            </a:r>
            <a:r>
              <a:rPr lang="en" sz="1800"/>
              <a:t>.</a:t>
            </a:r>
            <a:endParaRPr sz="1800"/>
          </a:p>
          <a:p>
            <a:pPr marL="457200" lvl="0" indent="-342900" algn="l" rtl="0">
              <a:spcBef>
                <a:spcPts val="0"/>
              </a:spcBef>
              <a:spcAft>
                <a:spcPts val="0"/>
              </a:spcAft>
              <a:buSzPts val="1800"/>
              <a:buChar char="▰"/>
            </a:pPr>
            <a:r>
              <a:rPr lang="en" sz="1800"/>
              <a:t>On the instance, the GUI has been created using CSS and bootstrap along with all the assets housed on the same virtual computer</a:t>
            </a:r>
            <a:endParaRPr sz="1800"/>
          </a:p>
          <a:p>
            <a:pPr marL="457200" lvl="0" indent="-342900" algn="l" rtl="0">
              <a:spcBef>
                <a:spcPts val="0"/>
              </a:spcBef>
              <a:spcAft>
                <a:spcPts val="0"/>
              </a:spcAft>
              <a:buSzPts val="1800"/>
              <a:buChar char="▰"/>
            </a:pPr>
            <a:r>
              <a:rPr lang="en" sz="1800"/>
              <a:t>The model is connected to the frontend via a server whose routes and API endpoints are created using a </a:t>
            </a:r>
            <a:r>
              <a:rPr lang="en" sz="1800">
                <a:solidFill>
                  <a:srgbClr val="7DFFB1"/>
                </a:solidFill>
              </a:rPr>
              <a:t>flask server</a:t>
            </a:r>
            <a:r>
              <a:rPr lang="en" sz="1800"/>
              <a:t>.</a:t>
            </a:r>
            <a:endParaRPr sz="1800"/>
          </a:p>
          <a:p>
            <a:pPr marL="457200" lvl="0" indent="-342900" algn="l" rtl="0">
              <a:spcBef>
                <a:spcPts val="0"/>
              </a:spcBef>
              <a:spcAft>
                <a:spcPts val="0"/>
              </a:spcAft>
              <a:buSzPts val="1800"/>
              <a:buChar char="▰"/>
            </a:pPr>
            <a:r>
              <a:rPr lang="en" sz="1800"/>
              <a:t>The server fetches the trained model details from an h5 file which stores the model itself. We also store a small sample of the dataset within the EC2 instance</a:t>
            </a:r>
            <a:endParaRPr sz="1800"/>
          </a:p>
        </p:txBody>
      </p:sp>
      <p:sp>
        <p:nvSpPr>
          <p:cNvPr id="418" name="Google Shape;418;p6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5"/>
          <p:cNvSpPr txBox="1">
            <a:spLocks noGrp="1"/>
          </p:cNvSpPr>
          <p:nvPr>
            <p:ph type="title"/>
          </p:nvPr>
        </p:nvSpPr>
        <p:spPr>
          <a:xfrm>
            <a:off x="1712500" y="0"/>
            <a:ext cx="60255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Screenshots of User Interface</a:t>
            </a:r>
            <a:endParaRPr/>
          </a:p>
        </p:txBody>
      </p:sp>
      <p:sp>
        <p:nvSpPr>
          <p:cNvPr id="424" name="Google Shape;424;p6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425" name="Google Shape;425;p65"/>
          <p:cNvPicPr preferRelativeResize="0"/>
          <p:nvPr/>
        </p:nvPicPr>
        <p:blipFill>
          <a:blip r:embed="rId3">
            <a:alphaModFix/>
          </a:blip>
          <a:stretch>
            <a:fillRect/>
          </a:stretch>
        </p:blipFill>
        <p:spPr>
          <a:xfrm>
            <a:off x="354275" y="999775"/>
            <a:ext cx="4062028" cy="3449275"/>
          </a:xfrm>
          <a:prstGeom prst="rect">
            <a:avLst/>
          </a:prstGeom>
          <a:noFill/>
          <a:ln>
            <a:noFill/>
          </a:ln>
        </p:spPr>
      </p:pic>
      <p:pic>
        <p:nvPicPr>
          <p:cNvPr id="426" name="Google Shape;426;p65"/>
          <p:cNvPicPr preferRelativeResize="0"/>
          <p:nvPr/>
        </p:nvPicPr>
        <p:blipFill>
          <a:blip r:embed="rId4">
            <a:alphaModFix/>
          </a:blip>
          <a:stretch>
            <a:fillRect/>
          </a:stretch>
        </p:blipFill>
        <p:spPr>
          <a:xfrm>
            <a:off x="4725275" y="1004800"/>
            <a:ext cx="4062022" cy="3439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6"/>
          <p:cNvSpPr txBox="1">
            <a:spLocks noGrp="1"/>
          </p:cNvSpPr>
          <p:nvPr>
            <p:ph type="title"/>
          </p:nvPr>
        </p:nvSpPr>
        <p:spPr>
          <a:xfrm>
            <a:off x="457200" y="139800"/>
            <a:ext cx="75732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Social Impact and Real Life Usage</a:t>
            </a:r>
            <a:endParaRPr/>
          </a:p>
        </p:txBody>
      </p:sp>
      <p:sp>
        <p:nvSpPr>
          <p:cNvPr id="432" name="Google Shape;432;p66"/>
          <p:cNvSpPr txBox="1">
            <a:spLocks noGrp="1"/>
          </p:cNvSpPr>
          <p:nvPr>
            <p:ph type="body" idx="1"/>
          </p:nvPr>
        </p:nvSpPr>
        <p:spPr>
          <a:xfrm>
            <a:off x="457200" y="1184775"/>
            <a:ext cx="7929000" cy="3148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a:t>Malware can be very devastating depending on the target entity</a:t>
            </a:r>
            <a:endParaRPr/>
          </a:p>
          <a:p>
            <a:pPr marL="457200" lvl="0" indent="-381000" algn="l" rtl="0">
              <a:spcBef>
                <a:spcPts val="0"/>
              </a:spcBef>
              <a:spcAft>
                <a:spcPts val="0"/>
              </a:spcAft>
              <a:buSzPts val="2400"/>
              <a:buChar char="▰"/>
            </a:pPr>
            <a:r>
              <a:rPr lang="en"/>
              <a:t>Key-loggers can gain confidential information on entire organizations which can have monetary impact of billions of dollars</a:t>
            </a:r>
            <a:endParaRPr/>
          </a:p>
          <a:p>
            <a:pPr marL="457200" lvl="0" indent="-381000" algn="l" rtl="0">
              <a:spcBef>
                <a:spcPts val="0"/>
              </a:spcBef>
              <a:spcAft>
                <a:spcPts val="0"/>
              </a:spcAft>
              <a:buSzPts val="2400"/>
              <a:buChar char="▰"/>
            </a:pPr>
            <a:r>
              <a:rPr lang="en"/>
              <a:t>Viruses like stuxnet can change the fate of an entire country by altering war</a:t>
            </a:r>
            <a:endParaRPr/>
          </a:p>
          <a:p>
            <a:pPr marL="457200" lvl="0" indent="-381000" algn="l" rtl="0">
              <a:spcBef>
                <a:spcPts val="0"/>
              </a:spcBef>
              <a:spcAft>
                <a:spcPts val="0"/>
              </a:spcAft>
              <a:buSzPts val="2400"/>
              <a:buChar char="▰"/>
            </a:pPr>
            <a:r>
              <a:rPr lang="en"/>
              <a:t>Catching a virus before it hits a system will improve efficiency and simplify code base of various anti virus deployments</a:t>
            </a:r>
            <a:endParaRPr/>
          </a:p>
        </p:txBody>
      </p:sp>
      <p:sp>
        <p:nvSpPr>
          <p:cNvPr id="433" name="Google Shape;433;p6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7"/>
          <p:cNvSpPr txBox="1">
            <a:spLocks noGrp="1"/>
          </p:cNvSpPr>
          <p:nvPr>
            <p:ph type="title"/>
          </p:nvPr>
        </p:nvSpPr>
        <p:spPr>
          <a:xfrm>
            <a:off x="457200" y="1702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Conclusion and Future Scope</a:t>
            </a:r>
            <a:endParaRPr/>
          </a:p>
        </p:txBody>
      </p:sp>
      <p:sp>
        <p:nvSpPr>
          <p:cNvPr id="439" name="Google Shape;439;p67"/>
          <p:cNvSpPr txBox="1">
            <a:spLocks noGrp="1"/>
          </p:cNvSpPr>
          <p:nvPr>
            <p:ph type="body" idx="1"/>
          </p:nvPr>
        </p:nvSpPr>
        <p:spPr>
          <a:xfrm>
            <a:off x="457200" y="1164450"/>
            <a:ext cx="8023500" cy="3148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a:t>We intend to build a model for predicting malware existence in operating systems with an impeccable accuracy.</a:t>
            </a:r>
            <a:endParaRPr dirty="0"/>
          </a:p>
          <a:p>
            <a:pPr marL="457200" lvl="0" indent="-381000" algn="l" rtl="0">
              <a:spcBef>
                <a:spcPts val="0"/>
              </a:spcBef>
              <a:spcAft>
                <a:spcPts val="0"/>
              </a:spcAft>
              <a:buSzPts val="2400"/>
              <a:buChar char="▰"/>
            </a:pPr>
            <a:r>
              <a:rPr lang="en" dirty="0"/>
              <a:t>Future work could comprise of combining the works of detecting malware from the system codes written by understanding their semantics to help predict.</a:t>
            </a:r>
            <a:endParaRPr dirty="0"/>
          </a:p>
          <a:p>
            <a:pPr marL="457200" lvl="0" indent="-381000" algn="l" rtl="0">
              <a:spcBef>
                <a:spcPts val="0"/>
              </a:spcBef>
              <a:spcAft>
                <a:spcPts val="0"/>
              </a:spcAft>
              <a:buSzPts val="2400"/>
              <a:buChar char="▰"/>
            </a:pPr>
            <a:r>
              <a:rPr lang="en" dirty="0"/>
              <a:t>We could also classify the malware being detected along with predictions.</a:t>
            </a:r>
            <a:endParaRPr dirty="0"/>
          </a:p>
          <a:p>
            <a:pPr marL="0" lvl="0" indent="0" algn="l" rtl="0">
              <a:spcBef>
                <a:spcPts val="600"/>
              </a:spcBef>
              <a:spcAft>
                <a:spcPts val="0"/>
              </a:spcAft>
              <a:buNone/>
            </a:pPr>
            <a:endParaRPr dirty="0"/>
          </a:p>
        </p:txBody>
      </p:sp>
      <p:sp>
        <p:nvSpPr>
          <p:cNvPr id="440" name="Google Shape;440;p6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ctrTitle"/>
          </p:nvPr>
        </p:nvSpPr>
        <p:spPr>
          <a:xfrm>
            <a:off x="685800" y="1625600"/>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FEATURES USED IN TRAINING</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p:nvPr/>
        </p:nvSpPr>
        <p:spPr>
          <a:xfrm>
            <a:off x="4459800" y="4005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18"/>
            </a:pPr>
            <a:r>
              <a:rPr lang="en" sz="1200" dirty="0">
                <a:solidFill>
                  <a:srgbClr val="FFFFFF"/>
                </a:solidFill>
                <a:latin typeface="Titillium Web"/>
                <a:ea typeface="Titillium Web"/>
                <a:cs typeface="Titillium Web"/>
                <a:sym typeface="Titillium Web"/>
              </a:rPr>
              <a:t>18LocaleEnglishNameIdentifier - English name of Locale ID of the current user</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a:solidFill>
                  <a:srgbClr val="FFFFFF"/>
                </a:solidFill>
                <a:latin typeface="Titillium Web"/>
                <a:ea typeface="Titillium Web"/>
                <a:cs typeface="Titillium Web"/>
                <a:sym typeface="Titillium Web"/>
              </a:rPr>
              <a:t>Platform - Calculates platform name (of OS related properties and processor property)</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a:solidFill>
                  <a:srgbClr val="FFFFFF"/>
                </a:solidFill>
                <a:latin typeface="Titillium Web"/>
                <a:ea typeface="Titillium Web"/>
                <a:cs typeface="Titillium Web"/>
                <a:sym typeface="Titillium Web"/>
              </a:rPr>
              <a:t>Processor - This is the process architecture of the installed operating system</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b="1" dirty="0" err="1">
                <a:solidFill>
                  <a:srgbClr val="00B0F0"/>
                </a:solidFill>
                <a:latin typeface="Titillium Web"/>
                <a:ea typeface="Titillium Web"/>
                <a:cs typeface="Titillium Web"/>
                <a:sym typeface="Titillium Web"/>
              </a:rPr>
              <a:t>OsVer</a:t>
            </a:r>
            <a:r>
              <a:rPr lang="en" sz="1200" dirty="0">
                <a:solidFill>
                  <a:srgbClr val="FFFFFF"/>
                </a:solidFill>
                <a:latin typeface="Titillium Web"/>
                <a:ea typeface="Titillium Web"/>
                <a:cs typeface="Titillium Web"/>
                <a:sym typeface="Titillium Web"/>
              </a:rPr>
              <a:t> - Version of the current operating system</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b="1" dirty="0" err="1">
                <a:solidFill>
                  <a:srgbClr val="00B0F0"/>
                </a:solidFill>
                <a:latin typeface="Titillium Web"/>
                <a:ea typeface="Titillium Web"/>
                <a:cs typeface="Titillium Web"/>
                <a:sym typeface="Titillium Web"/>
              </a:rPr>
              <a:t>OsBuild</a:t>
            </a:r>
            <a:r>
              <a:rPr lang="en" sz="1200" dirty="0">
                <a:solidFill>
                  <a:srgbClr val="FFFFFF"/>
                </a:solidFill>
                <a:latin typeface="Titillium Web"/>
                <a:ea typeface="Titillium Web"/>
                <a:cs typeface="Titillium Web"/>
                <a:sym typeface="Titillium Web"/>
              </a:rPr>
              <a:t> - Build of the current operating system</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err="1">
                <a:solidFill>
                  <a:srgbClr val="FFFFFF"/>
                </a:solidFill>
                <a:latin typeface="Titillium Web"/>
                <a:ea typeface="Titillium Web"/>
                <a:cs typeface="Titillium Web"/>
                <a:sym typeface="Titillium Web"/>
              </a:rPr>
              <a:t>OsSuite</a:t>
            </a:r>
            <a:r>
              <a:rPr lang="en" sz="1200" dirty="0">
                <a:solidFill>
                  <a:srgbClr val="FFFFFF"/>
                </a:solidFill>
                <a:latin typeface="Titillium Web"/>
                <a:ea typeface="Titillium Web"/>
                <a:cs typeface="Titillium Web"/>
                <a:sym typeface="Titillium Web"/>
              </a:rPr>
              <a:t> - Product suite mask for the current operating system.</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err="1">
                <a:solidFill>
                  <a:srgbClr val="FFFFFF"/>
                </a:solidFill>
                <a:latin typeface="Titillium Web"/>
                <a:ea typeface="Titillium Web"/>
                <a:cs typeface="Titillium Web"/>
                <a:sym typeface="Titillium Web"/>
              </a:rPr>
              <a:t>OsPlatformSubRelease</a:t>
            </a:r>
            <a:r>
              <a:rPr lang="en" sz="1200" dirty="0">
                <a:solidFill>
                  <a:srgbClr val="FFFFFF"/>
                </a:solidFill>
                <a:latin typeface="Titillium Web"/>
                <a:ea typeface="Titillium Web"/>
                <a:cs typeface="Titillium Web"/>
                <a:sym typeface="Titillium Web"/>
              </a:rPr>
              <a:t> - Returns the OS Platform sub-release (Windows Vista, Windows 7, Windows 8, TH1, TH2)</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err="1">
                <a:solidFill>
                  <a:srgbClr val="FFFFFF"/>
                </a:solidFill>
                <a:latin typeface="Titillium Web"/>
                <a:ea typeface="Titillium Web"/>
                <a:cs typeface="Titillium Web"/>
                <a:sym typeface="Titillium Web"/>
              </a:rPr>
              <a:t>OsBuildLab</a:t>
            </a:r>
            <a:r>
              <a:rPr lang="en" sz="1200" dirty="0">
                <a:solidFill>
                  <a:srgbClr val="FFFFFF"/>
                </a:solidFill>
                <a:latin typeface="Titillium Web"/>
                <a:ea typeface="Titillium Web"/>
                <a:cs typeface="Titillium Web"/>
                <a:sym typeface="Titillium Web"/>
              </a:rPr>
              <a:t> - Build lab that generated the current OS. Example: 9600.17630.amd64fre.winblue_r7.150109-2022</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err="1">
                <a:solidFill>
                  <a:srgbClr val="FFFFFF"/>
                </a:solidFill>
                <a:latin typeface="Titillium Web"/>
                <a:ea typeface="Titillium Web"/>
                <a:cs typeface="Titillium Web"/>
                <a:sym typeface="Titillium Web"/>
              </a:rPr>
              <a:t>SkuEdition</a:t>
            </a:r>
            <a:r>
              <a:rPr lang="en" sz="1200" dirty="0">
                <a:solidFill>
                  <a:srgbClr val="FFFFFF"/>
                </a:solidFill>
                <a:latin typeface="Titillium Web"/>
                <a:ea typeface="Titillium Web"/>
                <a:cs typeface="Titillium Web"/>
                <a:sym typeface="Titillium Web"/>
              </a:rPr>
              <a:t> - The goal of this feature is to use the Product Type defined in the MSDN to map to a 'SKU-Edition' name that is useful in population reporting. The valid Product Type are defined in %</a:t>
            </a:r>
            <a:r>
              <a:rPr lang="en" sz="1200" dirty="0" err="1">
                <a:solidFill>
                  <a:srgbClr val="FFFFFF"/>
                </a:solidFill>
                <a:latin typeface="Titillium Web"/>
                <a:ea typeface="Titillium Web"/>
                <a:cs typeface="Titillium Web"/>
                <a:sym typeface="Titillium Web"/>
              </a:rPr>
              <a:t>sdxroot</a:t>
            </a:r>
            <a:r>
              <a:rPr lang="en" sz="1200" dirty="0">
                <a:solidFill>
                  <a:srgbClr val="FFFFFF"/>
                </a:solidFill>
                <a:latin typeface="Titillium Web"/>
                <a:ea typeface="Titillium Web"/>
                <a:cs typeface="Titillium Web"/>
                <a:sym typeface="Titillium Web"/>
              </a:rPr>
              <a:t>%\data\</a:t>
            </a:r>
            <a:r>
              <a:rPr lang="en" sz="1200" dirty="0" err="1">
                <a:solidFill>
                  <a:srgbClr val="FFFFFF"/>
                </a:solidFill>
                <a:latin typeface="Titillium Web"/>
                <a:ea typeface="Titillium Web"/>
                <a:cs typeface="Titillium Web"/>
                <a:sym typeface="Titillium Web"/>
              </a:rPr>
              <a:t>windowseditions.xml</a:t>
            </a:r>
            <a:r>
              <a:rPr lang="en" sz="1200" dirty="0">
                <a:solidFill>
                  <a:srgbClr val="FFFFFF"/>
                </a:solidFill>
                <a:latin typeface="Titillium Web"/>
                <a:ea typeface="Titillium Web"/>
                <a:cs typeface="Titillium Web"/>
                <a:sym typeface="Titillium Web"/>
              </a:rPr>
              <a:t>. This API has been used since Vista and Server 2008, so there are many Product Types that do not apply to Windows 10. The 'SKU-Edition' is a string value that is in one of three classes of results. The design must hand each class.</a:t>
            </a: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p>
        </p:txBody>
      </p:sp>
      <p:sp>
        <p:nvSpPr>
          <p:cNvPr id="149" name="Google Shape;149;p26"/>
          <p:cNvSpPr txBox="1"/>
          <p:nvPr/>
        </p:nvSpPr>
        <p:spPr>
          <a:xfrm>
            <a:off x="152400" y="15240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MachineIdentifier</a:t>
            </a:r>
            <a:r>
              <a:rPr lang="en" sz="1200" dirty="0">
                <a:solidFill>
                  <a:srgbClr val="FFFFFF"/>
                </a:solidFill>
                <a:latin typeface="Titillium Web"/>
                <a:ea typeface="Titillium Web"/>
                <a:cs typeface="Titillium Web"/>
                <a:sym typeface="Titillium Web"/>
              </a:rPr>
              <a:t> - Individual machine ID</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a:solidFill>
                  <a:srgbClr val="FFFFFF"/>
                </a:solidFill>
                <a:latin typeface="Titillium Web"/>
                <a:ea typeface="Titillium Web"/>
                <a:cs typeface="Titillium Web"/>
                <a:sym typeface="Titillium Web"/>
              </a:rPr>
              <a:t>ProductName - Defender state information e.g. win8defender</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EngineVersion</a:t>
            </a:r>
            <a:r>
              <a:rPr lang="en" sz="1200" dirty="0">
                <a:solidFill>
                  <a:srgbClr val="FFFFFF"/>
                </a:solidFill>
                <a:latin typeface="Titillium Web"/>
                <a:ea typeface="Titillium Web"/>
                <a:cs typeface="Titillium Web"/>
                <a:sym typeface="Titillium Web"/>
              </a:rPr>
              <a:t> - Defender state information e.g. 1.1.12603.0</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AppVersion</a:t>
            </a:r>
            <a:r>
              <a:rPr lang="en" sz="1200" dirty="0">
                <a:solidFill>
                  <a:srgbClr val="FFFFFF"/>
                </a:solidFill>
                <a:latin typeface="Titillium Web"/>
                <a:ea typeface="Titillium Web"/>
                <a:cs typeface="Titillium Web"/>
                <a:sym typeface="Titillium Web"/>
              </a:rPr>
              <a:t> - Defender state information e.g. 4.9.10586.0</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AvSigVersion</a:t>
            </a:r>
            <a:r>
              <a:rPr lang="en" sz="1200" dirty="0">
                <a:solidFill>
                  <a:srgbClr val="FFFFFF"/>
                </a:solidFill>
                <a:latin typeface="Titillium Web"/>
                <a:ea typeface="Titillium Web"/>
                <a:cs typeface="Titillium Web"/>
                <a:sym typeface="Titillium Web"/>
              </a:rPr>
              <a:t> - Defender state information e.g. 1.217.1014.0</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IsBeta</a:t>
            </a:r>
            <a:r>
              <a:rPr lang="en" sz="1200" dirty="0">
                <a:solidFill>
                  <a:srgbClr val="FFFFFF"/>
                </a:solidFill>
                <a:latin typeface="Titillium Web"/>
                <a:ea typeface="Titillium Web"/>
                <a:cs typeface="Titillium Web"/>
                <a:sym typeface="Titillium Web"/>
              </a:rPr>
              <a:t> - Defender state information e.g. false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RtpStateBitfield</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IsSxsPassiveMode</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DefaultBrowsersIdentifier</a:t>
            </a:r>
            <a:r>
              <a:rPr lang="en" sz="1200" dirty="0">
                <a:solidFill>
                  <a:srgbClr val="FFFFFF"/>
                </a:solidFill>
                <a:latin typeface="Titillium Web"/>
                <a:ea typeface="Titillium Web"/>
                <a:cs typeface="Titillium Web"/>
                <a:sym typeface="Titillium Web"/>
              </a:rPr>
              <a:t> - ID for the machine's default browser</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AVProductStatesIdentifier</a:t>
            </a:r>
            <a:r>
              <a:rPr lang="en" sz="1200" dirty="0">
                <a:solidFill>
                  <a:srgbClr val="FFFFFF"/>
                </a:solidFill>
                <a:latin typeface="Titillium Web"/>
                <a:ea typeface="Titillium Web"/>
                <a:cs typeface="Titillium Web"/>
                <a:sym typeface="Titillium Web"/>
              </a:rPr>
              <a:t> - ID for the specific configuration of a user's antivirus software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b="1" dirty="0" err="1">
                <a:solidFill>
                  <a:srgbClr val="00B0F0"/>
                </a:solidFill>
                <a:latin typeface="Titillium Web"/>
                <a:ea typeface="Titillium Web"/>
                <a:cs typeface="Titillium Web"/>
                <a:sym typeface="Titillium Web"/>
              </a:rPr>
              <a:t>AVProductsInstalled</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AVProductsEnabled</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HasTpm</a:t>
            </a:r>
            <a:r>
              <a:rPr lang="en" sz="1200" dirty="0">
                <a:solidFill>
                  <a:srgbClr val="FFFFFF"/>
                </a:solidFill>
                <a:latin typeface="Titillium Web"/>
                <a:ea typeface="Titillium Web"/>
                <a:cs typeface="Titillium Web"/>
                <a:sym typeface="Titillium Web"/>
              </a:rPr>
              <a:t> - True if machine has </a:t>
            </a:r>
            <a:r>
              <a:rPr lang="en" sz="1200" dirty="0" err="1">
                <a:solidFill>
                  <a:srgbClr val="FFFFFF"/>
                </a:solidFill>
                <a:latin typeface="Titillium Web"/>
                <a:ea typeface="Titillium Web"/>
                <a:cs typeface="Titillium Web"/>
                <a:sym typeface="Titillium Web"/>
              </a:rPr>
              <a:t>tpm</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CountryIdentifier</a:t>
            </a:r>
            <a:r>
              <a:rPr lang="en" sz="1200" dirty="0">
                <a:solidFill>
                  <a:srgbClr val="FFFFFF"/>
                </a:solidFill>
                <a:latin typeface="Titillium Web"/>
                <a:ea typeface="Titillium Web"/>
                <a:cs typeface="Titillium Web"/>
                <a:sym typeface="Titillium Web"/>
              </a:rPr>
              <a:t> - ID for the country the machine is located in</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AutoNum type="arabicPeriod"/>
            </a:pPr>
            <a:r>
              <a:rPr lang="en" sz="1200" dirty="0" err="1">
                <a:solidFill>
                  <a:srgbClr val="FFFFFF"/>
                </a:solidFill>
              </a:rPr>
              <a:t>CityIdentifier</a:t>
            </a:r>
            <a:r>
              <a:rPr lang="en" sz="1200" dirty="0">
                <a:solidFill>
                  <a:srgbClr val="FFFFFF"/>
                </a:solidFill>
              </a:rPr>
              <a:t> - ID for the city the machine is located in</a:t>
            </a:r>
            <a:endParaRPr sz="1200" dirty="0">
              <a:solidFill>
                <a:srgbClr val="FFFFFF"/>
              </a:solidFill>
            </a:endParaRPr>
          </a:p>
          <a:p>
            <a:pPr marL="457200" lvl="0" indent="-304800" algn="l" rtl="0">
              <a:spcBef>
                <a:spcPts val="0"/>
              </a:spcBef>
              <a:spcAft>
                <a:spcPts val="0"/>
              </a:spcAft>
              <a:buClr>
                <a:srgbClr val="FFFFFF"/>
              </a:buClr>
              <a:buSzPts val="1200"/>
              <a:buAutoNum type="arabicPeriod"/>
            </a:pPr>
            <a:r>
              <a:rPr lang="en" sz="1200" dirty="0" err="1">
                <a:solidFill>
                  <a:srgbClr val="FFFFFF"/>
                </a:solidFill>
              </a:rPr>
              <a:t>OrganizationIdentifier</a:t>
            </a:r>
            <a:r>
              <a:rPr lang="en" sz="1200" dirty="0">
                <a:solidFill>
                  <a:srgbClr val="FFFFFF"/>
                </a:solidFill>
              </a:rPr>
              <a:t> - ID for the organization the machine belongs in, organization ID is mapped to both specific companies and broad industries</a:t>
            </a:r>
            <a:endParaRPr sz="1200" dirty="0">
              <a:solidFill>
                <a:srgbClr val="FFFFFF"/>
              </a:solidFill>
            </a:endParaRPr>
          </a:p>
          <a:p>
            <a:pPr marL="457200" lvl="0" indent="-304800" algn="l" rtl="0">
              <a:spcBef>
                <a:spcPts val="0"/>
              </a:spcBef>
              <a:spcAft>
                <a:spcPts val="0"/>
              </a:spcAft>
              <a:buClr>
                <a:srgbClr val="FFFFFF"/>
              </a:buClr>
              <a:buSzPts val="1200"/>
              <a:buAutoNum type="arabicPeriod"/>
            </a:pPr>
            <a:r>
              <a:rPr lang="en" sz="1200" dirty="0" err="1">
                <a:solidFill>
                  <a:srgbClr val="FFFFFF"/>
                </a:solidFill>
              </a:rPr>
              <a:t>GeoNameIdentifier</a:t>
            </a:r>
            <a:r>
              <a:rPr lang="en" sz="1200" dirty="0">
                <a:solidFill>
                  <a:srgbClr val="FFFFFF"/>
                </a:solidFill>
              </a:rPr>
              <a:t> - ID for the geographic region a machine is located in</a:t>
            </a:r>
            <a:endParaRPr sz="1200" dirty="0">
              <a:solidFill>
                <a:srgbClr val="FFFFFF"/>
              </a:solidFill>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p:nvPr/>
        </p:nvSpPr>
        <p:spPr>
          <a:xfrm>
            <a:off x="4459800" y="4005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UnaLienable</a:t>
            </a:r>
            <a:r>
              <a:rPr lang="en" sz="1200" dirty="0">
                <a:solidFill>
                  <a:srgbClr val="FFFFFF"/>
                </a:solidFill>
                <a:latin typeface="Titillium Web"/>
                <a:ea typeface="Titillium Web"/>
                <a:cs typeface="Titillium Web"/>
                <a:sym typeface="Titillium Web"/>
              </a:rPr>
              <a:t> - This attribute reports whether or not the "administrator in Admin Approval Mode" user type is disabled or enabled in UAC. The value reported is obtained by reading the </a:t>
            </a:r>
            <a:r>
              <a:rPr lang="en" sz="1200" dirty="0" err="1">
                <a:solidFill>
                  <a:srgbClr val="FFFFFF"/>
                </a:solidFill>
                <a:latin typeface="Titillium Web"/>
                <a:ea typeface="Titillium Web"/>
                <a:cs typeface="Titillium Web"/>
                <a:sym typeface="Titillium Web"/>
              </a:rPr>
              <a:t>regkey</a:t>
            </a:r>
            <a:r>
              <a:rPr lang="en" sz="1200" dirty="0">
                <a:solidFill>
                  <a:srgbClr val="FFFFFF"/>
                </a:solidFill>
                <a:latin typeface="Titillium Web"/>
                <a:ea typeface="Titillium Web"/>
                <a:cs typeface="Titillium Web"/>
                <a:sym typeface="Titillium Web"/>
              </a:rPr>
              <a:t> HKLM\SOFTWARE\Microsoft\Windows\CurrentVersion\Policies\System\</a:t>
            </a:r>
            <a:r>
              <a:rPr lang="en" sz="1200" dirty="0" err="1">
                <a:solidFill>
                  <a:srgbClr val="FFFFFF"/>
                </a:solidFill>
                <a:latin typeface="Titillium Web"/>
                <a:ea typeface="Titillium Web"/>
                <a:cs typeface="Titillium Web"/>
                <a:sym typeface="Titillium Web"/>
              </a:rPr>
              <a:t>EnableLUA</a:t>
            </a:r>
            <a:r>
              <a:rPr lang="en" sz="1200" dirty="0">
                <a:solidFill>
                  <a:srgbClr val="FFFFFF"/>
                </a:solidFill>
                <a:latin typeface="Titillium Web"/>
                <a:ea typeface="Titillium Web"/>
                <a:cs typeface="Titillium Web"/>
                <a:sym typeface="Titillium Web"/>
              </a:rPr>
              <a:t>.</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a:solidFill>
                  <a:srgbClr val="FFFFFF"/>
                </a:solidFill>
                <a:latin typeface="Titillium Web"/>
                <a:ea typeface="Titillium Web"/>
                <a:cs typeface="Titillium Web"/>
                <a:sym typeface="Titillium Web"/>
              </a:rPr>
              <a:t>Census_MDC2FormFactor - A grouping based on a combination of Device Census level hardware characteristics. The logic used to define Form Factor is rooted in business and industry standards and aligns with how people think about their device. (Examples: Smartphone, Small Tablet, All in One, Convertible...)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Census_DeviceFamily</a:t>
            </a:r>
            <a:r>
              <a:rPr lang="en" sz="1200" dirty="0">
                <a:solidFill>
                  <a:srgbClr val="FFFFFF"/>
                </a:solidFill>
                <a:latin typeface="Titillium Web"/>
                <a:ea typeface="Titillium Web"/>
                <a:cs typeface="Titillium Web"/>
                <a:sym typeface="Titillium Web"/>
              </a:rPr>
              <a:t> - AKA </a:t>
            </a:r>
            <a:r>
              <a:rPr lang="en" sz="1200" dirty="0" err="1">
                <a:solidFill>
                  <a:srgbClr val="FFFFFF"/>
                </a:solidFill>
                <a:latin typeface="Titillium Web"/>
                <a:ea typeface="Titillium Web"/>
                <a:cs typeface="Titillium Web"/>
                <a:sym typeface="Titillium Web"/>
              </a:rPr>
              <a:t>DeviceClass</a:t>
            </a:r>
            <a:r>
              <a:rPr lang="en" sz="1200" dirty="0">
                <a:solidFill>
                  <a:srgbClr val="FFFFFF"/>
                </a:solidFill>
                <a:latin typeface="Titillium Web"/>
                <a:ea typeface="Titillium Web"/>
                <a:cs typeface="Titillium Web"/>
                <a:sym typeface="Titillium Web"/>
              </a:rPr>
              <a:t>. Indicates the type of device that an edition of the OS is intended for. Example values: </a:t>
            </a:r>
            <a:r>
              <a:rPr lang="en" sz="1200" dirty="0" err="1">
                <a:solidFill>
                  <a:srgbClr val="FFFFFF"/>
                </a:solidFill>
                <a:latin typeface="Titillium Web"/>
                <a:ea typeface="Titillium Web"/>
                <a:cs typeface="Titillium Web"/>
                <a:sym typeface="Titillium Web"/>
              </a:rPr>
              <a:t>Windows.Desktop</a:t>
            </a:r>
            <a:r>
              <a:rPr lang="en" sz="1200" dirty="0">
                <a:solidFill>
                  <a:srgbClr val="FFFFFF"/>
                </a:solidFill>
                <a:latin typeface="Titillium Web"/>
                <a:ea typeface="Titillium Web"/>
                <a:cs typeface="Titillium Web"/>
                <a:sym typeface="Titillium Web"/>
              </a:rPr>
              <a:t>, </a:t>
            </a:r>
            <a:r>
              <a:rPr lang="en" sz="1200" dirty="0" err="1">
                <a:solidFill>
                  <a:srgbClr val="FFFFFF"/>
                </a:solidFill>
                <a:latin typeface="Titillium Web"/>
                <a:ea typeface="Titillium Web"/>
                <a:cs typeface="Titillium Web"/>
                <a:sym typeface="Titillium Web"/>
              </a:rPr>
              <a:t>Windows.Mobile</a:t>
            </a:r>
            <a:r>
              <a:rPr lang="en" sz="1200" dirty="0">
                <a:solidFill>
                  <a:srgbClr val="FFFFFF"/>
                </a:solidFill>
                <a:latin typeface="Titillium Web"/>
                <a:ea typeface="Titillium Web"/>
                <a:cs typeface="Titillium Web"/>
                <a:sym typeface="Titillium Web"/>
              </a:rPr>
              <a:t>, and </a:t>
            </a:r>
            <a:r>
              <a:rPr lang="en" sz="1200" dirty="0" err="1">
                <a:solidFill>
                  <a:srgbClr val="FFFFFF"/>
                </a:solidFill>
                <a:latin typeface="Titillium Web"/>
                <a:ea typeface="Titillium Web"/>
                <a:cs typeface="Titillium Web"/>
                <a:sym typeface="Titillium Web"/>
              </a:rPr>
              <a:t>iOS.Phone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Census_OEMNameIdentifier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Census_OEMModelIdentifier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Census_ProcessorCoreCount</a:t>
            </a:r>
            <a:r>
              <a:rPr lang="en" sz="1200" dirty="0">
                <a:solidFill>
                  <a:srgbClr val="FFFFFF"/>
                </a:solidFill>
                <a:latin typeface="Titillium Web"/>
                <a:ea typeface="Titillium Web"/>
                <a:cs typeface="Titillium Web"/>
                <a:sym typeface="Titillium Web"/>
              </a:rPr>
              <a:t> - Number of logical cores in the processor</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Census_ProcessorManufacturerIdentifier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Census_ProcessorModelIdentifier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Census_ProcessorClass</a:t>
            </a:r>
            <a:r>
              <a:rPr lang="en" sz="1200" dirty="0">
                <a:solidFill>
                  <a:srgbClr val="FFFFFF"/>
                </a:solidFill>
                <a:latin typeface="Titillium Web"/>
                <a:ea typeface="Titillium Web"/>
                <a:cs typeface="Titillium Web"/>
                <a:sym typeface="Titillium Web"/>
              </a:rPr>
              <a:t> - A classification of processors into high/medium/low. Initially used for Pricing Level SKU. No longer maintained and updated</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Census_PrimaryDiskTotalCapacity</a:t>
            </a:r>
            <a:r>
              <a:rPr lang="en" sz="1200" dirty="0">
                <a:solidFill>
                  <a:srgbClr val="FFFFFF"/>
                </a:solidFill>
                <a:latin typeface="Titillium Web"/>
                <a:ea typeface="Titillium Web"/>
                <a:cs typeface="Titillium Web"/>
                <a:sym typeface="Titillium Web"/>
              </a:rPr>
              <a:t> - Amount of disk space on primary disk of the machine in MB</a:t>
            </a: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solidFill>
                <a:srgbClr val="FFFFFF"/>
              </a:solidFill>
              <a:latin typeface="Titillium Web"/>
              <a:ea typeface="Titillium Web"/>
              <a:cs typeface="Titillium Web"/>
              <a:sym typeface="Titillium Web"/>
            </a:endParaRPr>
          </a:p>
        </p:txBody>
      </p:sp>
      <p:sp>
        <p:nvSpPr>
          <p:cNvPr id="155" name="Google Shape;155;p27"/>
          <p:cNvSpPr txBox="1"/>
          <p:nvPr/>
        </p:nvSpPr>
        <p:spPr>
          <a:xfrm>
            <a:off x="152400" y="15240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27"/>
            </a:pPr>
            <a:r>
              <a:rPr lang="en" sz="1200" b="1" dirty="0" err="1">
                <a:solidFill>
                  <a:srgbClr val="00B0F0"/>
                </a:solidFill>
                <a:latin typeface="Titillium Web"/>
                <a:ea typeface="Titillium Web"/>
                <a:cs typeface="Titillium Web"/>
                <a:sym typeface="Titillium Web"/>
              </a:rPr>
              <a:t>IsProtected</a:t>
            </a:r>
            <a:r>
              <a:rPr lang="en" sz="1200" dirty="0">
                <a:solidFill>
                  <a:srgbClr val="FFFFFF"/>
                </a:solidFill>
                <a:latin typeface="Titillium Web"/>
                <a:ea typeface="Titillium Web"/>
                <a:cs typeface="Titillium Web"/>
                <a:sym typeface="Titillium Web"/>
              </a:rPr>
              <a:t> - This is a calculated field derived from the </a:t>
            </a:r>
            <a:r>
              <a:rPr lang="en" sz="1200" dirty="0" err="1">
                <a:solidFill>
                  <a:srgbClr val="FFFFFF"/>
                </a:solidFill>
                <a:latin typeface="Titillium Web"/>
                <a:ea typeface="Titillium Web"/>
                <a:cs typeface="Titillium Web"/>
                <a:sym typeface="Titillium Web"/>
              </a:rPr>
              <a:t>Spynet</a:t>
            </a:r>
            <a:r>
              <a:rPr lang="en" sz="1200" dirty="0">
                <a:solidFill>
                  <a:srgbClr val="FFFFFF"/>
                </a:solidFill>
                <a:latin typeface="Titillium Web"/>
                <a:ea typeface="Titillium Web"/>
                <a:cs typeface="Titillium Web"/>
                <a:sym typeface="Titillium Web"/>
              </a:rPr>
              <a:t> Report's AV Products field. Returns: a. TRUE if there is at least one active and up-to-date antivirus product running on this machine. b. FALSE if there is no active AV product on this machine, or if the AV is active, but is not receiving the latest updates. c. null if there are no Antivirus Products in the report. Returns: Whether a machine is protected.</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err="1">
                <a:solidFill>
                  <a:srgbClr val="FFFFFF"/>
                </a:solidFill>
                <a:latin typeface="Titillium Web"/>
                <a:ea typeface="Titillium Web"/>
                <a:cs typeface="Titillium Web"/>
                <a:sym typeface="Titillium Web"/>
              </a:rPr>
              <a:t>AutoSampleOptIn</a:t>
            </a:r>
            <a:r>
              <a:rPr lang="en" sz="1200" dirty="0">
                <a:solidFill>
                  <a:srgbClr val="FFFFFF"/>
                </a:solidFill>
                <a:latin typeface="Titillium Web"/>
                <a:ea typeface="Titillium Web"/>
                <a:cs typeface="Titillium Web"/>
                <a:sym typeface="Titillium Web"/>
              </a:rPr>
              <a:t> - This is the </a:t>
            </a:r>
            <a:r>
              <a:rPr lang="en" sz="1200" dirty="0" err="1">
                <a:solidFill>
                  <a:srgbClr val="FFFFFF"/>
                </a:solidFill>
                <a:latin typeface="Titillium Web"/>
                <a:ea typeface="Titillium Web"/>
                <a:cs typeface="Titillium Web"/>
                <a:sym typeface="Titillium Web"/>
              </a:rPr>
              <a:t>SubmitSamplesConsent</a:t>
            </a:r>
            <a:r>
              <a:rPr lang="en" sz="1200" dirty="0">
                <a:solidFill>
                  <a:srgbClr val="FFFFFF"/>
                </a:solidFill>
                <a:latin typeface="Titillium Web"/>
                <a:ea typeface="Titillium Web"/>
                <a:cs typeface="Titillium Web"/>
                <a:sym typeface="Titillium Web"/>
              </a:rPr>
              <a:t> value passed in from the service, available on CAMP 9+</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err="1">
                <a:solidFill>
                  <a:srgbClr val="FFFFFF"/>
                </a:solidFill>
                <a:latin typeface="Titillium Web"/>
                <a:ea typeface="Titillium Web"/>
                <a:cs typeface="Titillium Web"/>
                <a:sym typeface="Titillium Web"/>
              </a:rPr>
              <a:t>PuaMode</a:t>
            </a:r>
            <a:r>
              <a:rPr lang="en" sz="1200" dirty="0">
                <a:solidFill>
                  <a:srgbClr val="FFFFFF"/>
                </a:solidFill>
                <a:latin typeface="Titillium Web"/>
                <a:ea typeface="Titillium Web"/>
                <a:cs typeface="Titillium Web"/>
                <a:sym typeface="Titillium Web"/>
              </a:rPr>
              <a:t> - </a:t>
            </a:r>
            <a:r>
              <a:rPr lang="en" sz="1200" dirty="0" err="1">
                <a:solidFill>
                  <a:srgbClr val="FFFFFF"/>
                </a:solidFill>
                <a:latin typeface="Titillium Web"/>
                <a:ea typeface="Titillium Web"/>
                <a:cs typeface="Titillium Web"/>
                <a:sym typeface="Titillium Web"/>
              </a:rPr>
              <a:t>Pua</a:t>
            </a:r>
            <a:r>
              <a:rPr lang="en" sz="1200" dirty="0">
                <a:solidFill>
                  <a:srgbClr val="FFFFFF"/>
                </a:solidFill>
                <a:latin typeface="Titillium Web"/>
                <a:ea typeface="Titillium Web"/>
                <a:cs typeface="Titillium Web"/>
                <a:sym typeface="Titillium Web"/>
              </a:rPr>
              <a:t> Enabled mode from the service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err="1">
                <a:solidFill>
                  <a:srgbClr val="FFFFFF"/>
                </a:solidFill>
                <a:latin typeface="Titillium Web"/>
                <a:ea typeface="Titillium Web"/>
                <a:cs typeface="Titillium Web"/>
                <a:sym typeface="Titillium Web"/>
              </a:rPr>
              <a:t>SMode</a:t>
            </a:r>
            <a:r>
              <a:rPr lang="en" sz="1200" dirty="0">
                <a:solidFill>
                  <a:srgbClr val="FFFFFF"/>
                </a:solidFill>
                <a:latin typeface="Titillium Web"/>
                <a:ea typeface="Titillium Web"/>
                <a:cs typeface="Titillium Web"/>
                <a:sym typeface="Titillium Web"/>
              </a:rPr>
              <a:t> - This field is set to true when the device is known to be in 'S Mode', as in, Windows 10 S mode, where only Microsoft Store apps can be installed</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err="1">
                <a:solidFill>
                  <a:srgbClr val="FFFFFF"/>
                </a:solidFill>
                <a:latin typeface="Titillium Web"/>
                <a:ea typeface="Titillium Web"/>
                <a:cs typeface="Titillium Web"/>
                <a:sym typeface="Titillium Web"/>
              </a:rPr>
              <a:t>IeVerIdentifier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a:solidFill>
                  <a:srgbClr val="FFFFFF"/>
                </a:solidFill>
                <a:latin typeface="Titillium Web"/>
                <a:ea typeface="Titillium Web"/>
                <a:cs typeface="Titillium Web"/>
                <a:sym typeface="Titillium Web"/>
              </a:rPr>
              <a:t>SmartScreen - This is the SmartScreen enabled string value from registry. This is obtained by checking in order, HKLM\SOFTWARE\Policies\Microsoft\Windows\System\</a:t>
            </a:r>
            <a:r>
              <a:rPr lang="en" sz="1200" dirty="0" err="1">
                <a:solidFill>
                  <a:srgbClr val="FFFFFF"/>
                </a:solidFill>
                <a:latin typeface="Titillium Web"/>
                <a:ea typeface="Titillium Web"/>
                <a:cs typeface="Titillium Web"/>
                <a:sym typeface="Titillium Web"/>
              </a:rPr>
              <a:t>SmartScreenEnabled</a:t>
            </a:r>
            <a:r>
              <a:rPr lang="en" sz="1200" dirty="0">
                <a:solidFill>
                  <a:srgbClr val="FFFFFF"/>
                </a:solidFill>
                <a:latin typeface="Titillium Web"/>
                <a:ea typeface="Titillium Web"/>
                <a:cs typeface="Titillium Web"/>
                <a:sym typeface="Titillium Web"/>
              </a:rPr>
              <a:t> and HKLM\SOFTWARE\Microsoft\Windows\CurrentVersion\Explorer\</a:t>
            </a:r>
            <a:r>
              <a:rPr lang="en" sz="1200" dirty="0" err="1">
                <a:solidFill>
                  <a:srgbClr val="FFFFFF"/>
                </a:solidFill>
                <a:latin typeface="Titillium Web"/>
                <a:ea typeface="Titillium Web"/>
                <a:cs typeface="Titillium Web"/>
                <a:sym typeface="Titillium Web"/>
              </a:rPr>
              <a:t>SmartScreenEnabled</a:t>
            </a:r>
            <a:r>
              <a:rPr lang="en" sz="1200" dirty="0">
                <a:solidFill>
                  <a:srgbClr val="FFFFFF"/>
                </a:solidFill>
                <a:latin typeface="Titillium Web"/>
                <a:ea typeface="Titillium Web"/>
                <a:cs typeface="Titillium Web"/>
                <a:sym typeface="Titillium Web"/>
              </a:rPr>
              <a:t>. If the value exists but is blank, the value "</a:t>
            </a:r>
            <a:r>
              <a:rPr lang="en" sz="1200" dirty="0" err="1">
                <a:solidFill>
                  <a:srgbClr val="FFFFFF"/>
                </a:solidFill>
                <a:latin typeface="Titillium Web"/>
                <a:ea typeface="Titillium Web"/>
                <a:cs typeface="Titillium Web"/>
                <a:sym typeface="Titillium Web"/>
              </a:rPr>
              <a:t>ExistsNeifjccilbfibrnkufikfkgigngvrhnnchrjkkhgtjhie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err="1">
                <a:solidFill>
                  <a:srgbClr val="FFFFFF"/>
                </a:solidFill>
                <a:latin typeface="Titillium Web"/>
                <a:ea typeface="Titillium Web"/>
                <a:cs typeface="Titillium Web"/>
                <a:sym typeface="Titillium Web"/>
              </a:rPr>
              <a:t>otSet</a:t>
            </a:r>
            <a:r>
              <a:rPr lang="en" sz="1200" dirty="0">
                <a:solidFill>
                  <a:srgbClr val="FFFFFF"/>
                </a:solidFill>
                <a:latin typeface="Titillium Web"/>
                <a:ea typeface="Titillium Web"/>
                <a:cs typeface="Titillium Web"/>
                <a:sym typeface="Titillium Web"/>
              </a:rPr>
              <a:t>" is sent in telemetry.</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b="1" dirty="0">
                <a:solidFill>
                  <a:srgbClr val="00B0F0"/>
                </a:solidFill>
                <a:latin typeface="Titillium Web"/>
                <a:ea typeface="Titillium Web"/>
                <a:cs typeface="Titillium Web"/>
                <a:sym typeface="Titillium Web"/>
              </a:rPr>
              <a:t>Firewall</a:t>
            </a:r>
            <a:r>
              <a:rPr lang="en" sz="1200" dirty="0">
                <a:solidFill>
                  <a:srgbClr val="FFFFFF"/>
                </a:solidFill>
                <a:latin typeface="Titillium Web"/>
                <a:ea typeface="Titillium Web"/>
                <a:cs typeface="Titillium Web"/>
                <a:sym typeface="Titillium Web"/>
              </a:rPr>
              <a:t> - This attribute is true (1) for Windows 8.1 and above if windows firewall is enabled, as reported by the service.</a:t>
            </a: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solidFill>
                <a:srgbClr val="FFFFFF"/>
              </a:solidFill>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p:nvPr/>
        </p:nvSpPr>
        <p:spPr>
          <a:xfrm>
            <a:off x="4459800" y="4005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56"/>
            </a:pPr>
            <a:r>
              <a:rPr lang="en" sz="1200" dirty="0" err="1">
                <a:solidFill>
                  <a:srgbClr val="FFFFFF"/>
                </a:solidFill>
                <a:latin typeface="Titillium Web"/>
                <a:ea typeface="Titillium Web"/>
                <a:cs typeface="Titillium Web"/>
                <a:sym typeface="Titillium Web"/>
              </a:rPr>
              <a:t>Census_OSBranch</a:t>
            </a:r>
            <a:r>
              <a:rPr lang="en" sz="1200" dirty="0">
                <a:solidFill>
                  <a:srgbClr val="FFFFFF"/>
                </a:solidFill>
                <a:latin typeface="Titillium Web"/>
                <a:ea typeface="Titillium Web"/>
                <a:cs typeface="Titillium Web"/>
                <a:sym typeface="Titillium Web"/>
              </a:rPr>
              <a:t> - Branch of the OS extracted from the </a:t>
            </a:r>
            <a:r>
              <a:rPr lang="en" sz="1200" dirty="0" err="1">
                <a:solidFill>
                  <a:srgbClr val="FFFFFF"/>
                </a:solidFill>
                <a:latin typeface="Titillium Web"/>
                <a:ea typeface="Titillium Web"/>
                <a:cs typeface="Titillium Web"/>
                <a:sym typeface="Titillium Web"/>
              </a:rPr>
              <a:t>OsVersionFull</a:t>
            </a:r>
            <a:r>
              <a:rPr lang="en" sz="1200" dirty="0">
                <a:solidFill>
                  <a:srgbClr val="FFFFFF"/>
                </a:solidFill>
                <a:latin typeface="Titillium Web"/>
                <a:ea typeface="Titillium Web"/>
                <a:cs typeface="Titillium Web"/>
                <a:sym typeface="Titillium Web"/>
              </a:rPr>
              <a:t>. Example - </a:t>
            </a:r>
            <a:r>
              <a:rPr lang="en" sz="1200" dirty="0" err="1">
                <a:solidFill>
                  <a:srgbClr val="FFFFFF"/>
                </a:solidFill>
                <a:latin typeface="Titillium Web"/>
                <a:ea typeface="Titillium Web"/>
                <a:cs typeface="Titillium Web"/>
                <a:sym typeface="Titillium Web"/>
              </a:rPr>
              <a:t>OsBranch</a:t>
            </a:r>
            <a:r>
              <a:rPr lang="en" sz="1200" dirty="0">
                <a:solidFill>
                  <a:srgbClr val="FFFFFF"/>
                </a:solidFill>
                <a:latin typeface="Titillium Web"/>
                <a:ea typeface="Titillium Web"/>
                <a:cs typeface="Titillium Web"/>
                <a:sym typeface="Titillium Web"/>
              </a:rPr>
              <a:t> = </a:t>
            </a:r>
            <a:r>
              <a:rPr lang="en" sz="1200" dirty="0" err="1">
                <a:solidFill>
                  <a:srgbClr val="FFFFFF"/>
                </a:solidFill>
                <a:latin typeface="Titillium Web"/>
                <a:ea typeface="Titillium Web"/>
                <a:cs typeface="Titillium Web"/>
                <a:sym typeface="Titillium Web"/>
              </a:rPr>
              <a:t>fbl_partner_eeap</a:t>
            </a:r>
            <a:r>
              <a:rPr lang="en" sz="1200" dirty="0">
                <a:solidFill>
                  <a:srgbClr val="FFFFFF"/>
                </a:solidFill>
                <a:latin typeface="Titillium Web"/>
                <a:ea typeface="Titillium Web"/>
                <a:cs typeface="Titillium Web"/>
                <a:sym typeface="Titillium Web"/>
              </a:rPr>
              <a:t> where </a:t>
            </a:r>
            <a:r>
              <a:rPr lang="en" sz="1200" dirty="0" err="1">
                <a:solidFill>
                  <a:srgbClr val="FFFFFF"/>
                </a:solidFill>
                <a:latin typeface="Titillium Web"/>
                <a:ea typeface="Titillium Web"/>
                <a:cs typeface="Titillium Web"/>
                <a:sym typeface="Titillium Web"/>
              </a:rPr>
              <a:t>OsVersion</a:t>
            </a:r>
            <a:r>
              <a:rPr lang="en" sz="1200" dirty="0">
                <a:solidFill>
                  <a:srgbClr val="FFFFFF"/>
                </a:solidFill>
                <a:latin typeface="Titillium Web"/>
                <a:ea typeface="Titillium Web"/>
                <a:cs typeface="Titillium Web"/>
                <a:sym typeface="Titillium Web"/>
              </a:rPr>
              <a:t> = 6.4.9813.0.amd64fre.fbl_partner_eeap.140810-0005</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dirty="0" err="1">
                <a:solidFill>
                  <a:srgbClr val="FFFFFF"/>
                </a:solidFill>
                <a:latin typeface="Titillium Web"/>
                <a:ea typeface="Titillium Web"/>
                <a:cs typeface="Titillium Web"/>
                <a:sym typeface="Titillium Web"/>
              </a:rPr>
              <a:t>Census_OSBuildNumber</a:t>
            </a:r>
            <a:r>
              <a:rPr lang="en" sz="1200" dirty="0">
                <a:solidFill>
                  <a:srgbClr val="FFFFFF"/>
                </a:solidFill>
                <a:latin typeface="Titillium Web"/>
                <a:ea typeface="Titillium Web"/>
                <a:cs typeface="Titillium Web"/>
                <a:sym typeface="Titillium Web"/>
              </a:rPr>
              <a:t> - OS Build number extracted from the </a:t>
            </a:r>
            <a:r>
              <a:rPr lang="en" sz="1200" dirty="0" err="1">
                <a:solidFill>
                  <a:srgbClr val="FFFFFF"/>
                </a:solidFill>
                <a:latin typeface="Titillium Web"/>
                <a:ea typeface="Titillium Web"/>
                <a:cs typeface="Titillium Web"/>
                <a:sym typeface="Titillium Web"/>
              </a:rPr>
              <a:t>OsVersionFull</a:t>
            </a:r>
            <a:r>
              <a:rPr lang="en" sz="1200" dirty="0">
                <a:solidFill>
                  <a:srgbClr val="FFFFFF"/>
                </a:solidFill>
                <a:latin typeface="Titillium Web"/>
                <a:ea typeface="Titillium Web"/>
                <a:cs typeface="Titillium Web"/>
                <a:sym typeface="Titillium Web"/>
              </a:rPr>
              <a:t>. Example - </a:t>
            </a:r>
            <a:r>
              <a:rPr lang="en" sz="1200" dirty="0" err="1">
                <a:solidFill>
                  <a:srgbClr val="FFFFFF"/>
                </a:solidFill>
                <a:latin typeface="Titillium Web"/>
                <a:ea typeface="Titillium Web"/>
                <a:cs typeface="Titillium Web"/>
                <a:sym typeface="Titillium Web"/>
              </a:rPr>
              <a:t>OsBuildNumber</a:t>
            </a:r>
            <a:r>
              <a:rPr lang="en" sz="1200" dirty="0">
                <a:solidFill>
                  <a:srgbClr val="FFFFFF"/>
                </a:solidFill>
                <a:latin typeface="Titillium Web"/>
                <a:ea typeface="Titillium Web"/>
                <a:cs typeface="Titillium Web"/>
                <a:sym typeface="Titillium Web"/>
              </a:rPr>
              <a:t> = 10512 or 10240</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dirty="0" err="1">
                <a:solidFill>
                  <a:srgbClr val="FFFFFF"/>
                </a:solidFill>
                <a:latin typeface="Titillium Web"/>
                <a:ea typeface="Titillium Web"/>
                <a:cs typeface="Titillium Web"/>
                <a:sym typeface="Titillium Web"/>
              </a:rPr>
              <a:t>Census_OSBuildRevision</a:t>
            </a:r>
            <a:r>
              <a:rPr lang="en" sz="1200" dirty="0">
                <a:solidFill>
                  <a:srgbClr val="FFFFFF"/>
                </a:solidFill>
                <a:latin typeface="Titillium Web"/>
                <a:ea typeface="Titillium Web"/>
                <a:cs typeface="Titillium Web"/>
                <a:sym typeface="Titillium Web"/>
              </a:rPr>
              <a:t> - OS Build revision extracted from the </a:t>
            </a:r>
            <a:r>
              <a:rPr lang="en" sz="1200" dirty="0" err="1">
                <a:solidFill>
                  <a:srgbClr val="FFFFFF"/>
                </a:solidFill>
                <a:latin typeface="Titillium Web"/>
                <a:ea typeface="Titillium Web"/>
                <a:cs typeface="Titillium Web"/>
                <a:sym typeface="Titillium Web"/>
              </a:rPr>
              <a:t>OsVersionFull</a:t>
            </a:r>
            <a:r>
              <a:rPr lang="en" sz="1200" dirty="0">
                <a:solidFill>
                  <a:srgbClr val="FFFFFF"/>
                </a:solidFill>
                <a:latin typeface="Titillium Web"/>
                <a:ea typeface="Titillium Web"/>
                <a:cs typeface="Titillium Web"/>
                <a:sym typeface="Titillium Web"/>
              </a:rPr>
              <a:t>. Example - </a:t>
            </a:r>
            <a:r>
              <a:rPr lang="en" sz="1200" dirty="0" err="1">
                <a:solidFill>
                  <a:srgbClr val="FFFFFF"/>
                </a:solidFill>
                <a:latin typeface="Titillium Web"/>
                <a:ea typeface="Titillium Web"/>
                <a:cs typeface="Titillium Web"/>
                <a:sym typeface="Titillium Web"/>
              </a:rPr>
              <a:t>OsBuildRevision</a:t>
            </a:r>
            <a:r>
              <a:rPr lang="en" sz="1200" dirty="0">
                <a:solidFill>
                  <a:srgbClr val="FFFFFF"/>
                </a:solidFill>
                <a:latin typeface="Titillium Web"/>
                <a:ea typeface="Titillium Web"/>
                <a:cs typeface="Titillium Web"/>
                <a:sym typeface="Titillium Web"/>
              </a:rPr>
              <a:t> = 1000 or 16458</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dirty="0" err="1">
                <a:solidFill>
                  <a:srgbClr val="FFFFFF"/>
                </a:solidFill>
                <a:latin typeface="Titillium Web"/>
                <a:ea typeface="Titillium Web"/>
                <a:cs typeface="Titillium Web"/>
                <a:sym typeface="Titillium Web"/>
              </a:rPr>
              <a:t>Census_OSEdition</a:t>
            </a:r>
            <a:r>
              <a:rPr lang="en" sz="1200" dirty="0">
                <a:solidFill>
                  <a:srgbClr val="FFFFFF"/>
                </a:solidFill>
                <a:latin typeface="Titillium Web"/>
                <a:ea typeface="Titillium Web"/>
                <a:cs typeface="Titillium Web"/>
                <a:sym typeface="Titillium Web"/>
              </a:rPr>
              <a:t> - Edition of the current OS. Sourced from HKLM\Software\Microsoft\Windows NT\</a:t>
            </a:r>
            <a:r>
              <a:rPr lang="en" sz="1200" dirty="0" err="1">
                <a:solidFill>
                  <a:srgbClr val="FFFFFF"/>
                </a:solidFill>
                <a:latin typeface="Titillium Web"/>
                <a:ea typeface="Titillium Web"/>
                <a:cs typeface="Titillium Web"/>
                <a:sym typeface="Titillium Web"/>
              </a:rPr>
              <a:t>CurrentVersion@EditionID</a:t>
            </a:r>
            <a:r>
              <a:rPr lang="en" sz="1200" dirty="0">
                <a:solidFill>
                  <a:srgbClr val="FFFFFF"/>
                </a:solidFill>
                <a:latin typeface="Titillium Web"/>
                <a:ea typeface="Titillium Web"/>
                <a:cs typeface="Titillium Web"/>
                <a:sym typeface="Titillium Web"/>
              </a:rPr>
              <a:t> in registry. Example: Enterprise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dirty="0" err="1">
                <a:solidFill>
                  <a:srgbClr val="FFFFFF"/>
                </a:solidFill>
                <a:latin typeface="Titillium Web"/>
                <a:ea typeface="Titillium Web"/>
                <a:cs typeface="Titillium Web"/>
                <a:sym typeface="Titillium Web"/>
              </a:rPr>
              <a:t>Census_OSSkuName</a:t>
            </a:r>
            <a:r>
              <a:rPr lang="en" sz="1200" dirty="0">
                <a:solidFill>
                  <a:srgbClr val="FFFFFF"/>
                </a:solidFill>
                <a:latin typeface="Titillium Web"/>
                <a:ea typeface="Titillium Web"/>
                <a:cs typeface="Titillium Web"/>
                <a:sym typeface="Titillium Web"/>
              </a:rPr>
              <a:t> - OS edition friendly name (currently Windows only)</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dirty="0" err="1">
                <a:solidFill>
                  <a:srgbClr val="FFFFFF"/>
                </a:solidFill>
                <a:latin typeface="Titillium Web"/>
                <a:ea typeface="Titillium Web"/>
                <a:cs typeface="Titillium Web"/>
                <a:sym typeface="Titillium Web"/>
              </a:rPr>
              <a:t>Census_OSInstallTypeName</a:t>
            </a:r>
            <a:r>
              <a:rPr lang="en" sz="1200" dirty="0">
                <a:solidFill>
                  <a:srgbClr val="FFFFFF"/>
                </a:solidFill>
                <a:latin typeface="Titillium Web"/>
                <a:ea typeface="Titillium Web"/>
                <a:cs typeface="Titillium Web"/>
                <a:sym typeface="Titillium Web"/>
              </a:rPr>
              <a:t> - Friendly description of what install was used on the machine i.e. clean</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dirty="0" err="1">
                <a:solidFill>
                  <a:srgbClr val="FFFFFF"/>
                </a:solidFill>
                <a:latin typeface="Titillium Web"/>
                <a:ea typeface="Titillium Web"/>
                <a:cs typeface="Titillium Web"/>
                <a:sym typeface="Titillium Web"/>
              </a:rPr>
              <a:t>Census_OSInstallLanguageIdentifier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dirty="0" err="1">
                <a:solidFill>
                  <a:srgbClr val="FFFFFF"/>
                </a:solidFill>
                <a:latin typeface="Titillium Web"/>
                <a:ea typeface="Titillium Web"/>
                <a:cs typeface="Titillium Web"/>
                <a:sym typeface="Titillium Web"/>
              </a:rPr>
              <a:t>Census_OSUILocaleIdentifier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dirty="0" err="1">
                <a:solidFill>
                  <a:srgbClr val="FFFFFF"/>
                </a:solidFill>
                <a:latin typeface="Titillium Web"/>
                <a:ea typeface="Titillium Web"/>
                <a:cs typeface="Titillium Web"/>
                <a:sym typeface="Titillium Web"/>
              </a:rPr>
              <a:t>Census_OSWUAutoUpdateOptionsName</a:t>
            </a:r>
            <a:r>
              <a:rPr lang="en" sz="1200" dirty="0">
                <a:solidFill>
                  <a:srgbClr val="FFFFFF"/>
                </a:solidFill>
                <a:latin typeface="Titillium Web"/>
                <a:ea typeface="Titillium Web"/>
                <a:cs typeface="Titillium Web"/>
                <a:sym typeface="Titillium Web"/>
              </a:rPr>
              <a:t> - Friendly name of the </a:t>
            </a:r>
            <a:r>
              <a:rPr lang="en" sz="1200" dirty="0" err="1">
                <a:solidFill>
                  <a:srgbClr val="FFFFFF"/>
                </a:solidFill>
                <a:latin typeface="Titillium Web"/>
                <a:ea typeface="Titillium Web"/>
                <a:cs typeface="Titillium Web"/>
                <a:sym typeface="Titillium Web"/>
              </a:rPr>
              <a:t>WindowsUpdate</a:t>
            </a:r>
            <a:r>
              <a:rPr lang="en" sz="1200" dirty="0">
                <a:solidFill>
                  <a:srgbClr val="FFFFFF"/>
                </a:solidFill>
                <a:latin typeface="Titillium Web"/>
                <a:ea typeface="Titillium Web"/>
                <a:cs typeface="Titillium Web"/>
                <a:sym typeface="Titillium Web"/>
              </a:rPr>
              <a:t> auto-update settings on the machine.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dirty="0" err="1">
                <a:solidFill>
                  <a:srgbClr val="FFFFFF"/>
                </a:solidFill>
                <a:latin typeface="Titillium Web"/>
                <a:ea typeface="Titillium Web"/>
                <a:cs typeface="Titillium Web"/>
                <a:sym typeface="Titillium Web"/>
              </a:rPr>
              <a:t>Census_IsPortableOperatingSystem</a:t>
            </a:r>
            <a:r>
              <a:rPr lang="en" sz="1200" dirty="0">
                <a:solidFill>
                  <a:srgbClr val="FFFFFF"/>
                </a:solidFill>
                <a:latin typeface="Titillium Web"/>
                <a:ea typeface="Titillium Web"/>
                <a:cs typeface="Titillium Web"/>
                <a:sym typeface="Titillium Web"/>
              </a:rPr>
              <a:t> - Indicates whether OS is booted up and running via Windows-To-Go on a USB stick.</a:t>
            </a: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solidFill>
                <a:srgbClr val="FFFFFF"/>
              </a:solidFill>
              <a:latin typeface="Titillium Web"/>
              <a:ea typeface="Titillium Web"/>
              <a:cs typeface="Titillium Web"/>
              <a:sym typeface="Titillium Web"/>
            </a:endParaRPr>
          </a:p>
        </p:txBody>
      </p:sp>
      <p:sp>
        <p:nvSpPr>
          <p:cNvPr id="161" name="Google Shape;161;p28"/>
          <p:cNvSpPr txBox="1"/>
          <p:nvPr/>
        </p:nvSpPr>
        <p:spPr>
          <a:xfrm>
            <a:off x="152400" y="15240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45"/>
            </a:pPr>
            <a:r>
              <a:rPr lang="en" sz="1200" dirty="0" err="1">
                <a:solidFill>
                  <a:srgbClr val="FFFFFF"/>
                </a:solidFill>
                <a:latin typeface="Titillium Web"/>
                <a:ea typeface="Titillium Web"/>
                <a:cs typeface="Titillium Web"/>
                <a:sym typeface="Titillium Web"/>
              </a:rPr>
              <a:t>Census_HasOpticalDiskDrive</a:t>
            </a:r>
            <a:r>
              <a:rPr lang="en" sz="1200" dirty="0">
                <a:solidFill>
                  <a:srgbClr val="FFFFFF"/>
                </a:solidFill>
                <a:latin typeface="Titillium Web"/>
                <a:ea typeface="Titillium Web"/>
                <a:cs typeface="Titillium Web"/>
                <a:sym typeface="Titillium Web"/>
              </a:rPr>
              <a:t> - True indicates that the machine has an optical disk drive (CD/DVD)</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dirty="0" err="1">
                <a:solidFill>
                  <a:srgbClr val="FFFFFF"/>
                </a:solidFill>
                <a:latin typeface="Titillium Web"/>
                <a:ea typeface="Titillium Web"/>
                <a:cs typeface="Titillium Web"/>
                <a:sym typeface="Titillium Web"/>
              </a:rPr>
              <a:t>Census_TotalPhysicalRAM</a:t>
            </a:r>
            <a:r>
              <a:rPr lang="en" sz="1200" dirty="0">
                <a:solidFill>
                  <a:srgbClr val="FFFFFF"/>
                </a:solidFill>
                <a:latin typeface="Titillium Web"/>
                <a:ea typeface="Titillium Web"/>
                <a:cs typeface="Titillium Web"/>
                <a:sym typeface="Titillium Web"/>
              </a:rPr>
              <a:t> - Retrieves the physical RAM in MB</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dirty="0" err="1">
                <a:solidFill>
                  <a:srgbClr val="FFFFFF"/>
                </a:solidFill>
                <a:latin typeface="Titillium Web"/>
                <a:ea typeface="Titillium Web"/>
                <a:cs typeface="Titillium Web"/>
                <a:sym typeface="Titillium Web"/>
              </a:rPr>
              <a:t>Census_ChassisTypeName</a:t>
            </a:r>
            <a:r>
              <a:rPr lang="en" sz="1200" dirty="0">
                <a:solidFill>
                  <a:srgbClr val="FFFFFF"/>
                </a:solidFill>
                <a:latin typeface="Titillium Web"/>
                <a:ea typeface="Titillium Web"/>
                <a:cs typeface="Titillium Web"/>
                <a:sym typeface="Titillium Web"/>
              </a:rPr>
              <a:t> - Retrieves a numeric representation of what type of chassis the machine has. A value of 0 means xx</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dirty="0" err="1">
                <a:solidFill>
                  <a:srgbClr val="FFFFFF"/>
                </a:solidFill>
                <a:latin typeface="Titillium Web"/>
                <a:ea typeface="Titillium Web"/>
                <a:cs typeface="Titillium Web"/>
                <a:sym typeface="Titillium Web"/>
              </a:rPr>
              <a:t>Census_InternalPrimaryDiagonalDisplaySizeInInches</a:t>
            </a:r>
            <a:r>
              <a:rPr lang="en" sz="1200" dirty="0">
                <a:solidFill>
                  <a:srgbClr val="FFFFFF"/>
                </a:solidFill>
                <a:latin typeface="Titillium Web"/>
                <a:ea typeface="Titillium Web"/>
                <a:cs typeface="Titillium Web"/>
                <a:sym typeface="Titillium Web"/>
              </a:rPr>
              <a:t> - Retrieves the physical diagonal length in inches of the primary display</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dirty="0" err="1">
                <a:solidFill>
                  <a:srgbClr val="FFFFFF"/>
                </a:solidFill>
                <a:latin typeface="Titillium Web"/>
                <a:ea typeface="Titillium Web"/>
                <a:cs typeface="Titillium Web"/>
                <a:sym typeface="Titillium Web"/>
              </a:rPr>
              <a:t>Census_InternalPrimaryDisplayResolutionHorizontal</a:t>
            </a:r>
            <a:r>
              <a:rPr lang="en" sz="1200" dirty="0">
                <a:solidFill>
                  <a:srgbClr val="FFFFFF"/>
                </a:solidFill>
                <a:latin typeface="Titillium Web"/>
                <a:ea typeface="Titillium Web"/>
                <a:cs typeface="Titillium Web"/>
                <a:sym typeface="Titillium Web"/>
              </a:rPr>
              <a:t> - Retrieves the number of pixels in the horizontal direction of the internal display.</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dirty="0" err="1">
                <a:solidFill>
                  <a:srgbClr val="FFFFFF"/>
                </a:solidFill>
                <a:latin typeface="Titillium Web"/>
                <a:ea typeface="Titillium Web"/>
                <a:cs typeface="Titillium Web"/>
                <a:sym typeface="Titillium Web"/>
              </a:rPr>
              <a:t>Census_InternalPrimaryDisplayResolutionVertical</a:t>
            </a:r>
            <a:r>
              <a:rPr lang="en" sz="1200" dirty="0">
                <a:solidFill>
                  <a:srgbClr val="FFFFFF"/>
                </a:solidFill>
                <a:latin typeface="Titillium Web"/>
                <a:ea typeface="Titillium Web"/>
                <a:cs typeface="Titillium Web"/>
                <a:sym typeface="Titillium Web"/>
              </a:rPr>
              <a:t> - Retrieves the number of pixels in the vertical direction of the internal display</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dirty="0" err="1">
                <a:solidFill>
                  <a:srgbClr val="FFFFFF"/>
                </a:solidFill>
                <a:latin typeface="Titillium Web"/>
                <a:ea typeface="Titillium Web"/>
                <a:cs typeface="Titillium Web"/>
                <a:sym typeface="Titillium Web"/>
              </a:rPr>
              <a:t>Census_PowerPlatformRoleName</a:t>
            </a:r>
            <a:r>
              <a:rPr lang="en" sz="1200" dirty="0">
                <a:solidFill>
                  <a:srgbClr val="FFFFFF"/>
                </a:solidFill>
                <a:latin typeface="Titillium Web"/>
                <a:ea typeface="Titillium Web"/>
                <a:cs typeface="Titillium Web"/>
                <a:sym typeface="Titillium Web"/>
              </a:rPr>
              <a:t> - Indicates the OEM preferred power management profile. This value helps identify the basic form factor of the device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dirty="0" err="1">
                <a:solidFill>
                  <a:srgbClr val="FFFFFF"/>
                </a:solidFill>
                <a:latin typeface="Titillium Web"/>
                <a:ea typeface="Titillium Web"/>
                <a:cs typeface="Titillium Web"/>
                <a:sym typeface="Titillium Web"/>
              </a:rPr>
              <a:t>Census_InternalBatteryType</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dirty="0" err="1">
                <a:solidFill>
                  <a:srgbClr val="FFFFFF"/>
                </a:solidFill>
                <a:latin typeface="Titillium Web"/>
                <a:ea typeface="Titillium Web"/>
                <a:cs typeface="Titillium Web"/>
                <a:sym typeface="Titillium Web"/>
              </a:rPr>
              <a:t>Census_InternalBatteryNumberOfCharges</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dirty="0" err="1">
                <a:solidFill>
                  <a:srgbClr val="FFFFFF"/>
                </a:solidFill>
                <a:latin typeface="Titillium Web"/>
                <a:ea typeface="Titillium Web"/>
                <a:cs typeface="Titillium Web"/>
                <a:sym typeface="Titillium Web"/>
              </a:rPr>
              <a:t>Census_OSVersion</a:t>
            </a:r>
            <a:r>
              <a:rPr lang="en" sz="1200" dirty="0">
                <a:solidFill>
                  <a:srgbClr val="FFFFFF"/>
                </a:solidFill>
                <a:latin typeface="Titillium Web"/>
                <a:ea typeface="Titillium Web"/>
                <a:cs typeface="Titillium Web"/>
                <a:sym typeface="Titillium Web"/>
              </a:rPr>
              <a:t> - Numeric OS version Example - 10.0.10130.0</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dirty="0" err="1">
                <a:solidFill>
                  <a:srgbClr val="FFFFFF"/>
                </a:solidFill>
                <a:latin typeface="Titillium Web"/>
                <a:ea typeface="Titillium Web"/>
                <a:cs typeface="Titillium Web"/>
                <a:sym typeface="Titillium Web"/>
              </a:rPr>
              <a:t>Census_OSArchitecture</a:t>
            </a:r>
            <a:r>
              <a:rPr lang="en" sz="1200" dirty="0">
                <a:solidFill>
                  <a:srgbClr val="FFFFFF"/>
                </a:solidFill>
                <a:latin typeface="Titillium Web"/>
                <a:ea typeface="Titillium Web"/>
                <a:cs typeface="Titillium Web"/>
                <a:sym typeface="Titillium Web"/>
              </a:rPr>
              <a:t> - Architecture on which the OS is based. Derived from </a:t>
            </a:r>
            <a:r>
              <a:rPr lang="en" sz="1200" dirty="0" err="1">
                <a:solidFill>
                  <a:srgbClr val="FFFFFF"/>
                </a:solidFill>
                <a:latin typeface="Titillium Web"/>
                <a:ea typeface="Titillium Web"/>
                <a:cs typeface="Titillium Web"/>
                <a:sym typeface="Titillium Web"/>
              </a:rPr>
              <a:t>OSVersionFull</a:t>
            </a:r>
            <a:r>
              <a:rPr lang="en" sz="1200" dirty="0">
                <a:solidFill>
                  <a:srgbClr val="FFFFFF"/>
                </a:solidFill>
                <a:latin typeface="Titillium Web"/>
                <a:ea typeface="Titillium Web"/>
                <a:cs typeface="Titillium Web"/>
                <a:sym typeface="Titillium Web"/>
              </a:rPr>
              <a:t>. Example - amd64</a:t>
            </a: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solidFill>
                <a:srgbClr val="FFFFFF"/>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p:nvPr/>
        </p:nvSpPr>
        <p:spPr>
          <a:xfrm>
            <a:off x="152400" y="152400"/>
            <a:ext cx="4307400" cy="43449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Census_GenuineStateName - Friendly name of OSGenuineStateID. 0 = Genuine</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Census_ActivationChannel - Retail license key or Volume license key for a machine.</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Census_IsFlightingInternal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Census_IsFlightsDisabled - Indicates if the machine is participating in flighting.</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Census_FlightRing - The ring that the device user would like to receive flights for. This might be different from the ring of the OS which is currently installed if the user changes the ring after getting a flight from a different ring.</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Census_ThresholdOptIn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Census_FirmwareManufacturerIdentifier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Census_FirmwareVersionIdentifier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Census_ProcessorManufacturerIdentifier - NA</a:t>
            </a:r>
            <a:endParaRPr sz="12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FF"/>
              </a:solidFill>
              <a:latin typeface="Titillium Web"/>
              <a:ea typeface="Titillium Web"/>
              <a:cs typeface="Titillium Web"/>
              <a:sym typeface="Titillium Web"/>
            </a:endParaRPr>
          </a:p>
        </p:txBody>
      </p:sp>
      <p:sp>
        <p:nvSpPr>
          <p:cNvPr id="167" name="Google Shape;167;p29"/>
          <p:cNvSpPr txBox="1"/>
          <p:nvPr/>
        </p:nvSpPr>
        <p:spPr>
          <a:xfrm>
            <a:off x="4634975" y="236075"/>
            <a:ext cx="4307400" cy="4261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75"/>
            </a:pPr>
            <a:r>
              <a:rPr lang="en" sz="1200" dirty="0" err="1">
                <a:solidFill>
                  <a:srgbClr val="FFFFFF"/>
                </a:solidFill>
                <a:latin typeface="Titillium Web"/>
                <a:ea typeface="Titillium Web"/>
                <a:cs typeface="Titillium Web"/>
                <a:sym typeface="Titillium Web"/>
              </a:rPr>
              <a:t>Census_IsAlwaysOnAlwaysConnectedCapable</a:t>
            </a:r>
            <a:r>
              <a:rPr lang="en" sz="1200" dirty="0">
                <a:solidFill>
                  <a:srgbClr val="FFFFFF"/>
                </a:solidFill>
                <a:latin typeface="Titillium Web"/>
                <a:ea typeface="Titillium Web"/>
                <a:cs typeface="Titillium Web"/>
                <a:sym typeface="Titillium Web"/>
              </a:rPr>
              <a:t> - </a:t>
            </a:r>
            <a:r>
              <a:rPr lang="en" sz="1200" dirty="0" err="1">
                <a:solidFill>
                  <a:srgbClr val="FFFFFF"/>
                </a:solidFill>
                <a:latin typeface="Titillium Web"/>
                <a:ea typeface="Titillium Web"/>
                <a:cs typeface="Titillium Web"/>
                <a:sym typeface="Titillium Web"/>
              </a:rPr>
              <a:t>Retreives</a:t>
            </a:r>
            <a:r>
              <a:rPr lang="en" sz="1200" dirty="0">
                <a:solidFill>
                  <a:srgbClr val="FFFFFF"/>
                </a:solidFill>
                <a:latin typeface="Titillium Web"/>
                <a:ea typeface="Titillium Web"/>
                <a:cs typeface="Titillium Web"/>
                <a:sym typeface="Titillium Web"/>
              </a:rPr>
              <a:t> information about whether the battery enables the device to be </a:t>
            </a:r>
            <a:r>
              <a:rPr lang="en" sz="1200" dirty="0" err="1">
                <a:solidFill>
                  <a:srgbClr val="FFFFFF"/>
                </a:solidFill>
                <a:latin typeface="Titillium Web"/>
                <a:ea typeface="Titillium Web"/>
                <a:cs typeface="Titillium Web"/>
                <a:sym typeface="Titillium Web"/>
              </a:rPr>
              <a:t>AlwaysOnAlwaysConnected</a:t>
            </a:r>
            <a:r>
              <a:rPr lang="en" sz="1200" dirty="0">
                <a:solidFill>
                  <a:srgbClr val="FFFFFF"/>
                </a:solidFill>
                <a:latin typeface="Titillium Web"/>
                <a:ea typeface="Titillium Web"/>
                <a:cs typeface="Titillium Web"/>
                <a:sym typeface="Titillium Web"/>
              </a:rPr>
              <a:t> .</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dirty="0" err="1">
                <a:solidFill>
                  <a:srgbClr val="FFFFFF"/>
                </a:solidFill>
                <a:latin typeface="Titillium Web"/>
                <a:ea typeface="Titillium Web"/>
                <a:cs typeface="Titillium Web"/>
                <a:sym typeface="Titillium Web"/>
              </a:rPr>
              <a:t>Wdft_IsGamer</a:t>
            </a:r>
            <a:r>
              <a:rPr lang="en" sz="1200" dirty="0">
                <a:solidFill>
                  <a:srgbClr val="FFFFFF"/>
                </a:solidFill>
                <a:latin typeface="Titillium Web"/>
                <a:ea typeface="Titillium Web"/>
                <a:cs typeface="Titillium Web"/>
                <a:sym typeface="Titillium Web"/>
              </a:rPr>
              <a:t> - Indicates whether the device is a gamer device or not based on its hardware combination.</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dirty="0" err="1">
                <a:solidFill>
                  <a:srgbClr val="FFFFFF"/>
                </a:solidFill>
                <a:latin typeface="Titillium Web"/>
                <a:ea typeface="Titillium Web"/>
                <a:cs typeface="Titillium Web"/>
                <a:sym typeface="Titillium Web"/>
              </a:rPr>
              <a:t>Wdft_RegionIdentifier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b="1" dirty="0" err="1">
                <a:solidFill>
                  <a:srgbClr val="00B0F0"/>
                </a:solidFill>
                <a:latin typeface="Titillium Web"/>
                <a:ea typeface="Titillium Web"/>
                <a:cs typeface="Titillium Web"/>
                <a:sym typeface="Titillium Web"/>
              </a:rPr>
              <a:t>Census_IsSecureBootEnabled</a:t>
            </a:r>
            <a:r>
              <a:rPr lang="en" sz="1200" b="1" dirty="0">
                <a:solidFill>
                  <a:srgbClr val="FFFFFF"/>
                </a:solidFill>
                <a:latin typeface="Titillium Web"/>
                <a:ea typeface="Titillium Web"/>
                <a:cs typeface="Titillium Web"/>
                <a:sym typeface="Titillium Web"/>
              </a:rPr>
              <a:t> </a:t>
            </a:r>
            <a:r>
              <a:rPr lang="en" sz="1200" dirty="0">
                <a:solidFill>
                  <a:srgbClr val="FFFFFF"/>
                </a:solidFill>
                <a:latin typeface="Titillium Web"/>
                <a:ea typeface="Titillium Web"/>
                <a:cs typeface="Titillium Web"/>
                <a:sym typeface="Titillium Web"/>
              </a:rPr>
              <a:t>- Indicates if Secure Boot mode is enabled.</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dirty="0" err="1">
                <a:solidFill>
                  <a:srgbClr val="FFFFFF"/>
                </a:solidFill>
                <a:latin typeface="Titillium Web"/>
                <a:ea typeface="Titillium Web"/>
                <a:cs typeface="Titillium Web"/>
                <a:sym typeface="Titillium Web"/>
              </a:rPr>
              <a:t>Census_IsWIMBootEnabled</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dirty="0" err="1">
                <a:solidFill>
                  <a:srgbClr val="FFFFFF"/>
                </a:solidFill>
                <a:latin typeface="Titillium Web"/>
                <a:ea typeface="Titillium Web"/>
                <a:cs typeface="Titillium Web"/>
                <a:sym typeface="Titillium Web"/>
              </a:rPr>
              <a:t>Census_IsVirtualDevice</a:t>
            </a:r>
            <a:r>
              <a:rPr lang="en" sz="1200" dirty="0">
                <a:solidFill>
                  <a:srgbClr val="FFFFFF"/>
                </a:solidFill>
                <a:latin typeface="Titillium Web"/>
                <a:ea typeface="Titillium Web"/>
                <a:cs typeface="Titillium Web"/>
                <a:sym typeface="Titillium Web"/>
              </a:rPr>
              <a:t> - Identifies a Virtual Machine (machine learning model)</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dirty="0" err="1">
                <a:solidFill>
                  <a:srgbClr val="FFFFFF"/>
                </a:solidFill>
                <a:latin typeface="Titillium Web"/>
                <a:ea typeface="Titillium Web"/>
                <a:cs typeface="Titillium Web"/>
                <a:sym typeface="Titillium Web"/>
              </a:rPr>
              <a:t>Census_IsTouchEnabled</a:t>
            </a:r>
            <a:r>
              <a:rPr lang="en" sz="1200" dirty="0">
                <a:solidFill>
                  <a:srgbClr val="FFFFFF"/>
                </a:solidFill>
                <a:latin typeface="Titillium Web"/>
                <a:ea typeface="Titillium Web"/>
                <a:cs typeface="Titillium Web"/>
                <a:sym typeface="Titillium Web"/>
              </a:rPr>
              <a:t> - Is this a touch device ?</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dirty="0" err="1">
                <a:solidFill>
                  <a:srgbClr val="FFFFFF"/>
                </a:solidFill>
                <a:latin typeface="Titillium Web"/>
                <a:ea typeface="Titillium Web"/>
                <a:cs typeface="Titillium Web"/>
                <a:sym typeface="Titillium Web"/>
              </a:rPr>
              <a:t>Census_IsPenCapable</a:t>
            </a:r>
            <a:r>
              <a:rPr lang="en" sz="1200" dirty="0">
                <a:solidFill>
                  <a:srgbClr val="FFFFFF"/>
                </a:solidFill>
                <a:latin typeface="Titillium Web"/>
                <a:ea typeface="Titillium Web"/>
                <a:cs typeface="Titillium Web"/>
                <a:sym typeface="Titillium Web"/>
              </a:rPr>
              <a:t> - Is the device capable of pen input</a:t>
            </a: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solidFill>
                <a:srgbClr val="FFFFFF"/>
              </a:solidFill>
              <a:latin typeface="Titillium Web"/>
              <a:ea typeface="Titillium Web"/>
              <a:cs typeface="Titillium Web"/>
              <a:sym typeface="Titillium Web"/>
            </a:endParaRPr>
          </a:p>
          <a:p>
            <a:pPr marL="457200" lvl="0" indent="0" algn="l" rtl="0">
              <a:spcBef>
                <a:spcPts val="0"/>
              </a:spcBef>
              <a:spcAft>
                <a:spcPts val="0"/>
              </a:spcAft>
              <a:buNone/>
            </a:pP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solidFill>
                <a:srgbClr val="FFFFFF"/>
              </a:solidFill>
              <a:latin typeface="Titillium Web"/>
              <a:ea typeface="Titillium Web"/>
              <a:cs typeface="Titillium Web"/>
              <a:sym typeface="Titillium Web"/>
            </a:endParaRPr>
          </a:p>
        </p:txBody>
      </p:sp>
      <p:sp>
        <p:nvSpPr>
          <p:cNvPr id="168" name="Google Shape;168;p29"/>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GOT_8_1.mkv 2</a:t>
            </a:r>
            <a:endParaRPr dirty="0"/>
          </a:p>
          <a:p>
            <a:pPr marL="0" lvl="0" indent="0" algn="l" rtl="0">
              <a:spcBef>
                <a:spcPts val="0"/>
              </a:spcBef>
              <a:spcAft>
                <a:spcPts val="0"/>
              </a:spcAft>
              <a:buNone/>
            </a:pPr>
            <a:r>
              <a:rPr lang="en" dirty="0"/>
              <a:t>GOT_8_2.mkv</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457200" y="2007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METHODOLOGY</a:t>
            </a:r>
            <a:endParaRPr/>
          </a:p>
        </p:txBody>
      </p:sp>
      <p:sp>
        <p:nvSpPr>
          <p:cNvPr id="174" name="Google Shape;174;p30"/>
          <p:cNvSpPr txBox="1">
            <a:spLocks noGrp="1"/>
          </p:cNvSpPr>
          <p:nvPr>
            <p:ph type="body" idx="1"/>
          </p:nvPr>
        </p:nvSpPr>
        <p:spPr>
          <a:xfrm>
            <a:off x="457200" y="1129275"/>
            <a:ext cx="6621300" cy="3148800"/>
          </a:xfrm>
          <a:prstGeom prst="rect">
            <a:avLst/>
          </a:prstGeom>
        </p:spPr>
        <p:txBody>
          <a:bodyPr spcFirstLastPara="1" wrap="square" lIns="0" tIns="0" rIns="0" bIns="0" anchor="t" anchorCtr="0">
            <a:noAutofit/>
          </a:bodyPr>
          <a:lstStyle/>
          <a:p>
            <a:pPr marL="457200" lvl="0" indent="-342900" algn="l" rtl="0">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The process begins with data accumulation as the information about the operating system will be constantly inputted into the application the application.</a:t>
            </a:r>
            <a:endParaRPr sz="1800">
              <a:solidFill>
                <a:srgbClr val="FFFFFF"/>
              </a:solidFill>
              <a:latin typeface="Titillium Web"/>
              <a:ea typeface="Titillium Web"/>
              <a:cs typeface="Titillium Web"/>
              <a:sym typeface="Titillium Web"/>
            </a:endParaRPr>
          </a:p>
          <a:p>
            <a:pPr marL="457200" lvl="0" indent="-342900" algn="l" rtl="0">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 The above said interaction is recorded in the form of a JSON tree. </a:t>
            </a:r>
            <a:endParaRPr sz="1800">
              <a:solidFill>
                <a:srgbClr val="FFFFFF"/>
              </a:solidFill>
              <a:latin typeface="Titillium Web"/>
              <a:ea typeface="Titillium Web"/>
              <a:cs typeface="Titillium Web"/>
              <a:sym typeface="Titillium Web"/>
            </a:endParaRPr>
          </a:p>
          <a:p>
            <a:pPr marL="457200" lvl="0" indent="-342900" algn="l" rtl="0">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Once a sufficient amount of data has been collected the administrator will run the module to pull data on to the local system and obtain the JSON data in a CSV format.</a:t>
            </a:r>
            <a:endParaRPr sz="1800">
              <a:solidFill>
                <a:srgbClr val="FFFFFF"/>
              </a:solidFill>
              <a:latin typeface="Titillium Web"/>
              <a:ea typeface="Titillium Web"/>
              <a:cs typeface="Titillium Web"/>
              <a:sym typeface="Titillium Web"/>
            </a:endParaRPr>
          </a:p>
          <a:p>
            <a:pPr marL="457200" lvl="0" indent="-342900" algn="l" rtl="0">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The administrator will then run the prediction model with the highest accuracy to which will be predetermined.</a:t>
            </a:r>
            <a:endParaRPr sz="1800">
              <a:solidFill>
                <a:srgbClr val="FFFFFF"/>
              </a:solidFill>
              <a:latin typeface="Titillium Web"/>
              <a:ea typeface="Titillium Web"/>
              <a:cs typeface="Titillium Web"/>
              <a:sym typeface="Titillium Web"/>
            </a:endParaRPr>
          </a:p>
          <a:p>
            <a:pPr marL="457200" lvl="0" indent="-342900" algn="l" rtl="0">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Once the prediction score is determined the administrator runs the final module to update the real time database with the results of the prediction.</a:t>
            </a:r>
            <a:endParaRPr sz="1800"/>
          </a:p>
        </p:txBody>
      </p:sp>
      <p:sp>
        <p:nvSpPr>
          <p:cNvPr id="175" name="Google Shape;175;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3870</Words>
  <Application>Microsoft Macintosh PowerPoint</Application>
  <PresentationFormat>On-screen Show (16:9)</PresentationFormat>
  <Paragraphs>515</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Titillium Web Light</vt:lpstr>
      <vt:lpstr>Roboto</vt:lpstr>
      <vt:lpstr>Titillium Web</vt:lpstr>
      <vt:lpstr>Ninacor template</vt:lpstr>
      <vt:lpstr>Windows Based Malware Prediction using Deep Learning Techniques</vt:lpstr>
      <vt:lpstr>OBJECTIVE</vt:lpstr>
      <vt:lpstr>DELIVERABLES</vt:lpstr>
      <vt:lpstr>FEATURES USED IN TRAINING </vt:lpstr>
      <vt:lpstr>PowerPoint Presentation</vt:lpstr>
      <vt:lpstr>PowerPoint Presentation</vt:lpstr>
      <vt:lpstr>PowerPoint Presentation</vt:lpstr>
      <vt:lpstr>PowerPoint Presentation</vt:lpstr>
      <vt:lpstr>METHODOLOGY</vt:lpstr>
      <vt:lpstr>SYSTEM ARCHITECTURE</vt:lpstr>
      <vt:lpstr>SYSTEM ARCHITECTURE DIAGRAM</vt:lpstr>
      <vt:lpstr>DATAFLOW DIAGRAM: explaining the model framework</vt:lpstr>
      <vt:lpstr>The Algorithm In-depth </vt:lpstr>
      <vt:lpstr>Step1: Feature Engineering</vt:lpstr>
      <vt:lpstr>Time Split Validation</vt:lpstr>
      <vt:lpstr>Feature Encoding</vt:lpstr>
      <vt:lpstr>PowerPoint Presentation</vt:lpstr>
      <vt:lpstr>ELIMINATION OF FEATURES BY VARIABLE IMPORTANCE ALGORITHM</vt:lpstr>
      <vt:lpstr>FEATURES REMOVED BY VARIABLE IMPORTANCE</vt:lpstr>
      <vt:lpstr>Step 2: K-Fold Cross Validation</vt:lpstr>
      <vt:lpstr>Step 3: CHOICE OF MODEL</vt:lpstr>
      <vt:lpstr>First Model: LIGHT GRADIENT BOOSTING METHOD</vt:lpstr>
      <vt:lpstr>Second Model: Recurrent Neural Network</vt:lpstr>
      <vt:lpstr>Third Model: Extreme Deep Factorization Machine</vt:lpstr>
      <vt:lpstr>XDeepFM - Convolutional Neural Networks </vt:lpstr>
      <vt:lpstr>XDeepFM - Recurrent Neural Networks</vt:lpstr>
      <vt:lpstr>Results: Neural Network</vt:lpstr>
      <vt:lpstr>Results: Neural network (contd..)</vt:lpstr>
      <vt:lpstr>Results: Neural network (contd..)</vt:lpstr>
      <vt:lpstr>Results: LightGBM</vt:lpstr>
      <vt:lpstr>Results: XDeepFM</vt:lpstr>
      <vt:lpstr>Comparative Results: (Metric Used: ROC-AUC scores)</vt:lpstr>
      <vt:lpstr>PowerPoint Presentation</vt:lpstr>
      <vt:lpstr>Final Product Design</vt:lpstr>
      <vt:lpstr>Screenshots of User Interface</vt:lpstr>
      <vt:lpstr>Social Impact and Real Life Usage</vt:lpstr>
      <vt:lpstr>Conclusion and Future Scope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Based Malware Prediction using Deep Learning Techniques</dc:title>
  <cp:lastModifiedBy>Aravind P Anil</cp:lastModifiedBy>
  <cp:revision>5</cp:revision>
  <dcterms:modified xsi:type="dcterms:W3CDTF">2019-05-05T04:13:29Z</dcterms:modified>
</cp:coreProperties>
</file>