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Lst>
  <p:sldSz cy="5143500" cx="9144000"/>
  <p:notesSz cx="6858000" cy="9144000"/>
  <p:embeddedFontLst>
    <p:embeddedFont>
      <p:font typeface="Roboto"/>
      <p:regular r:id="rId63"/>
      <p:bold r:id="rId64"/>
      <p:italic r:id="rId65"/>
      <p:boldItalic r:id="rId66"/>
    </p:embeddedFont>
    <p:embeddedFont>
      <p:font typeface="Titillium Web"/>
      <p:regular r:id="rId67"/>
      <p:bold r:id="rId68"/>
      <p:italic r:id="rId69"/>
      <p:boldItalic r:id="rId70"/>
    </p:embeddedFont>
    <p:embeddedFont>
      <p:font typeface="Titillium Web Light"/>
      <p:regular r:id="rId71"/>
      <p:bold r:id="rId72"/>
      <p:italic r:id="rId73"/>
      <p:boldItalic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3855B50-F8A6-44C2-B953-9D0F0954CFA0}">
  <a:tblStyle styleId="{53855B50-F8A6-44C2-B953-9D0F0954CFA0}"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44D7C33-DEAA-444B-8E93-7AB3E208A639}"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TitilliumWebLight-italic.fntdata"/><Relationship Id="rId72" Type="http://schemas.openxmlformats.org/officeDocument/2006/relationships/font" Target="fonts/TitilliumWebLight-bold.fntdata"/><Relationship Id="rId31" Type="http://schemas.openxmlformats.org/officeDocument/2006/relationships/slide" Target="slides/slide26.xml"/><Relationship Id="rId30" Type="http://schemas.openxmlformats.org/officeDocument/2006/relationships/slide" Target="slides/slide25.xml"/><Relationship Id="rId74" Type="http://schemas.openxmlformats.org/officeDocument/2006/relationships/font" Target="fonts/TitilliumWebLight-boldItalic.fntdata"/><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TitilliumWebLight-regular.fntdata"/><Relationship Id="rId70" Type="http://schemas.openxmlformats.org/officeDocument/2006/relationships/font" Target="fonts/TitilliumWeb-bol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Roboto-bold.fntdata"/><Relationship Id="rId63" Type="http://schemas.openxmlformats.org/officeDocument/2006/relationships/font" Target="fonts/Roboto-regular.fntdata"/><Relationship Id="rId22" Type="http://schemas.openxmlformats.org/officeDocument/2006/relationships/slide" Target="slides/slide17.xml"/><Relationship Id="rId66" Type="http://schemas.openxmlformats.org/officeDocument/2006/relationships/font" Target="fonts/Roboto-boldItalic.fntdata"/><Relationship Id="rId21" Type="http://schemas.openxmlformats.org/officeDocument/2006/relationships/slide" Target="slides/slide16.xml"/><Relationship Id="rId65" Type="http://schemas.openxmlformats.org/officeDocument/2006/relationships/font" Target="fonts/Roboto-italic.fntdata"/><Relationship Id="rId24" Type="http://schemas.openxmlformats.org/officeDocument/2006/relationships/slide" Target="slides/slide19.xml"/><Relationship Id="rId68" Type="http://schemas.openxmlformats.org/officeDocument/2006/relationships/font" Target="fonts/TitilliumWeb-bold.fntdata"/><Relationship Id="rId23" Type="http://schemas.openxmlformats.org/officeDocument/2006/relationships/slide" Target="slides/slide18.xml"/><Relationship Id="rId67" Type="http://schemas.openxmlformats.org/officeDocument/2006/relationships/font" Target="fonts/TitilliumWeb-regular.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TitilliumWeb-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56d02b4a1d_0_8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6d02b4a1d_0_8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56d02b4a1d_0_8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6d02b4a1d_0_8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56d02b4a1d_0_8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6d02b4a1d_0_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56d02b4a1d_0_8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6d02b4a1d_0_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56d02b4a1d_0_8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6d02b4a1d_0_8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56d02b4a1d_0_9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6d02b4a1d_0_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56d02b4a1d_0_9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6d02b4a1d_0_9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56d02b4a1d_0_9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6d02b4a1d_0_9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56d02b4a1d_0_9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6d02b4a1d_0_9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56d02b4a1d_0_9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6d02b4a1d_0_9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56d06a5e28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6d06a5e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56d06a5e28_1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6d06a5e28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56d06a5e28_1_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6d06a5e28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56d06a5e28_1_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6d06a5e28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56d06a5e28_3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6d06a5e28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56d06a5e28_3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6d06a5e28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56d06a5e28_3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56d06a5e28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56d06a5e28_3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6d06a5e28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5136dc0e1e_0_2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5136dc0e1e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56d06a5e28_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56d06a5e2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11111"/>
                </a:solidFill>
                <a:highlight>
                  <a:srgbClr val="FFFFFF"/>
                </a:highlight>
              </a:rPr>
              <a:t>Feature engineering is a process of transforming the given data into a form which is easier to interpret. Here, we are interested in making it more transparent for a machine learning model, but some features can be generated so that the data visualization prepared for people without a data-related background can be more digestible.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56d02b4a1d_0_6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6d02b4a1d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5136dc0e1e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5136dc0e1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5136dc0e1e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5136dc0e1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5136dc0e1e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5136dc0e1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56d02b4a1d_0_9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56d02b4a1d_0_9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56d02b4a1d_0_10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56d02b4a1d_0_10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Census_IsPortableOperatingSystem</a:t>
            </a:r>
            <a:endParaRPr/>
          </a:p>
          <a:p>
            <a:pPr indent="0" lvl="0" marL="0" rtl="0" algn="l">
              <a:spcBef>
                <a:spcPts val="0"/>
              </a:spcBef>
              <a:spcAft>
                <a:spcPts val="0"/>
              </a:spcAft>
              <a:buNone/>
            </a:pPr>
            <a:r>
              <a:rPr lang="en"/>
              <a:t>Census_IsFlightsDisabled</a:t>
            </a:r>
            <a:endParaRPr/>
          </a:p>
          <a:p>
            <a:pPr indent="0" lvl="0" marL="0" rtl="0" algn="l">
              <a:spcBef>
                <a:spcPts val="0"/>
              </a:spcBef>
              <a:spcAft>
                <a:spcPts val="0"/>
              </a:spcAft>
              <a:buNone/>
            </a:pPr>
            <a:r>
              <a:rPr lang="en"/>
              <a:t>Census_IsVirtualDevice</a:t>
            </a:r>
            <a:endParaRPr/>
          </a:p>
          <a:p>
            <a:pPr indent="0" lvl="0" marL="0" rtl="0" algn="l">
              <a:spcBef>
                <a:spcPts val="0"/>
              </a:spcBef>
              <a:spcAft>
                <a:spcPts val="0"/>
              </a:spcAft>
              <a:buNone/>
            </a:pPr>
            <a:r>
              <a:rPr lang="en"/>
              <a:t>Census_OSSkuName</a:t>
            </a:r>
            <a:endParaRPr/>
          </a:p>
          <a:p>
            <a:pPr indent="0" lvl="0" marL="0" rtl="0" algn="l">
              <a:spcBef>
                <a:spcPts val="0"/>
              </a:spcBef>
              <a:spcAft>
                <a:spcPts val="0"/>
              </a:spcAft>
              <a:buNone/>
            </a:pPr>
            <a:r>
              <a:rPr lang="en"/>
              <a:t>OsVer</a:t>
            </a:r>
            <a:endParaRPr/>
          </a:p>
          <a:p>
            <a:pPr indent="0" lvl="0" marL="0" rtl="0" algn="l">
              <a:spcBef>
                <a:spcPts val="0"/>
              </a:spcBef>
              <a:spcAft>
                <a:spcPts val="0"/>
              </a:spcAft>
              <a:buNone/>
            </a:pPr>
            <a:r>
              <a:rPr lang="en"/>
              <a:t>Census_OSArchitecture</a:t>
            </a:r>
            <a:endParaRPr/>
          </a:p>
          <a:p>
            <a:pPr indent="0" lvl="0" marL="0" rtl="0" algn="l">
              <a:spcBef>
                <a:spcPts val="0"/>
              </a:spcBef>
              <a:spcAft>
                <a:spcPts val="0"/>
              </a:spcAft>
              <a:buNone/>
            </a:pPr>
            <a:r>
              <a:rPr lang="en"/>
              <a:t>Census_OSInstallLanguageIdentifier</a:t>
            </a:r>
            <a:endParaRPr/>
          </a:p>
          <a:p>
            <a:pPr indent="0" lvl="0" marL="0" rtl="0" algn="l">
              <a:spcBef>
                <a:spcPts val="0"/>
              </a:spcBef>
              <a:spcAft>
                <a:spcPts val="0"/>
              </a:spcAft>
              <a:buNone/>
            </a:pPr>
            <a:r>
              <a:rPr lang="en"/>
              <a:t>SMode</a:t>
            </a:r>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5136dc0e1e_0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136dc0e1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56d06a5e28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56d06a5e2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56d06a5e28_3_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56d06a5e28_3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5136dc0e1e_0_1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5136dc0e1e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56d06a5e28_3_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56d06a5e28_3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56d06a5e28_3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6d06a5e2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5136dc0e1e_0_1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5136dc0e1e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5136dc0e1e_0_1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5136dc0e1e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56d06a5e28_3_1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56d06a5e28_3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56d06a5e28_3_1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56d06a5e28_3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56d06a5e28_3_1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56d06a5e28_3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5136dc0e1e_0_2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5136dc0e1e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5136dc0e1e_0_2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5136dc0e1e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5136dc0e1e_0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5136dc0e1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5136dc0e1e_0_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5136dc0e1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5136dc0e1e_0_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5136dc0e1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56d06a5e28_3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6d06a5e28_3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5136dc0e1e_0_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5136dc0e1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5136dc0e1e_0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5136dc0e1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5136dc0e1e_0_1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5136dc0e1e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5136dc0e1e_0_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5136dc0e1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5136dc0e1e_0_1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5136dc0e1e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5136dc0e1e_0_1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5136dc0e1e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5136dc0e1e_0_1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5136dc0e1e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5136dc0e1e_0_1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5136dc0e1e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56d06a5e28_3_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6d06a5e28_3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56d02b4a1d_0_7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6d02b4a1d_0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56d02b4a1d_0_7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6d02b4a1d_0_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56d02b4a1d_0_8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6d02b4a1d_0_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 name="Google Shape;11;p2"/>
          <p:cNvSpPr txBox="1"/>
          <p:nvPr>
            <p:ph type="ctrTitle"/>
          </p:nvPr>
        </p:nvSpPr>
        <p:spPr>
          <a:xfrm>
            <a:off x="685800" y="743850"/>
            <a:ext cx="5796900" cy="1159800"/>
          </a:xfrm>
          <a:prstGeom prst="rect">
            <a:avLst/>
          </a:prstGeom>
        </p:spPr>
        <p:txBody>
          <a:bodyPr anchorCtr="0" anchor="t" bIns="0" lIns="0" spcFirstLastPara="1" rIns="0" wrap="square" tIns="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2"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p:nvPr>
            <p:ph type="ctrTitle"/>
          </p:nvPr>
        </p:nvSpPr>
        <p:spPr>
          <a:xfrm>
            <a:off x="685800" y="973750"/>
            <a:ext cx="5796900" cy="1159800"/>
          </a:xfrm>
          <a:prstGeom prst="rect">
            <a:avLst/>
          </a:prstGeom>
        </p:spPr>
        <p:txBody>
          <a:bodyPr anchorCtr="0" anchor="b"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 name="Google Shape;15;p3"/>
          <p:cNvSpPr txBox="1"/>
          <p:nvPr>
            <p:ph idx="1" type="subTitle"/>
          </p:nvPr>
        </p:nvSpPr>
        <p:spPr>
          <a:xfrm>
            <a:off x="685800" y="2230450"/>
            <a:ext cx="5796900" cy="465300"/>
          </a:xfrm>
          <a:prstGeom prst="rect">
            <a:avLst/>
          </a:prstGeom>
        </p:spPr>
        <p:txBody>
          <a:bodyPr anchorCtr="0" anchor="t" bIns="0" lIns="0" spcFirstLastPara="1" rIns="0" wrap="square" tIns="0">
            <a:noAutofit/>
          </a:bodyPr>
          <a:lstStyle>
            <a:lvl1pPr lvl="0" rtl="0">
              <a:spcBef>
                <a:spcPts val="0"/>
              </a:spcBef>
              <a:spcAft>
                <a:spcPts val="0"/>
              </a:spcAft>
              <a:buSzPts val="2400"/>
              <a:buNone/>
              <a:defRPr sz="24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6"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txBox="1"/>
          <p:nvPr>
            <p:ph idx="1" type="body"/>
          </p:nvPr>
        </p:nvSpPr>
        <p:spPr>
          <a:xfrm>
            <a:off x="1318775" y="1036050"/>
            <a:ext cx="5163900" cy="3660900"/>
          </a:xfrm>
          <a:prstGeom prst="rect">
            <a:avLst/>
          </a:prstGeom>
        </p:spPr>
        <p:txBody>
          <a:bodyPr anchorCtr="0" anchor="t" bIns="0" lIns="0" spcFirstLastPara="1" rIns="0" wrap="square" tIns="0">
            <a:noAutofit/>
          </a:bodyPr>
          <a:lstStyle>
            <a:lvl1pPr indent="-444500" lvl="0" marL="457200" rtl="0">
              <a:spcBef>
                <a:spcPts val="600"/>
              </a:spcBef>
              <a:spcAft>
                <a:spcPts val="0"/>
              </a:spcAft>
              <a:buSzPts val="3400"/>
              <a:buChar char="▰"/>
              <a:defRPr sz="3400"/>
            </a:lvl1pPr>
            <a:lvl2pPr indent="-444500" lvl="1" marL="914400" rtl="0">
              <a:spcBef>
                <a:spcPts val="0"/>
              </a:spcBef>
              <a:spcAft>
                <a:spcPts val="0"/>
              </a:spcAft>
              <a:buSzPts val="3400"/>
              <a:buChar char="○"/>
              <a:defRPr sz="3400"/>
            </a:lvl2pPr>
            <a:lvl3pPr indent="-444500" lvl="2" marL="1371600" rtl="0">
              <a:spcBef>
                <a:spcPts val="0"/>
              </a:spcBef>
              <a:spcAft>
                <a:spcPts val="0"/>
              </a:spcAft>
              <a:buSzPts val="3400"/>
              <a:buChar char="■"/>
              <a:defRPr sz="3400"/>
            </a:lvl3pPr>
            <a:lvl4pPr indent="-444500" lvl="3" marL="1828800" rtl="0">
              <a:spcBef>
                <a:spcPts val="0"/>
              </a:spcBef>
              <a:spcAft>
                <a:spcPts val="0"/>
              </a:spcAft>
              <a:buSzPts val="3400"/>
              <a:buChar char="●"/>
              <a:defRPr sz="3400"/>
            </a:lvl4pPr>
            <a:lvl5pPr indent="-444500" lvl="4" marL="2286000" rtl="0">
              <a:spcBef>
                <a:spcPts val="0"/>
              </a:spcBef>
              <a:spcAft>
                <a:spcPts val="0"/>
              </a:spcAft>
              <a:buSzPts val="3400"/>
              <a:buChar char="○"/>
              <a:defRPr sz="3400"/>
            </a:lvl5pPr>
            <a:lvl6pPr indent="-444500" lvl="5" marL="2743200" rtl="0">
              <a:spcBef>
                <a:spcPts val="0"/>
              </a:spcBef>
              <a:spcAft>
                <a:spcPts val="0"/>
              </a:spcAft>
              <a:buSzPts val="3400"/>
              <a:buChar char="■"/>
              <a:defRPr sz="3400"/>
            </a:lvl6pPr>
            <a:lvl7pPr indent="-444500" lvl="6" marL="3200400" rtl="0">
              <a:spcBef>
                <a:spcPts val="0"/>
              </a:spcBef>
              <a:spcAft>
                <a:spcPts val="0"/>
              </a:spcAft>
              <a:buSzPts val="3400"/>
              <a:buChar char="●"/>
              <a:defRPr sz="3400"/>
            </a:lvl7pPr>
            <a:lvl8pPr indent="-444500" lvl="7" marL="3657600" rtl="0">
              <a:spcBef>
                <a:spcPts val="0"/>
              </a:spcBef>
              <a:spcAft>
                <a:spcPts val="0"/>
              </a:spcAft>
              <a:buSzPts val="3400"/>
              <a:buChar char="○"/>
              <a:defRPr sz="3400"/>
            </a:lvl8pPr>
            <a:lvl9pPr indent="-444500" lvl="8" marL="4114800" rtl="0">
              <a:spcBef>
                <a:spcPts val="0"/>
              </a:spcBef>
              <a:spcAft>
                <a:spcPts val="0"/>
              </a:spcAft>
              <a:buSzPts val="3400"/>
              <a:buChar char="■"/>
              <a:defRPr sz="3400"/>
            </a:lvl9pPr>
          </a:lstStyle>
          <a:p/>
        </p:txBody>
      </p:sp>
      <p:sp>
        <p:nvSpPr>
          <p:cNvPr id="19" name="Google Shape;19;p4"/>
          <p:cNvSpPr txBox="1"/>
          <p:nvPr/>
        </p:nvSpPr>
        <p:spPr>
          <a:xfrm>
            <a:off x="604350" y="627175"/>
            <a:ext cx="8709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9600">
                <a:solidFill>
                  <a:srgbClr val="7DFFB1"/>
                </a:solidFill>
                <a:latin typeface="Titillium Web"/>
                <a:ea typeface="Titillium Web"/>
                <a:cs typeface="Titillium Web"/>
                <a:sym typeface="Titillium Web"/>
              </a:rPr>
              <a:t>“</a:t>
            </a:r>
            <a:endParaRPr b="1" sz="9600">
              <a:solidFill>
                <a:srgbClr val="7DFFB1"/>
              </a:solidFill>
              <a:latin typeface="Titillium Web"/>
              <a:ea typeface="Titillium Web"/>
              <a:cs typeface="Titillium Web"/>
              <a:sym typeface="Titillium Web"/>
            </a:endParaRPr>
          </a:p>
        </p:txBody>
      </p:sp>
      <p:sp>
        <p:nvSpPr>
          <p:cNvPr id="20" name="Google Shape;20;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p:nvPr>
            <p:ph type="title"/>
          </p:nvPr>
        </p:nvSpPr>
        <p:spPr>
          <a:xfrm>
            <a:off x="457200" y="434575"/>
            <a:ext cx="6025500" cy="857400"/>
          </a:xfrm>
          <a:prstGeom prst="rect">
            <a:avLst/>
          </a:prstGeom>
        </p:spPr>
        <p:txBody>
          <a:bodyPr anchorCtr="0" anchor="b"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4" name="Google Shape;24;p5"/>
          <p:cNvSpPr txBox="1"/>
          <p:nvPr>
            <p:ph idx="1" type="body"/>
          </p:nvPr>
        </p:nvSpPr>
        <p:spPr>
          <a:xfrm>
            <a:off x="457200" y="1428748"/>
            <a:ext cx="6025500" cy="3148800"/>
          </a:xfrm>
          <a:prstGeom prst="rect">
            <a:avLst/>
          </a:prstGeom>
        </p:spPr>
        <p:txBody>
          <a:bodyPr anchorCtr="0" anchor="t" bIns="0" lIns="0" spcFirstLastPara="1" rIns="0" wrap="square" tIns="0">
            <a:noAutofit/>
          </a:bodyPr>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25" name="Google Shape;25;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6" name="Shape 26"/>
        <p:cNvGrpSpPr/>
        <p:nvPr/>
      </p:nvGrpSpPr>
      <p:grpSpPr>
        <a:xfrm>
          <a:off x="0" y="0"/>
          <a:ext cx="0" cy="0"/>
          <a:chOff x="0" y="0"/>
          <a:chExt cx="0" cy="0"/>
        </a:xfrm>
      </p:grpSpPr>
      <p:pic>
        <p:nvPicPr>
          <p:cNvPr id="27" name="Google Shape;27;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8" name="Google Shape;28;p6"/>
          <p:cNvSpPr txBox="1"/>
          <p:nvPr>
            <p:ph type="title"/>
          </p:nvPr>
        </p:nvSpPr>
        <p:spPr>
          <a:xfrm>
            <a:off x="457200" y="434575"/>
            <a:ext cx="6025500" cy="857400"/>
          </a:xfrm>
          <a:prstGeom prst="rect">
            <a:avLst/>
          </a:prstGeom>
        </p:spPr>
        <p:txBody>
          <a:bodyPr anchorCtr="0" anchor="b"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9" name="Google Shape;29;p6"/>
          <p:cNvSpPr txBox="1"/>
          <p:nvPr>
            <p:ph idx="1" type="body"/>
          </p:nvPr>
        </p:nvSpPr>
        <p:spPr>
          <a:xfrm>
            <a:off x="457200" y="1428750"/>
            <a:ext cx="2924700" cy="3153600"/>
          </a:xfrm>
          <a:prstGeom prst="rect">
            <a:avLst/>
          </a:prstGeom>
        </p:spPr>
        <p:txBody>
          <a:bodyPr anchorCtr="0" anchor="t" bIns="0" lIns="0" spcFirstLastPara="1" rIns="0" wrap="square" tIns="0">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30" name="Google Shape;30;p6"/>
          <p:cNvSpPr txBox="1"/>
          <p:nvPr>
            <p:ph idx="2" type="body"/>
          </p:nvPr>
        </p:nvSpPr>
        <p:spPr>
          <a:xfrm>
            <a:off x="3558095" y="1428750"/>
            <a:ext cx="2924700" cy="3153600"/>
          </a:xfrm>
          <a:prstGeom prst="rect">
            <a:avLst/>
          </a:prstGeom>
        </p:spPr>
        <p:txBody>
          <a:bodyPr anchorCtr="0" anchor="t" bIns="0" lIns="0" spcFirstLastPara="1" rIns="0" wrap="square" tIns="0">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31" name="Google Shape;31;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2" name="Shape 32"/>
        <p:cNvGrpSpPr/>
        <p:nvPr/>
      </p:nvGrpSpPr>
      <p:grpSpPr>
        <a:xfrm>
          <a:off x="0" y="0"/>
          <a:ext cx="0" cy="0"/>
          <a:chOff x="0" y="0"/>
          <a:chExt cx="0" cy="0"/>
        </a:xfrm>
      </p:grpSpPr>
      <p:pic>
        <p:nvPicPr>
          <p:cNvPr id="33" name="Google Shape;33;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4" name="Google Shape;34;p7"/>
          <p:cNvSpPr txBox="1"/>
          <p:nvPr>
            <p:ph type="title"/>
          </p:nvPr>
        </p:nvSpPr>
        <p:spPr>
          <a:xfrm>
            <a:off x="457200" y="434575"/>
            <a:ext cx="6025500" cy="857400"/>
          </a:xfrm>
          <a:prstGeom prst="rect">
            <a:avLst/>
          </a:prstGeom>
        </p:spPr>
        <p:txBody>
          <a:bodyPr anchorCtr="0" anchor="b"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5" name="Google Shape;35;p7"/>
          <p:cNvSpPr txBox="1"/>
          <p:nvPr>
            <p:ph idx="1" type="body"/>
          </p:nvPr>
        </p:nvSpPr>
        <p:spPr>
          <a:xfrm>
            <a:off x="457200" y="1428750"/>
            <a:ext cx="1851600" cy="3321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6" name="Google Shape;36;p7"/>
          <p:cNvSpPr txBox="1"/>
          <p:nvPr>
            <p:ph idx="2" type="body"/>
          </p:nvPr>
        </p:nvSpPr>
        <p:spPr>
          <a:xfrm>
            <a:off x="2544155" y="1428750"/>
            <a:ext cx="1851600" cy="3321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7" name="Google Shape;37;p7"/>
          <p:cNvSpPr txBox="1"/>
          <p:nvPr>
            <p:ph idx="3" type="body"/>
          </p:nvPr>
        </p:nvSpPr>
        <p:spPr>
          <a:xfrm>
            <a:off x="4631111" y="1428750"/>
            <a:ext cx="1851600" cy="3321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8" name="Google Shape;38;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pic>
        <p:nvPicPr>
          <p:cNvPr id="40" name="Google Shape;40;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1" name="Google Shape;41;p8"/>
          <p:cNvSpPr txBox="1"/>
          <p:nvPr>
            <p:ph type="title"/>
          </p:nvPr>
        </p:nvSpPr>
        <p:spPr>
          <a:xfrm>
            <a:off x="457200" y="434575"/>
            <a:ext cx="6025500" cy="857400"/>
          </a:xfrm>
          <a:prstGeom prst="rect">
            <a:avLst/>
          </a:prstGeom>
        </p:spPr>
        <p:txBody>
          <a:bodyPr anchorCtr="0" anchor="b"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2" name="Google Shape;42;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pic>
        <p:nvPicPr>
          <p:cNvPr id="44" name="Google Shape;44;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5" name="Google Shape;45;p9"/>
          <p:cNvSpPr txBox="1"/>
          <p:nvPr>
            <p:ph idx="1" type="body"/>
          </p:nvPr>
        </p:nvSpPr>
        <p:spPr>
          <a:xfrm>
            <a:off x="457200" y="4406300"/>
            <a:ext cx="6025500" cy="519600"/>
          </a:xfrm>
          <a:prstGeom prst="rect">
            <a:avLst/>
          </a:prstGeom>
        </p:spPr>
        <p:txBody>
          <a:bodyPr anchorCtr="0" anchor="t" bIns="0" lIns="0" spcFirstLastPara="1" rIns="0" wrap="square" tIns="0">
            <a:noAutofit/>
          </a:bodyPr>
          <a:lstStyle>
            <a:lvl1pPr indent="-228600" lvl="0" marL="457200" rtl="0">
              <a:spcBef>
                <a:spcPts val="360"/>
              </a:spcBef>
              <a:spcAft>
                <a:spcPts val="0"/>
              </a:spcAft>
              <a:buSzPts val="1800"/>
              <a:buNone/>
              <a:defRPr sz="1800"/>
            </a:lvl1pPr>
          </a:lstStyle>
          <a:p/>
        </p:txBody>
      </p:sp>
      <p:sp>
        <p:nvSpPr>
          <p:cNvPr id="46" name="Google Shape;46;p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 name="Shape 47"/>
        <p:cNvGrpSpPr/>
        <p:nvPr/>
      </p:nvGrpSpPr>
      <p:grpSpPr>
        <a:xfrm>
          <a:off x="0" y="0"/>
          <a:ext cx="0" cy="0"/>
          <a:chOff x="0" y="0"/>
          <a:chExt cx="0" cy="0"/>
        </a:xfrm>
      </p:grpSpPr>
      <p:pic>
        <p:nvPicPr>
          <p:cNvPr id="48" name="Google Shape;48;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49" name="Google Shape;49;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rgbClr val="7DFFB1"/>
            </a:gs>
            <a:gs pos="12000">
              <a:srgbClr val="00AAC6"/>
            </a:gs>
            <a:gs pos="51000">
              <a:srgbClr val="0037B3"/>
            </a:gs>
            <a:gs pos="100000">
              <a:srgbClr val="00001A"/>
            </a:gs>
          </a:gsLst>
          <a:lin ang="1350003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34575"/>
            <a:ext cx="6025500" cy="857400"/>
          </a:xfrm>
          <a:prstGeom prst="rect">
            <a:avLst/>
          </a:prstGeom>
          <a:noFill/>
          <a:ln>
            <a:noFill/>
          </a:ln>
        </p:spPr>
        <p:txBody>
          <a:bodyPr anchorCtr="0" anchor="b" bIns="0" lIns="0" spcFirstLastPara="1" rIns="0" wrap="square" tIns="0">
            <a:noAutofit/>
          </a:bodyPr>
          <a:lstStyle>
            <a:lvl1pPr lvl="0" rtl="0">
              <a:spcBef>
                <a:spcPts val="0"/>
              </a:spcBef>
              <a:spcAft>
                <a:spcPts val="0"/>
              </a:spcAft>
              <a:buClr>
                <a:schemeClr val="lt1"/>
              </a:buClr>
              <a:buSzPts val="3600"/>
              <a:buFont typeface="Titillium Web"/>
              <a:buNone/>
              <a:defRPr b="1" sz="3600">
                <a:solidFill>
                  <a:schemeClr val="lt1"/>
                </a:solidFill>
                <a:latin typeface="Titillium Web"/>
                <a:ea typeface="Titillium Web"/>
                <a:cs typeface="Titillium Web"/>
                <a:sym typeface="Titillium Web"/>
              </a:defRPr>
            </a:lvl1pPr>
            <a:lvl2pPr lvl="1" rtl="0">
              <a:spcBef>
                <a:spcPts val="0"/>
              </a:spcBef>
              <a:spcAft>
                <a:spcPts val="0"/>
              </a:spcAft>
              <a:buClr>
                <a:schemeClr val="lt1"/>
              </a:buClr>
              <a:buSzPts val="3600"/>
              <a:buFont typeface="Titillium Web"/>
              <a:buNone/>
              <a:defRPr b="1" sz="3600">
                <a:solidFill>
                  <a:schemeClr val="lt1"/>
                </a:solidFill>
                <a:latin typeface="Titillium Web"/>
                <a:ea typeface="Titillium Web"/>
                <a:cs typeface="Titillium Web"/>
                <a:sym typeface="Titillium Web"/>
              </a:defRPr>
            </a:lvl2pPr>
            <a:lvl3pPr lvl="2" rtl="0">
              <a:spcBef>
                <a:spcPts val="0"/>
              </a:spcBef>
              <a:spcAft>
                <a:spcPts val="0"/>
              </a:spcAft>
              <a:buClr>
                <a:schemeClr val="lt1"/>
              </a:buClr>
              <a:buSzPts val="3600"/>
              <a:buFont typeface="Titillium Web"/>
              <a:buNone/>
              <a:defRPr b="1" sz="3600">
                <a:solidFill>
                  <a:schemeClr val="lt1"/>
                </a:solidFill>
                <a:latin typeface="Titillium Web"/>
                <a:ea typeface="Titillium Web"/>
                <a:cs typeface="Titillium Web"/>
                <a:sym typeface="Titillium Web"/>
              </a:defRPr>
            </a:lvl3pPr>
            <a:lvl4pPr lvl="3" rtl="0">
              <a:spcBef>
                <a:spcPts val="0"/>
              </a:spcBef>
              <a:spcAft>
                <a:spcPts val="0"/>
              </a:spcAft>
              <a:buClr>
                <a:schemeClr val="lt1"/>
              </a:buClr>
              <a:buSzPts val="3600"/>
              <a:buFont typeface="Titillium Web"/>
              <a:buNone/>
              <a:defRPr b="1" sz="3600">
                <a:solidFill>
                  <a:schemeClr val="lt1"/>
                </a:solidFill>
                <a:latin typeface="Titillium Web"/>
                <a:ea typeface="Titillium Web"/>
                <a:cs typeface="Titillium Web"/>
                <a:sym typeface="Titillium Web"/>
              </a:defRPr>
            </a:lvl4pPr>
            <a:lvl5pPr lvl="4" rtl="0">
              <a:spcBef>
                <a:spcPts val="0"/>
              </a:spcBef>
              <a:spcAft>
                <a:spcPts val="0"/>
              </a:spcAft>
              <a:buClr>
                <a:schemeClr val="lt1"/>
              </a:buClr>
              <a:buSzPts val="3600"/>
              <a:buFont typeface="Titillium Web"/>
              <a:buNone/>
              <a:defRPr b="1" sz="3600">
                <a:solidFill>
                  <a:schemeClr val="lt1"/>
                </a:solidFill>
                <a:latin typeface="Titillium Web"/>
                <a:ea typeface="Titillium Web"/>
                <a:cs typeface="Titillium Web"/>
                <a:sym typeface="Titillium Web"/>
              </a:defRPr>
            </a:lvl5pPr>
            <a:lvl6pPr lvl="5" rtl="0">
              <a:spcBef>
                <a:spcPts val="0"/>
              </a:spcBef>
              <a:spcAft>
                <a:spcPts val="0"/>
              </a:spcAft>
              <a:buClr>
                <a:schemeClr val="lt1"/>
              </a:buClr>
              <a:buSzPts val="3600"/>
              <a:buFont typeface="Titillium Web"/>
              <a:buNone/>
              <a:defRPr b="1" sz="3600">
                <a:solidFill>
                  <a:schemeClr val="lt1"/>
                </a:solidFill>
                <a:latin typeface="Titillium Web"/>
                <a:ea typeface="Titillium Web"/>
                <a:cs typeface="Titillium Web"/>
                <a:sym typeface="Titillium Web"/>
              </a:defRPr>
            </a:lvl6pPr>
            <a:lvl7pPr lvl="6" rtl="0">
              <a:spcBef>
                <a:spcPts val="0"/>
              </a:spcBef>
              <a:spcAft>
                <a:spcPts val="0"/>
              </a:spcAft>
              <a:buClr>
                <a:schemeClr val="lt1"/>
              </a:buClr>
              <a:buSzPts val="3600"/>
              <a:buFont typeface="Titillium Web"/>
              <a:buNone/>
              <a:defRPr b="1" sz="3600">
                <a:solidFill>
                  <a:schemeClr val="lt1"/>
                </a:solidFill>
                <a:latin typeface="Titillium Web"/>
                <a:ea typeface="Titillium Web"/>
                <a:cs typeface="Titillium Web"/>
                <a:sym typeface="Titillium Web"/>
              </a:defRPr>
            </a:lvl7pPr>
            <a:lvl8pPr lvl="7" rtl="0">
              <a:spcBef>
                <a:spcPts val="0"/>
              </a:spcBef>
              <a:spcAft>
                <a:spcPts val="0"/>
              </a:spcAft>
              <a:buClr>
                <a:schemeClr val="lt1"/>
              </a:buClr>
              <a:buSzPts val="3600"/>
              <a:buFont typeface="Titillium Web"/>
              <a:buNone/>
              <a:defRPr b="1" sz="3600">
                <a:solidFill>
                  <a:schemeClr val="lt1"/>
                </a:solidFill>
                <a:latin typeface="Titillium Web"/>
                <a:ea typeface="Titillium Web"/>
                <a:cs typeface="Titillium Web"/>
                <a:sym typeface="Titillium Web"/>
              </a:defRPr>
            </a:lvl8pPr>
            <a:lvl9pPr lvl="8" rtl="0">
              <a:spcBef>
                <a:spcPts val="0"/>
              </a:spcBef>
              <a:spcAft>
                <a:spcPts val="0"/>
              </a:spcAft>
              <a:buClr>
                <a:schemeClr val="lt1"/>
              </a:buClr>
              <a:buSzPts val="3600"/>
              <a:buFont typeface="Titillium Web"/>
              <a:buNone/>
              <a:defRPr b="1" sz="3600">
                <a:solidFill>
                  <a:schemeClr val="lt1"/>
                </a:solidFill>
                <a:latin typeface="Titillium Web"/>
                <a:ea typeface="Titillium Web"/>
                <a:cs typeface="Titillium Web"/>
                <a:sym typeface="Titillium Web"/>
              </a:defRPr>
            </a:lvl9pPr>
          </a:lstStyle>
          <a:p/>
        </p:txBody>
      </p:sp>
      <p:sp>
        <p:nvSpPr>
          <p:cNvPr id="7" name="Google Shape;7;p1"/>
          <p:cNvSpPr txBox="1"/>
          <p:nvPr>
            <p:ph idx="1" type="body"/>
          </p:nvPr>
        </p:nvSpPr>
        <p:spPr>
          <a:xfrm>
            <a:off x="457200" y="1428748"/>
            <a:ext cx="6025500" cy="3148800"/>
          </a:xfrm>
          <a:prstGeom prst="rect">
            <a:avLst/>
          </a:prstGeom>
          <a:noFill/>
          <a:ln>
            <a:noFill/>
          </a:ln>
        </p:spPr>
        <p:txBody>
          <a:bodyPr anchorCtr="0" anchor="t" bIns="0" lIns="0" spcFirstLastPara="1" rIns="0" wrap="square" tIns="0">
            <a:noAutofit/>
          </a:bodyPr>
          <a:lstStyle>
            <a:lvl1pPr indent="-381000" lvl="0" marL="457200" rtl="0">
              <a:spcBef>
                <a:spcPts val="600"/>
              </a:spcBef>
              <a:spcAft>
                <a:spcPts val="0"/>
              </a:spcAft>
              <a:buClr>
                <a:srgbClr val="7DFFB1"/>
              </a:buClr>
              <a:buSzPts val="2400"/>
              <a:buFont typeface="Titillium Web Light"/>
              <a:buChar char="▰"/>
              <a:defRPr sz="2400">
                <a:solidFill>
                  <a:schemeClr val="lt1"/>
                </a:solidFill>
                <a:latin typeface="Titillium Web Light"/>
                <a:ea typeface="Titillium Web Light"/>
                <a:cs typeface="Titillium Web Light"/>
                <a:sym typeface="Titillium Web Light"/>
              </a:defRPr>
            </a:lvl1pPr>
            <a:lvl2pPr indent="-381000" lvl="1" marL="914400" rtl="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2pPr>
            <a:lvl3pPr indent="-381000" lvl="2" marL="1371600" rtl="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3pPr>
            <a:lvl4pPr indent="-381000" lvl="3" marL="1828800" rtl="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4pPr>
            <a:lvl5pPr indent="-381000" lvl="4" marL="2286000" rtl="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5pPr>
            <a:lvl6pPr indent="-381000" lvl="5" marL="2743200" rtl="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6pPr>
            <a:lvl7pPr indent="-381000" lvl="6" marL="3200400" rtl="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7pPr>
            <a:lvl8pPr indent="-381000" lvl="7" marL="3657600" rtl="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8pPr>
            <a:lvl9pPr indent="-381000" lvl="8" marL="4114800" rtl="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rtl="0" algn="r">
              <a:buNone/>
              <a:defRPr sz="1300">
                <a:solidFill>
                  <a:srgbClr val="0037B3"/>
                </a:solidFill>
                <a:latin typeface="Titillium Web Light"/>
                <a:ea typeface="Titillium Web Light"/>
                <a:cs typeface="Titillium Web Light"/>
                <a:sym typeface="Titillium Web Light"/>
              </a:defRPr>
            </a:lvl1pPr>
            <a:lvl2pPr lvl="1" rtl="0" algn="r">
              <a:buNone/>
              <a:defRPr sz="1300">
                <a:solidFill>
                  <a:srgbClr val="0037B3"/>
                </a:solidFill>
                <a:latin typeface="Titillium Web Light"/>
                <a:ea typeface="Titillium Web Light"/>
                <a:cs typeface="Titillium Web Light"/>
                <a:sym typeface="Titillium Web Light"/>
              </a:defRPr>
            </a:lvl2pPr>
            <a:lvl3pPr lvl="2" rtl="0" algn="r">
              <a:buNone/>
              <a:defRPr sz="1300">
                <a:solidFill>
                  <a:srgbClr val="0037B3"/>
                </a:solidFill>
                <a:latin typeface="Titillium Web Light"/>
                <a:ea typeface="Titillium Web Light"/>
                <a:cs typeface="Titillium Web Light"/>
                <a:sym typeface="Titillium Web Light"/>
              </a:defRPr>
            </a:lvl3pPr>
            <a:lvl4pPr lvl="3" rtl="0" algn="r">
              <a:buNone/>
              <a:defRPr sz="1300">
                <a:solidFill>
                  <a:srgbClr val="0037B3"/>
                </a:solidFill>
                <a:latin typeface="Titillium Web Light"/>
                <a:ea typeface="Titillium Web Light"/>
                <a:cs typeface="Titillium Web Light"/>
                <a:sym typeface="Titillium Web Light"/>
              </a:defRPr>
            </a:lvl4pPr>
            <a:lvl5pPr lvl="4" rtl="0" algn="r">
              <a:buNone/>
              <a:defRPr sz="1300">
                <a:solidFill>
                  <a:srgbClr val="0037B3"/>
                </a:solidFill>
                <a:latin typeface="Titillium Web Light"/>
                <a:ea typeface="Titillium Web Light"/>
                <a:cs typeface="Titillium Web Light"/>
                <a:sym typeface="Titillium Web Light"/>
              </a:defRPr>
            </a:lvl5pPr>
            <a:lvl6pPr lvl="5" rtl="0" algn="r">
              <a:buNone/>
              <a:defRPr sz="1300">
                <a:solidFill>
                  <a:srgbClr val="0037B3"/>
                </a:solidFill>
                <a:latin typeface="Titillium Web Light"/>
                <a:ea typeface="Titillium Web Light"/>
                <a:cs typeface="Titillium Web Light"/>
                <a:sym typeface="Titillium Web Light"/>
              </a:defRPr>
            </a:lvl6pPr>
            <a:lvl7pPr lvl="6" rtl="0" algn="r">
              <a:buNone/>
              <a:defRPr sz="1300">
                <a:solidFill>
                  <a:srgbClr val="0037B3"/>
                </a:solidFill>
                <a:latin typeface="Titillium Web Light"/>
                <a:ea typeface="Titillium Web Light"/>
                <a:cs typeface="Titillium Web Light"/>
                <a:sym typeface="Titillium Web Light"/>
              </a:defRPr>
            </a:lvl7pPr>
            <a:lvl8pPr lvl="7" rtl="0" algn="r">
              <a:buNone/>
              <a:defRPr sz="1300">
                <a:solidFill>
                  <a:srgbClr val="0037B3"/>
                </a:solidFill>
                <a:latin typeface="Titillium Web Light"/>
                <a:ea typeface="Titillium Web Light"/>
                <a:cs typeface="Titillium Web Light"/>
                <a:sym typeface="Titillium Web Light"/>
              </a:defRPr>
            </a:lvl8pPr>
            <a:lvl9pPr lvl="8" rtl="0" algn="r">
              <a:buNone/>
              <a:defRPr sz="1300">
                <a:solidFill>
                  <a:srgbClr val="0037B3"/>
                </a:solidFill>
                <a:latin typeface="Titillium Web Light"/>
                <a:ea typeface="Titillium Web Light"/>
                <a:cs typeface="Titillium Web Light"/>
                <a:sym typeface="Titillium Web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1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9.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 Id="rId3" Type="http://schemas.openxmlformats.org/officeDocument/2006/relationships/image" Target="../media/image1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 Id="rId3" Type="http://schemas.openxmlformats.org/officeDocument/2006/relationships/image" Target="../media/image19.png"/><Relationship Id="rId4" Type="http://schemas.openxmlformats.org/officeDocument/2006/relationships/image" Target="../media/image2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1"/>
          <p:cNvSpPr txBox="1"/>
          <p:nvPr>
            <p:ph type="ctrTitle"/>
          </p:nvPr>
        </p:nvSpPr>
        <p:spPr>
          <a:xfrm>
            <a:off x="685800" y="743850"/>
            <a:ext cx="5796900" cy="1159800"/>
          </a:xfrm>
          <a:prstGeom prst="rect">
            <a:avLst/>
          </a:prstGeom>
        </p:spPr>
        <p:txBody>
          <a:bodyPr anchorCtr="0" anchor="t" bIns="0" lIns="0" spcFirstLastPara="1" rIns="0" wrap="square" tIns="0">
            <a:noAutofit/>
          </a:bodyPr>
          <a:lstStyle/>
          <a:p>
            <a:pPr indent="0" lvl="0" marL="0" rtl="0" algn="l">
              <a:spcBef>
                <a:spcPts val="1200"/>
              </a:spcBef>
              <a:spcAft>
                <a:spcPts val="0"/>
              </a:spcAft>
              <a:buClr>
                <a:schemeClr val="dk1"/>
              </a:buClr>
              <a:buSzPts val="1100"/>
              <a:buFont typeface="Arial"/>
              <a:buNone/>
            </a:pPr>
            <a:r>
              <a:rPr b="0" lang="en" sz="4800">
                <a:latin typeface="Roboto"/>
                <a:ea typeface="Roboto"/>
                <a:cs typeface="Roboto"/>
                <a:sym typeface="Roboto"/>
              </a:rPr>
              <a:t>Windows Based Malware Prediction using Deep Learning Techniques</a:t>
            </a:r>
            <a:endParaRPr/>
          </a:p>
        </p:txBody>
      </p:sp>
      <p:pic>
        <p:nvPicPr>
          <p:cNvPr id="55" name="Google Shape;55;p11"/>
          <p:cNvPicPr preferRelativeResize="0"/>
          <p:nvPr/>
        </p:nvPicPr>
        <p:blipFill rotWithShape="1">
          <a:blip r:embed="rId3">
            <a:alphaModFix/>
          </a:blip>
          <a:srcRect b="0" l="0" r="68502" t="0"/>
          <a:stretch/>
        </p:blipFill>
        <p:spPr>
          <a:xfrm>
            <a:off x="6332150" y="2525750"/>
            <a:ext cx="2606924" cy="2975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13" name="Google Shape;113;p20"/>
          <p:cNvGraphicFramePr/>
          <p:nvPr/>
        </p:nvGraphicFramePr>
        <p:xfrm>
          <a:off x="267200" y="122631"/>
          <a:ext cx="3000000" cy="3000000"/>
        </p:xfrm>
        <a:graphic>
          <a:graphicData uri="http://schemas.openxmlformats.org/drawingml/2006/table">
            <a:tbl>
              <a:tblPr>
                <a:noFill/>
                <a:tableStyleId>{53855B50-F8A6-44C2-B953-9D0F0954CFA0}</a:tableStyleId>
              </a:tblPr>
              <a:tblGrid>
                <a:gridCol w="2152400"/>
                <a:gridCol w="2152400"/>
                <a:gridCol w="2152400"/>
                <a:gridCol w="2152400"/>
              </a:tblGrid>
              <a:tr h="526900">
                <a:tc>
                  <a:txBody>
                    <a:bodyPr/>
                    <a:lstStyle/>
                    <a:p>
                      <a:pPr indent="0" lvl="0" marL="0" rtl="0" algn="ctr">
                        <a:spcBef>
                          <a:spcPts val="0"/>
                        </a:spcBef>
                        <a:spcAft>
                          <a:spcPts val="0"/>
                        </a:spcAft>
                        <a:buNone/>
                      </a:pPr>
                      <a:r>
                        <a:rPr lang="en" sz="1800">
                          <a:solidFill>
                            <a:schemeClr val="lt1"/>
                          </a:solidFill>
                          <a:latin typeface="Titillium Web Light"/>
                          <a:ea typeface="Titillium Web Light"/>
                          <a:cs typeface="Titillium Web Light"/>
                          <a:sym typeface="Titillium Web Light"/>
                        </a:rPr>
                        <a:t>Title and Author</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76200">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76200">
                      <a:solidFill>
                        <a:schemeClr val="lt1"/>
                      </a:solidFill>
                      <a:prstDash val="solid"/>
                      <a:round/>
                      <a:headEnd len="sm" w="sm" type="none"/>
                      <a:tailEnd len="sm" w="sm" type="none"/>
                    </a:lnT>
                    <a:lnB cap="flat" cmpd="sng" w="9525">
                      <a:solidFill>
                        <a:srgbClr val="9E9E9E"/>
                      </a:solidFill>
                      <a:prstDash val="solid"/>
                      <a:round/>
                      <a:headEnd len="sm" w="sm" type="none"/>
                      <a:tailEnd len="sm" w="sm" type="none"/>
                    </a:lnB>
                    <a:solidFill>
                      <a:srgbClr val="001230">
                        <a:alpha val="18850"/>
                      </a:srgbClr>
                    </a:solidFill>
                  </a:tcPr>
                </a:tc>
                <a:tc>
                  <a:txBody>
                    <a:bodyPr/>
                    <a:lstStyle/>
                    <a:p>
                      <a:pPr indent="0" lvl="0" marL="0" rtl="0" algn="ctr">
                        <a:spcBef>
                          <a:spcPts val="0"/>
                        </a:spcBef>
                        <a:spcAft>
                          <a:spcPts val="0"/>
                        </a:spcAft>
                        <a:buNone/>
                      </a:pPr>
                      <a:r>
                        <a:rPr lang="en" sz="1800">
                          <a:solidFill>
                            <a:schemeClr val="lt1"/>
                          </a:solidFill>
                          <a:latin typeface="Titillium Web Light"/>
                          <a:ea typeface="Titillium Web Light"/>
                          <a:cs typeface="Titillium Web Light"/>
                          <a:sym typeface="Titillium Web Light"/>
                        </a:rPr>
                        <a:t>Technique Used</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76200">
                      <a:solidFill>
                        <a:schemeClr val="lt1"/>
                      </a:solidFill>
                      <a:prstDash val="solid"/>
                      <a:round/>
                      <a:headEnd len="sm" w="sm" type="none"/>
                      <a:tailEnd len="sm" w="sm" type="none"/>
                    </a:lnT>
                    <a:lnB cap="flat" cmpd="sng" w="9525">
                      <a:solidFill>
                        <a:srgbClr val="9E9E9E"/>
                      </a:solidFill>
                      <a:prstDash val="solid"/>
                      <a:round/>
                      <a:headEnd len="sm" w="sm" type="none"/>
                      <a:tailEnd len="sm" w="sm" type="none"/>
                    </a:lnB>
                    <a:solidFill>
                      <a:srgbClr val="001230">
                        <a:alpha val="18850"/>
                      </a:srgbClr>
                    </a:solidFill>
                  </a:tcPr>
                </a:tc>
                <a:tc>
                  <a:txBody>
                    <a:bodyPr/>
                    <a:lstStyle/>
                    <a:p>
                      <a:pPr indent="0" lvl="0" marL="0" rtl="0" algn="ctr">
                        <a:spcBef>
                          <a:spcPts val="0"/>
                        </a:spcBef>
                        <a:spcAft>
                          <a:spcPts val="0"/>
                        </a:spcAft>
                        <a:buClr>
                          <a:schemeClr val="dk1"/>
                        </a:buClr>
                        <a:buSzPts val="1100"/>
                        <a:buFont typeface="Arial"/>
                        <a:buNone/>
                      </a:pPr>
                      <a:r>
                        <a:rPr lang="en" sz="1800">
                          <a:solidFill>
                            <a:schemeClr val="lt1"/>
                          </a:solidFill>
                          <a:latin typeface="Titillium Web Light"/>
                          <a:ea typeface="Titillium Web Light"/>
                          <a:cs typeface="Titillium Web Light"/>
                          <a:sym typeface="Titillium Web Light"/>
                        </a:rPr>
                        <a:t>Inference</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76200">
                      <a:solidFill>
                        <a:schemeClr val="lt1"/>
                      </a:solidFill>
                      <a:prstDash val="solid"/>
                      <a:round/>
                      <a:headEnd len="sm" w="sm" type="none"/>
                      <a:tailEnd len="sm" w="sm" type="none"/>
                    </a:lnT>
                    <a:lnB cap="flat" cmpd="sng" w="9525">
                      <a:solidFill>
                        <a:srgbClr val="9E9E9E"/>
                      </a:solidFill>
                      <a:prstDash val="solid"/>
                      <a:round/>
                      <a:headEnd len="sm" w="sm" type="none"/>
                      <a:tailEnd len="sm" w="sm" type="none"/>
                    </a:lnB>
                    <a:solidFill>
                      <a:srgbClr val="001230">
                        <a:alpha val="18850"/>
                      </a:srgbClr>
                    </a:solidFill>
                  </a:tcPr>
                </a:tc>
                <a:tc>
                  <a:txBody>
                    <a:bodyPr/>
                    <a:lstStyle/>
                    <a:p>
                      <a:pPr indent="0" lvl="0" marL="0" rtl="0" algn="ctr">
                        <a:spcBef>
                          <a:spcPts val="0"/>
                        </a:spcBef>
                        <a:spcAft>
                          <a:spcPts val="0"/>
                        </a:spcAft>
                        <a:buNone/>
                      </a:pPr>
                      <a:r>
                        <a:rPr lang="en" sz="1800">
                          <a:solidFill>
                            <a:schemeClr val="lt1"/>
                          </a:solidFill>
                          <a:latin typeface="Titillium Web Light"/>
                          <a:ea typeface="Titillium Web Light"/>
                          <a:cs typeface="Titillium Web Light"/>
                          <a:sym typeface="Titillium Web Light"/>
                        </a:rPr>
                        <a:t>Future Scope</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9525">
                      <a:solidFill>
                        <a:schemeClr val="lt1"/>
                      </a:solidFill>
                      <a:prstDash val="solid"/>
                      <a:round/>
                      <a:headEnd len="sm" w="sm" type="none"/>
                      <a:tailEnd len="sm" w="sm" type="none"/>
                    </a:lnL>
                    <a:lnR cap="flat" cmpd="sng" w="76200">
                      <a:solidFill>
                        <a:schemeClr val="lt1"/>
                      </a:solidFill>
                      <a:prstDash val="solid"/>
                      <a:round/>
                      <a:headEnd len="sm" w="sm" type="none"/>
                      <a:tailEnd len="sm" w="sm" type="none"/>
                    </a:lnR>
                    <a:lnT cap="flat" cmpd="sng" w="76200">
                      <a:solidFill>
                        <a:schemeClr val="lt1"/>
                      </a:solidFill>
                      <a:prstDash val="solid"/>
                      <a:round/>
                      <a:headEnd len="sm" w="sm" type="none"/>
                      <a:tailEnd len="sm" w="sm" type="none"/>
                    </a:lnT>
                    <a:lnB cap="flat" cmpd="sng" w="9525">
                      <a:solidFill>
                        <a:srgbClr val="9E9E9E"/>
                      </a:solidFill>
                      <a:prstDash val="solid"/>
                      <a:round/>
                      <a:headEnd len="sm" w="sm" type="none"/>
                      <a:tailEnd len="sm" w="sm" type="none"/>
                    </a:lnB>
                    <a:solidFill>
                      <a:srgbClr val="001230">
                        <a:alpha val="18850"/>
                      </a:srgbClr>
                    </a:solidFill>
                  </a:tcPr>
                </a:tc>
              </a:tr>
              <a:tr h="2235300">
                <a:tc>
                  <a:txBody>
                    <a:bodyPr/>
                    <a:lstStyle/>
                    <a:p>
                      <a:pPr indent="0" lvl="0" marL="0" rtl="0" algn="ctr">
                        <a:lnSpc>
                          <a:spcPct val="107916"/>
                        </a:lnSpc>
                        <a:spcBef>
                          <a:spcPts val="0"/>
                        </a:spcBef>
                        <a:spcAft>
                          <a:spcPts val="800"/>
                        </a:spcAft>
                        <a:buNone/>
                      </a:pPr>
                      <a:r>
                        <a:rPr b="1" lang="en" sz="1200">
                          <a:solidFill>
                            <a:srgbClr val="FFFFFF"/>
                          </a:solidFill>
                          <a:latin typeface="Titillium Web"/>
                          <a:ea typeface="Titillium Web"/>
                          <a:cs typeface="Titillium Web"/>
                          <a:sym typeface="Titillium Web"/>
                        </a:rPr>
                        <a:t>Zero-Day Malware Detection</a:t>
                      </a:r>
                      <a:r>
                        <a:rPr lang="en" sz="1200">
                          <a:solidFill>
                            <a:srgbClr val="FFFFFF"/>
                          </a:solidFill>
                          <a:latin typeface="Titillium Web"/>
                          <a:ea typeface="Titillium Web"/>
                          <a:cs typeface="Titillium Web"/>
                          <a:sym typeface="Titillium Web"/>
                        </a:rPr>
                        <a:t> - Ekta Gandotra, Divya Bansal, Sanjeev Sofat - 2016</a:t>
                      </a:r>
                      <a:endParaRPr sz="1200">
                        <a:solidFill>
                          <a:srgbClr val="FFFFFF"/>
                        </a:solidFill>
                        <a:latin typeface="Titillium Web"/>
                        <a:ea typeface="Titillium Web"/>
                        <a:cs typeface="Titillium Web"/>
                        <a:sym typeface="Titillium Web"/>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lang="en" sz="1100">
                          <a:solidFill>
                            <a:srgbClr val="FFFFFF"/>
                          </a:solidFill>
                          <a:latin typeface="Titillium Web"/>
                          <a:ea typeface="Titillium Web"/>
                          <a:cs typeface="Titillium Web"/>
                          <a:sym typeface="Titillium Web"/>
                        </a:rPr>
                        <a:t>It uses an integration of both static and dynamic analysis features of malware binaries incorporated with machine learning process for detecting Zero-day malware. The proposed model is tested and validated on a real-world corpus of malicious samples.</a:t>
                      </a:r>
                      <a:endParaRPr sz="1100">
                        <a:solidFill>
                          <a:srgbClr val="FFFFFF"/>
                        </a:solidFill>
                        <a:latin typeface="Titillium Web"/>
                        <a:ea typeface="Titillium Web"/>
                        <a:cs typeface="Titillium Web"/>
                        <a:sym typeface="Titillium Web"/>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lang="en" sz="1000">
                          <a:solidFill>
                            <a:srgbClr val="FFFFFF"/>
                          </a:solidFill>
                          <a:latin typeface="Titillium Web"/>
                          <a:ea typeface="Titillium Web"/>
                          <a:cs typeface="Titillium Web"/>
                          <a:sym typeface="Titillium Web"/>
                        </a:rPr>
                        <a:t>The traditional security systems like Intrusion Detection System/Intrusion Prevention System and Anti-Virus software are not able to detect unknown malware as they use signature-based methods. To solve this issue, static and dynamic malware analysis is being used along with machine learning algorithms for malware detection and classification.</a:t>
                      </a:r>
                      <a:endParaRPr sz="1000">
                        <a:solidFill>
                          <a:srgbClr val="FFFFFF"/>
                        </a:solidFill>
                        <a:latin typeface="Titillium Web"/>
                        <a:ea typeface="Titillium Web"/>
                        <a:cs typeface="Titillium Web"/>
                        <a:sym typeface="Titillium Web"/>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07916"/>
                        </a:lnSpc>
                        <a:spcBef>
                          <a:spcPts val="0"/>
                        </a:spcBef>
                        <a:spcAft>
                          <a:spcPts val="0"/>
                        </a:spcAft>
                        <a:buNone/>
                      </a:pPr>
                      <a:r>
                        <a:rPr lang="en" sz="1000">
                          <a:solidFill>
                            <a:srgbClr val="FFFFFF"/>
                          </a:solidFill>
                          <a:latin typeface="Titillium Web"/>
                          <a:ea typeface="Titillium Web"/>
                          <a:cs typeface="Titillium Web"/>
                          <a:sym typeface="Titillium Web"/>
                        </a:rPr>
                        <a:t> The results show that the static and dynamic features considered together provide high accuracy for distinguishing malware binaries from clean ones and the relevant feature selection process can improve the model building time without compromising the accuracy of malware detection system.</a:t>
                      </a:r>
                      <a:endParaRPr sz="1000">
                        <a:solidFill>
                          <a:srgbClr val="FFFFFF"/>
                        </a:solidFill>
                        <a:latin typeface="Titillium Web"/>
                        <a:ea typeface="Titillium Web"/>
                        <a:cs typeface="Titillium Web"/>
                        <a:sym typeface="Titillium Web"/>
                      </a:endParaRPr>
                    </a:p>
                    <a:p>
                      <a:pPr indent="0" lvl="0" marL="0" rtl="0" algn="ctr">
                        <a:spcBef>
                          <a:spcPts val="800"/>
                        </a:spcBef>
                        <a:spcAft>
                          <a:spcPts val="0"/>
                        </a:spcAft>
                        <a:buNone/>
                      </a:pPr>
                      <a:r>
                        <a:t/>
                      </a:r>
                      <a:endParaRPr sz="1000">
                        <a:solidFill>
                          <a:srgbClr val="FFFFFF"/>
                        </a:solidFill>
                        <a:latin typeface="Titillium Web"/>
                        <a:ea typeface="Titillium Web"/>
                        <a:cs typeface="Titillium Web"/>
                        <a:sym typeface="Titillium Web"/>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084325">
                <a:tc>
                  <a:txBody>
                    <a:bodyPr/>
                    <a:lstStyle/>
                    <a:p>
                      <a:pPr indent="0" lvl="0" marL="0" rtl="0" algn="ctr">
                        <a:spcBef>
                          <a:spcPts val="0"/>
                        </a:spcBef>
                        <a:spcAft>
                          <a:spcPts val="0"/>
                        </a:spcAft>
                        <a:buClr>
                          <a:schemeClr val="dk1"/>
                        </a:buClr>
                        <a:buSzPts val="1100"/>
                        <a:buFont typeface="Arial"/>
                        <a:buNone/>
                      </a:pPr>
                      <a:r>
                        <a:rPr lang="en" sz="1000">
                          <a:solidFill>
                            <a:srgbClr val="FFFFFF"/>
                          </a:solidFill>
                          <a:latin typeface="Titillium Web"/>
                          <a:ea typeface="Titillium Web"/>
                          <a:cs typeface="Titillium Web"/>
                          <a:sym typeface="Titillium Web"/>
                        </a:rPr>
                        <a:t>Semantics-aware malware detection</a:t>
                      </a:r>
                      <a:endParaRPr sz="1000">
                        <a:solidFill>
                          <a:srgbClr val="FFFFFF"/>
                        </a:solidFill>
                        <a:latin typeface="Titillium Web"/>
                        <a:ea typeface="Titillium Web"/>
                        <a:cs typeface="Titillium Web"/>
                        <a:sym typeface="Titillium Web"/>
                      </a:endParaRPr>
                    </a:p>
                    <a:p>
                      <a:pPr indent="0" lvl="0" marL="0" rtl="0" algn="ctr">
                        <a:spcBef>
                          <a:spcPts val="0"/>
                        </a:spcBef>
                        <a:spcAft>
                          <a:spcPts val="0"/>
                        </a:spcAft>
                        <a:buClr>
                          <a:schemeClr val="dk1"/>
                        </a:buClr>
                        <a:buSzPts val="1100"/>
                        <a:buFont typeface="Arial"/>
                        <a:buNone/>
                      </a:pPr>
                      <a:r>
                        <a:rPr lang="en" sz="1000">
                          <a:solidFill>
                            <a:srgbClr val="FFFFFF"/>
                          </a:solidFill>
                          <a:latin typeface="Titillium Web"/>
                          <a:ea typeface="Titillium Web"/>
                          <a:cs typeface="Titillium Web"/>
                          <a:sym typeface="Titillium Web"/>
                        </a:rPr>
                        <a:t>Christodorescu, Mihai, Somesh Jha, Sanjit A. Seshia, Dawn Song, and Randal E. Bryant. </a:t>
                      </a:r>
                      <a:endParaRPr sz="1000">
                        <a:solidFill>
                          <a:srgbClr val="FFFFFF"/>
                        </a:solidFill>
                        <a:latin typeface="Titillium Web"/>
                        <a:ea typeface="Titillium Web"/>
                        <a:cs typeface="Titillium Web"/>
                        <a:sym typeface="Titillium Web"/>
                      </a:endParaRPr>
                    </a:p>
                    <a:p>
                      <a:pPr indent="0" lvl="0" marL="0" rtl="0" algn="ctr">
                        <a:spcBef>
                          <a:spcPts val="0"/>
                        </a:spcBef>
                        <a:spcAft>
                          <a:spcPts val="0"/>
                        </a:spcAft>
                        <a:buClr>
                          <a:schemeClr val="dk1"/>
                        </a:buClr>
                        <a:buSzPts val="1100"/>
                        <a:buFont typeface="Arial"/>
                        <a:buNone/>
                      </a:pPr>
                      <a:r>
                        <a:rPr lang="en" sz="1000">
                          <a:solidFill>
                            <a:srgbClr val="FFFFFF"/>
                          </a:solidFill>
                          <a:latin typeface="Titillium Web"/>
                          <a:ea typeface="Titillium Web"/>
                          <a:cs typeface="Titillium Web"/>
                          <a:sym typeface="Titillium Web"/>
                        </a:rPr>
                        <a:t>2005 IEEE Symposium on Security and Privacy</a:t>
                      </a:r>
                      <a:endParaRPr sz="1000">
                        <a:solidFill>
                          <a:srgbClr val="FFFFFF"/>
                        </a:solidFill>
                        <a:latin typeface="Titillium Web"/>
                        <a:ea typeface="Titillium Web"/>
                        <a:cs typeface="Titillium Web"/>
                        <a:sym typeface="Titillium Web"/>
                      </a:endParaRPr>
                    </a:p>
                    <a:p>
                      <a:pPr indent="0" lvl="0" marL="0" rtl="0" algn="ctr">
                        <a:lnSpc>
                          <a:spcPct val="115000"/>
                        </a:lnSpc>
                        <a:spcBef>
                          <a:spcPts val="0"/>
                        </a:spcBef>
                        <a:spcAft>
                          <a:spcPts val="0"/>
                        </a:spcAft>
                        <a:buNone/>
                      </a:pPr>
                      <a:r>
                        <a:t/>
                      </a:r>
                      <a:endParaRPr b="1" sz="1000">
                        <a:solidFill>
                          <a:srgbClr val="FFFFFF"/>
                        </a:solidFill>
                        <a:highlight>
                          <a:srgbClr val="FFFFFF"/>
                        </a:highlight>
                        <a:latin typeface="Titillium Web"/>
                        <a:ea typeface="Titillium Web"/>
                        <a:cs typeface="Titillium Web"/>
                        <a:sym typeface="Titillium Web"/>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rgbClr val="FFFFFF"/>
                          </a:solidFill>
                          <a:latin typeface="Titillium Web"/>
                          <a:ea typeface="Titillium Web"/>
                          <a:cs typeface="Titillium Web"/>
                          <a:sym typeface="Titillium Web"/>
                        </a:rPr>
                        <a:t>This proposal talks about understanding the semantics of the program instruction will help overcome deficiencies brought on by the above mentioned basic technique.</a:t>
                      </a:r>
                      <a:endParaRPr sz="900">
                        <a:solidFill>
                          <a:srgbClr val="FFFFFF"/>
                        </a:solidFill>
                        <a:latin typeface="Titillium Web"/>
                        <a:ea typeface="Titillium Web"/>
                        <a:cs typeface="Titillium Web"/>
                        <a:sym typeface="Titillium Web"/>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Clr>
                          <a:srgbClr val="000000"/>
                        </a:buClr>
                        <a:buSzPts val="1100"/>
                        <a:buFont typeface="Arial"/>
                        <a:buNone/>
                      </a:pPr>
                      <a:r>
                        <a:rPr lang="en" sz="900">
                          <a:solidFill>
                            <a:srgbClr val="FFFFFF"/>
                          </a:solidFill>
                          <a:latin typeface="Titillium Web"/>
                          <a:ea typeface="Titillium Web"/>
                          <a:cs typeface="Titillium Web"/>
                          <a:sym typeface="Titillium Web"/>
                        </a:rPr>
                        <a:t>When a template and an instruction sequence are executed from a state where the contents of the memory are the same, then after both the executions the state of the memory is the same. In other words, the malicious behavior specified by the template is demonstrated by the instruction sequence. </a:t>
                      </a:r>
                      <a:endParaRPr sz="900">
                        <a:solidFill>
                          <a:srgbClr val="FFFFFF"/>
                        </a:solidFill>
                        <a:latin typeface="Titillium Web"/>
                        <a:ea typeface="Titillium Web"/>
                        <a:cs typeface="Titillium Web"/>
                        <a:sym typeface="Titillium Web"/>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Clr>
                          <a:srgbClr val="000000"/>
                        </a:buClr>
                        <a:buSzPts val="1100"/>
                        <a:buFont typeface="Arial"/>
                        <a:buNone/>
                      </a:pPr>
                      <a:r>
                        <a:rPr lang="en" sz="900">
                          <a:solidFill>
                            <a:srgbClr val="FFFFFF"/>
                          </a:solidFill>
                          <a:latin typeface="Titillium Web"/>
                          <a:ea typeface="Titillium Web"/>
                          <a:cs typeface="Titillium Web"/>
                          <a:sym typeface="Titillium Web"/>
                        </a:rPr>
                        <a:t>Their malware detection algorithm AMD works by finding, for each template node, a matching node in the program. Nodes from the template and the program match if there exists an assignment to variables from the template node expression that unifies it with the program node expression.</a:t>
                      </a:r>
                      <a:endParaRPr sz="900">
                        <a:solidFill>
                          <a:srgbClr val="FFFFFF"/>
                        </a:solidFill>
                        <a:latin typeface="Titillium Web"/>
                        <a:ea typeface="Titillium Web"/>
                        <a:cs typeface="Titillium Web"/>
                        <a:sym typeface="Titillium Web"/>
                      </a:endParaRPr>
                    </a:p>
                    <a:p>
                      <a:pPr indent="0" lvl="0" marL="0" rtl="0" algn="ctr">
                        <a:spcBef>
                          <a:spcPts val="0"/>
                        </a:spcBef>
                        <a:spcAft>
                          <a:spcPts val="0"/>
                        </a:spcAft>
                        <a:buNone/>
                      </a:pPr>
                      <a:r>
                        <a:t/>
                      </a:r>
                      <a:endParaRPr sz="900">
                        <a:solidFill>
                          <a:srgbClr val="FFFFFF"/>
                        </a:solidFill>
                        <a:latin typeface="Titillium Web"/>
                        <a:ea typeface="Titillium Web"/>
                        <a:cs typeface="Titillium Web"/>
                        <a:sym typeface="Titillium Web"/>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19" name="Google Shape;119;p21"/>
          <p:cNvGraphicFramePr/>
          <p:nvPr/>
        </p:nvGraphicFramePr>
        <p:xfrm>
          <a:off x="267200" y="122631"/>
          <a:ext cx="3000000" cy="3000000"/>
        </p:xfrm>
        <a:graphic>
          <a:graphicData uri="http://schemas.openxmlformats.org/drawingml/2006/table">
            <a:tbl>
              <a:tblPr>
                <a:noFill/>
                <a:tableStyleId>{53855B50-F8A6-44C2-B953-9D0F0954CFA0}</a:tableStyleId>
              </a:tblPr>
              <a:tblGrid>
                <a:gridCol w="2152400"/>
                <a:gridCol w="2152400"/>
                <a:gridCol w="2152400"/>
                <a:gridCol w="2152400"/>
              </a:tblGrid>
              <a:tr h="518525">
                <a:tc>
                  <a:txBody>
                    <a:bodyPr/>
                    <a:lstStyle/>
                    <a:p>
                      <a:pPr indent="0" lvl="0" marL="0" rtl="0" algn="ctr">
                        <a:spcBef>
                          <a:spcPts val="0"/>
                        </a:spcBef>
                        <a:spcAft>
                          <a:spcPts val="0"/>
                        </a:spcAft>
                        <a:buNone/>
                      </a:pPr>
                      <a:r>
                        <a:rPr lang="en" sz="1800">
                          <a:solidFill>
                            <a:schemeClr val="lt1"/>
                          </a:solidFill>
                          <a:latin typeface="Titillium Web Light"/>
                          <a:ea typeface="Titillium Web Light"/>
                          <a:cs typeface="Titillium Web Light"/>
                          <a:sym typeface="Titillium Web Light"/>
                        </a:rPr>
                        <a:t>Title and Author</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76200">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76200">
                      <a:solidFill>
                        <a:schemeClr val="lt1"/>
                      </a:solidFill>
                      <a:prstDash val="solid"/>
                      <a:round/>
                      <a:headEnd len="sm" w="sm" type="none"/>
                      <a:tailEnd len="sm" w="sm" type="none"/>
                    </a:lnT>
                    <a:lnB cap="flat" cmpd="sng" w="9525">
                      <a:solidFill>
                        <a:srgbClr val="9E9E9E"/>
                      </a:solidFill>
                      <a:prstDash val="solid"/>
                      <a:round/>
                      <a:headEnd len="sm" w="sm" type="none"/>
                      <a:tailEnd len="sm" w="sm" type="none"/>
                    </a:lnB>
                    <a:solidFill>
                      <a:srgbClr val="001230">
                        <a:alpha val="18850"/>
                      </a:srgbClr>
                    </a:solidFill>
                  </a:tcPr>
                </a:tc>
                <a:tc>
                  <a:txBody>
                    <a:bodyPr/>
                    <a:lstStyle/>
                    <a:p>
                      <a:pPr indent="0" lvl="0" marL="0" rtl="0" algn="ctr">
                        <a:spcBef>
                          <a:spcPts val="0"/>
                        </a:spcBef>
                        <a:spcAft>
                          <a:spcPts val="0"/>
                        </a:spcAft>
                        <a:buNone/>
                      </a:pPr>
                      <a:r>
                        <a:rPr lang="en" sz="1800">
                          <a:solidFill>
                            <a:schemeClr val="lt1"/>
                          </a:solidFill>
                          <a:latin typeface="Titillium Web Light"/>
                          <a:ea typeface="Titillium Web Light"/>
                          <a:cs typeface="Titillium Web Light"/>
                          <a:sym typeface="Titillium Web Light"/>
                        </a:rPr>
                        <a:t>Technique Used</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76200">
                      <a:solidFill>
                        <a:schemeClr val="lt1"/>
                      </a:solidFill>
                      <a:prstDash val="solid"/>
                      <a:round/>
                      <a:headEnd len="sm" w="sm" type="none"/>
                      <a:tailEnd len="sm" w="sm" type="none"/>
                    </a:lnT>
                    <a:lnB cap="flat" cmpd="sng" w="9525">
                      <a:solidFill>
                        <a:srgbClr val="9E9E9E"/>
                      </a:solidFill>
                      <a:prstDash val="solid"/>
                      <a:round/>
                      <a:headEnd len="sm" w="sm" type="none"/>
                      <a:tailEnd len="sm" w="sm" type="none"/>
                    </a:lnB>
                    <a:solidFill>
                      <a:srgbClr val="001230">
                        <a:alpha val="18850"/>
                      </a:srgbClr>
                    </a:solidFill>
                  </a:tcPr>
                </a:tc>
                <a:tc>
                  <a:txBody>
                    <a:bodyPr/>
                    <a:lstStyle/>
                    <a:p>
                      <a:pPr indent="0" lvl="0" marL="0" rtl="0" algn="ctr">
                        <a:spcBef>
                          <a:spcPts val="0"/>
                        </a:spcBef>
                        <a:spcAft>
                          <a:spcPts val="0"/>
                        </a:spcAft>
                        <a:buClr>
                          <a:schemeClr val="dk1"/>
                        </a:buClr>
                        <a:buSzPts val="1100"/>
                        <a:buFont typeface="Arial"/>
                        <a:buNone/>
                      </a:pPr>
                      <a:r>
                        <a:rPr lang="en" sz="1800">
                          <a:solidFill>
                            <a:schemeClr val="lt1"/>
                          </a:solidFill>
                          <a:latin typeface="Titillium Web Light"/>
                          <a:ea typeface="Titillium Web Light"/>
                          <a:cs typeface="Titillium Web Light"/>
                          <a:sym typeface="Titillium Web Light"/>
                        </a:rPr>
                        <a:t>Inference</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76200">
                      <a:solidFill>
                        <a:schemeClr val="lt1"/>
                      </a:solidFill>
                      <a:prstDash val="solid"/>
                      <a:round/>
                      <a:headEnd len="sm" w="sm" type="none"/>
                      <a:tailEnd len="sm" w="sm" type="none"/>
                    </a:lnT>
                    <a:lnB cap="flat" cmpd="sng" w="9525">
                      <a:solidFill>
                        <a:srgbClr val="9E9E9E"/>
                      </a:solidFill>
                      <a:prstDash val="solid"/>
                      <a:round/>
                      <a:headEnd len="sm" w="sm" type="none"/>
                      <a:tailEnd len="sm" w="sm" type="none"/>
                    </a:lnB>
                    <a:solidFill>
                      <a:srgbClr val="001230">
                        <a:alpha val="18850"/>
                      </a:srgbClr>
                    </a:solidFill>
                  </a:tcPr>
                </a:tc>
                <a:tc>
                  <a:txBody>
                    <a:bodyPr/>
                    <a:lstStyle/>
                    <a:p>
                      <a:pPr indent="0" lvl="0" marL="0" rtl="0" algn="ctr">
                        <a:spcBef>
                          <a:spcPts val="0"/>
                        </a:spcBef>
                        <a:spcAft>
                          <a:spcPts val="0"/>
                        </a:spcAft>
                        <a:buNone/>
                      </a:pPr>
                      <a:r>
                        <a:rPr lang="en" sz="1800">
                          <a:solidFill>
                            <a:schemeClr val="lt1"/>
                          </a:solidFill>
                          <a:latin typeface="Titillium Web Light"/>
                          <a:ea typeface="Titillium Web Light"/>
                          <a:cs typeface="Titillium Web Light"/>
                          <a:sym typeface="Titillium Web Light"/>
                        </a:rPr>
                        <a:t>Future Scope</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9525">
                      <a:solidFill>
                        <a:schemeClr val="lt1"/>
                      </a:solidFill>
                      <a:prstDash val="solid"/>
                      <a:round/>
                      <a:headEnd len="sm" w="sm" type="none"/>
                      <a:tailEnd len="sm" w="sm" type="none"/>
                    </a:lnL>
                    <a:lnR cap="flat" cmpd="sng" w="76200">
                      <a:solidFill>
                        <a:schemeClr val="lt1"/>
                      </a:solidFill>
                      <a:prstDash val="solid"/>
                      <a:round/>
                      <a:headEnd len="sm" w="sm" type="none"/>
                      <a:tailEnd len="sm" w="sm" type="none"/>
                    </a:lnR>
                    <a:lnT cap="flat" cmpd="sng" w="76200">
                      <a:solidFill>
                        <a:schemeClr val="lt1"/>
                      </a:solidFill>
                      <a:prstDash val="solid"/>
                      <a:round/>
                      <a:headEnd len="sm" w="sm" type="none"/>
                      <a:tailEnd len="sm" w="sm" type="none"/>
                    </a:lnT>
                    <a:lnB cap="flat" cmpd="sng" w="9525">
                      <a:solidFill>
                        <a:srgbClr val="9E9E9E"/>
                      </a:solidFill>
                      <a:prstDash val="solid"/>
                      <a:round/>
                      <a:headEnd len="sm" w="sm" type="none"/>
                      <a:tailEnd len="sm" w="sm" type="none"/>
                    </a:lnB>
                    <a:solidFill>
                      <a:srgbClr val="001230">
                        <a:alpha val="18850"/>
                      </a:srgbClr>
                    </a:solidFill>
                  </a:tcPr>
                </a:tc>
              </a:tr>
              <a:tr h="2523700">
                <a:tc>
                  <a:txBody>
                    <a:bodyPr/>
                    <a:lstStyle/>
                    <a:p>
                      <a:pPr indent="0" lvl="0" marL="0" rtl="0" algn="ctr">
                        <a:spcBef>
                          <a:spcPts val="0"/>
                        </a:spcBef>
                        <a:spcAft>
                          <a:spcPts val="0"/>
                        </a:spcAft>
                        <a:buNone/>
                      </a:pPr>
                      <a:r>
                        <a:rPr lang="en" sz="1000">
                          <a:solidFill>
                            <a:srgbClr val="FFFFFF"/>
                          </a:solidFill>
                          <a:latin typeface="Titillium Web"/>
                          <a:ea typeface="Titillium Web"/>
                          <a:cs typeface="Titillium Web"/>
                          <a:sym typeface="Titillium Web"/>
                        </a:rPr>
                        <a:t>DL4MD: A deep learning framework for intelligent malware detection</a:t>
                      </a:r>
                      <a:endParaRPr sz="1000">
                        <a:solidFill>
                          <a:srgbClr val="FFFFFF"/>
                        </a:solidFill>
                        <a:latin typeface="Titillium Web"/>
                        <a:ea typeface="Titillium Web"/>
                        <a:cs typeface="Titillium Web"/>
                        <a:sym typeface="Titillium Web"/>
                      </a:endParaRPr>
                    </a:p>
                    <a:p>
                      <a:pPr indent="0" lvl="0" marL="0" rtl="0" algn="ctr">
                        <a:spcBef>
                          <a:spcPts val="0"/>
                        </a:spcBef>
                        <a:spcAft>
                          <a:spcPts val="0"/>
                        </a:spcAft>
                        <a:buNone/>
                      </a:pPr>
                      <a:r>
                        <a:rPr lang="en" sz="1000">
                          <a:solidFill>
                            <a:srgbClr val="FFFFFF"/>
                          </a:solidFill>
                          <a:latin typeface="Titillium Web"/>
                          <a:ea typeface="Titillium Web"/>
                          <a:cs typeface="Titillium Web"/>
                          <a:sym typeface="Titillium Web"/>
                        </a:rPr>
                        <a:t>Hardy, William, Lingwei Chen, Shifu Hou, Yanfang Ye, and Xin Li</a:t>
                      </a:r>
                      <a:endParaRPr sz="1000">
                        <a:solidFill>
                          <a:srgbClr val="FFFFFF"/>
                        </a:solidFill>
                        <a:latin typeface="Titillium Web"/>
                        <a:ea typeface="Titillium Web"/>
                        <a:cs typeface="Titillium Web"/>
                        <a:sym typeface="Titillium Web"/>
                      </a:endParaRPr>
                    </a:p>
                    <a:p>
                      <a:pPr indent="0" lvl="0" marL="0" rtl="0" algn="ctr">
                        <a:spcBef>
                          <a:spcPts val="0"/>
                        </a:spcBef>
                        <a:spcAft>
                          <a:spcPts val="0"/>
                        </a:spcAft>
                        <a:buClr>
                          <a:schemeClr val="dk1"/>
                        </a:buClr>
                        <a:buSzPts val="1100"/>
                        <a:buFont typeface="Arial"/>
                        <a:buNone/>
                      </a:pPr>
                      <a:r>
                        <a:rPr lang="en" sz="1000">
                          <a:solidFill>
                            <a:srgbClr val="FFFFFF"/>
                          </a:solidFill>
                          <a:latin typeface="Titillium Web"/>
                          <a:ea typeface="Titillium Web"/>
                          <a:cs typeface="Titillium Web"/>
                          <a:sym typeface="Titillium Web"/>
                        </a:rPr>
                        <a:t>In Proceedings of the International Conference on Data Mining (DMIN), p. 61. The Steering Committee of The World Congress in Computer Science, Computer Engineering and Applied Computing (Wo</a:t>
                      </a:r>
                      <a:r>
                        <a:rPr lang="en" sz="1100">
                          <a:solidFill>
                            <a:srgbClr val="FFFFFF"/>
                          </a:solidFill>
                          <a:latin typeface="Titillium Web"/>
                          <a:ea typeface="Titillium Web"/>
                          <a:cs typeface="Titillium Web"/>
                          <a:sym typeface="Titillium Web"/>
                        </a:rPr>
                        <a:t>rldComp), 2016.</a:t>
                      </a:r>
                      <a:endParaRPr b="1" sz="1100">
                        <a:solidFill>
                          <a:srgbClr val="FFFFFF"/>
                        </a:solidFill>
                        <a:highlight>
                          <a:schemeClr val="lt1"/>
                        </a:highlight>
                        <a:latin typeface="Titillium Web"/>
                        <a:ea typeface="Titillium Web"/>
                        <a:cs typeface="Titillium Web"/>
                        <a:sym typeface="Titillium Web"/>
                      </a:endParaRPr>
                    </a:p>
                    <a:p>
                      <a:pPr indent="0" lvl="0" marL="0" rtl="0" algn="ctr">
                        <a:lnSpc>
                          <a:spcPct val="107916"/>
                        </a:lnSpc>
                        <a:spcBef>
                          <a:spcPts val="0"/>
                        </a:spcBef>
                        <a:spcAft>
                          <a:spcPts val="800"/>
                        </a:spcAft>
                        <a:buNone/>
                      </a:pPr>
                      <a:r>
                        <a:t/>
                      </a:r>
                      <a:endParaRPr b="1" sz="1200">
                        <a:solidFill>
                          <a:srgbClr val="FFFFFF"/>
                        </a:solidFill>
                        <a:latin typeface="Titillium Web"/>
                        <a:ea typeface="Titillium Web"/>
                        <a:cs typeface="Titillium Web"/>
                        <a:sym typeface="Titillium Web"/>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Clr>
                          <a:srgbClr val="000000"/>
                        </a:buClr>
                        <a:buSzPts val="1100"/>
                        <a:buFont typeface="Arial"/>
                        <a:buNone/>
                      </a:pPr>
                      <a:r>
                        <a:rPr lang="en" sz="900">
                          <a:solidFill>
                            <a:srgbClr val="FFFFFF"/>
                          </a:solidFill>
                          <a:latin typeface="Titillium Web"/>
                          <a:ea typeface="Titillium Web"/>
                          <a:cs typeface="Titillium Web"/>
                          <a:sym typeface="Titillium Web"/>
                        </a:rPr>
                        <a:t>This next research work [13] gave us an insight into a couple of data mining and machine learning models used to understand malware and detect them prior to affecting the system.</a:t>
                      </a:r>
                      <a:endParaRPr sz="900">
                        <a:solidFill>
                          <a:srgbClr val="FFFFFF"/>
                        </a:solidFill>
                        <a:latin typeface="Titillium Web"/>
                        <a:ea typeface="Titillium Web"/>
                        <a:cs typeface="Titillium Web"/>
                        <a:sym typeface="Titillium Web"/>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Clr>
                          <a:srgbClr val="000000"/>
                        </a:buClr>
                        <a:buSzPts val="1100"/>
                        <a:buFont typeface="Arial"/>
                        <a:buNone/>
                      </a:pPr>
                      <a:r>
                        <a:rPr lang="en" sz="900">
                          <a:solidFill>
                            <a:srgbClr val="FFFFFF"/>
                          </a:solidFill>
                          <a:latin typeface="Titillium Web"/>
                          <a:ea typeface="Titillium Web"/>
                          <a:cs typeface="Titillium Web"/>
                          <a:sym typeface="Titillium Web"/>
                        </a:rPr>
                        <a:t>In this paper, they explore a deep learning architecture with SAEs model for malware detection. The SAE model is a stack of AutoEncoders, which are used as building blocks to create a deep network. </a:t>
                      </a:r>
                      <a:endParaRPr sz="900">
                        <a:solidFill>
                          <a:srgbClr val="FFFFFF"/>
                        </a:solidFill>
                        <a:latin typeface="Titillium Web"/>
                        <a:ea typeface="Titillium Web"/>
                        <a:cs typeface="Titillium Web"/>
                        <a:sym typeface="Titillium Web"/>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Clr>
                          <a:srgbClr val="000000"/>
                        </a:buClr>
                        <a:buSzPts val="1100"/>
                        <a:buFont typeface="Arial"/>
                        <a:buNone/>
                      </a:pPr>
                      <a:r>
                        <a:rPr lang="en" sz="900">
                          <a:solidFill>
                            <a:srgbClr val="FFFFFF"/>
                          </a:solidFill>
                          <a:latin typeface="Titillium Web"/>
                          <a:ea typeface="Titillium Web"/>
                          <a:cs typeface="Titillium Web"/>
                          <a:sym typeface="Titillium Web"/>
                        </a:rPr>
                        <a:t>Although classification methods based on shallow learning architectures, such as Support Vector Machine (SVM), Na¨ıve Bayes (NB), Decision Tree (DT), and Artificial Neural Network (ANN), can be used to solve the above malware detection problem, deep learning has been demonstrated to be one of the most promising architectures for its superior layerwise feature learning models and can thus achieve comparable or better performance.</a:t>
                      </a:r>
                      <a:endParaRPr sz="900">
                        <a:solidFill>
                          <a:srgbClr val="FFFFFF"/>
                        </a:solidFill>
                        <a:latin typeface="Titillium Web"/>
                        <a:ea typeface="Titillium Web"/>
                        <a:cs typeface="Titillium Web"/>
                        <a:sym typeface="Titillium Web"/>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726600">
                <a:tc>
                  <a:txBody>
                    <a:bodyPr/>
                    <a:lstStyle/>
                    <a:p>
                      <a:pPr indent="0" lvl="0" marL="0" rtl="0" algn="ctr">
                        <a:spcBef>
                          <a:spcPts val="0"/>
                        </a:spcBef>
                        <a:spcAft>
                          <a:spcPts val="0"/>
                        </a:spcAft>
                        <a:buNone/>
                      </a:pPr>
                      <a:r>
                        <a:rPr lang="en" sz="1100">
                          <a:solidFill>
                            <a:srgbClr val="FFFFFF"/>
                          </a:solidFill>
                          <a:latin typeface="Titillium Web"/>
                          <a:ea typeface="Titillium Web"/>
                          <a:cs typeface="Titillium Web"/>
                          <a:sym typeface="Titillium Web"/>
                        </a:rPr>
                        <a:t>Deep learning for classification of malware system call sequences.</a:t>
                      </a:r>
                      <a:endParaRPr sz="1100">
                        <a:solidFill>
                          <a:srgbClr val="FFFFFF"/>
                        </a:solidFill>
                        <a:latin typeface="Titillium Web"/>
                        <a:ea typeface="Titillium Web"/>
                        <a:cs typeface="Titillium Web"/>
                        <a:sym typeface="Titillium Web"/>
                      </a:endParaRPr>
                    </a:p>
                    <a:p>
                      <a:pPr indent="0" lvl="0" marL="0" rtl="0" algn="ctr">
                        <a:spcBef>
                          <a:spcPts val="0"/>
                        </a:spcBef>
                        <a:spcAft>
                          <a:spcPts val="0"/>
                        </a:spcAft>
                        <a:buNone/>
                      </a:pPr>
                      <a:r>
                        <a:rPr lang="en" sz="1100">
                          <a:solidFill>
                            <a:srgbClr val="FFFFFF"/>
                          </a:solidFill>
                          <a:latin typeface="Titillium Web"/>
                          <a:ea typeface="Titillium Web"/>
                          <a:cs typeface="Titillium Web"/>
                          <a:sym typeface="Titillium Web"/>
                        </a:rPr>
                        <a:t>Kolosnjaji, Bojan, Apostolis Zarras, George Webster, and Claudia Eckert.</a:t>
                      </a:r>
                      <a:endParaRPr sz="1100">
                        <a:solidFill>
                          <a:srgbClr val="FFFFFF"/>
                        </a:solidFill>
                        <a:latin typeface="Titillium Web"/>
                        <a:ea typeface="Titillium Web"/>
                        <a:cs typeface="Titillium Web"/>
                        <a:sym typeface="Titillium Web"/>
                      </a:endParaRPr>
                    </a:p>
                    <a:p>
                      <a:pPr indent="0" lvl="0" marL="0" rtl="0" algn="ctr">
                        <a:spcBef>
                          <a:spcPts val="0"/>
                        </a:spcBef>
                        <a:spcAft>
                          <a:spcPts val="0"/>
                        </a:spcAft>
                        <a:buNone/>
                      </a:pPr>
                      <a:r>
                        <a:rPr lang="en" sz="1100">
                          <a:solidFill>
                            <a:srgbClr val="FFFFFF"/>
                          </a:solidFill>
                          <a:latin typeface="Titillium Web"/>
                          <a:ea typeface="Titillium Web"/>
                          <a:cs typeface="Titillium Web"/>
                          <a:sym typeface="Titillium Web"/>
                        </a:rPr>
                        <a:t>Australasian Joint Conference on Artificial Intelligence, pp. 137-149. Springer, Cham, 2016.</a:t>
                      </a:r>
                      <a:endParaRPr sz="1100">
                        <a:solidFill>
                          <a:srgbClr val="FFFFFF"/>
                        </a:solidFill>
                        <a:latin typeface="Titillium Web"/>
                        <a:ea typeface="Titillium Web"/>
                        <a:cs typeface="Titillium Web"/>
                        <a:sym typeface="Titillium Web"/>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Clr>
                          <a:srgbClr val="000000"/>
                        </a:buClr>
                        <a:buSzPts val="1100"/>
                        <a:buFont typeface="Arial"/>
                        <a:buNone/>
                      </a:pPr>
                      <a:r>
                        <a:rPr lang="en" sz="1000">
                          <a:solidFill>
                            <a:srgbClr val="FFFFFF"/>
                          </a:solidFill>
                          <a:latin typeface="Titillium Web"/>
                          <a:ea typeface="Titillium Web"/>
                          <a:cs typeface="Titillium Web"/>
                          <a:sym typeface="Titillium Web"/>
                        </a:rPr>
                        <a:t>The involvement of deep learning architectures such as neural networks in the classification of malware.</a:t>
                      </a:r>
                      <a:endParaRPr sz="1000">
                        <a:solidFill>
                          <a:srgbClr val="FFFFFF"/>
                        </a:solidFill>
                        <a:latin typeface="Titillium Web"/>
                        <a:ea typeface="Titillium Web"/>
                        <a:cs typeface="Titillium Web"/>
                        <a:sym typeface="Titillium Web"/>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Clr>
                          <a:srgbClr val="000000"/>
                        </a:buClr>
                        <a:buSzPts val="1100"/>
                        <a:buFont typeface="Arial"/>
                        <a:buNone/>
                      </a:pPr>
                      <a:r>
                        <a:rPr lang="en" sz="800">
                          <a:solidFill>
                            <a:srgbClr val="FFFFFF"/>
                          </a:solidFill>
                          <a:latin typeface="Titillium Web"/>
                          <a:ea typeface="Titillium Web"/>
                          <a:cs typeface="Titillium Web"/>
                          <a:sym typeface="Titillium Web"/>
                        </a:rPr>
                        <a:t>Combining convolutional and recurrent layers was the superior idea to achieve this improvement. This combination helps us obtain slightly better results than with simpler architectures with only feedforward or only convolutional layers. Using only LSTM recurrent network also does not achieve accuracy as high as we get with our architecture, which can be explained with the relatively short length of the malware execution traces.</a:t>
                      </a:r>
                      <a:endParaRPr sz="800">
                        <a:solidFill>
                          <a:srgbClr val="FFFFFF"/>
                        </a:solidFill>
                        <a:latin typeface="Titillium Web"/>
                        <a:ea typeface="Titillium Web"/>
                        <a:cs typeface="Titillium Web"/>
                        <a:sym typeface="Titillium Web"/>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Clr>
                          <a:srgbClr val="000000"/>
                        </a:buClr>
                        <a:buSzPts val="1100"/>
                        <a:buFont typeface="Arial"/>
                        <a:buNone/>
                      </a:pPr>
                      <a:r>
                        <a:rPr lang="en" sz="900">
                          <a:solidFill>
                            <a:srgbClr val="FFFFFF"/>
                          </a:solidFill>
                          <a:latin typeface="Titillium Web"/>
                          <a:ea typeface="Titillium Web"/>
                          <a:cs typeface="Titillium Web"/>
                          <a:sym typeface="Titillium Web"/>
                        </a:rPr>
                        <a:t>Results show that deep learning indeed brings improvements in classification of malware system call traces</a:t>
                      </a:r>
                      <a:endParaRPr sz="900">
                        <a:solidFill>
                          <a:srgbClr val="FFFFFF"/>
                        </a:solidFill>
                        <a:latin typeface="Titillium Web"/>
                        <a:ea typeface="Titillium Web"/>
                        <a:cs typeface="Titillium Web"/>
                        <a:sym typeface="Titillium Web"/>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25" name="Google Shape;125;p22"/>
          <p:cNvGraphicFramePr/>
          <p:nvPr/>
        </p:nvGraphicFramePr>
        <p:xfrm>
          <a:off x="267200" y="122631"/>
          <a:ext cx="3000000" cy="3000000"/>
        </p:xfrm>
        <a:graphic>
          <a:graphicData uri="http://schemas.openxmlformats.org/drawingml/2006/table">
            <a:tbl>
              <a:tblPr>
                <a:noFill/>
                <a:tableStyleId>{53855B50-F8A6-44C2-B953-9D0F0954CFA0}</a:tableStyleId>
              </a:tblPr>
              <a:tblGrid>
                <a:gridCol w="2152400"/>
                <a:gridCol w="2152400"/>
                <a:gridCol w="2152400"/>
                <a:gridCol w="2152400"/>
              </a:tblGrid>
              <a:tr h="526900">
                <a:tc>
                  <a:txBody>
                    <a:bodyPr/>
                    <a:lstStyle/>
                    <a:p>
                      <a:pPr indent="0" lvl="0" marL="0" rtl="0" algn="ctr">
                        <a:spcBef>
                          <a:spcPts val="0"/>
                        </a:spcBef>
                        <a:spcAft>
                          <a:spcPts val="0"/>
                        </a:spcAft>
                        <a:buNone/>
                      </a:pPr>
                      <a:r>
                        <a:rPr lang="en" sz="1800">
                          <a:solidFill>
                            <a:schemeClr val="lt1"/>
                          </a:solidFill>
                          <a:latin typeface="Titillium Web Light"/>
                          <a:ea typeface="Titillium Web Light"/>
                          <a:cs typeface="Titillium Web Light"/>
                          <a:sym typeface="Titillium Web Light"/>
                        </a:rPr>
                        <a:t>Title and Author</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76200">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76200">
                      <a:solidFill>
                        <a:schemeClr val="lt1"/>
                      </a:solidFill>
                      <a:prstDash val="solid"/>
                      <a:round/>
                      <a:headEnd len="sm" w="sm" type="none"/>
                      <a:tailEnd len="sm" w="sm" type="none"/>
                    </a:lnT>
                    <a:lnB cap="flat" cmpd="sng" w="9525">
                      <a:solidFill>
                        <a:srgbClr val="9E9E9E"/>
                      </a:solidFill>
                      <a:prstDash val="solid"/>
                      <a:round/>
                      <a:headEnd len="sm" w="sm" type="none"/>
                      <a:tailEnd len="sm" w="sm" type="none"/>
                    </a:lnB>
                    <a:solidFill>
                      <a:srgbClr val="001230">
                        <a:alpha val="18850"/>
                      </a:srgbClr>
                    </a:solidFill>
                  </a:tcPr>
                </a:tc>
                <a:tc>
                  <a:txBody>
                    <a:bodyPr/>
                    <a:lstStyle/>
                    <a:p>
                      <a:pPr indent="0" lvl="0" marL="0" rtl="0" algn="ctr">
                        <a:spcBef>
                          <a:spcPts val="0"/>
                        </a:spcBef>
                        <a:spcAft>
                          <a:spcPts val="0"/>
                        </a:spcAft>
                        <a:buNone/>
                      </a:pPr>
                      <a:r>
                        <a:rPr lang="en" sz="1800">
                          <a:solidFill>
                            <a:schemeClr val="lt1"/>
                          </a:solidFill>
                          <a:latin typeface="Titillium Web Light"/>
                          <a:ea typeface="Titillium Web Light"/>
                          <a:cs typeface="Titillium Web Light"/>
                          <a:sym typeface="Titillium Web Light"/>
                        </a:rPr>
                        <a:t>Technique Used</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76200">
                      <a:solidFill>
                        <a:schemeClr val="lt1"/>
                      </a:solidFill>
                      <a:prstDash val="solid"/>
                      <a:round/>
                      <a:headEnd len="sm" w="sm" type="none"/>
                      <a:tailEnd len="sm" w="sm" type="none"/>
                    </a:lnT>
                    <a:lnB cap="flat" cmpd="sng" w="9525">
                      <a:solidFill>
                        <a:srgbClr val="9E9E9E"/>
                      </a:solidFill>
                      <a:prstDash val="solid"/>
                      <a:round/>
                      <a:headEnd len="sm" w="sm" type="none"/>
                      <a:tailEnd len="sm" w="sm" type="none"/>
                    </a:lnB>
                    <a:solidFill>
                      <a:srgbClr val="001230">
                        <a:alpha val="18850"/>
                      </a:srgbClr>
                    </a:solidFill>
                  </a:tcPr>
                </a:tc>
                <a:tc>
                  <a:txBody>
                    <a:bodyPr/>
                    <a:lstStyle/>
                    <a:p>
                      <a:pPr indent="0" lvl="0" marL="0" rtl="0" algn="ctr">
                        <a:spcBef>
                          <a:spcPts val="0"/>
                        </a:spcBef>
                        <a:spcAft>
                          <a:spcPts val="0"/>
                        </a:spcAft>
                        <a:buClr>
                          <a:schemeClr val="dk1"/>
                        </a:buClr>
                        <a:buSzPts val="1100"/>
                        <a:buFont typeface="Arial"/>
                        <a:buNone/>
                      </a:pPr>
                      <a:r>
                        <a:rPr lang="en" sz="1800">
                          <a:solidFill>
                            <a:schemeClr val="lt1"/>
                          </a:solidFill>
                          <a:latin typeface="Titillium Web Light"/>
                          <a:ea typeface="Titillium Web Light"/>
                          <a:cs typeface="Titillium Web Light"/>
                          <a:sym typeface="Titillium Web Light"/>
                        </a:rPr>
                        <a:t>Inference</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76200">
                      <a:solidFill>
                        <a:schemeClr val="lt1"/>
                      </a:solidFill>
                      <a:prstDash val="solid"/>
                      <a:round/>
                      <a:headEnd len="sm" w="sm" type="none"/>
                      <a:tailEnd len="sm" w="sm" type="none"/>
                    </a:lnT>
                    <a:lnB cap="flat" cmpd="sng" w="9525">
                      <a:solidFill>
                        <a:srgbClr val="9E9E9E"/>
                      </a:solidFill>
                      <a:prstDash val="solid"/>
                      <a:round/>
                      <a:headEnd len="sm" w="sm" type="none"/>
                      <a:tailEnd len="sm" w="sm" type="none"/>
                    </a:lnB>
                    <a:solidFill>
                      <a:srgbClr val="001230">
                        <a:alpha val="18850"/>
                      </a:srgbClr>
                    </a:solidFill>
                  </a:tcPr>
                </a:tc>
                <a:tc>
                  <a:txBody>
                    <a:bodyPr/>
                    <a:lstStyle/>
                    <a:p>
                      <a:pPr indent="0" lvl="0" marL="0" rtl="0" algn="ctr">
                        <a:spcBef>
                          <a:spcPts val="0"/>
                        </a:spcBef>
                        <a:spcAft>
                          <a:spcPts val="0"/>
                        </a:spcAft>
                        <a:buNone/>
                      </a:pPr>
                      <a:r>
                        <a:rPr lang="en" sz="1800">
                          <a:solidFill>
                            <a:schemeClr val="lt1"/>
                          </a:solidFill>
                          <a:latin typeface="Titillium Web Light"/>
                          <a:ea typeface="Titillium Web Light"/>
                          <a:cs typeface="Titillium Web Light"/>
                          <a:sym typeface="Titillium Web Light"/>
                        </a:rPr>
                        <a:t>Future Scope</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9525">
                      <a:solidFill>
                        <a:schemeClr val="lt1"/>
                      </a:solidFill>
                      <a:prstDash val="solid"/>
                      <a:round/>
                      <a:headEnd len="sm" w="sm" type="none"/>
                      <a:tailEnd len="sm" w="sm" type="none"/>
                    </a:lnL>
                    <a:lnR cap="flat" cmpd="sng" w="76200">
                      <a:solidFill>
                        <a:schemeClr val="lt1"/>
                      </a:solidFill>
                      <a:prstDash val="solid"/>
                      <a:round/>
                      <a:headEnd len="sm" w="sm" type="none"/>
                      <a:tailEnd len="sm" w="sm" type="none"/>
                    </a:lnR>
                    <a:lnT cap="flat" cmpd="sng" w="76200">
                      <a:solidFill>
                        <a:schemeClr val="lt1"/>
                      </a:solidFill>
                      <a:prstDash val="solid"/>
                      <a:round/>
                      <a:headEnd len="sm" w="sm" type="none"/>
                      <a:tailEnd len="sm" w="sm" type="none"/>
                    </a:lnT>
                    <a:lnB cap="flat" cmpd="sng" w="9525">
                      <a:solidFill>
                        <a:srgbClr val="9E9E9E"/>
                      </a:solidFill>
                      <a:prstDash val="solid"/>
                      <a:round/>
                      <a:headEnd len="sm" w="sm" type="none"/>
                      <a:tailEnd len="sm" w="sm" type="none"/>
                    </a:lnB>
                    <a:solidFill>
                      <a:srgbClr val="001230">
                        <a:alpha val="18850"/>
                      </a:srgbClr>
                    </a:solidFill>
                  </a:tcPr>
                </a:tc>
              </a:tr>
              <a:tr h="2235300">
                <a:tc>
                  <a:txBody>
                    <a:bodyPr/>
                    <a:lstStyle/>
                    <a:p>
                      <a:pPr indent="0" lvl="0" marL="0" rtl="0" algn="ctr">
                        <a:spcBef>
                          <a:spcPts val="0"/>
                        </a:spcBef>
                        <a:spcAft>
                          <a:spcPts val="0"/>
                        </a:spcAft>
                        <a:buNone/>
                      </a:pPr>
                      <a:r>
                        <a:rPr lang="en" sz="1000">
                          <a:solidFill>
                            <a:srgbClr val="FFFFFF"/>
                          </a:solidFill>
                          <a:latin typeface="Titillium Web"/>
                          <a:ea typeface="Titillium Web"/>
                          <a:cs typeface="Titillium Web"/>
                          <a:sym typeface="Titillium Web"/>
                        </a:rPr>
                        <a:t>DL4MD: A deep learning framework for intelligent malware detection</a:t>
                      </a:r>
                      <a:endParaRPr sz="1000">
                        <a:solidFill>
                          <a:srgbClr val="FFFFFF"/>
                        </a:solidFill>
                        <a:latin typeface="Titillium Web"/>
                        <a:ea typeface="Titillium Web"/>
                        <a:cs typeface="Titillium Web"/>
                        <a:sym typeface="Titillium Web"/>
                      </a:endParaRPr>
                    </a:p>
                    <a:p>
                      <a:pPr indent="0" lvl="0" marL="0" rtl="0" algn="ctr">
                        <a:spcBef>
                          <a:spcPts val="0"/>
                        </a:spcBef>
                        <a:spcAft>
                          <a:spcPts val="0"/>
                        </a:spcAft>
                        <a:buNone/>
                      </a:pPr>
                      <a:r>
                        <a:rPr lang="en" sz="1000">
                          <a:solidFill>
                            <a:srgbClr val="FFFFFF"/>
                          </a:solidFill>
                          <a:latin typeface="Titillium Web"/>
                          <a:ea typeface="Titillium Web"/>
                          <a:cs typeface="Titillium Web"/>
                          <a:sym typeface="Titillium Web"/>
                        </a:rPr>
                        <a:t>Hardy, William, Lingwei Chen, Shifu Hou, Yanfang Ye, and Xin Li</a:t>
                      </a:r>
                      <a:endParaRPr sz="1000">
                        <a:solidFill>
                          <a:srgbClr val="FFFFFF"/>
                        </a:solidFill>
                        <a:latin typeface="Titillium Web"/>
                        <a:ea typeface="Titillium Web"/>
                        <a:cs typeface="Titillium Web"/>
                        <a:sym typeface="Titillium Web"/>
                      </a:endParaRPr>
                    </a:p>
                    <a:p>
                      <a:pPr indent="0" lvl="0" marL="0" rtl="0" algn="ctr">
                        <a:spcBef>
                          <a:spcPts val="0"/>
                        </a:spcBef>
                        <a:spcAft>
                          <a:spcPts val="0"/>
                        </a:spcAft>
                        <a:buClr>
                          <a:schemeClr val="dk1"/>
                        </a:buClr>
                        <a:buSzPts val="1100"/>
                        <a:buFont typeface="Arial"/>
                        <a:buNone/>
                      </a:pPr>
                      <a:r>
                        <a:rPr lang="en" sz="1000">
                          <a:solidFill>
                            <a:srgbClr val="FFFFFF"/>
                          </a:solidFill>
                          <a:latin typeface="Titillium Web"/>
                          <a:ea typeface="Titillium Web"/>
                          <a:cs typeface="Titillium Web"/>
                          <a:sym typeface="Titillium Web"/>
                        </a:rPr>
                        <a:t>In Proceedings of the International Conference on Data Mining (DMIN), p. 61. The Steering Committee of The World Congress in Computer Science, Computer Engineering and Applied Computing (Wo</a:t>
                      </a:r>
                      <a:r>
                        <a:rPr lang="en" sz="1100">
                          <a:solidFill>
                            <a:srgbClr val="FFFFFF"/>
                          </a:solidFill>
                          <a:latin typeface="Titillium Web"/>
                          <a:ea typeface="Titillium Web"/>
                          <a:cs typeface="Titillium Web"/>
                          <a:sym typeface="Titillium Web"/>
                        </a:rPr>
                        <a:t>rldComp), 2016.</a:t>
                      </a:r>
                      <a:endParaRPr b="1" sz="1100">
                        <a:solidFill>
                          <a:srgbClr val="FFFFFF"/>
                        </a:solidFill>
                        <a:highlight>
                          <a:schemeClr val="lt1"/>
                        </a:highlight>
                        <a:latin typeface="Titillium Web"/>
                        <a:ea typeface="Titillium Web"/>
                        <a:cs typeface="Titillium Web"/>
                        <a:sym typeface="Titillium Web"/>
                      </a:endParaRPr>
                    </a:p>
                    <a:p>
                      <a:pPr indent="0" lvl="0" marL="0" rtl="0" algn="ctr">
                        <a:lnSpc>
                          <a:spcPct val="107916"/>
                        </a:lnSpc>
                        <a:spcBef>
                          <a:spcPts val="0"/>
                        </a:spcBef>
                        <a:spcAft>
                          <a:spcPts val="800"/>
                        </a:spcAft>
                        <a:buNone/>
                      </a:pPr>
                      <a:r>
                        <a:t/>
                      </a:r>
                      <a:endParaRPr b="1" sz="1200">
                        <a:solidFill>
                          <a:srgbClr val="FFFFFF"/>
                        </a:solidFill>
                        <a:latin typeface="Titillium Web"/>
                        <a:ea typeface="Titillium Web"/>
                        <a:cs typeface="Titillium Web"/>
                        <a:sym typeface="Titillium Web"/>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Clr>
                          <a:srgbClr val="000000"/>
                        </a:buClr>
                        <a:buSzPts val="1100"/>
                        <a:buFont typeface="Arial"/>
                        <a:buNone/>
                      </a:pPr>
                      <a:r>
                        <a:rPr lang="en" sz="900">
                          <a:solidFill>
                            <a:srgbClr val="FFFFFF"/>
                          </a:solidFill>
                          <a:latin typeface="Titillium Web"/>
                          <a:ea typeface="Titillium Web"/>
                          <a:cs typeface="Titillium Web"/>
                          <a:sym typeface="Titillium Web"/>
                        </a:rPr>
                        <a:t>This next research work [13] gave us an insight into a couple of data mining and machine learning models used to understand malware and detect them prior to affecting the system.</a:t>
                      </a:r>
                      <a:endParaRPr sz="900">
                        <a:solidFill>
                          <a:srgbClr val="FFFFFF"/>
                        </a:solidFill>
                        <a:latin typeface="Titillium Web"/>
                        <a:ea typeface="Titillium Web"/>
                        <a:cs typeface="Titillium Web"/>
                        <a:sym typeface="Titillium Web"/>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Clr>
                          <a:srgbClr val="000000"/>
                        </a:buClr>
                        <a:buSzPts val="1100"/>
                        <a:buFont typeface="Arial"/>
                        <a:buNone/>
                      </a:pPr>
                      <a:r>
                        <a:rPr lang="en" sz="900">
                          <a:solidFill>
                            <a:srgbClr val="FFFFFF"/>
                          </a:solidFill>
                          <a:latin typeface="Titillium Web"/>
                          <a:ea typeface="Titillium Web"/>
                          <a:cs typeface="Titillium Web"/>
                          <a:sym typeface="Titillium Web"/>
                        </a:rPr>
                        <a:t>In this paper, they explore a deep learning architecture with SAEs model for malware detection. The SAE model is a stack of AutoEncoders, which are used as building blocks to create a deep network. </a:t>
                      </a:r>
                      <a:endParaRPr sz="900">
                        <a:solidFill>
                          <a:srgbClr val="FFFFFF"/>
                        </a:solidFill>
                        <a:latin typeface="Titillium Web"/>
                        <a:ea typeface="Titillium Web"/>
                        <a:cs typeface="Titillium Web"/>
                        <a:sym typeface="Titillium Web"/>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Clr>
                          <a:srgbClr val="000000"/>
                        </a:buClr>
                        <a:buSzPts val="1100"/>
                        <a:buFont typeface="Arial"/>
                        <a:buNone/>
                      </a:pPr>
                      <a:r>
                        <a:rPr lang="en" sz="900">
                          <a:solidFill>
                            <a:srgbClr val="FFFFFF"/>
                          </a:solidFill>
                          <a:latin typeface="Titillium Web"/>
                          <a:ea typeface="Titillium Web"/>
                          <a:cs typeface="Titillium Web"/>
                          <a:sym typeface="Titillium Web"/>
                        </a:rPr>
                        <a:t>Although classification methods based on shallow learning architectures, such as Support Vector Machine (SVM), Na¨ıve Bayes (NB), Decision Tree (DT), and Artificial Neural Network (ANN), can be used to solve the above malware detection problem, deep learning has been demonstrated to be one of the most promising architectures for its superior layerwise feature learning models and can thus achieve comparable or better performance.</a:t>
                      </a:r>
                      <a:endParaRPr sz="900">
                        <a:solidFill>
                          <a:srgbClr val="FFFFFF"/>
                        </a:solidFill>
                        <a:latin typeface="Titillium Web"/>
                        <a:ea typeface="Titillium Web"/>
                        <a:cs typeface="Titillium Web"/>
                        <a:sym typeface="Titillium Web"/>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084325">
                <a:tc>
                  <a:txBody>
                    <a:bodyPr/>
                    <a:lstStyle/>
                    <a:p>
                      <a:pPr indent="0" lvl="0" marL="0" rtl="0" algn="ctr">
                        <a:spcBef>
                          <a:spcPts val="0"/>
                        </a:spcBef>
                        <a:spcAft>
                          <a:spcPts val="0"/>
                        </a:spcAft>
                        <a:buNone/>
                      </a:pPr>
                      <a:r>
                        <a:rPr lang="en" sz="1100">
                          <a:solidFill>
                            <a:srgbClr val="FFFFFF"/>
                          </a:solidFill>
                          <a:latin typeface="Titillium Web"/>
                          <a:ea typeface="Titillium Web"/>
                          <a:cs typeface="Titillium Web"/>
                          <a:sym typeface="Titillium Web"/>
                        </a:rPr>
                        <a:t>Deep learning for classification of malware system call sequences.</a:t>
                      </a:r>
                      <a:endParaRPr sz="1100">
                        <a:solidFill>
                          <a:srgbClr val="FFFFFF"/>
                        </a:solidFill>
                        <a:latin typeface="Titillium Web"/>
                        <a:ea typeface="Titillium Web"/>
                        <a:cs typeface="Titillium Web"/>
                        <a:sym typeface="Titillium Web"/>
                      </a:endParaRPr>
                    </a:p>
                    <a:p>
                      <a:pPr indent="0" lvl="0" marL="0" rtl="0" algn="ctr">
                        <a:spcBef>
                          <a:spcPts val="0"/>
                        </a:spcBef>
                        <a:spcAft>
                          <a:spcPts val="0"/>
                        </a:spcAft>
                        <a:buNone/>
                      </a:pPr>
                      <a:r>
                        <a:rPr lang="en" sz="1100">
                          <a:solidFill>
                            <a:srgbClr val="FFFFFF"/>
                          </a:solidFill>
                          <a:latin typeface="Titillium Web"/>
                          <a:ea typeface="Titillium Web"/>
                          <a:cs typeface="Titillium Web"/>
                          <a:sym typeface="Titillium Web"/>
                        </a:rPr>
                        <a:t>Kolosnjaji, Bojan, Apostolis Zarras, George Webster, and Claudia Eckert.</a:t>
                      </a:r>
                      <a:endParaRPr sz="1100">
                        <a:solidFill>
                          <a:srgbClr val="FFFFFF"/>
                        </a:solidFill>
                        <a:latin typeface="Titillium Web"/>
                        <a:ea typeface="Titillium Web"/>
                        <a:cs typeface="Titillium Web"/>
                        <a:sym typeface="Titillium Web"/>
                      </a:endParaRPr>
                    </a:p>
                    <a:p>
                      <a:pPr indent="0" lvl="0" marL="0" rtl="0" algn="ctr">
                        <a:spcBef>
                          <a:spcPts val="0"/>
                        </a:spcBef>
                        <a:spcAft>
                          <a:spcPts val="0"/>
                        </a:spcAft>
                        <a:buNone/>
                      </a:pPr>
                      <a:r>
                        <a:rPr lang="en" sz="1100">
                          <a:solidFill>
                            <a:srgbClr val="FFFFFF"/>
                          </a:solidFill>
                          <a:latin typeface="Titillium Web"/>
                          <a:ea typeface="Titillium Web"/>
                          <a:cs typeface="Titillium Web"/>
                          <a:sym typeface="Titillium Web"/>
                        </a:rPr>
                        <a:t>Australasian Joint Conference on Artificial Intelligence, pp. 137-149. Springer, Cham, 2016.</a:t>
                      </a:r>
                      <a:endParaRPr sz="1100">
                        <a:solidFill>
                          <a:srgbClr val="FFFFFF"/>
                        </a:solidFill>
                        <a:latin typeface="Titillium Web"/>
                        <a:ea typeface="Titillium Web"/>
                        <a:cs typeface="Titillium Web"/>
                        <a:sym typeface="Titillium Web"/>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Clr>
                          <a:srgbClr val="000000"/>
                        </a:buClr>
                        <a:buSzPts val="1100"/>
                        <a:buFont typeface="Arial"/>
                        <a:buNone/>
                      </a:pPr>
                      <a:r>
                        <a:rPr lang="en" sz="1000">
                          <a:solidFill>
                            <a:srgbClr val="FFFFFF"/>
                          </a:solidFill>
                          <a:latin typeface="Titillium Web"/>
                          <a:ea typeface="Titillium Web"/>
                          <a:cs typeface="Titillium Web"/>
                          <a:sym typeface="Titillium Web"/>
                        </a:rPr>
                        <a:t>The involvement of deep learning architectures such as neural networks in the classification of malware.</a:t>
                      </a:r>
                      <a:endParaRPr sz="1000">
                        <a:solidFill>
                          <a:srgbClr val="FFFFFF"/>
                        </a:solidFill>
                        <a:latin typeface="Titillium Web"/>
                        <a:ea typeface="Titillium Web"/>
                        <a:cs typeface="Titillium Web"/>
                        <a:sym typeface="Titillium Web"/>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Clr>
                          <a:srgbClr val="000000"/>
                        </a:buClr>
                        <a:buSzPts val="1100"/>
                        <a:buFont typeface="Arial"/>
                        <a:buNone/>
                      </a:pPr>
                      <a:r>
                        <a:rPr lang="en" sz="800">
                          <a:solidFill>
                            <a:srgbClr val="FFFFFF"/>
                          </a:solidFill>
                          <a:latin typeface="Titillium Web"/>
                          <a:ea typeface="Titillium Web"/>
                          <a:cs typeface="Titillium Web"/>
                          <a:sym typeface="Titillium Web"/>
                        </a:rPr>
                        <a:t>Combining convolutional and recurrent layers was the superior idea to achieve this improvement. This combination helps us obtain slightly better results than with simpler architectures with only feedforward or only convolutional layers. Using only LSTM recurrent network also does not achieve accuracy as high as we get with our architecture, which can be explained with the relatively short length of the malware execution traces.</a:t>
                      </a:r>
                      <a:endParaRPr sz="800">
                        <a:solidFill>
                          <a:srgbClr val="FFFFFF"/>
                        </a:solidFill>
                        <a:latin typeface="Titillium Web"/>
                        <a:ea typeface="Titillium Web"/>
                        <a:cs typeface="Titillium Web"/>
                        <a:sym typeface="Titillium Web"/>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Clr>
                          <a:srgbClr val="000000"/>
                        </a:buClr>
                        <a:buSzPts val="1100"/>
                        <a:buFont typeface="Arial"/>
                        <a:buNone/>
                      </a:pPr>
                      <a:r>
                        <a:rPr lang="en" sz="900">
                          <a:solidFill>
                            <a:srgbClr val="FFFFFF"/>
                          </a:solidFill>
                          <a:latin typeface="Titillium Web"/>
                          <a:ea typeface="Titillium Web"/>
                          <a:cs typeface="Titillium Web"/>
                          <a:sym typeface="Titillium Web"/>
                        </a:rPr>
                        <a:t>Results show that deep learning indeed brings improvements in classification of malware system call traces</a:t>
                      </a:r>
                      <a:endParaRPr sz="900">
                        <a:solidFill>
                          <a:srgbClr val="FFFFFF"/>
                        </a:solidFill>
                        <a:latin typeface="Titillium Web"/>
                        <a:ea typeface="Titillium Web"/>
                        <a:cs typeface="Titillium Web"/>
                        <a:sym typeface="Titillium Web"/>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31" name="Google Shape;131;p23"/>
          <p:cNvGraphicFramePr/>
          <p:nvPr/>
        </p:nvGraphicFramePr>
        <p:xfrm>
          <a:off x="267200" y="122631"/>
          <a:ext cx="3000000" cy="3000000"/>
        </p:xfrm>
        <a:graphic>
          <a:graphicData uri="http://schemas.openxmlformats.org/drawingml/2006/table">
            <a:tbl>
              <a:tblPr>
                <a:noFill/>
                <a:tableStyleId>{53855B50-F8A6-44C2-B953-9D0F0954CFA0}</a:tableStyleId>
              </a:tblPr>
              <a:tblGrid>
                <a:gridCol w="2152400"/>
                <a:gridCol w="2152400"/>
                <a:gridCol w="2152400"/>
                <a:gridCol w="2152400"/>
              </a:tblGrid>
              <a:tr h="401950">
                <a:tc>
                  <a:txBody>
                    <a:bodyPr/>
                    <a:lstStyle/>
                    <a:p>
                      <a:pPr indent="0" lvl="0" marL="0" rtl="0" algn="ctr">
                        <a:spcBef>
                          <a:spcPts val="0"/>
                        </a:spcBef>
                        <a:spcAft>
                          <a:spcPts val="0"/>
                        </a:spcAft>
                        <a:buNone/>
                      </a:pPr>
                      <a:r>
                        <a:rPr lang="en" sz="1800">
                          <a:solidFill>
                            <a:schemeClr val="lt1"/>
                          </a:solidFill>
                          <a:latin typeface="Titillium Web Light"/>
                          <a:ea typeface="Titillium Web Light"/>
                          <a:cs typeface="Titillium Web Light"/>
                          <a:sym typeface="Titillium Web Light"/>
                        </a:rPr>
                        <a:t>Title and Author</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76200">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76200">
                      <a:solidFill>
                        <a:schemeClr val="lt1"/>
                      </a:solidFill>
                      <a:prstDash val="solid"/>
                      <a:round/>
                      <a:headEnd len="sm" w="sm" type="none"/>
                      <a:tailEnd len="sm" w="sm" type="none"/>
                    </a:lnT>
                    <a:lnB cap="flat" cmpd="sng" w="9525">
                      <a:solidFill>
                        <a:srgbClr val="9E9E9E"/>
                      </a:solidFill>
                      <a:prstDash val="solid"/>
                      <a:round/>
                      <a:headEnd len="sm" w="sm" type="none"/>
                      <a:tailEnd len="sm" w="sm" type="none"/>
                    </a:lnB>
                    <a:solidFill>
                      <a:srgbClr val="001230">
                        <a:alpha val="18850"/>
                      </a:srgbClr>
                    </a:solidFill>
                  </a:tcPr>
                </a:tc>
                <a:tc>
                  <a:txBody>
                    <a:bodyPr/>
                    <a:lstStyle/>
                    <a:p>
                      <a:pPr indent="0" lvl="0" marL="0" rtl="0" algn="ctr">
                        <a:spcBef>
                          <a:spcPts val="0"/>
                        </a:spcBef>
                        <a:spcAft>
                          <a:spcPts val="0"/>
                        </a:spcAft>
                        <a:buNone/>
                      </a:pPr>
                      <a:r>
                        <a:rPr lang="en" sz="1800">
                          <a:solidFill>
                            <a:schemeClr val="lt1"/>
                          </a:solidFill>
                          <a:latin typeface="Titillium Web Light"/>
                          <a:ea typeface="Titillium Web Light"/>
                          <a:cs typeface="Titillium Web Light"/>
                          <a:sym typeface="Titillium Web Light"/>
                        </a:rPr>
                        <a:t>Technique Used</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76200">
                      <a:solidFill>
                        <a:schemeClr val="lt1"/>
                      </a:solidFill>
                      <a:prstDash val="solid"/>
                      <a:round/>
                      <a:headEnd len="sm" w="sm" type="none"/>
                      <a:tailEnd len="sm" w="sm" type="none"/>
                    </a:lnT>
                    <a:lnB cap="flat" cmpd="sng" w="9525">
                      <a:solidFill>
                        <a:srgbClr val="9E9E9E"/>
                      </a:solidFill>
                      <a:prstDash val="solid"/>
                      <a:round/>
                      <a:headEnd len="sm" w="sm" type="none"/>
                      <a:tailEnd len="sm" w="sm" type="none"/>
                    </a:lnB>
                    <a:solidFill>
                      <a:srgbClr val="001230">
                        <a:alpha val="18850"/>
                      </a:srgbClr>
                    </a:solidFill>
                  </a:tcPr>
                </a:tc>
                <a:tc>
                  <a:txBody>
                    <a:bodyPr/>
                    <a:lstStyle/>
                    <a:p>
                      <a:pPr indent="0" lvl="0" marL="0" rtl="0" algn="ctr">
                        <a:spcBef>
                          <a:spcPts val="0"/>
                        </a:spcBef>
                        <a:spcAft>
                          <a:spcPts val="0"/>
                        </a:spcAft>
                        <a:buClr>
                          <a:schemeClr val="dk1"/>
                        </a:buClr>
                        <a:buSzPts val="1100"/>
                        <a:buFont typeface="Arial"/>
                        <a:buNone/>
                      </a:pPr>
                      <a:r>
                        <a:rPr lang="en" sz="1800">
                          <a:solidFill>
                            <a:schemeClr val="lt1"/>
                          </a:solidFill>
                          <a:latin typeface="Titillium Web Light"/>
                          <a:ea typeface="Titillium Web Light"/>
                          <a:cs typeface="Titillium Web Light"/>
                          <a:sym typeface="Titillium Web Light"/>
                        </a:rPr>
                        <a:t>Inference</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76200">
                      <a:solidFill>
                        <a:schemeClr val="lt1"/>
                      </a:solidFill>
                      <a:prstDash val="solid"/>
                      <a:round/>
                      <a:headEnd len="sm" w="sm" type="none"/>
                      <a:tailEnd len="sm" w="sm" type="none"/>
                    </a:lnT>
                    <a:lnB cap="flat" cmpd="sng" w="9525">
                      <a:solidFill>
                        <a:srgbClr val="9E9E9E"/>
                      </a:solidFill>
                      <a:prstDash val="solid"/>
                      <a:round/>
                      <a:headEnd len="sm" w="sm" type="none"/>
                      <a:tailEnd len="sm" w="sm" type="none"/>
                    </a:lnB>
                    <a:solidFill>
                      <a:srgbClr val="001230">
                        <a:alpha val="18850"/>
                      </a:srgbClr>
                    </a:solidFill>
                  </a:tcPr>
                </a:tc>
                <a:tc>
                  <a:txBody>
                    <a:bodyPr/>
                    <a:lstStyle/>
                    <a:p>
                      <a:pPr indent="0" lvl="0" marL="0" rtl="0" algn="ctr">
                        <a:spcBef>
                          <a:spcPts val="0"/>
                        </a:spcBef>
                        <a:spcAft>
                          <a:spcPts val="0"/>
                        </a:spcAft>
                        <a:buNone/>
                      </a:pPr>
                      <a:r>
                        <a:rPr lang="en" sz="1800">
                          <a:solidFill>
                            <a:schemeClr val="lt1"/>
                          </a:solidFill>
                          <a:latin typeface="Titillium Web Light"/>
                          <a:ea typeface="Titillium Web Light"/>
                          <a:cs typeface="Titillium Web Light"/>
                          <a:sym typeface="Titillium Web Light"/>
                        </a:rPr>
                        <a:t>Future Scope</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9525">
                      <a:solidFill>
                        <a:schemeClr val="lt1"/>
                      </a:solidFill>
                      <a:prstDash val="solid"/>
                      <a:round/>
                      <a:headEnd len="sm" w="sm" type="none"/>
                      <a:tailEnd len="sm" w="sm" type="none"/>
                    </a:lnL>
                    <a:lnR cap="flat" cmpd="sng" w="76200">
                      <a:solidFill>
                        <a:schemeClr val="lt1"/>
                      </a:solidFill>
                      <a:prstDash val="solid"/>
                      <a:round/>
                      <a:headEnd len="sm" w="sm" type="none"/>
                      <a:tailEnd len="sm" w="sm" type="none"/>
                    </a:lnR>
                    <a:lnT cap="flat" cmpd="sng" w="76200">
                      <a:solidFill>
                        <a:schemeClr val="lt1"/>
                      </a:solidFill>
                      <a:prstDash val="solid"/>
                      <a:round/>
                      <a:headEnd len="sm" w="sm" type="none"/>
                      <a:tailEnd len="sm" w="sm" type="none"/>
                    </a:lnT>
                    <a:lnB cap="flat" cmpd="sng" w="9525">
                      <a:solidFill>
                        <a:srgbClr val="9E9E9E"/>
                      </a:solidFill>
                      <a:prstDash val="solid"/>
                      <a:round/>
                      <a:headEnd len="sm" w="sm" type="none"/>
                      <a:tailEnd len="sm" w="sm" type="none"/>
                    </a:lnB>
                    <a:solidFill>
                      <a:srgbClr val="001230">
                        <a:alpha val="18850"/>
                      </a:srgbClr>
                    </a:solidFill>
                  </a:tcPr>
                </a:tc>
              </a:tr>
              <a:tr h="2667525">
                <a:tc>
                  <a:txBody>
                    <a:bodyPr/>
                    <a:lstStyle/>
                    <a:p>
                      <a:pPr indent="0" lvl="0" marL="0" rtl="0" algn="ctr">
                        <a:spcBef>
                          <a:spcPts val="0"/>
                        </a:spcBef>
                        <a:spcAft>
                          <a:spcPts val="0"/>
                        </a:spcAft>
                        <a:buNone/>
                      </a:pPr>
                      <a:r>
                        <a:rPr b="1" lang="en" sz="1100">
                          <a:solidFill>
                            <a:srgbClr val="FFFFFF"/>
                          </a:solidFill>
                          <a:latin typeface="Titillium Web"/>
                          <a:ea typeface="Titillium Web"/>
                          <a:cs typeface="Titillium Web"/>
                          <a:sym typeface="Titillium Web"/>
                        </a:rPr>
                        <a:t>Detection under Privileged Information</a:t>
                      </a:r>
                      <a:endParaRPr b="1" sz="1100">
                        <a:solidFill>
                          <a:srgbClr val="FFFFFF"/>
                        </a:solidFill>
                        <a:latin typeface="Titillium Web"/>
                        <a:ea typeface="Titillium Web"/>
                        <a:cs typeface="Titillium Web"/>
                        <a:sym typeface="Titillium Web"/>
                      </a:endParaRPr>
                    </a:p>
                    <a:p>
                      <a:pPr indent="0" lvl="0" marL="0" rtl="0" algn="ctr">
                        <a:spcBef>
                          <a:spcPts val="0"/>
                        </a:spcBef>
                        <a:spcAft>
                          <a:spcPts val="0"/>
                        </a:spcAft>
                        <a:buNone/>
                      </a:pPr>
                      <a:r>
                        <a:rPr lang="en" sz="1000">
                          <a:solidFill>
                            <a:srgbClr val="FFFFFF"/>
                          </a:solidFill>
                          <a:latin typeface="Titillium Web"/>
                          <a:ea typeface="Titillium Web"/>
                          <a:cs typeface="Titillium Web"/>
                          <a:sym typeface="Titillium Web"/>
                        </a:rPr>
                        <a:t>Z. Berkay Celik Pennsylvania State University</a:t>
                      </a:r>
                      <a:endParaRPr sz="1000">
                        <a:solidFill>
                          <a:srgbClr val="FFFFFF"/>
                        </a:solidFill>
                        <a:latin typeface="Titillium Web"/>
                        <a:ea typeface="Titillium Web"/>
                        <a:cs typeface="Titillium Web"/>
                        <a:sym typeface="Titillium Web"/>
                      </a:endParaRPr>
                    </a:p>
                    <a:p>
                      <a:pPr indent="0" lvl="0" marL="0" rtl="0" algn="ctr">
                        <a:spcBef>
                          <a:spcPts val="0"/>
                        </a:spcBef>
                        <a:spcAft>
                          <a:spcPts val="0"/>
                        </a:spcAft>
                        <a:buNone/>
                      </a:pPr>
                      <a:r>
                        <a:rPr lang="en" sz="1000">
                          <a:solidFill>
                            <a:srgbClr val="FFFFFF"/>
                          </a:solidFill>
                          <a:latin typeface="Titillium Web"/>
                          <a:ea typeface="Titillium Web"/>
                          <a:cs typeface="Titillium Web"/>
                          <a:sym typeface="Titillium Web"/>
                        </a:rPr>
                        <a:t>Raquel Alvarez Pennsylvania State University</a:t>
                      </a:r>
                      <a:endParaRPr sz="1000">
                        <a:solidFill>
                          <a:srgbClr val="FFFFFF"/>
                        </a:solidFill>
                        <a:latin typeface="Titillium Web"/>
                        <a:ea typeface="Titillium Web"/>
                        <a:cs typeface="Titillium Web"/>
                        <a:sym typeface="Titillium Web"/>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n" sz="1100">
                          <a:solidFill>
                            <a:srgbClr val="FFFFFF"/>
                          </a:solidFill>
                          <a:latin typeface="Titillium Web"/>
                          <a:ea typeface="Titillium Web"/>
                          <a:cs typeface="Titillium Web"/>
                          <a:sym typeface="Titillium Web"/>
                        </a:rPr>
                        <a:t>The evaluation shows that privileged information</a:t>
                      </a:r>
                      <a:endParaRPr sz="1100">
                        <a:solidFill>
                          <a:srgbClr val="FFFFFF"/>
                        </a:solidFill>
                        <a:latin typeface="Titillium Web"/>
                        <a:ea typeface="Titillium Web"/>
                        <a:cs typeface="Titillium Web"/>
                        <a:sym typeface="Titillium Web"/>
                      </a:endParaRPr>
                    </a:p>
                    <a:p>
                      <a:pPr indent="0" lvl="0" marL="0" rtl="0" algn="ctr">
                        <a:spcBef>
                          <a:spcPts val="0"/>
                        </a:spcBef>
                        <a:spcAft>
                          <a:spcPts val="0"/>
                        </a:spcAft>
                        <a:buNone/>
                      </a:pPr>
                      <a:r>
                        <a:rPr lang="en" sz="1100">
                          <a:solidFill>
                            <a:srgbClr val="FFFFFF"/>
                          </a:solidFill>
                          <a:latin typeface="Titillium Web"/>
                          <a:ea typeface="Titillium Web"/>
                          <a:cs typeface="Titillium Web"/>
                          <a:sym typeface="Titillium Web"/>
                        </a:rPr>
                        <a:t>increases precision and recall over a system with no privileged information.</a:t>
                      </a:r>
                      <a:endParaRPr sz="1100">
                        <a:solidFill>
                          <a:srgbClr val="FFFFFF"/>
                        </a:solidFill>
                        <a:latin typeface="Titillium Web"/>
                        <a:ea typeface="Titillium Web"/>
                        <a:cs typeface="Titillium Web"/>
                        <a:sym typeface="Titillium Web"/>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n" sz="1100">
                          <a:solidFill>
                            <a:srgbClr val="FFFFFF"/>
                          </a:solidFill>
                          <a:latin typeface="Titillium Web"/>
                          <a:ea typeface="Titillium Web"/>
                          <a:cs typeface="Titillium Web"/>
                          <a:sym typeface="Titillium Web"/>
                        </a:rPr>
                        <a:t>Malware detection systems have been driven by models learned from input features collected from real or simulated environments. A potential malware sample, suspicious email is deemed malicious or non malicious based on its similarity to the learned model at runtime. </a:t>
                      </a:r>
                      <a:endParaRPr sz="1100">
                        <a:solidFill>
                          <a:srgbClr val="FFFFFF"/>
                        </a:solidFill>
                        <a:latin typeface="Titillium Web"/>
                        <a:ea typeface="Titillium Web"/>
                        <a:cs typeface="Titillium Web"/>
                        <a:sym typeface="Titillium Web"/>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n" sz="1100">
                          <a:solidFill>
                            <a:srgbClr val="FFFFFF"/>
                          </a:solidFill>
                          <a:latin typeface="Titillium Web"/>
                          <a:ea typeface="Titillium Web"/>
                          <a:cs typeface="Titillium Web"/>
                          <a:sym typeface="Titillium Web"/>
                        </a:rPr>
                        <a:t>The authors have adapted and extended recent advances in knowledge transfer and lpmodel influence to enable the use of forensic or other data unavailable at runtime in a range of security domains. The evaluation shows that privileged information increases precision and recall over a system with no privileged information</a:t>
                      </a:r>
                      <a:endParaRPr sz="1100">
                        <a:solidFill>
                          <a:srgbClr val="FFFFFF"/>
                        </a:solidFill>
                        <a:latin typeface="Titillium Web"/>
                        <a:ea typeface="Titillium Web"/>
                        <a:cs typeface="Titillium Web"/>
                        <a:sym typeface="Titillium Web"/>
                      </a:endParaRPr>
                    </a:p>
                    <a:p>
                      <a:pPr indent="0" lvl="0" marL="0" rtl="0" algn="ctr">
                        <a:spcBef>
                          <a:spcPts val="0"/>
                        </a:spcBef>
                        <a:spcAft>
                          <a:spcPts val="0"/>
                        </a:spcAft>
                        <a:buNone/>
                      </a:pPr>
                      <a:r>
                        <a:t/>
                      </a:r>
                      <a:endParaRPr sz="1100">
                        <a:solidFill>
                          <a:srgbClr val="FFFFFF"/>
                        </a:solidFill>
                        <a:latin typeface="Titillium Web"/>
                        <a:ea typeface="Titillium Web"/>
                        <a:cs typeface="Titillium Web"/>
                        <a:sym typeface="Titillium Web"/>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733750">
                <a:tc>
                  <a:txBody>
                    <a:bodyPr/>
                    <a:lstStyle/>
                    <a:p>
                      <a:pPr indent="0" lvl="0" marL="0" rtl="0" algn="ctr">
                        <a:spcBef>
                          <a:spcPts val="0"/>
                        </a:spcBef>
                        <a:spcAft>
                          <a:spcPts val="0"/>
                        </a:spcAft>
                        <a:buNone/>
                      </a:pPr>
                      <a:r>
                        <a:rPr b="1" lang="en" sz="1000">
                          <a:solidFill>
                            <a:srgbClr val="FFFFFF"/>
                          </a:solidFill>
                          <a:latin typeface="Titillium Web"/>
                          <a:ea typeface="Titillium Web"/>
                          <a:cs typeface="Titillium Web"/>
                          <a:sym typeface="Titillium Web"/>
                        </a:rPr>
                        <a:t>ITect: Scalable Information Theoretic Similarity for Malware Detection</a:t>
                      </a:r>
                      <a:r>
                        <a:rPr lang="en">
                          <a:solidFill>
                            <a:srgbClr val="FFFFFF"/>
                          </a:solidFill>
                          <a:latin typeface="Titillium Web"/>
                          <a:ea typeface="Titillium Web"/>
                          <a:cs typeface="Titillium Web"/>
                          <a:sym typeface="Titillium Web"/>
                        </a:rPr>
                        <a:t> </a:t>
                      </a:r>
                      <a:r>
                        <a:rPr lang="en" sz="1000">
                          <a:solidFill>
                            <a:srgbClr val="FFFFFF"/>
                          </a:solidFill>
                          <a:latin typeface="Titillium Web"/>
                          <a:ea typeface="Titillium Web"/>
                          <a:cs typeface="Titillium Web"/>
                          <a:sym typeface="Titillium Web"/>
                        </a:rPr>
                        <a:t>Sukriti Bhattacharya</a:t>
                      </a:r>
                      <a:endParaRPr sz="1000">
                        <a:solidFill>
                          <a:srgbClr val="FFFFFF"/>
                        </a:solidFill>
                        <a:latin typeface="Titillium Web"/>
                        <a:ea typeface="Titillium Web"/>
                        <a:cs typeface="Titillium Web"/>
                        <a:sym typeface="Titillium Web"/>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n" sz="1100">
                          <a:solidFill>
                            <a:srgbClr val="FFFFFF"/>
                          </a:solidFill>
                          <a:latin typeface="Titillium Web"/>
                          <a:ea typeface="Titillium Web"/>
                          <a:cs typeface="Titillium Web"/>
                          <a:sym typeface="Titillium Web"/>
                        </a:rPr>
                        <a:t>The author introduce ITect, a scalable approach to malware similarity detection based on</a:t>
                      </a:r>
                      <a:endParaRPr sz="1100">
                        <a:solidFill>
                          <a:srgbClr val="FFFFFF"/>
                        </a:solidFill>
                        <a:latin typeface="Titillium Web"/>
                        <a:ea typeface="Titillium Web"/>
                        <a:cs typeface="Titillium Web"/>
                        <a:sym typeface="Titillium Web"/>
                      </a:endParaRPr>
                    </a:p>
                    <a:p>
                      <a:pPr indent="0" lvl="0" marL="0" rtl="0" algn="ctr">
                        <a:spcBef>
                          <a:spcPts val="0"/>
                        </a:spcBef>
                        <a:spcAft>
                          <a:spcPts val="0"/>
                        </a:spcAft>
                        <a:buClr>
                          <a:srgbClr val="000000"/>
                        </a:buClr>
                        <a:buSzPts val="1100"/>
                        <a:buFont typeface="Arial"/>
                        <a:buNone/>
                      </a:pPr>
                      <a:r>
                        <a:rPr lang="en" sz="1100">
                          <a:solidFill>
                            <a:srgbClr val="FFFFFF"/>
                          </a:solidFill>
                          <a:latin typeface="Titillium Web"/>
                          <a:ea typeface="Titillium Web"/>
                          <a:cs typeface="Titillium Web"/>
                          <a:sym typeface="Titillium Web"/>
                        </a:rPr>
                        <a:t>information theory.</a:t>
                      </a:r>
                      <a:endParaRPr sz="1100">
                        <a:solidFill>
                          <a:srgbClr val="FFFFFF"/>
                        </a:solidFill>
                        <a:latin typeface="Titillium Web"/>
                        <a:ea typeface="Titillium Web"/>
                        <a:cs typeface="Titillium Web"/>
                        <a:sym typeface="Titillium Web"/>
                      </a:endParaRPr>
                    </a:p>
                    <a:p>
                      <a:pPr indent="0" lvl="0" marL="0" rtl="0" algn="ctr">
                        <a:spcBef>
                          <a:spcPts val="0"/>
                        </a:spcBef>
                        <a:spcAft>
                          <a:spcPts val="0"/>
                        </a:spcAft>
                        <a:buNone/>
                      </a:pPr>
                      <a:r>
                        <a:t/>
                      </a:r>
                      <a:endParaRPr sz="1100">
                        <a:solidFill>
                          <a:srgbClr val="FFFFFF"/>
                        </a:solidFill>
                        <a:latin typeface="Titillium Web"/>
                        <a:ea typeface="Titillium Web"/>
                        <a:cs typeface="Titillium Web"/>
                        <a:sym typeface="Titillium Web"/>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1800"/>
                        </a:spcAft>
                        <a:buClr>
                          <a:srgbClr val="000000"/>
                        </a:buClr>
                        <a:buSzPts val="1100"/>
                        <a:buFont typeface="Arial"/>
                        <a:buNone/>
                      </a:pPr>
                      <a:r>
                        <a:rPr lang="en" sz="1000">
                          <a:solidFill>
                            <a:srgbClr val="FFFFFF"/>
                          </a:solidFill>
                          <a:latin typeface="Titillium Web"/>
                          <a:ea typeface="Titillium Web"/>
                          <a:cs typeface="Titillium Web"/>
                          <a:sym typeface="Titillium Web"/>
                        </a:rPr>
                        <a:t>The authors have used mixture of malware types drawn from the Kaggle malware data and VirusShare. They have demonstrated that both of its constituent detectors, EnTS and SLaMM, outperform previous information theoretic similarity measures. </a:t>
                      </a:r>
                      <a:endParaRPr sz="1000">
                        <a:solidFill>
                          <a:srgbClr val="FFFFFF"/>
                        </a:solidFill>
                        <a:latin typeface="Titillium Web"/>
                        <a:ea typeface="Titillium Web"/>
                        <a:cs typeface="Titillium Web"/>
                        <a:sym typeface="Titillium Web"/>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1800"/>
                        </a:spcAft>
                        <a:buClr>
                          <a:srgbClr val="000000"/>
                        </a:buClr>
                        <a:buSzPts val="1100"/>
                        <a:buFont typeface="Arial"/>
                        <a:buNone/>
                      </a:pPr>
                      <a:r>
                        <a:rPr lang="en" sz="1000">
                          <a:solidFill>
                            <a:srgbClr val="FFFFFF"/>
                          </a:solidFill>
                          <a:latin typeface="Titillium Web"/>
                          <a:ea typeface="Titillium Web"/>
                          <a:cs typeface="Titillium Web"/>
                          <a:sym typeface="Titillium Web"/>
                        </a:rPr>
                        <a:t>ITect targets file entropy patterns in different ways to achieve 100% precision with 90% accuracy but it could target 100% recall instead. It outperforms VirusTotal for precision and accuracy on combined Kaggle and VirusShare malware.</a:t>
                      </a:r>
                      <a:endParaRPr sz="1000">
                        <a:solidFill>
                          <a:srgbClr val="FFFFFF"/>
                        </a:solidFill>
                        <a:latin typeface="Titillium Web"/>
                        <a:ea typeface="Titillium Web"/>
                        <a:cs typeface="Titillium Web"/>
                        <a:sym typeface="Titillium Web"/>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idx="1" type="body"/>
          </p:nvPr>
        </p:nvSpPr>
        <p:spPr>
          <a:xfrm>
            <a:off x="457200" y="1428750"/>
            <a:ext cx="8160000" cy="1477500"/>
          </a:xfrm>
          <a:prstGeom prst="rect">
            <a:avLst/>
          </a:prstGeom>
        </p:spPr>
        <p:txBody>
          <a:bodyPr anchorCtr="0" anchor="t" bIns="0" lIns="0" spcFirstLastPara="1" rIns="0" wrap="square" tIns="0">
            <a:noAutofit/>
          </a:bodyPr>
          <a:lstStyle/>
          <a:p>
            <a:pPr indent="-330200" lvl="0" marL="457200" rtl="0" algn="l">
              <a:lnSpc>
                <a:spcPct val="115000"/>
              </a:lnSpc>
              <a:spcBef>
                <a:spcPts val="0"/>
              </a:spcBef>
              <a:spcAft>
                <a:spcPts val="0"/>
              </a:spcAft>
              <a:buClr>
                <a:srgbClr val="FFFFFF"/>
              </a:buClr>
              <a:buSzPts val="1600"/>
              <a:buFont typeface="Titillium Web"/>
              <a:buChar char="▰"/>
            </a:pPr>
            <a:r>
              <a:rPr lang="en" sz="1600">
                <a:solidFill>
                  <a:srgbClr val="FFFFFF"/>
                </a:solidFill>
                <a:latin typeface="Titillium Web"/>
                <a:ea typeface="Titillium Web"/>
                <a:cs typeface="Titillium Web"/>
                <a:sym typeface="Titillium Web"/>
              </a:rPr>
              <a:t>The goal of this competition is to predict a Windows machine’s probability of getting infected by various families of malware, based on different properties of that machine. </a:t>
            </a:r>
            <a:endParaRPr sz="1600">
              <a:solidFill>
                <a:srgbClr val="FFFFFF"/>
              </a:solidFill>
              <a:latin typeface="Titillium Web"/>
              <a:ea typeface="Titillium Web"/>
              <a:cs typeface="Titillium Web"/>
              <a:sym typeface="Titillium Web"/>
            </a:endParaRPr>
          </a:p>
          <a:p>
            <a:pPr indent="-330200" lvl="0" marL="457200" rtl="0" algn="l">
              <a:lnSpc>
                <a:spcPct val="115000"/>
              </a:lnSpc>
              <a:spcBef>
                <a:spcPts val="0"/>
              </a:spcBef>
              <a:spcAft>
                <a:spcPts val="0"/>
              </a:spcAft>
              <a:buClr>
                <a:srgbClr val="FFFFFF"/>
              </a:buClr>
              <a:buSzPts val="1600"/>
              <a:buFont typeface="Titillium Web"/>
              <a:buChar char="▰"/>
            </a:pPr>
            <a:r>
              <a:rPr lang="en" sz="1600">
                <a:solidFill>
                  <a:srgbClr val="FFFFFF"/>
                </a:solidFill>
                <a:latin typeface="Titillium Web"/>
                <a:ea typeface="Titillium Web"/>
                <a:cs typeface="Titillium Web"/>
                <a:sym typeface="Titillium Web"/>
              </a:rPr>
              <a:t>The telemetry data containing these properties and the machine infections was generated by combining heartbeat and threat reports collected by Microsoft's endpoint protection solution, Windows Defender.</a:t>
            </a:r>
            <a:endParaRPr sz="1600">
              <a:solidFill>
                <a:srgbClr val="FFFFFF"/>
              </a:solidFill>
              <a:latin typeface="Titillium Web"/>
              <a:ea typeface="Titillium Web"/>
              <a:cs typeface="Titillium Web"/>
              <a:sym typeface="Titillium Web"/>
            </a:endParaRPr>
          </a:p>
          <a:p>
            <a:pPr indent="-330200" lvl="0" marL="457200" rtl="0" algn="l">
              <a:spcBef>
                <a:spcPts val="0"/>
              </a:spcBef>
              <a:spcAft>
                <a:spcPts val="0"/>
              </a:spcAft>
              <a:buSzPts val="1600"/>
              <a:buChar char="▰"/>
            </a:pPr>
            <a:r>
              <a:rPr lang="en" sz="1600"/>
              <a:t>Each row in this dataset corresponds to a machine, uniquely identified by a MachineIdentifier. HasDetections is the ground truth and indicates that malware was detected on the machine.</a:t>
            </a:r>
            <a:endParaRPr sz="1600"/>
          </a:p>
          <a:p>
            <a:pPr indent="-330200" lvl="0" marL="457200" rtl="0" algn="l">
              <a:spcBef>
                <a:spcPts val="0"/>
              </a:spcBef>
              <a:spcAft>
                <a:spcPts val="0"/>
              </a:spcAft>
              <a:buSzPts val="1600"/>
              <a:buChar char="▰"/>
            </a:pPr>
            <a:r>
              <a:rPr lang="en" sz="1600"/>
              <a:t> Using the information and labels in train.csv, you must predict the value for HasDetections for each machine in test.csv.</a:t>
            </a:r>
            <a:endParaRPr sz="1400">
              <a:solidFill>
                <a:srgbClr val="FFFFFF"/>
              </a:solidFill>
              <a:latin typeface="Titillium Web"/>
              <a:ea typeface="Titillium Web"/>
              <a:cs typeface="Titillium Web"/>
              <a:sym typeface="Titillium Web"/>
            </a:endParaRPr>
          </a:p>
        </p:txBody>
      </p:sp>
      <p:sp>
        <p:nvSpPr>
          <p:cNvPr id="137" name="Google Shape;137;p24"/>
          <p:cNvSpPr txBox="1"/>
          <p:nvPr>
            <p:ph type="title"/>
          </p:nvPr>
        </p:nvSpPr>
        <p:spPr>
          <a:xfrm>
            <a:off x="457200" y="400200"/>
            <a:ext cx="60255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2800"/>
              <a:t>DATA USED</a:t>
            </a:r>
            <a:endParaRPr sz="2800"/>
          </a:p>
        </p:txBody>
      </p:sp>
      <p:sp>
        <p:nvSpPr>
          <p:cNvPr id="138" name="Google Shape;138;p2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ctrTitle"/>
          </p:nvPr>
        </p:nvSpPr>
        <p:spPr>
          <a:xfrm>
            <a:off x="685800" y="1625600"/>
            <a:ext cx="5796900" cy="1159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FEATURES USED IN TRAINING</a:t>
            </a:r>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nvSpPr>
        <p:spPr>
          <a:xfrm>
            <a:off x="4459800" y="40050"/>
            <a:ext cx="4307400" cy="50634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FFFFFF"/>
              </a:buClr>
              <a:buSzPts val="1200"/>
              <a:buFont typeface="Titillium Web"/>
              <a:buAutoNum type="arabicPeriod" startAt="18"/>
            </a:pPr>
            <a:r>
              <a:rPr lang="en" sz="1200">
                <a:solidFill>
                  <a:srgbClr val="FFFFFF"/>
                </a:solidFill>
                <a:latin typeface="Titillium Web"/>
                <a:ea typeface="Titillium Web"/>
                <a:cs typeface="Titillium Web"/>
                <a:sym typeface="Titillium Web"/>
              </a:rPr>
              <a:t>18LocaleEnglishNameIdentifier</a:t>
            </a:r>
            <a:r>
              <a:rPr lang="en" sz="1200">
                <a:solidFill>
                  <a:srgbClr val="FFFFFF"/>
                </a:solidFill>
                <a:latin typeface="Titillium Web"/>
                <a:ea typeface="Titillium Web"/>
                <a:cs typeface="Titillium Web"/>
                <a:sym typeface="Titillium Web"/>
              </a:rPr>
              <a:t> - English name of Locale ID of the current user</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startAt="18"/>
            </a:pPr>
            <a:r>
              <a:rPr lang="en" sz="1200">
                <a:solidFill>
                  <a:srgbClr val="FFFFFF"/>
                </a:solidFill>
                <a:latin typeface="Titillium Web"/>
                <a:ea typeface="Titillium Web"/>
                <a:cs typeface="Titillium Web"/>
                <a:sym typeface="Titillium Web"/>
              </a:rPr>
              <a:t>Platform - Calculates platform name (of OS related properties and processor property)</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startAt="18"/>
            </a:pPr>
            <a:r>
              <a:rPr lang="en" sz="1200">
                <a:solidFill>
                  <a:srgbClr val="FFFFFF"/>
                </a:solidFill>
                <a:latin typeface="Titillium Web"/>
                <a:ea typeface="Titillium Web"/>
                <a:cs typeface="Titillium Web"/>
                <a:sym typeface="Titillium Web"/>
              </a:rPr>
              <a:t>Processor - This is the process architecture of the installed operating system</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startAt="18"/>
            </a:pPr>
            <a:r>
              <a:rPr lang="en" sz="1200">
                <a:solidFill>
                  <a:srgbClr val="FFFFFF"/>
                </a:solidFill>
                <a:latin typeface="Titillium Web"/>
                <a:ea typeface="Titillium Web"/>
                <a:cs typeface="Titillium Web"/>
                <a:sym typeface="Titillium Web"/>
              </a:rPr>
              <a:t>OsVer - Version of the current operating system</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startAt="18"/>
            </a:pPr>
            <a:r>
              <a:rPr lang="en" sz="1200">
                <a:solidFill>
                  <a:srgbClr val="FFFFFF"/>
                </a:solidFill>
                <a:latin typeface="Titillium Web"/>
                <a:ea typeface="Titillium Web"/>
                <a:cs typeface="Titillium Web"/>
                <a:sym typeface="Titillium Web"/>
              </a:rPr>
              <a:t>OsBuild - Build of the current operating system</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startAt="18"/>
            </a:pPr>
            <a:r>
              <a:rPr lang="en" sz="1200">
                <a:solidFill>
                  <a:srgbClr val="FFFFFF"/>
                </a:solidFill>
                <a:latin typeface="Titillium Web"/>
                <a:ea typeface="Titillium Web"/>
                <a:cs typeface="Titillium Web"/>
                <a:sym typeface="Titillium Web"/>
              </a:rPr>
              <a:t>OsSuite - Product suite mask for the current operating system.</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startAt="18"/>
            </a:pPr>
            <a:r>
              <a:rPr lang="en" sz="1200">
                <a:solidFill>
                  <a:srgbClr val="FFFFFF"/>
                </a:solidFill>
                <a:latin typeface="Titillium Web"/>
                <a:ea typeface="Titillium Web"/>
                <a:cs typeface="Titillium Web"/>
                <a:sym typeface="Titillium Web"/>
              </a:rPr>
              <a:t>OsPlatformSubRelease - Returns the OS Platform sub-release (Windows Vista, Windows 7, Windows 8, TH1, TH2)</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startAt="18"/>
            </a:pPr>
            <a:r>
              <a:rPr lang="en" sz="1200">
                <a:solidFill>
                  <a:srgbClr val="FFFFFF"/>
                </a:solidFill>
                <a:latin typeface="Titillium Web"/>
                <a:ea typeface="Titillium Web"/>
                <a:cs typeface="Titillium Web"/>
                <a:sym typeface="Titillium Web"/>
              </a:rPr>
              <a:t>OsBuildLab - Build lab that generated the current OS. Example: 9600.17630.amd64fre.winblue_r7.150109-2022</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startAt="18"/>
            </a:pPr>
            <a:r>
              <a:rPr lang="en" sz="1200">
                <a:solidFill>
                  <a:srgbClr val="FFFFFF"/>
                </a:solidFill>
                <a:latin typeface="Titillium Web"/>
                <a:ea typeface="Titillium Web"/>
                <a:cs typeface="Titillium Web"/>
                <a:sym typeface="Titillium Web"/>
              </a:rPr>
              <a:t>SkuEdition - The goal of this feature is to use the Product Type defined in the MSDN to map to a 'SKU-Edition' name that is useful in population reporting. The valid Product Type are defined in %sdxroot%\data\windowseditions.xml. This API has been used since Vista and Server 2008, so there are many Product Types that do not apply to Windows 10. The 'SKU-Edition' is a string value that is in one of three classes of results. The design must hand each class.</a:t>
            </a:r>
            <a:endParaRPr sz="12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200"/>
          </a:p>
        </p:txBody>
      </p:sp>
      <p:sp>
        <p:nvSpPr>
          <p:cNvPr id="149" name="Google Shape;149;p26"/>
          <p:cNvSpPr txBox="1"/>
          <p:nvPr/>
        </p:nvSpPr>
        <p:spPr>
          <a:xfrm>
            <a:off x="152400" y="152400"/>
            <a:ext cx="4307400" cy="50634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FFFFFF"/>
              </a:buClr>
              <a:buSzPts val="1200"/>
              <a:buFont typeface="Titillium Web"/>
              <a:buAutoNum type="arabicPeriod"/>
            </a:pPr>
            <a:r>
              <a:rPr lang="en" sz="1200">
                <a:solidFill>
                  <a:srgbClr val="FFFFFF"/>
                </a:solidFill>
                <a:latin typeface="Titillium Web"/>
                <a:ea typeface="Titillium Web"/>
                <a:cs typeface="Titillium Web"/>
                <a:sym typeface="Titillium Web"/>
              </a:rPr>
              <a:t>MachineIdentifier - Individual machine ID</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a:pPr>
            <a:r>
              <a:rPr lang="en" sz="1200">
                <a:solidFill>
                  <a:srgbClr val="FFFFFF"/>
                </a:solidFill>
                <a:latin typeface="Titillium Web"/>
                <a:ea typeface="Titillium Web"/>
                <a:cs typeface="Titillium Web"/>
                <a:sym typeface="Titillium Web"/>
              </a:rPr>
              <a:t>ProductName - Defender state information e.g. win8defender</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a:pPr>
            <a:r>
              <a:rPr lang="en" sz="1200">
                <a:solidFill>
                  <a:srgbClr val="FFFFFF"/>
                </a:solidFill>
                <a:latin typeface="Titillium Web"/>
                <a:ea typeface="Titillium Web"/>
                <a:cs typeface="Titillium Web"/>
                <a:sym typeface="Titillium Web"/>
              </a:rPr>
              <a:t>EngineVersion - Defender state information e.g. 1.1.12603.0</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a:pPr>
            <a:r>
              <a:rPr lang="en" sz="1200">
                <a:solidFill>
                  <a:srgbClr val="FFFFFF"/>
                </a:solidFill>
                <a:latin typeface="Titillium Web"/>
                <a:ea typeface="Titillium Web"/>
                <a:cs typeface="Titillium Web"/>
                <a:sym typeface="Titillium Web"/>
              </a:rPr>
              <a:t>AppVersion - Defender state information e.g. 4.9.10586.0</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a:pPr>
            <a:r>
              <a:rPr lang="en" sz="1200">
                <a:solidFill>
                  <a:srgbClr val="FFFFFF"/>
                </a:solidFill>
                <a:latin typeface="Titillium Web"/>
                <a:ea typeface="Titillium Web"/>
                <a:cs typeface="Titillium Web"/>
                <a:sym typeface="Titillium Web"/>
              </a:rPr>
              <a:t>AvSigVersion - Defender state information e.g. 1.217.1014.0</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a:pPr>
            <a:r>
              <a:rPr lang="en" sz="1200">
                <a:solidFill>
                  <a:srgbClr val="FFFFFF"/>
                </a:solidFill>
                <a:latin typeface="Titillium Web"/>
                <a:ea typeface="Titillium Web"/>
                <a:cs typeface="Titillium Web"/>
                <a:sym typeface="Titillium Web"/>
              </a:rPr>
              <a:t>IsBeta - Defender state information e.g. false</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a:pPr>
            <a:r>
              <a:rPr lang="en" sz="1200">
                <a:solidFill>
                  <a:srgbClr val="FFFFFF"/>
                </a:solidFill>
                <a:latin typeface="Titillium Web"/>
                <a:ea typeface="Titillium Web"/>
                <a:cs typeface="Titillium Web"/>
                <a:sym typeface="Titillium Web"/>
              </a:rPr>
              <a:t>RtpStateBitfield - NA</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a:pPr>
            <a:r>
              <a:rPr lang="en" sz="1200">
                <a:solidFill>
                  <a:srgbClr val="FFFFFF"/>
                </a:solidFill>
                <a:latin typeface="Titillium Web"/>
                <a:ea typeface="Titillium Web"/>
                <a:cs typeface="Titillium Web"/>
                <a:sym typeface="Titillium Web"/>
              </a:rPr>
              <a:t>IsSxsPassiveMode - NA</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a:pPr>
            <a:r>
              <a:rPr lang="en" sz="1200">
                <a:solidFill>
                  <a:srgbClr val="FFFFFF"/>
                </a:solidFill>
                <a:latin typeface="Titillium Web"/>
                <a:ea typeface="Titillium Web"/>
                <a:cs typeface="Titillium Web"/>
                <a:sym typeface="Titillium Web"/>
              </a:rPr>
              <a:t>DefaultBrowsersIdentifier - ID for the machine's default browser</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a:pPr>
            <a:r>
              <a:rPr lang="en" sz="1200">
                <a:solidFill>
                  <a:srgbClr val="FFFFFF"/>
                </a:solidFill>
                <a:latin typeface="Titillium Web"/>
                <a:ea typeface="Titillium Web"/>
                <a:cs typeface="Titillium Web"/>
                <a:sym typeface="Titillium Web"/>
              </a:rPr>
              <a:t>AVProductStatesIdentifier - ID for the specific configuration of a user's antivirus software</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a:pPr>
            <a:r>
              <a:rPr lang="en" sz="1200">
                <a:solidFill>
                  <a:srgbClr val="FFFFFF"/>
                </a:solidFill>
                <a:latin typeface="Titillium Web"/>
                <a:ea typeface="Titillium Web"/>
                <a:cs typeface="Titillium Web"/>
                <a:sym typeface="Titillium Web"/>
              </a:rPr>
              <a:t>AVProductsInstalled - NA</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a:pPr>
            <a:r>
              <a:rPr lang="en" sz="1200">
                <a:solidFill>
                  <a:srgbClr val="FFFFFF"/>
                </a:solidFill>
                <a:latin typeface="Titillium Web"/>
                <a:ea typeface="Titillium Web"/>
                <a:cs typeface="Titillium Web"/>
                <a:sym typeface="Titillium Web"/>
              </a:rPr>
              <a:t>AVProductsEnabled - NA</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a:pPr>
            <a:r>
              <a:rPr lang="en" sz="1200">
                <a:solidFill>
                  <a:srgbClr val="FFFFFF"/>
                </a:solidFill>
                <a:latin typeface="Titillium Web"/>
                <a:ea typeface="Titillium Web"/>
                <a:cs typeface="Titillium Web"/>
                <a:sym typeface="Titillium Web"/>
              </a:rPr>
              <a:t>HasTpm - True if machine has tpm</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a:pPr>
            <a:r>
              <a:rPr lang="en" sz="1200">
                <a:solidFill>
                  <a:srgbClr val="FFFFFF"/>
                </a:solidFill>
                <a:latin typeface="Titillium Web"/>
                <a:ea typeface="Titillium Web"/>
                <a:cs typeface="Titillium Web"/>
                <a:sym typeface="Titillium Web"/>
              </a:rPr>
              <a:t>CountryIdentifier - ID for the country the machine is located in</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AutoNum type="arabicPeriod"/>
            </a:pPr>
            <a:r>
              <a:rPr lang="en" sz="1200">
                <a:solidFill>
                  <a:srgbClr val="FFFFFF"/>
                </a:solidFill>
              </a:rPr>
              <a:t>CityIdentifier - ID for the city the machine is located in</a:t>
            </a:r>
            <a:endParaRPr sz="1200">
              <a:solidFill>
                <a:srgbClr val="FFFFFF"/>
              </a:solidFill>
            </a:endParaRPr>
          </a:p>
          <a:p>
            <a:pPr indent="-304800" lvl="0" marL="457200" rtl="0" algn="l">
              <a:spcBef>
                <a:spcPts val="0"/>
              </a:spcBef>
              <a:spcAft>
                <a:spcPts val="0"/>
              </a:spcAft>
              <a:buClr>
                <a:srgbClr val="FFFFFF"/>
              </a:buClr>
              <a:buSzPts val="1200"/>
              <a:buAutoNum type="arabicPeriod"/>
            </a:pPr>
            <a:r>
              <a:rPr lang="en" sz="1200">
                <a:solidFill>
                  <a:srgbClr val="FFFFFF"/>
                </a:solidFill>
              </a:rPr>
              <a:t>OrganizationIdentifier - ID for the organization the machine belongs in, organization ID is mapped to both specific companies and broad industries</a:t>
            </a:r>
            <a:endParaRPr sz="1200">
              <a:solidFill>
                <a:srgbClr val="FFFFFF"/>
              </a:solidFill>
            </a:endParaRPr>
          </a:p>
          <a:p>
            <a:pPr indent="-304800" lvl="0" marL="457200" rtl="0" algn="l">
              <a:spcBef>
                <a:spcPts val="0"/>
              </a:spcBef>
              <a:spcAft>
                <a:spcPts val="0"/>
              </a:spcAft>
              <a:buClr>
                <a:srgbClr val="FFFFFF"/>
              </a:buClr>
              <a:buSzPts val="1200"/>
              <a:buAutoNum type="arabicPeriod"/>
            </a:pPr>
            <a:r>
              <a:rPr lang="en" sz="1200">
                <a:solidFill>
                  <a:srgbClr val="FFFFFF"/>
                </a:solidFill>
              </a:rPr>
              <a:t>GeoNameIdentifier - ID for the geographic region a machine is located in</a:t>
            </a:r>
            <a:endParaRPr sz="1200">
              <a:solidFill>
                <a:srgbClr val="FFFFFF"/>
              </a:solidFill>
              <a:latin typeface="Titillium Web"/>
              <a:ea typeface="Titillium Web"/>
              <a:cs typeface="Titillium Web"/>
              <a:sym typeface="Titillium Web"/>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nvSpPr>
        <p:spPr>
          <a:xfrm>
            <a:off x="4459800" y="40050"/>
            <a:ext cx="4307400" cy="50634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FFFFFF"/>
              </a:buClr>
              <a:buSzPts val="1200"/>
              <a:buFont typeface="Titillium Web"/>
              <a:buAutoNum type="arabicPeriod" startAt="35"/>
            </a:pPr>
            <a:r>
              <a:rPr lang="en" sz="1200">
                <a:solidFill>
                  <a:srgbClr val="FFFFFF"/>
                </a:solidFill>
                <a:latin typeface="Titillium Web"/>
                <a:ea typeface="Titillium Web"/>
                <a:cs typeface="Titillium Web"/>
                <a:sym typeface="Titillium Web"/>
              </a:rPr>
              <a:t>UnaLienable - This attribute reports whether or not the "administrator in Admin Approval Mode" user type is disabled or enabled in UAC. The value reported is obtained by reading the regkey HKLM\SOFTWARE\Microsoft\Windows\CurrentVersion\Policies\System\EnableLUA.</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startAt="35"/>
            </a:pPr>
            <a:r>
              <a:rPr lang="en" sz="1200">
                <a:solidFill>
                  <a:srgbClr val="FFFFFF"/>
                </a:solidFill>
                <a:latin typeface="Titillium Web"/>
                <a:ea typeface="Titillium Web"/>
                <a:cs typeface="Titillium Web"/>
                <a:sym typeface="Titillium Web"/>
              </a:rPr>
              <a:t>Census_MDC2FormFactor - A grouping based on a combination of Device Census level hardware characteristics. The logic used to define Form Factor is rooted in business and industry standards and aligns with how people think about their device. (Examples: Smartphone, Small Tablet, All in One, Convertible...)</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startAt="35"/>
            </a:pPr>
            <a:r>
              <a:rPr lang="en" sz="1200">
                <a:solidFill>
                  <a:srgbClr val="FFFFFF"/>
                </a:solidFill>
                <a:latin typeface="Titillium Web"/>
                <a:ea typeface="Titillium Web"/>
                <a:cs typeface="Titillium Web"/>
                <a:sym typeface="Titillium Web"/>
              </a:rPr>
              <a:t>Census_DeviceFamily - AKA DeviceClass. Indicates the type of device that an edition of the OS is intended for. Example values: Windows.Desktop, Windows.Mobile, and iOS.Phone</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startAt="35"/>
            </a:pPr>
            <a:r>
              <a:rPr lang="en" sz="1200">
                <a:solidFill>
                  <a:srgbClr val="FFFFFF"/>
                </a:solidFill>
                <a:latin typeface="Titillium Web"/>
                <a:ea typeface="Titillium Web"/>
                <a:cs typeface="Titillium Web"/>
                <a:sym typeface="Titillium Web"/>
              </a:rPr>
              <a:t>Census_OEMNameIdentifier - NA</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startAt="35"/>
            </a:pPr>
            <a:r>
              <a:rPr lang="en" sz="1200">
                <a:solidFill>
                  <a:srgbClr val="FFFFFF"/>
                </a:solidFill>
                <a:latin typeface="Titillium Web"/>
                <a:ea typeface="Titillium Web"/>
                <a:cs typeface="Titillium Web"/>
                <a:sym typeface="Titillium Web"/>
              </a:rPr>
              <a:t>Census_OEMModelIdentifier - NA</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startAt="35"/>
            </a:pPr>
            <a:r>
              <a:rPr lang="en" sz="1200">
                <a:solidFill>
                  <a:srgbClr val="FFFFFF"/>
                </a:solidFill>
                <a:latin typeface="Titillium Web"/>
                <a:ea typeface="Titillium Web"/>
                <a:cs typeface="Titillium Web"/>
                <a:sym typeface="Titillium Web"/>
              </a:rPr>
              <a:t>Census_ProcessorCoreCount - Number of logical cores in the processor</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startAt="35"/>
            </a:pPr>
            <a:r>
              <a:rPr lang="en" sz="1200">
                <a:solidFill>
                  <a:srgbClr val="FFFFFF"/>
                </a:solidFill>
                <a:latin typeface="Titillium Web"/>
                <a:ea typeface="Titillium Web"/>
                <a:cs typeface="Titillium Web"/>
                <a:sym typeface="Titillium Web"/>
              </a:rPr>
              <a:t>Census_ProcessorManufacturerIdentifier - NA</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startAt="35"/>
            </a:pPr>
            <a:r>
              <a:rPr lang="en" sz="1200">
                <a:solidFill>
                  <a:srgbClr val="FFFFFF"/>
                </a:solidFill>
                <a:latin typeface="Titillium Web"/>
                <a:ea typeface="Titillium Web"/>
                <a:cs typeface="Titillium Web"/>
                <a:sym typeface="Titillium Web"/>
              </a:rPr>
              <a:t>Census_ProcessorModelIdentifier - NA</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startAt="35"/>
            </a:pPr>
            <a:r>
              <a:rPr lang="en" sz="1200">
                <a:solidFill>
                  <a:srgbClr val="FFFFFF"/>
                </a:solidFill>
                <a:latin typeface="Titillium Web"/>
                <a:ea typeface="Titillium Web"/>
                <a:cs typeface="Titillium Web"/>
                <a:sym typeface="Titillium Web"/>
              </a:rPr>
              <a:t>Census_ProcessorClass - A classification of processors into high/medium/low. Initially used for Pricing Level SKU. No longer maintained and updated</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startAt="35"/>
            </a:pPr>
            <a:r>
              <a:rPr lang="en" sz="1200">
                <a:solidFill>
                  <a:srgbClr val="FFFFFF"/>
                </a:solidFill>
                <a:latin typeface="Titillium Web"/>
                <a:ea typeface="Titillium Web"/>
                <a:cs typeface="Titillium Web"/>
                <a:sym typeface="Titillium Web"/>
              </a:rPr>
              <a:t>Census_PrimaryDiskTotalCapacity - Amount of disk space on primary disk of the machine in MB</a:t>
            </a:r>
            <a:endParaRPr sz="12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200">
              <a:solidFill>
                <a:srgbClr val="FFFFFF"/>
              </a:solidFill>
              <a:latin typeface="Titillium Web"/>
              <a:ea typeface="Titillium Web"/>
              <a:cs typeface="Titillium Web"/>
              <a:sym typeface="Titillium Web"/>
            </a:endParaRPr>
          </a:p>
        </p:txBody>
      </p:sp>
      <p:sp>
        <p:nvSpPr>
          <p:cNvPr id="155" name="Google Shape;155;p27"/>
          <p:cNvSpPr txBox="1"/>
          <p:nvPr/>
        </p:nvSpPr>
        <p:spPr>
          <a:xfrm>
            <a:off x="152400" y="152400"/>
            <a:ext cx="4307400" cy="50634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FFFFFF"/>
              </a:buClr>
              <a:buSzPts val="1200"/>
              <a:buFont typeface="Titillium Web"/>
              <a:buAutoNum type="arabicPeriod" startAt="27"/>
            </a:pPr>
            <a:r>
              <a:rPr lang="en" sz="1200">
                <a:solidFill>
                  <a:srgbClr val="FFFFFF"/>
                </a:solidFill>
                <a:latin typeface="Titillium Web"/>
                <a:ea typeface="Titillium Web"/>
                <a:cs typeface="Titillium Web"/>
                <a:sym typeface="Titillium Web"/>
              </a:rPr>
              <a:t>IsProtected - This is a calculated field derived from the Spynet Report's AV Products field. Returns: a. TRUE if there is at least one active and up-to-date antivirus product running on this machine. b. FALSE if there is no active AV product on this machine, or if the AV is active, but is not receiving the latest updates. c. null if there are no </a:t>
            </a:r>
            <a:r>
              <a:rPr lang="en" sz="1200">
                <a:solidFill>
                  <a:srgbClr val="FFFFFF"/>
                </a:solidFill>
                <a:latin typeface="Titillium Web"/>
                <a:ea typeface="Titillium Web"/>
                <a:cs typeface="Titillium Web"/>
                <a:sym typeface="Titillium Web"/>
              </a:rPr>
              <a:t>Antivirus</a:t>
            </a:r>
            <a:r>
              <a:rPr lang="en" sz="1200">
                <a:solidFill>
                  <a:srgbClr val="FFFFFF"/>
                </a:solidFill>
                <a:latin typeface="Titillium Web"/>
                <a:ea typeface="Titillium Web"/>
                <a:cs typeface="Titillium Web"/>
                <a:sym typeface="Titillium Web"/>
              </a:rPr>
              <a:t> Products in the report. Returns: Whether a machine is protected.</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startAt="27"/>
            </a:pPr>
            <a:r>
              <a:rPr lang="en" sz="1200">
                <a:solidFill>
                  <a:srgbClr val="FFFFFF"/>
                </a:solidFill>
                <a:latin typeface="Titillium Web"/>
                <a:ea typeface="Titillium Web"/>
                <a:cs typeface="Titillium Web"/>
                <a:sym typeface="Titillium Web"/>
              </a:rPr>
              <a:t>AutoSampleOptIn - This is the SubmitSamplesConsent value passed in from the service, available on CAMP 9+</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startAt="27"/>
            </a:pPr>
            <a:r>
              <a:rPr lang="en" sz="1200">
                <a:solidFill>
                  <a:srgbClr val="FFFFFF"/>
                </a:solidFill>
                <a:latin typeface="Titillium Web"/>
                <a:ea typeface="Titillium Web"/>
                <a:cs typeface="Titillium Web"/>
                <a:sym typeface="Titillium Web"/>
              </a:rPr>
              <a:t>PuaMode - Pua Enabled mode from the service</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startAt="27"/>
            </a:pPr>
            <a:r>
              <a:rPr lang="en" sz="1200">
                <a:solidFill>
                  <a:srgbClr val="FFFFFF"/>
                </a:solidFill>
                <a:latin typeface="Titillium Web"/>
                <a:ea typeface="Titillium Web"/>
                <a:cs typeface="Titillium Web"/>
                <a:sym typeface="Titillium Web"/>
              </a:rPr>
              <a:t>SMode - This field is set to true when the device is known to be in 'S Mode', as in, Windows 10 S mode, where only Microsoft Store apps can be installed</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startAt="27"/>
            </a:pPr>
            <a:r>
              <a:rPr lang="en" sz="1200">
                <a:solidFill>
                  <a:srgbClr val="FFFFFF"/>
                </a:solidFill>
                <a:latin typeface="Titillium Web"/>
                <a:ea typeface="Titillium Web"/>
                <a:cs typeface="Titillium Web"/>
                <a:sym typeface="Titillium Web"/>
              </a:rPr>
              <a:t>IeVerIdentifier - NA</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startAt="27"/>
            </a:pPr>
            <a:r>
              <a:rPr lang="en" sz="1200">
                <a:solidFill>
                  <a:srgbClr val="FFFFFF"/>
                </a:solidFill>
                <a:latin typeface="Titillium Web"/>
                <a:ea typeface="Titillium Web"/>
                <a:cs typeface="Titillium Web"/>
                <a:sym typeface="Titillium Web"/>
              </a:rPr>
              <a:t>SmartScreen - This is the SmartScreen enabled string value from registry. This is obtained by checking in order, HKLM\SOFTWARE\Policies\Microsoft\Windows\System\SmartScreenEnabled and HKLM\SOFTWARE\Microsoft\Windows\CurrentVersion\Explorer\SmartScreenEnabled. If the value exists but is blank, the value "ExistsNeifjccilbfibrnkufikfkgigngvrhnnchrjkkhgtjhie</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startAt="27"/>
            </a:pPr>
            <a:r>
              <a:rPr lang="en" sz="1200">
                <a:solidFill>
                  <a:srgbClr val="FFFFFF"/>
                </a:solidFill>
                <a:latin typeface="Titillium Web"/>
                <a:ea typeface="Titillium Web"/>
                <a:cs typeface="Titillium Web"/>
                <a:sym typeface="Titillium Web"/>
              </a:rPr>
              <a:t>otSet" is sent in telemetry.</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startAt="27"/>
            </a:pPr>
            <a:r>
              <a:rPr lang="en" sz="1200">
                <a:solidFill>
                  <a:srgbClr val="FFFFFF"/>
                </a:solidFill>
                <a:latin typeface="Titillium Web"/>
                <a:ea typeface="Titillium Web"/>
                <a:cs typeface="Titillium Web"/>
                <a:sym typeface="Titillium Web"/>
              </a:rPr>
              <a:t>Firewall - This attribute is true (1) for Windows 8.1 and above if windows firewall is enabled, as reported by the service.</a:t>
            </a:r>
            <a:endParaRPr sz="12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200">
              <a:solidFill>
                <a:srgbClr val="FFFFFF"/>
              </a:solidFill>
              <a:latin typeface="Titillium Web"/>
              <a:ea typeface="Titillium Web"/>
              <a:cs typeface="Titillium Web"/>
              <a:sym typeface="Titillium Web"/>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nvSpPr>
        <p:spPr>
          <a:xfrm>
            <a:off x="4459800" y="40050"/>
            <a:ext cx="4307400" cy="50634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FFFFFF"/>
              </a:buClr>
              <a:buSzPts val="1200"/>
              <a:buFont typeface="Titillium Web"/>
              <a:buAutoNum type="arabicPeriod" startAt="56"/>
            </a:pPr>
            <a:r>
              <a:rPr lang="en" sz="1200">
                <a:solidFill>
                  <a:srgbClr val="FFFFFF"/>
                </a:solidFill>
                <a:latin typeface="Titillium Web"/>
                <a:ea typeface="Titillium Web"/>
                <a:cs typeface="Titillium Web"/>
                <a:sym typeface="Titillium Web"/>
              </a:rPr>
              <a:t>Census_OSBranch - Branch of the OS extracted from the OsVersionFull. Example - OsBranch = fbl_partner_eeap where OsVersion = 6.4.9813.0.amd64fre.fbl_partner_eeap.140810-0005</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startAt="56"/>
            </a:pPr>
            <a:r>
              <a:rPr lang="en" sz="1200">
                <a:solidFill>
                  <a:srgbClr val="FFFFFF"/>
                </a:solidFill>
                <a:latin typeface="Titillium Web"/>
                <a:ea typeface="Titillium Web"/>
                <a:cs typeface="Titillium Web"/>
                <a:sym typeface="Titillium Web"/>
              </a:rPr>
              <a:t>Census_OSBuildNumber - OS Build number extracted from the OsVersionFull. Example - OsBuildNumber = 10512 or 10240</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startAt="56"/>
            </a:pPr>
            <a:r>
              <a:rPr lang="en" sz="1200">
                <a:solidFill>
                  <a:srgbClr val="FFFFFF"/>
                </a:solidFill>
                <a:latin typeface="Titillium Web"/>
                <a:ea typeface="Titillium Web"/>
                <a:cs typeface="Titillium Web"/>
                <a:sym typeface="Titillium Web"/>
              </a:rPr>
              <a:t>Census_OSBuildRevision - OS Build revision extracted from the OsVersionFull. Example - OsBuildRevision = 1000 or 16458</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startAt="56"/>
            </a:pPr>
            <a:r>
              <a:rPr lang="en" sz="1200">
                <a:solidFill>
                  <a:srgbClr val="FFFFFF"/>
                </a:solidFill>
                <a:latin typeface="Titillium Web"/>
                <a:ea typeface="Titillium Web"/>
                <a:cs typeface="Titillium Web"/>
                <a:sym typeface="Titillium Web"/>
              </a:rPr>
              <a:t>Census_OSEdition - Edition of the current OS. Sourced from HKLM\Software\Microsoft\Windows NT\CurrentVersion@EditionID in registry. Example: Enterprise</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startAt="56"/>
            </a:pPr>
            <a:r>
              <a:rPr lang="en" sz="1200">
                <a:solidFill>
                  <a:srgbClr val="FFFFFF"/>
                </a:solidFill>
                <a:latin typeface="Titillium Web"/>
                <a:ea typeface="Titillium Web"/>
                <a:cs typeface="Titillium Web"/>
                <a:sym typeface="Titillium Web"/>
              </a:rPr>
              <a:t>Census_OSSkuName - OS edition friendly name (currently Windows only)</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startAt="56"/>
            </a:pPr>
            <a:r>
              <a:rPr lang="en" sz="1200">
                <a:solidFill>
                  <a:srgbClr val="FFFFFF"/>
                </a:solidFill>
                <a:latin typeface="Titillium Web"/>
                <a:ea typeface="Titillium Web"/>
                <a:cs typeface="Titillium Web"/>
                <a:sym typeface="Titillium Web"/>
              </a:rPr>
              <a:t>Census_OSInstallTypeName - Friendly description of what install was used on the machine i.e. clean</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startAt="56"/>
            </a:pPr>
            <a:r>
              <a:rPr lang="en" sz="1200">
                <a:solidFill>
                  <a:srgbClr val="FFFFFF"/>
                </a:solidFill>
                <a:latin typeface="Titillium Web"/>
                <a:ea typeface="Titillium Web"/>
                <a:cs typeface="Titillium Web"/>
                <a:sym typeface="Titillium Web"/>
              </a:rPr>
              <a:t>Census_OSInstallLanguageIdentifier - NA</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startAt="56"/>
            </a:pPr>
            <a:r>
              <a:rPr lang="en" sz="1200">
                <a:solidFill>
                  <a:srgbClr val="FFFFFF"/>
                </a:solidFill>
                <a:latin typeface="Titillium Web"/>
                <a:ea typeface="Titillium Web"/>
                <a:cs typeface="Titillium Web"/>
                <a:sym typeface="Titillium Web"/>
              </a:rPr>
              <a:t>Census_OSUILocaleIdentifier - NA</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startAt="56"/>
            </a:pPr>
            <a:r>
              <a:rPr lang="en" sz="1200">
                <a:solidFill>
                  <a:srgbClr val="FFFFFF"/>
                </a:solidFill>
                <a:latin typeface="Titillium Web"/>
                <a:ea typeface="Titillium Web"/>
                <a:cs typeface="Titillium Web"/>
                <a:sym typeface="Titillium Web"/>
              </a:rPr>
              <a:t>Census_OSWUAutoUpdateOptionsName - Friendly name of the WindowsUpdate auto-update settings on the machine.</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startAt="56"/>
            </a:pPr>
            <a:r>
              <a:rPr lang="en" sz="1200">
                <a:solidFill>
                  <a:srgbClr val="FFFFFF"/>
                </a:solidFill>
                <a:latin typeface="Titillium Web"/>
                <a:ea typeface="Titillium Web"/>
                <a:cs typeface="Titillium Web"/>
                <a:sym typeface="Titillium Web"/>
              </a:rPr>
              <a:t>Census_IsPortableOperatingSystem - Indicates whether OS is booted up and running via Windows-To-Go on a USB stick.</a:t>
            </a:r>
            <a:endParaRPr sz="12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2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200">
              <a:solidFill>
                <a:srgbClr val="FFFFFF"/>
              </a:solidFill>
              <a:latin typeface="Titillium Web"/>
              <a:ea typeface="Titillium Web"/>
              <a:cs typeface="Titillium Web"/>
              <a:sym typeface="Titillium Web"/>
            </a:endParaRPr>
          </a:p>
        </p:txBody>
      </p:sp>
      <p:sp>
        <p:nvSpPr>
          <p:cNvPr id="161" name="Google Shape;161;p28"/>
          <p:cNvSpPr txBox="1"/>
          <p:nvPr/>
        </p:nvSpPr>
        <p:spPr>
          <a:xfrm>
            <a:off x="152400" y="152400"/>
            <a:ext cx="4307400" cy="50634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FFFFFF"/>
              </a:buClr>
              <a:buSzPts val="1200"/>
              <a:buFont typeface="Titillium Web"/>
              <a:buAutoNum type="arabicPeriod" startAt="45"/>
            </a:pPr>
            <a:r>
              <a:rPr lang="en" sz="1200">
                <a:solidFill>
                  <a:srgbClr val="FFFFFF"/>
                </a:solidFill>
                <a:latin typeface="Titillium Web"/>
                <a:ea typeface="Titillium Web"/>
                <a:cs typeface="Titillium Web"/>
                <a:sym typeface="Titillium Web"/>
              </a:rPr>
              <a:t>Census_HasOpticalDiskDrive - True indicates that the machine has an optical disk drive (CD/DVD)</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startAt="45"/>
            </a:pPr>
            <a:r>
              <a:rPr lang="en" sz="1200">
                <a:solidFill>
                  <a:srgbClr val="FFFFFF"/>
                </a:solidFill>
                <a:latin typeface="Titillium Web"/>
                <a:ea typeface="Titillium Web"/>
                <a:cs typeface="Titillium Web"/>
                <a:sym typeface="Titillium Web"/>
              </a:rPr>
              <a:t>Census_TotalPhysicalRAM - Retrieves the physical RAM in MB</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startAt="45"/>
            </a:pPr>
            <a:r>
              <a:rPr lang="en" sz="1200">
                <a:solidFill>
                  <a:srgbClr val="FFFFFF"/>
                </a:solidFill>
                <a:latin typeface="Titillium Web"/>
                <a:ea typeface="Titillium Web"/>
                <a:cs typeface="Titillium Web"/>
                <a:sym typeface="Titillium Web"/>
              </a:rPr>
              <a:t>Census_ChassisTypeName - Retrieves a numeric representation of what type of chassis the machine has. A value of 0 means xx</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startAt="45"/>
            </a:pPr>
            <a:r>
              <a:rPr lang="en" sz="1200">
                <a:solidFill>
                  <a:srgbClr val="FFFFFF"/>
                </a:solidFill>
                <a:latin typeface="Titillium Web"/>
                <a:ea typeface="Titillium Web"/>
                <a:cs typeface="Titillium Web"/>
                <a:sym typeface="Titillium Web"/>
              </a:rPr>
              <a:t>Census_InternalPrimaryDiagonalDisplaySizeInInches - Retrieves the physical diagonal length in inches of the primary display</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startAt="45"/>
            </a:pPr>
            <a:r>
              <a:rPr lang="en" sz="1200">
                <a:solidFill>
                  <a:srgbClr val="FFFFFF"/>
                </a:solidFill>
                <a:latin typeface="Titillium Web"/>
                <a:ea typeface="Titillium Web"/>
                <a:cs typeface="Titillium Web"/>
                <a:sym typeface="Titillium Web"/>
              </a:rPr>
              <a:t>Census_InternalPrimaryDisplayResolutionHorizontal - Retrieves the number of pixels in the horizontal direction of the internal display.</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startAt="45"/>
            </a:pPr>
            <a:r>
              <a:rPr lang="en" sz="1200">
                <a:solidFill>
                  <a:srgbClr val="FFFFFF"/>
                </a:solidFill>
                <a:latin typeface="Titillium Web"/>
                <a:ea typeface="Titillium Web"/>
                <a:cs typeface="Titillium Web"/>
                <a:sym typeface="Titillium Web"/>
              </a:rPr>
              <a:t>Census_InternalPrimaryDisplayResolutionVertical - Retrieves the number of pixels in the vertical direction of the internal display</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startAt="45"/>
            </a:pPr>
            <a:r>
              <a:rPr lang="en" sz="1200">
                <a:solidFill>
                  <a:srgbClr val="FFFFFF"/>
                </a:solidFill>
                <a:latin typeface="Titillium Web"/>
                <a:ea typeface="Titillium Web"/>
                <a:cs typeface="Titillium Web"/>
                <a:sym typeface="Titillium Web"/>
              </a:rPr>
              <a:t>Census_PowerPlatformRoleName - Indicates the OEM preferred power management profile. This value helps identify the basic form factor of the device</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startAt="45"/>
            </a:pPr>
            <a:r>
              <a:rPr lang="en" sz="1200">
                <a:solidFill>
                  <a:srgbClr val="FFFFFF"/>
                </a:solidFill>
                <a:latin typeface="Titillium Web"/>
                <a:ea typeface="Titillium Web"/>
                <a:cs typeface="Titillium Web"/>
                <a:sym typeface="Titillium Web"/>
              </a:rPr>
              <a:t>Census_InternalBatteryType - NA</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startAt="45"/>
            </a:pPr>
            <a:r>
              <a:rPr lang="en" sz="1200">
                <a:solidFill>
                  <a:srgbClr val="FFFFFF"/>
                </a:solidFill>
                <a:latin typeface="Titillium Web"/>
                <a:ea typeface="Titillium Web"/>
                <a:cs typeface="Titillium Web"/>
                <a:sym typeface="Titillium Web"/>
              </a:rPr>
              <a:t>Census_InternalBatteryNumberOfCharges - NA</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startAt="45"/>
            </a:pPr>
            <a:r>
              <a:rPr lang="en" sz="1200">
                <a:solidFill>
                  <a:srgbClr val="FFFFFF"/>
                </a:solidFill>
                <a:latin typeface="Titillium Web"/>
                <a:ea typeface="Titillium Web"/>
                <a:cs typeface="Titillium Web"/>
                <a:sym typeface="Titillium Web"/>
              </a:rPr>
              <a:t>Census_OSVersion - Numeric OS version Example - 10.0.10130.0</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startAt="45"/>
            </a:pPr>
            <a:r>
              <a:rPr lang="en" sz="1200">
                <a:solidFill>
                  <a:srgbClr val="FFFFFF"/>
                </a:solidFill>
                <a:latin typeface="Titillium Web"/>
                <a:ea typeface="Titillium Web"/>
                <a:cs typeface="Titillium Web"/>
                <a:sym typeface="Titillium Web"/>
              </a:rPr>
              <a:t>Census_OSArchitecture - Architecture on which the OS is based. Derived from OSVersionFull. Example - amd64</a:t>
            </a:r>
            <a:endParaRPr sz="12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200">
              <a:solidFill>
                <a:srgbClr val="FFFFFF"/>
              </a:solidFill>
              <a:latin typeface="Titillium Web"/>
              <a:ea typeface="Titillium Web"/>
              <a:cs typeface="Titillium Web"/>
              <a:sym typeface="Titillium Web"/>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nvSpPr>
        <p:spPr>
          <a:xfrm>
            <a:off x="152400" y="152400"/>
            <a:ext cx="4307400" cy="43449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FFFFFF"/>
              </a:buClr>
              <a:buSzPts val="1200"/>
              <a:buFont typeface="Titillium Web"/>
              <a:buAutoNum type="arabicPeriod" startAt="66"/>
            </a:pPr>
            <a:r>
              <a:rPr lang="en" sz="1200">
                <a:solidFill>
                  <a:srgbClr val="FFFFFF"/>
                </a:solidFill>
                <a:latin typeface="Titillium Web"/>
                <a:ea typeface="Titillium Web"/>
                <a:cs typeface="Titillium Web"/>
                <a:sym typeface="Titillium Web"/>
              </a:rPr>
              <a:t>Census_GenuineStateName - Friendly name of OSGenuineStateID. 0 = Genuine</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startAt="66"/>
            </a:pPr>
            <a:r>
              <a:rPr lang="en" sz="1200">
                <a:solidFill>
                  <a:srgbClr val="FFFFFF"/>
                </a:solidFill>
                <a:latin typeface="Titillium Web"/>
                <a:ea typeface="Titillium Web"/>
                <a:cs typeface="Titillium Web"/>
                <a:sym typeface="Titillium Web"/>
              </a:rPr>
              <a:t>Census_ActivationChannel - Retail license key or Volume license key for a machine.</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startAt="66"/>
            </a:pPr>
            <a:r>
              <a:rPr lang="en" sz="1200">
                <a:solidFill>
                  <a:srgbClr val="FFFFFF"/>
                </a:solidFill>
                <a:latin typeface="Titillium Web"/>
                <a:ea typeface="Titillium Web"/>
                <a:cs typeface="Titillium Web"/>
                <a:sym typeface="Titillium Web"/>
              </a:rPr>
              <a:t>Census_IsFlightingInternal - NA</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startAt="66"/>
            </a:pPr>
            <a:r>
              <a:rPr lang="en" sz="1200">
                <a:solidFill>
                  <a:srgbClr val="FFFFFF"/>
                </a:solidFill>
                <a:latin typeface="Titillium Web"/>
                <a:ea typeface="Titillium Web"/>
                <a:cs typeface="Titillium Web"/>
                <a:sym typeface="Titillium Web"/>
              </a:rPr>
              <a:t>Census_IsFlightsDisabled - Indicates if the machine is participating in flighting.</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startAt="66"/>
            </a:pPr>
            <a:r>
              <a:rPr lang="en" sz="1200">
                <a:solidFill>
                  <a:srgbClr val="FFFFFF"/>
                </a:solidFill>
                <a:latin typeface="Titillium Web"/>
                <a:ea typeface="Titillium Web"/>
                <a:cs typeface="Titillium Web"/>
                <a:sym typeface="Titillium Web"/>
              </a:rPr>
              <a:t>Census_FlightRing - The ring that the device user would like to receive flights for. This might be different from the ring of the OS which is currently installed if the user changes the ring after getting a flight from a different ring.</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startAt="66"/>
            </a:pPr>
            <a:r>
              <a:rPr lang="en" sz="1200">
                <a:solidFill>
                  <a:srgbClr val="FFFFFF"/>
                </a:solidFill>
                <a:latin typeface="Titillium Web"/>
                <a:ea typeface="Titillium Web"/>
                <a:cs typeface="Titillium Web"/>
                <a:sym typeface="Titillium Web"/>
              </a:rPr>
              <a:t>Census_ThresholdOptIn - NA</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startAt="66"/>
            </a:pPr>
            <a:r>
              <a:rPr lang="en" sz="1200">
                <a:solidFill>
                  <a:srgbClr val="FFFFFF"/>
                </a:solidFill>
                <a:latin typeface="Titillium Web"/>
                <a:ea typeface="Titillium Web"/>
                <a:cs typeface="Titillium Web"/>
                <a:sym typeface="Titillium Web"/>
              </a:rPr>
              <a:t>Census_FirmwareManufacturerIdentifier - NA</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startAt="66"/>
            </a:pPr>
            <a:r>
              <a:rPr lang="en" sz="1200">
                <a:solidFill>
                  <a:srgbClr val="FFFFFF"/>
                </a:solidFill>
                <a:latin typeface="Titillium Web"/>
                <a:ea typeface="Titillium Web"/>
                <a:cs typeface="Titillium Web"/>
                <a:sym typeface="Titillium Web"/>
              </a:rPr>
              <a:t>Census_FirmwareVersionIdentifier - NA</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startAt="66"/>
            </a:pPr>
            <a:r>
              <a:rPr lang="en" sz="1200">
                <a:solidFill>
                  <a:srgbClr val="FFFFFF"/>
                </a:solidFill>
                <a:latin typeface="Titillium Web"/>
                <a:ea typeface="Titillium Web"/>
                <a:cs typeface="Titillium Web"/>
                <a:sym typeface="Titillium Web"/>
              </a:rPr>
              <a:t>Census_ProcessorManufacturerIdentifier - NA</a:t>
            </a:r>
            <a:endParaRPr sz="12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2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200">
              <a:solidFill>
                <a:srgbClr val="FFFFFF"/>
              </a:solidFill>
              <a:latin typeface="Titillium Web"/>
              <a:ea typeface="Titillium Web"/>
              <a:cs typeface="Titillium Web"/>
              <a:sym typeface="Titillium Web"/>
            </a:endParaRPr>
          </a:p>
        </p:txBody>
      </p:sp>
      <p:sp>
        <p:nvSpPr>
          <p:cNvPr id="167" name="Google Shape;167;p29"/>
          <p:cNvSpPr txBox="1"/>
          <p:nvPr/>
        </p:nvSpPr>
        <p:spPr>
          <a:xfrm>
            <a:off x="4634975" y="236075"/>
            <a:ext cx="4307400" cy="42612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FFFFFF"/>
              </a:buClr>
              <a:buSzPts val="1200"/>
              <a:buFont typeface="Titillium Web"/>
              <a:buAutoNum type="arabicPeriod" startAt="75"/>
            </a:pPr>
            <a:r>
              <a:rPr lang="en" sz="1200">
                <a:solidFill>
                  <a:srgbClr val="FFFFFF"/>
                </a:solidFill>
                <a:latin typeface="Titillium Web"/>
                <a:ea typeface="Titillium Web"/>
                <a:cs typeface="Titillium Web"/>
                <a:sym typeface="Titillium Web"/>
              </a:rPr>
              <a:t>Census_IsAlwaysOnAlwaysConnectedCapable - Retreives information about whether the battery enables the device to be AlwaysOnAlwaysConnected .</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startAt="75"/>
            </a:pPr>
            <a:r>
              <a:rPr lang="en" sz="1200">
                <a:solidFill>
                  <a:srgbClr val="FFFFFF"/>
                </a:solidFill>
                <a:latin typeface="Titillium Web"/>
                <a:ea typeface="Titillium Web"/>
                <a:cs typeface="Titillium Web"/>
                <a:sym typeface="Titillium Web"/>
              </a:rPr>
              <a:t>Wdft_IsGamer - Indicates whether the device is a gamer device or not based on its hardware combination.</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startAt="75"/>
            </a:pPr>
            <a:r>
              <a:rPr lang="en" sz="1200">
                <a:solidFill>
                  <a:srgbClr val="FFFFFF"/>
                </a:solidFill>
                <a:latin typeface="Titillium Web"/>
                <a:ea typeface="Titillium Web"/>
                <a:cs typeface="Titillium Web"/>
                <a:sym typeface="Titillium Web"/>
              </a:rPr>
              <a:t>Wdft_RegionIdentifier - NA</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startAt="75"/>
            </a:pPr>
            <a:r>
              <a:rPr lang="en" sz="1200">
                <a:solidFill>
                  <a:srgbClr val="FFFFFF"/>
                </a:solidFill>
                <a:latin typeface="Titillium Web"/>
                <a:ea typeface="Titillium Web"/>
                <a:cs typeface="Titillium Web"/>
                <a:sym typeface="Titillium Web"/>
              </a:rPr>
              <a:t>Census_IsSecureBootEnabled - Indicates if Secure Boot mode is enabled.</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startAt="75"/>
            </a:pPr>
            <a:r>
              <a:rPr lang="en" sz="1200">
                <a:solidFill>
                  <a:srgbClr val="FFFFFF"/>
                </a:solidFill>
                <a:latin typeface="Titillium Web"/>
                <a:ea typeface="Titillium Web"/>
                <a:cs typeface="Titillium Web"/>
                <a:sym typeface="Titillium Web"/>
              </a:rPr>
              <a:t>Census_IsWIMBootEnabled - NA</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startAt="75"/>
            </a:pPr>
            <a:r>
              <a:rPr lang="en" sz="1200">
                <a:solidFill>
                  <a:srgbClr val="FFFFFF"/>
                </a:solidFill>
                <a:latin typeface="Titillium Web"/>
                <a:ea typeface="Titillium Web"/>
                <a:cs typeface="Titillium Web"/>
                <a:sym typeface="Titillium Web"/>
              </a:rPr>
              <a:t>Census_IsVirtualDevice - Identifies a Virtual Machine (machine learning model)</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startAt="75"/>
            </a:pPr>
            <a:r>
              <a:rPr lang="en" sz="1200">
                <a:solidFill>
                  <a:srgbClr val="FFFFFF"/>
                </a:solidFill>
                <a:latin typeface="Titillium Web"/>
                <a:ea typeface="Titillium Web"/>
                <a:cs typeface="Titillium Web"/>
                <a:sym typeface="Titillium Web"/>
              </a:rPr>
              <a:t>Census_IsTouchEnabled - Is this a touch device ?</a:t>
            </a:r>
            <a:endParaRPr sz="1200">
              <a:solidFill>
                <a:srgbClr val="FFFFFF"/>
              </a:solidFill>
              <a:latin typeface="Titillium Web"/>
              <a:ea typeface="Titillium Web"/>
              <a:cs typeface="Titillium Web"/>
              <a:sym typeface="Titillium Web"/>
            </a:endParaRPr>
          </a:p>
          <a:p>
            <a:pPr indent="-304800" lvl="0" marL="457200" rtl="0" algn="l">
              <a:spcBef>
                <a:spcPts val="0"/>
              </a:spcBef>
              <a:spcAft>
                <a:spcPts val="0"/>
              </a:spcAft>
              <a:buClr>
                <a:srgbClr val="FFFFFF"/>
              </a:buClr>
              <a:buSzPts val="1200"/>
              <a:buFont typeface="Titillium Web"/>
              <a:buAutoNum type="arabicPeriod" startAt="75"/>
            </a:pPr>
            <a:r>
              <a:rPr lang="en" sz="1200">
                <a:solidFill>
                  <a:srgbClr val="FFFFFF"/>
                </a:solidFill>
                <a:latin typeface="Titillium Web"/>
                <a:ea typeface="Titillium Web"/>
                <a:cs typeface="Titillium Web"/>
                <a:sym typeface="Titillium Web"/>
              </a:rPr>
              <a:t>Census_IsPenCapable - Is the device capable of pen input</a:t>
            </a:r>
            <a:endParaRPr sz="12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200">
              <a:solidFill>
                <a:srgbClr val="FFFFFF"/>
              </a:solidFill>
              <a:latin typeface="Titillium Web"/>
              <a:ea typeface="Titillium Web"/>
              <a:cs typeface="Titillium Web"/>
              <a:sym typeface="Titillium Web"/>
            </a:endParaRPr>
          </a:p>
          <a:p>
            <a:pPr indent="0" lvl="0" marL="457200" rtl="0" algn="l">
              <a:spcBef>
                <a:spcPts val="0"/>
              </a:spcBef>
              <a:spcAft>
                <a:spcPts val="0"/>
              </a:spcAft>
              <a:buNone/>
            </a:pPr>
            <a:r>
              <a:t/>
            </a:r>
            <a:endParaRPr sz="12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2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200">
              <a:solidFill>
                <a:srgbClr val="FFFFFF"/>
              </a:solidFill>
              <a:latin typeface="Titillium Web"/>
              <a:ea typeface="Titillium Web"/>
              <a:cs typeface="Titillium Web"/>
              <a:sym typeface="Titillium Web"/>
            </a:endParaRPr>
          </a:p>
        </p:txBody>
      </p:sp>
      <p:sp>
        <p:nvSpPr>
          <p:cNvPr id="168" name="Google Shape;168;p29"/>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GOT_8_1.mkv 2</a:t>
            </a:r>
            <a:endParaRPr/>
          </a:p>
          <a:p>
            <a:pPr indent="0" lvl="0" marL="0" rtl="0" algn="l">
              <a:spcBef>
                <a:spcPts val="0"/>
              </a:spcBef>
              <a:spcAft>
                <a:spcPts val="0"/>
              </a:spcAft>
              <a:buNone/>
            </a:pPr>
            <a:r>
              <a:rPr lang="en"/>
              <a:t>GOT_8_2.mkv</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2"/>
          <p:cNvSpPr txBox="1"/>
          <p:nvPr>
            <p:ph idx="1" type="body"/>
          </p:nvPr>
        </p:nvSpPr>
        <p:spPr>
          <a:xfrm>
            <a:off x="1318775" y="1036050"/>
            <a:ext cx="5163900" cy="3660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2400"/>
              <a:t>The project aims at developing a model which accurately predicts the probability that an operating system will be hit by a malware. Its primary goal is to malware detection among many operating systems and building a model which can accurately do the task at hand.</a:t>
            </a:r>
            <a:endParaRPr sz="2400"/>
          </a:p>
          <a:p>
            <a:pPr indent="0" lvl="0" marL="0" rtl="0" algn="l">
              <a:spcBef>
                <a:spcPts val="600"/>
              </a:spcBef>
              <a:spcAft>
                <a:spcPts val="0"/>
              </a:spcAft>
              <a:buNone/>
            </a:pPr>
            <a:r>
              <a:t/>
            </a:r>
            <a:endParaRPr sz="2400"/>
          </a:p>
        </p:txBody>
      </p:sp>
      <p:sp>
        <p:nvSpPr>
          <p:cNvPr id="61" name="Google Shape;61;p1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62" name="Google Shape;62;p12"/>
          <p:cNvSpPr txBox="1"/>
          <p:nvPr/>
        </p:nvSpPr>
        <p:spPr>
          <a:xfrm>
            <a:off x="1053200" y="134700"/>
            <a:ext cx="5429400" cy="7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FFFF"/>
                </a:solidFill>
                <a:latin typeface="Titillium Web Light"/>
                <a:ea typeface="Titillium Web Light"/>
                <a:cs typeface="Titillium Web Light"/>
                <a:sym typeface="Titillium Web Light"/>
              </a:rPr>
              <a:t>Problem Statement</a:t>
            </a:r>
            <a:endParaRPr sz="4800">
              <a:solidFill>
                <a:srgbClr val="FFFFFF"/>
              </a:solidFill>
              <a:latin typeface="Titillium Web Light"/>
              <a:ea typeface="Titillium Web Light"/>
              <a:cs typeface="Titillium Web Light"/>
              <a:sym typeface="Titillium Web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457200" y="200775"/>
            <a:ext cx="60255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METHODOLOGY</a:t>
            </a:r>
            <a:endParaRPr/>
          </a:p>
        </p:txBody>
      </p:sp>
      <p:sp>
        <p:nvSpPr>
          <p:cNvPr id="174" name="Google Shape;174;p30"/>
          <p:cNvSpPr txBox="1"/>
          <p:nvPr>
            <p:ph idx="1" type="body"/>
          </p:nvPr>
        </p:nvSpPr>
        <p:spPr>
          <a:xfrm>
            <a:off x="457200" y="1129275"/>
            <a:ext cx="6621300" cy="3148800"/>
          </a:xfrm>
          <a:prstGeom prst="rect">
            <a:avLst/>
          </a:prstGeom>
        </p:spPr>
        <p:txBody>
          <a:bodyPr anchorCtr="0" anchor="t" bIns="0" lIns="0" spcFirstLastPara="1" rIns="0" wrap="square" tIns="0">
            <a:noAutofit/>
          </a:bodyPr>
          <a:lstStyle/>
          <a:p>
            <a:pPr indent="-342900" lvl="0" marL="457200" rtl="0" algn="l">
              <a:spcBef>
                <a:spcPts val="0"/>
              </a:spcBef>
              <a:spcAft>
                <a:spcPts val="0"/>
              </a:spcAft>
              <a:buClr>
                <a:srgbClr val="FFFFFF"/>
              </a:buClr>
              <a:buSzPts val="1800"/>
              <a:buFont typeface="Titillium Web"/>
              <a:buAutoNum type="arabicPeriod"/>
            </a:pPr>
            <a:r>
              <a:rPr lang="en" sz="1800">
                <a:solidFill>
                  <a:srgbClr val="FFFFFF"/>
                </a:solidFill>
                <a:latin typeface="Titillium Web"/>
                <a:ea typeface="Titillium Web"/>
                <a:cs typeface="Titillium Web"/>
                <a:sym typeface="Titillium Web"/>
              </a:rPr>
              <a:t>The process begins with data accumulation as the information about the operating system will be constantly inputted into the application the application.</a:t>
            </a:r>
            <a:endParaRPr sz="1800">
              <a:solidFill>
                <a:srgbClr val="FFFFFF"/>
              </a:solidFill>
              <a:latin typeface="Titillium Web"/>
              <a:ea typeface="Titillium Web"/>
              <a:cs typeface="Titillium Web"/>
              <a:sym typeface="Titillium Web"/>
            </a:endParaRPr>
          </a:p>
          <a:p>
            <a:pPr indent="-342900" lvl="0" marL="457200" rtl="0" algn="l">
              <a:spcBef>
                <a:spcPts val="0"/>
              </a:spcBef>
              <a:spcAft>
                <a:spcPts val="0"/>
              </a:spcAft>
              <a:buClr>
                <a:srgbClr val="FFFFFF"/>
              </a:buClr>
              <a:buSzPts val="1800"/>
              <a:buFont typeface="Titillium Web"/>
              <a:buAutoNum type="arabicPeriod"/>
            </a:pPr>
            <a:r>
              <a:rPr lang="en" sz="1800">
                <a:solidFill>
                  <a:srgbClr val="FFFFFF"/>
                </a:solidFill>
                <a:latin typeface="Titillium Web"/>
                <a:ea typeface="Titillium Web"/>
                <a:cs typeface="Titillium Web"/>
                <a:sym typeface="Titillium Web"/>
              </a:rPr>
              <a:t> The above said interaction is recorded in the form of a JSON tree. </a:t>
            </a:r>
            <a:endParaRPr sz="1800">
              <a:solidFill>
                <a:srgbClr val="FFFFFF"/>
              </a:solidFill>
              <a:latin typeface="Titillium Web"/>
              <a:ea typeface="Titillium Web"/>
              <a:cs typeface="Titillium Web"/>
              <a:sym typeface="Titillium Web"/>
            </a:endParaRPr>
          </a:p>
          <a:p>
            <a:pPr indent="-342900" lvl="0" marL="457200" rtl="0" algn="l">
              <a:spcBef>
                <a:spcPts val="0"/>
              </a:spcBef>
              <a:spcAft>
                <a:spcPts val="0"/>
              </a:spcAft>
              <a:buClr>
                <a:srgbClr val="FFFFFF"/>
              </a:buClr>
              <a:buSzPts val="1800"/>
              <a:buFont typeface="Titillium Web"/>
              <a:buAutoNum type="arabicPeriod"/>
            </a:pPr>
            <a:r>
              <a:rPr lang="en" sz="1800">
                <a:solidFill>
                  <a:srgbClr val="FFFFFF"/>
                </a:solidFill>
                <a:latin typeface="Titillium Web"/>
                <a:ea typeface="Titillium Web"/>
                <a:cs typeface="Titillium Web"/>
                <a:sym typeface="Titillium Web"/>
              </a:rPr>
              <a:t>Once a sufficient amount of data has been collected the administrator will run the module to pull data on to the local system and obtain the JSON data in a CSV format.</a:t>
            </a:r>
            <a:endParaRPr sz="1800">
              <a:solidFill>
                <a:srgbClr val="FFFFFF"/>
              </a:solidFill>
              <a:latin typeface="Titillium Web"/>
              <a:ea typeface="Titillium Web"/>
              <a:cs typeface="Titillium Web"/>
              <a:sym typeface="Titillium Web"/>
            </a:endParaRPr>
          </a:p>
          <a:p>
            <a:pPr indent="-342900" lvl="0" marL="457200" rtl="0" algn="l">
              <a:spcBef>
                <a:spcPts val="0"/>
              </a:spcBef>
              <a:spcAft>
                <a:spcPts val="0"/>
              </a:spcAft>
              <a:buClr>
                <a:srgbClr val="FFFFFF"/>
              </a:buClr>
              <a:buSzPts val="1800"/>
              <a:buFont typeface="Titillium Web"/>
              <a:buAutoNum type="arabicPeriod"/>
            </a:pPr>
            <a:r>
              <a:rPr lang="en" sz="1800">
                <a:solidFill>
                  <a:srgbClr val="FFFFFF"/>
                </a:solidFill>
                <a:latin typeface="Titillium Web"/>
                <a:ea typeface="Titillium Web"/>
                <a:cs typeface="Titillium Web"/>
                <a:sym typeface="Titillium Web"/>
              </a:rPr>
              <a:t>The administrator will then run the prediction model with the highest accuracy to which will be predetermined.</a:t>
            </a:r>
            <a:endParaRPr sz="1800">
              <a:solidFill>
                <a:srgbClr val="FFFFFF"/>
              </a:solidFill>
              <a:latin typeface="Titillium Web"/>
              <a:ea typeface="Titillium Web"/>
              <a:cs typeface="Titillium Web"/>
              <a:sym typeface="Titillium Web"/>
            </a:endParaRPr>
          </a:p>
          <a:p>
            <a:pPr indent="-342900" lvl="0" marL="457200" rtl="0" algn="l">
              <a:spcBef>
                <a:spcPts val="0"/>
              </a:spcBef>
              <a:spcAft>
                <a:spcPts val="0"/>
              </a:spcAft>
              <a:buClr>
                <a:srgbClr val="FFFFFF"/>
              </a:buClr>
              <a:buSzPts val="1800"/>
              <a:buFont typeface="Titillium Web"/>
              <a:buAutoNum type="arabicPeriod"/>
            </a:pPr>
            <a:r>
              <a:rPr lang="en" sz="1800">
                <a:solidFill>
                  <a:srgbClr val="FFFFFF"/>
                </a:solidFill>
                <a:latin typeface="Titillium Web"/>
                <a:ea typeface="Titillium Web"/>
                <a:cs typeface="Titillium Web"/>
                <a:sym typeface="Titillium Web"/>
              </a:rPr>
              <a:t>Once the prediction score is determined the administrator runs the final module to update the real time database with the results of the prediction.</a:t>
            </a:r>
            <a:endParaRPr sz="1800"/>
          </a:p>
        </p:txBody>
      </p:sp>
      <p:sp>
        <p:nvSpPr>
          <p:cNvPr id="175" name="Google Shape;175;p3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457200" y="293900"/>
            <a:ext cx="6025500" cy="705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SOFTWARE USED</a:t>
            </a:r>
            <a:endParaRPr/>
          </a:p>
        </p:txBody>
      </p:sp>
      <p:sp>
        <p:nvSpPr>
          <p:cNvPr id="181" name="Google Shape;181;p31"/>
          <p:cNvSpPr txBox="1"/>
          <p:nvPr>
            <p:ph idx="2" type="body"/>
          </p:nvPr>
        </p:nvSpPr>
        <p:spPr>
          <a:xfrm>
            <a:off x="217525" y="3419650"/>
            <a:ext cx="2796300" cy="1440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t>Windows 10</a:t>
            </a:r>
            <a:endParaRPr b="1"/>
          </a:p>
          <a:p>
            <a:pPr indent="0" lvl="0" marL="0" rtl="0" algn="l">
              <a:spcBef>
                <a:spcPts val="0"/>
              </a:spcBef>
              <a:spcAft>
                <a:spcPts val="0"/>
              </a:spcAft>
              <a:buClr>
                <a:schemeClr val="dk1"/>
              </a:buClr>
              <a:buSzPts val="1100"/>
              <a:buFont typeface="Arial"/>
              <a:buNone/>
            </a:pPr>
            <a:r>
              <a:rPr lang="en" sz="1200">
                <a:solidFill>
                  <a:srgbClr val="FFFFFF"/>
                </a:solidFill>
                <a:latin typeface="Titillium Web"/>
                <a:ea typeface="Titillium Web"/>
                <a:cs typeface="Titillium Web"/>
                <a:sym typeface="Titillium Web"/>
              </a:rPr>
              <a:t>Basic operating system requirement that is required to detect possible Malware that might affect it and to interact with the above mentioned softwares.</a:t>
            </a:r>
            <a:endParaRPr sz="1200">
              <a:solidFill>
                <a:srgbClr val="FFFFFF"/>
              </a:solidFill>
            </a:endParaRPr>
          </a:p>
        </p:txBody>
      </p:sp>
      <p:sp>
        <p:nvSpPr>
          <p:cNvPr id="182" name="Google Shape;182;p3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83" name="Google Shape;183;p31"/>
          <p:cNvSpPr txBox="1"/>
          <p:nvPr>
            <p:ph idx="2" type="body"/>
          </p:nvPr>
        </p:nvSpPr>
        <p:spPr>
          <a:xfrm>
            <a:off x="217525" y="1851750"/>
            <a:ext cx="2796300" cy="1440000"/>
          </a:xfrm>
          <a:prstGeom prst="rect">
            <a:avLst/>
          </a:prstGeom>
          <a:ln>
            <a:noFill/>
          </a:ln>
        </p:spPr>
        <p:txBody>
          <a:bodyPr anchorCtr="0" anchor="t" bIns="0" lIns="0" spcFirstLastPara="1" rIns="0" wrap="square" tIns="0">
            <a:noAutofit/>
          </a:bodyPr>
          <a:lstStyle/>
          <a:p>
            <a:pPr indent="0" lvl="0" marL="0" rtl="0" algn="l">
              <a:spcBef>
                <a:spcPts val="600"/>
              </a:spcBef>
              <a:spcAft>
                <a:spcPts val="0"/>
              </a:spcAft>
              <a:buNone/>
            </a:pPr>
            <a:r>
              <a:rPr b="1" lang="en"/>
              <a:t>Jupyter Notebook</a:t>
            </a:r>
            <a:endParaRPr b="1"/>
          </a:p>
          <a:p>
            <a:pPr indent="0" lvl="0" marL="0" rtl="0" algn="l">
              <a:lnSpc>
                <a:spcPct val="107916"/>
              </a:lnSpc>
              <a:spcBef>
                <a:spcPts val="0"/>
              </a:spcBef>
              <a:spcAft>
                <a:spcPts val="0"/>
              </a:spcAft>
              <a:buClr>
                <a:schemeClr val="dk1"/>
              </a:buClr>
              <a:buSzPts val="1100"/>
              <a:buFont typeface="Arial"/>
              <a:buNone/>
            </a:pPr>
            <a:r>
              <a:rPr lang="en" sz="1200">
                <a:solidFill>
                  <a:srgbClr val="FFFFFF"/>
                </a:solidFill>
                <a:latin typeface="Titillium Web"/>
                <a:ea typeface="Titillium Web"/>
                <a:cs typeface="Titillium Web"/>
                <a:sym typeface="Titillium Web"/>
              </a:rPr>
              <a:t>T</a:t>
            </a:r>
            <a:r>
              <a:rPr lang="en" sz="1000">
                <a:solidFill>
                  <a:srgbClr val="FFFFFF"/>
                </a:solidFill>
                <a:latin typeface="Titillium Web"/>
                <a:ea typeface="Titillium Web"/>
                <a:cs typeface="Titillium Web"/>
                <a:sym typeface="Titillium Web"/>
              </a:rPr>
              <a:t>he Jupyter notebook application allows client server interactions. It enables running of notebooks via the local browser. Jupyter notebooks runs as an interpreter which enables line by line code execution. This makes it very easy to detect errors in the code and correct them. </a:t>
            </a:r>
            <a:endParaRPr sz="1200">
              <a:solidFill>
                <a:srgbClr val="FFFFFF"/>
              </a:solidFill>
              <a:latin typeface="Titillium Web"/>
              <a:ea typeface="Titillium Web"/>
              <a:cs typeface="Titillium Web"/>
              <a:sym typeface="Titillium Web"/>
            </a:endParaRPr>
          </a:p>
        </p:txBody>
      </p:sp>
      <p:sp>
        <p:nvSpPr>
          <p:cNvPr id="184" name="Google Shape;184;p31"/>
          <p:cNvSpPr txBox="1"/>
          <p:nvPr>
            <p:ph idx="2" type="body"/>
          </p:nvPr>
        </p:nvSpPr>
        <p:spPr>
          <a:xfrm>
            <a:off x="3058900" y="1851750"/>
            <a:ext cx="2796300" cy="1440000"/>
          </a:xfrm>
          <a:prstGeom prst="rect">
            <a:avLst/>
          </a:prstGeom>
          <a:ln>
            <a:noFill/>
          </a:ln>
        </p:spPr>
        <p:txBody>
          <a:bodyPr anchorCtr="0" anchor="t" bIns="0" lIns="0" spcFirstLastPara="1" rIns="0" wrap="square" tIns="0">
            <a:noAutofit/>
          </a:bodyPr>
          <a:lstStyle/>
          <a:p>
            <a:pPr indent="0" lvl="0" marL="0" rtl="0" algn="l">
              <a:spcBef>
                <a:spcPts val="600"/>
              </a:spcBef>
              <a:spcAft>
                <a:spcPts val="0"/>
              </a:spcAft>
              <a:buNone/>
            </a:pPr>
            <a:r>
              <a:rPr b="1" lang="en"/>
              <a:t>Google Collab</a:t>
            </a:r>
            <a:endParaRPr b="1"/>
          </a:p>
          <a:p>
            <a:pPr indent="0" lvl="0" marL="0" rtl="0" algn="l">
              <a:spcBef>
                <a:spcPts val="600"/>
              </a:spcBef>
              <a:spcAft>
                <a:spcPts val="0"/>
              </a:spcAft>
              <a:buNone/>
            </a:pPr>
            <a:r>
              <a:rPr lang="en" sz="1000"/>
              <a:t>Google Colab is a free cloud service. It runs as an interpreter which enables line by line code execution. The most important feature that distinguishes Colab from other free cloud services is Colab provides GPU and is totally free. It helps develop deep learning applications using popular libraries.</a:t>
            </a:r>
            <a:endParaRPr sz="1200"/>
          </a:p>
          <a:p>
            <a:pPr indent="0" lvl="0" marL="0" rtl="0" algn="l">
              <a:spcBef>
                <a:spcPts val="600"/>
              </a:spcBef>
              <a:spcAft>
                <a:spcPts val="0"/>
              </a:spcAft>
              <a:buNone/>
            </a:pPr>
            <a:r>
              <a:t/>
            </a:r>
            <a:endParaRPr sz="1200"/>
          </a:p>
        </p:txBody>
      </p:sp>
      <p:sp>
        <p:nvSpPr>
          <p:cNvPr id="185" name="Google Shape;185;p31"/>
          <p:cNvSpPr txBox="1"/>
          <p:nvPr>
            <p:ph idx="2" type="body"/>
          </p:nvPr>
        </p:nvSpPr>
        <p:spPr>
          <a:xfrm>
            <a:off x="5990425" y="1851750"/>
            <a:ext cx="2796300" cy="1440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t>Flask Server</a:t>
            </a:r>
            <a:endParaRPr b="1"/>
          </a:p>
          <a:p>
            <a:pPr indent="0" lvl="0" marL="0" rtl="0" algn="l">
              <a:spcBef>
                <a:spcPts val="600"/>
              </a:spcBef>
              <a:spcAft>
                <a:spcPts val="0"/>
              </a:spcAft>
              <a:buNone/>
            </a:pPr>
            <a:r>
              <a:rPr lang="en" sz="1000"/>
              <a:t>Flask server is a python framework which enables us to run scalable applications at ease. It can run easily on any system that supports pip. The framework also enables us to run template frontend using Jinja render</a:t>
            </a:r>
            <a:endParaRPr sz="1000"/>
          </a:p>
        </p:txBody>
      </p:sp>
      <p:sp>
        <p:nvSpPr>
          <p:cNvPr id="186" name="Google Shape;186;p31"/>
          <p:cNvSpPr txBox="1"/>
          <p:nvPr>
            <p:ph idx="2" type="body"/>
          </p:nvPr>
        </p:nvSpPr>
        <p:spPr>
          <a:xfrm>
            <a:off x="3058900" y="3419650"/>
            <a:ext cx="2796300" cy="1440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t>JQuery</a:t>
            </a:r>
            <a:endParaRPr b="1"/>
          </a:p>
          <a:p>
            <a:pPr indent="0" lvl="0" marL="0" rtl="0" algn="l">
              <a:spcBef>
                <a:spcPts val="600"/>
              </a:spcBef>
              <a:spcAft>
                <a:spcPts val="0"/>
              </a:spcAft>
              <a:buNone/>
            </a:pPr>
            <a:r>
              <a:rPr lang="en" sz="1200"/>
              <a:t>A javascript template designed for DOM manipulation and HTML Traversal. Used in our project for single page application using same HTTP Route</a:t>
            </a:r>
            <a:endParaRPr sz="1200"/>
          </a:p>
        </p:txBody>
      </p:sp>
      <p:sp>
        <p:nvSpPr>
          <p:cNvPr id="187" name="Google Shape;187;p31"/>
          <p:cNvSpPr txBox="1"/>
          <p:nvPr>
            <p:ph idx="2" type="body"/>
          </p:nvPr>
        </p:nvSpPr>
        <p:spPr>
          <a:xfrm>
            <a:off x="5990425" y="3419650"/>
            <a:ext cx="2796300" cy="1440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t>Bootstrap</a:t>
            </a:r>
            <a:endParaRPr b="1"/>
          </a:p>
          <a:p>
            <a:pPr indent="0" lvl="0" marL="0" rtl="0" algn="l">
              <a:spcBef>
                <a:spcPts val="600"/>
              </a:spcBef>
              <a:spcAft>
                <a:spcPts val="0"/>
              </a:spcAft>
              <a:buNone/>
            </a:pPr>
            <a:r>
              <a:rPr lang="en" sz="1200"/>
              <a:t>Toolkit for HTML, CSS and JQuery. Used for making the frontend with CSS, HTML and Jquery more presentable</a:t>
            </a:r>
            <a:endParaRPr sz="1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457200" y="165150"/>
            <a:ext cx="60255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SYSTEM ARCHITECTURE</a:t>
            </a:r>
            <a:endParaRPr/>
          </a:p>
        </p:txBody>
      </p:sp>
      <p:sp>
        <p:nvSpPr>
          <p:cNvPr id="193" name="Google Shape;193;p32"/>
          <p:cNvSpPr txBox="1"/>
          <p:nvPr>
            <p:ph idx="1" type="body"/>
          </p:nvPr>
        </p:nvSpPr>
        <p:spPr>
          <a:xfrm>
            <a:off x="457200" y="1245075"/>
            <a:ext cx="6498900" cy="3321000"/>
          </a:xfrm>
          <a:prstGeom prst="rect">
            <a:avLst/>
          </a:prstGeom>
        </p:spPr>
        <p:txBody>
          <a:bodyPr anchorCtr="0" anchor="t" bIns="0" lIns="0" spcFirstLastPara="1" rIns="0" wrap="square" tIns="0">
            <a:noAutofit/>
          </a:bodyPr>
          <a:lstStyle/>
          <a:p>
            <a:pPr indent="-330200" lvl="0" marL="457200" rtl="0" algn="l">
              <a:spcBef>
                <a:spcPts val="600"/>
              </a:spcBef>
              <a:spcAft>
                <a:spcPts val="0"/>
              </a:spcAft>
              <a:buSzPts val="1600"/>
              <a:buChar char="▰"/>
            </a:pPr>
            <a:r>
              <a:rPr lang="en"/>
              <a:t>There are 5 major components - The database, model development environment, EC2 Instance, EC2 Snapshot and Elastic Internet Gateway. </a:t>
            </a:r>
            <a:endParaRPr/>
          </a:p>
          <a:p>
            <a:pPr indent="-330200" lvl="0" marL="457200" rtl="0" algn="l">
              <a:spcBef>
                <a:spcPts val="0"/>
              </a:spcBef>
              <a:spcAft>
                <a:spcPts val="0"/>
              </a:spcAft>
              <a:buSzPts val="1600"/>
              <a:buChar char="▰"/>
            </a:pPr>
            <a:r>
              <a:rPr lang="en"/>
              <a:t>The database contains both test and training sets along with over 89,21,483 operating system values.</a:t>
            </a:r>
            <a:endParaRPr/>
          </a:p>
          <a:p>
            <a:pPr indent="-330200" lvl="0" marL="457200" rtl="0" algn="l">
              <a:spcBef>
                <a:spcPts val="0"/>
              </a:spcBef>
              <a:spcAft>
                <a:spcPts val="0"/>
              </a:spcAft>
              <a:buSzPts val="1600"/>
              <a:buChar char="▰"/>
            </a:pPr>
            <a:r>
              <a:rPr lang="en"/>
              <a:t>The model development environment which does preprocessing followed model training, visualization and accuracy testing and choosing accurate model. </a:t>
            </a:r>
            <a:endParaRPr/>
          </a:p>
          <a:p>
            <a:pPr indent="-330200" lvl="0" marL="457200" rtl="0" algn="l">
              <a:spcBef>
                <a:spcPts val="0"/>
              </a:spcBef>
              <a:spcAft>
                <a:spcPts val="0"/>
              </a:spcAft>
              <a:buSzPts val="1600"/>
              <a:buChar char="▰"/>
            </a:pPr>
            <a:r>
              <a:rPr lang="en"/>
              <a:t>EC2 Instance houses the flask server, frontend designed with jquery and bootstrap, training model h5 file. </a:t>
            </a:r>
            <a:endParaRPr/>
          </a:p>
          <a:p>
            <a:pPr indent="-330200" lvl="0" marL="457200" rtl="0" algn="l">
              <a:spcBef>
                <a:spcPts val="0"/>
              </a:spcBef>
              <a:spcAft>
                <a:spcPts val="0"/>
              </a:spcAft>
              <a:buSzPts val="1600"/>
              <a:buChar char="▰"/>
            </a:pPr>
            <a:r>
              <a:rPr lang="en"/>
              <a:t>EC2 snapshot is an incremental backup of the EC2 volume which is managed by the AWS Console</a:t>
            </a:r>
            <a:endParaRPr/>
          </a:p>
        </p:txBody>
      </p:sp>
      <p:sp>
        <p:nvSpPr>
          <p:cNvPr id="194" name="Google Shape;194;p3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8" name="Shape 198"/>
        <p:cNvGrpSpPr/>
        <p:nvPr/>
      </p:nvGrpSpPr>
      <p:grpSpPr>
        <a:xfrm>
          <a:off x="0" y="0"/>
          <a:ext cx="0" cy="0"/>
          <a:chOff x="0" y="0"/>
          <a:chExt cx="0" cy="0"/>
        </a:xfrm>
      </p:grpSpPr>
      <p:sp>
        <p:nvSpPr>
          <p:cNvPr id="199" name="Google Shape;199;p33"/>
          <p:cNvSpPr txBox="1"/>
          <p:nvPr>
            <p:ph type="title"/>
          </p:nvPr>
        </p:nvSpPr>
        <p:spPr>
          <a:xfrm>
            <a:off x="1885513" y="160425"/>
            <a:ext cx="5614800" cy="8820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solidFill>
                  <a:srgbClr val="434343"/>
                </a:solidFill>
              </a:rPr>
              <a:t>SYSTEM ARCHITECTURE DIAGRAM</a:t>
            </a:r>
            <a:endParaRPr>
              <a:solidFill>
                <a:srgbClr val="434343"/>
              </a:solidFill>
            </a:endParaRPr>
          </a:p>
        </p:txBody>
      </p:sp>
      <p:sp>
        <p:nvSpPr>
          <p:cNvPr id="200" name="Google Shape;200;p3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01" name="Google Shape;201;p33"/>
          <p:cNvPicPr preferRelativeResize="0"/>
          <p:nvPr/>
        </p:nvPicPr>
        <p:blipFill>
          <a:blip r:embed="rId3">
            <a:alphaModFix/>
          </a:blip>
          <a:stretch>
            <a:fillRect/>
          </a:stretch>
        </p:blipFill>
        <p:spPr>
          <a:xfrm>
            <a:off x="1774575" y="1042425"/>
            <a:ext cx="5836700" cy="4017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5" name="Shape 205"/>
        <p:cNvGrpSpPr/>
        <p:nvPr/>
      </p:nvGrpSpPr>
      <p:grpSpPr>
        <a:xfrm>
          <a:off x="0" y="0"/>
          <a:ext cx="0" cy="0"/>
          <a:chOff x="0" y="0"/>
          <a:chExt cx="0" cy="0"/>
        </a:xfrm>
      </p:grpSpPr>
      <p:sp>
        <p:nvSpPr>
          <p:cNvPr id="206" name="Google Shape;206;p34"/>
          <p:cNvSpPr txBox="1"/>
          <p:nvPr>
            <p:ph type="title"/>
          </p:nvPr>
        </p:nvSpPr>
        <p:spPr>
          <a:xfrm>
            <a:off x="1871663" y="160425"/>
            <a:ext cx="5614800" cy="8820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solidFill>
                  <a:srgbClr val="434343"/>
                </a:solidFill>
              </a:rPr>
              <a:t> SEQUENCE  DIAGRAM</a:t>
            </a:r>
            <a:endParaRPr>
              <a:solidFill>
                <a:srgbClr val="434343"/>
              </a:solidFill>
            </a:endParaRPr>
          </a:p>
        </p:txBody>
      </p:sp>
      <p:sp>
        <p:nvSpPr>
          <p:cNvPr id="207" name="Google Shape;207;p3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08" name="Google Shape;208;p34"/>
          <p:cNvPicPr preferRelativeResize="0"/>
          <p:nvPr/>
        </p:nvPicPr>
        <p:blipFill rotWithShape="1">
          <a:blip r:embed="rId3">
            <a:alphaModFix/>
          </a:blip>
          <a:srcRect b="0" l="0" r="0" t="17518"/>
          <a:stretch/>
        </p:blipFill>
        <p:spPr>
          <a:xfrm>
            <a:off x="590850" y="1188325"/>
            <a:ext cx="7820025" cy="37620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2" name="Shape 212"/>
        <p:cNvGrpSpPr/>
        <p:nvPr/>
      </p:nvGrpSpPr>
      <p:grpSpPr>
        <a:xfrm>
          <a:off x="0" y="0"/>
          <a:ext cx="0" cy="0"/>
          <a:chOff x="0" y="0"/>
          <a:chExt cx="0" cy="0"/>
        </a:xfrm>
      </p:grpSpPr>
      <p:sp>
        <p:nvSpPr>
          <p:cNvPr id="213" name="Google Shape;213;p35"/>
          <p:cNvSpPr txBox="1"/>
          <p:nvPr>
            <p:ph type="title"/>
          </p:nvPr>
        </p:nvSpPr>
        <p:spPr>
          <a:xfrm>
            <a:off x="1871663" y="160425"/>
            <a:ext cx="5614800" cy="8820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solidFill>
                  <a:srgbClr val="434343"/>
                </a:solidFill>
              </a:rPr>
              <a:t> MODULES INVOLVED</a:t>
            </a:r>
            <a:endParaRPr>
              <a:solidFill>
                <a:srgbClr val="434343"/>
              </a:solidFill>
            </a:endParaRPr>
          </a:p>
        </p:txBody>
      </p:sp>
      <p:sp>
        <p:nvSpPr>
          <p:cNvPr id="214" name="Google Shape;214;p3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15" name="Google Shape;215;p35"/>
          <p:cNvPicPr preferRelativeResize="0"/>
          <p:nvPr/>
        </p:nvPicPr>
        <p:blipFill>
          <a:blip r:embed="rId3">
            <a:alphaModFix/>
          </a:blip>
          <a:stretch>
            <a:fillRect/>
          </a:stretch>
        </p:blipFill>
        <p:spPr>
          <a:xfrm>
            <a:off x="1418488" y="1042425"/>
            <a:ext cx="6521175" cy="36852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9" name="Shape 219"/>
        <p:cNvGrpSpPr/>
        <p:nvPr/>
      </p:nvGrpSpPr>
      <p:grpSpPr>
        <a:xfrm>
          <a:off x="0" y="0"/>
          <a:ext cx="0" cy="0"/>
          <a:chOff x="0" y="0"/>
          <a:chExt cx="0" cy="0"/>
        </a:xfrm>
      </p:grpSpPr>
      <p:sp>
        <p:nvSpPr>
          <p:cNvPr id="220" name="Google Shape;220;p36"/>
          <p:cNvSpPr txBox="1"/>
          <p:nvPr>
            <p:ph type="title"/>
          </p:nvPr>
        </p:nvSpPr>
        <p:spPr>
          <a:xfrm>
            <a:off x="1871663" y="160425"/>
            <a:ext cx="5614800" cy="8820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solidFill>
                  <a:srgbClr val="434343"/>
                </a:solidFill>
              </a:rPr>
              <a:t> USE CASE DIAGRAM</a:t>
            </a:r>
            <a:endParaRPr>
              <a:solidFill>
                <a:srgbClr val="434343"/>
              </a:solidFill>
            </a:endParaRPr>
          </a:p>
        </p:txBody>
      </p:sp>
      <p:sp>
        <p:nvSpPr>
          <p:cNvPr id="221" name="Google Shape;221;p3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22" name="Google Shape;222;p36"/>
          <p:cNvPicPr preferRelativeResize="0"/>
          <p:nvPr/>
        </p:nvPicPr>
        <p:blipFill rotWithShape="1">
          <a:blip r:embed="rId3">
            <a:alphaModFix/>
          </a:blip>
          <a:srcRect b="36907" l="15751" r="49788" t="7849"/>
          <a:stretch/>
        </p:blipFill>
        <p:spPr>
          <a:xfrm>
            <a:off x="2204350" y="1247750"/>
            <a:ext cx="4034400" cy="3680375"/>
          </a:xfrm>
          <a:prstGeom prst="rect">
            <a:avLst/>
          </a:prstGeom>
          <a:noFill/>
          <a:ln>
            <a:noFill/>
          </a:ln>
        </p:spPr>
      </p:pic>
      <p:pic>
        <p:nvPicPr>
          <p:cNvPr id="223" name="Google Shape;223;p36"/>
          <p:cNvPicPr preferRelativeResize="0"/>
          <p:nvPr/>
        </p:nvPicPr>
        <p:blipFill>
          <a:blip r:embed="rId4">
            <a:alphaModFix/>
          </a:blip>
          <a:stretch>
            <a:fillRect/>
          </a:stretch>
        </p:blipFill>
        <p:spPr>
          <a:xfrm>
            <a:off x="2204350" y="1663675"/>
            <a:ext cx="766750" cy="745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7" name="Shape 227"/>
        <p:cNvGrpSpPr/>
        <p:nvPr/>
      </p:nvGrpSpPr>
      <p:grpSpPr>
        <a:xfrm>
          <a:off x="0" y="0"/>
          <a:ext cx="0" cy="0"/>
          <a:chOff x="0" y="0"/>
          <a:chExt cx="0" cy="0"/>
        </a:xfrm>
      </p:grpSpPr>
      <p:sp>
        <p:nvSpPr>
          <p:cNvPr id="228" name="Google Shape;228;p37"/>
          <p:cNvSpPr txBox="1"/>
          <p:nvPr>
            <p:ph type="title"/>
          </p:nvPr>
        </p:nvSpPr>
        <p:spPr>
          <a:xfrm>
            <a:off x="281149" y="122475"/>
            <a:ext cx="8403000" cy="8820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solidFill>
                  <a:srgbClr val="434343"/>
                </a:solidFill>
              </a:rPr>
              <a:t>FLOWCHART: explaining the model framework</a:t>
            </a:r>
            <a:endParaRPr>
              <a:solidFill>
                <a:srgbClr val="434343"/>
              </a:solidFill>
            </a:endParaRPr>
          </a:p>
        </p:txBody>
      </p:sp>
      <p:sp>
        <p:nvSpPr>
          <p:cNvPr id="229" name="Google Shape;229;p3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30" name="Google Shape;230;p37"/>
          <p:cNvPicPr preferRelativeResize="0"/>
          <p:nvPr/>
        </p:nvPicPr>
        <p:blipFill>
          <a:blip r:embed="rId3">
            <a:alphaModFix/>
          </a:blip>
          <a:stretch>
            <a:fillRect/>
          </a:stretch>
        </p:blipFill>
        <p:spPr>
          <a:xfrm>
            <a:off x="1139375" y="1129275"/>
            <a:ext cx="6869500" cy="38342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8"/>
          <p:cNvSpPr txBox="1"/>
          <p:nvPr>
            <p:ph type="ctrTitle"/>
          </p:nvPr>
        </p:nvSpPr>
        <p:spPr>
          <a:xfrm>
            <a:off x="685800" y="743850"/>
            <a:ext cx="5796900" cy="1159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Algorithm In-depth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ph type="title"/>
          </p:nvPr>
        </p:nvSpPr>
        <p:spPr>
          <a:xfrm>
            <a:off x="457200" y="434575"/>
            <a:ext cx="60255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Step1: Feature Engineering</a:t>
            </a:r>
            <a:endParaRPr/>
          </a:p>
        </p:txBody>
      </p:sp>
      <p:sp>
        <p:nvSpPr>
          <p:cNvPr id="241" name="Google Shape;241;p39"/>
          <p:cNvSpPr txBox="1"/>
          <p:nvPr>
            <p:ph idx="1" type="body"/>
          </p:nvPr>
        </p:nvSpPr>
        <p:spPr>
          <a:xfrm>
            <a:off x="457200" y="1428750"/>
            <a:ext cx="7176900" cy="3148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Feature engineering is the process of transforming raw data into features that better represent the underlying problem to the predictive models, resulting in improved model accuracy on unseen data.</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Time split validation, feature encoding, elimination of features by variable importance and cross-validation techniques are the secret ingredients to improving accuracy that is used in all the models under this study.</a:t>
            </a:r>
            <a:endParaRPr/>
          </a:p>
          <a:p>
            <a:pPr indent="0" lvl="0" marL="0" rtl="0" algn="l">
              <a:spcBef>
                <a:spcPts val="600"/>
              </a:spcBef>
              <a:spcAft>
                <a:spcPts val="0"/>
              </a:spcAft>
              <a:buNone/>
            </a:pPr>
            <a:r>
              <a:t/>
            </a:r>
            <a:endParaRPr/>
          </a:p>
        </p:txBody>
      </p:sp>
      <p:sp>
        <p:nvSpPr>
          <p:cNvPr id="242" name="Google Shape;242;p3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title"/>
          </p:nvPr>
        </p:nvSpPr>
        <p:spPr>
          <a:xfrm>
            <a:off x="457200" y="165150"/>
            <a:ext cx="60255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OBJECTIVE</a:t>
            </a:r>
            <a:endParaRPr/>
          </a:p>
        </p:txBody>
      </p:sp>
      <p:sp>
        <p:nvSpPr>
          <p:cNvPr id="68" name="Google Shape;68;p13"/>
          <p:cNvSpPr txBox="1"/>
          <p:nvPr>
            <p:ph idx="1" type="body"/>
          </p:nvPr>
        </p:nvSpPr>
        <p:spPr>
          <a:xfrm>
            <a:off x="457200" y="1134823"/>
            <a:ext cx="6025500" cy="3148800"/>
          </a:xfrm>
          <a:prstGeom prst="rect">
            <a:avLst/>
          </a:prstGeom>
        </p:spPr>
        <p:txBody>
          <a:bodyPr anchorCtr="0" anchor="t" bIns="0" lIns="0" spcFirstLastPara="1" rIns="0" wrap="square" tIns="0">
            <a:noAutofit/>
          </a:bodyPr>
          <a:lstStyle/>
          <a:p>
            <a:pPr indent="-355600" lvl="0" marL="457200" rtl="0" algn="l">
              <a:lnSpc>
                <a:spcPct val="115000"/>
              </a:lnSpc>
              <a:spcBef>
                <a:spcPts val="0"/>
              </a:spcBef>
              <a:spcAft>
                <a:spcPts val="0"/>
              </a:spcAft>
              <a:buClr>
                <a:srgbClr val="FFFFFF"/>
              </a:buClr>
              <a:buSzPts val="2000"/>
              <a:buChar char="▰"/>
            </a:pPr>
            <a:r>
              <a:rPr lang="en" sz="2000"/>
              <a:t>To understand the working  3 differently abled models that tries to predict which of those operating systems will be hit with any type of malware.</a:t>
            </a:r>
            <a:endParaRPr sz="2000"/>
          </a:p>
          <a:p>
            <a:pPr indent="-355600" lvl="0" marL="457200" rtl="0" algn="l">
              <a:lnSpc>
                <a:spcPct val="115000"/>
              </a:lnSpc>
              <a:spcBef>
                <a:spcPts val="0"/>
              </a:spcBef>
              <a:spcAft>
                <a:spcPts val="0"/>
              </a:spcAft>
              <a:buClr>
                <a:srgbClr val="FFFFFF"/>
              </a:buClr>
              <a:buSzPts val="2000"/>
              <a:buChar char="▰"/>
            </a:pPr>
            <a:r>
              <a:rPr lang="en" sz="2000"/>
              <a:t>Predict the vulnerability of the system and the probability that the system will be affected soon.</a:t>
            </a:r>
            <a:endParaRPr sz="2000"/>
          </a:p>
          <a:p>
            <a:pPr indent="-355600" lvl="0" marL="457200" rtl="0" algn="l">
              <a:lnSpc>
                <a:spcPct val="115000"/>
              </a:lnSpc>
              <a:spcBef>
                <a:spcPts val="0"/>
              </a:spcBef>
              <a:spcAft>
                <a:spcPts val="0"/>
              </a:spcAft>
              <a:buClr>
                <a:srgbClr val="FFFFFF"/>
              </a:buClr>
              <a:buSzPts val="2000"/>
              <a:buChar char="▰"/>
            </a:pPr>
            <a:r>
              <a:rPr lang="en" sz="2000"/>
              <a:t>An Interface for users to see their system vulnerability in a friendly manner</a:t>
            </a:r>
            <a:endParaRPr sz="2000"/>
          </a:p>
          <a:p>
            <a:pPr indent="-355600" lvl="0" marL="457200" rtl="0" algn="l">
              <a:lnSpc>
                <a:spcPct val="115000"/>
              </a:lnSpc>
              <a:spcBef>
                <a:spcPts val="0"/>
              </a:spcBef>
              <a:spcAft>
                <a:spcPts val="0"/>
              </a:spcAft>
              <a:buClr>
                <a:srgbClr val="FFFFFF"/>
              </a:buClr>
              <a:buSzPts val="2000"/>
              <a:buChar char="▰"/>
            </a:pPr>
            <a:r>
              <a:rPr lang="en" sz="2000"/>
              <a:t>Analyze and compare the models and their shortcomings and advantages over the other model</a:t>
            </a:r>
            <a:endParaRPr sz="2000"/>
          </a:p>
        </p:txBody>
      </p:sp>
      <p:sp>
        <p:nvSpPr>
          <p:cNvPr id="69" name="Google Shape;69;p1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0"/>
          <p:cNvSpPr txBox="1"/>
          <p:nvPr>
            <p:ph type="title"/>
          </p:nvPr>
        </p:nvSpPr>
        <p:spPr>
          <a:xfrm>
            <a:off x="457200" y="434575"/>
            <a:ext cx="60255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Time Split Validation</a:t>
            </a:r>
            <a:endParaRPr/>
          </a:p>
        </p:txBody>
      </p:sp>
      <p:sp>
        <p:nvSpPr>
          <p:cNvPr id="248" name="Google Shape;248;p40"/>
          <p:cNvSpPr txBox="1"/>
          <p:nvPr>
            <p:ph idx="1" type="body"/>
          </p:nvPr>
        </p:nvSpPr>
        <p:spPr>
          <a:xfrm>
            <a:off x="457200" y="1428750"/>
            <a:ext cx="7786800" cy="3148800"/>
          </a:xfrm>
          <a:prstGeom prst="rect">
            <a:avLst/>
          </a:prstGeom>
        </p:spPr>
        <p:txBody>
          <a:bodyPr anchorCtr="0" anchor="t" bIns="0" lIns="0" spcFirstLastPara="1" rIns="0" wrap="square" tIns="0">
            <a:noAutofit/>
          </a:bodyPr>
          <a:lstStyle/>
          <a:p>
            <a:pPr indent="0" lvl="0" marL="0" rtl="0" algn="l">
              <a:spcBef>
                <a:spcPts val="600"/>
              </a:spcBef>
              <a:spcAft>
                <a:spcPts val="0"/>
              </a:spcAft>
              <a:buClr>
                <a:schemeClr val="dk1"/>
              </a:buClr>
              <a:buSzPts val="1100"/>
              <a:buFont typeface="Arial"/>
              <a:buNone/>
            </a:pPr>
            <a:r>
              <a:rPr lang="en" sz="1100"/>
              <a:t>These variables were discovered by trying hundreds of engineered variables to see which ones increased Time Split Validation (TSV explained here). Each variable was added to the model one at a time and validation score was recorded. Only the follow 5 variables increased validation score.</a:t>
            </a:r>
            <a:endParaRPr sz="1100"/>
          </a:p>
          <a:p>
            <a:pPr indent="0" lvl="0" marL="0" rtl="0" algn="l">
              <a:spcBef>
                <a:spcPts val="600"/>
              </a:spcBef>
              <a:spcAft>
                <a:spcPts val="0"/>
              </a:spcAft>
              <a:buClr>
                <a:schemeClr val="dk1"/>
              </a:buClr>
              <a:buSzPts val="1100"/>
              <a:buFont typeface="Arial"/>
              <a:buNone/>
            </a:pPr>
            <a:r>
              <a:rPr b="1" lang="en" sz="1100">
                <a:latin typeface="Titillium Web"/>
                <a:ea typeface="Titillium Web"/>
                <a:cs typeface="Titillium Web"/>
                <a:sym typeface="Titillium Web"/>
              </a:rPr>
              <a:t>AppVersion2</a:t>
            </a:r>
            <a:r>
              <a:rPr lang="en" sz="1100"/>
              <a:t> indicates whether your Windows Defender is up to date. This is the second number from AppVersion. Regardless of your operating system and version, you can always have AppVersion with second number equal 18. For example, you should have 4.18.1807.18075 instead of 4.12.xx.xx.</a:t>
            </a:r>
            <a:endParaRPr sz="1100"/>
          </a:p>
          <a:p>
            <a:pPr indent="0" lvl="0" marL="0" rtl="0" algn="l">
              <a:spcBef>
                <a:spcPts val="600"/>
              </a:spcBef>
              <a:spcAft>
                <a:spcPts val="0"/>
              </a:spcAft>
              <a:buClr>
                <a:schemeClr val="dk1"/>
              </a:buClr>
              <a:buSzPts val="1100"/>
              <a:buFont typeface="Arial"/>
              <a:buNone/>
            </a:pPr>
            <a:r>
              <a:rPr b="1" lang="en" sz="1100">
                <a:latin typeface="Titillium Web"/>
                <a:ea typeface="Titillium Web"/>
                <a:cs typeface="Titillium Web"/>
                <a:sym typeface="Titillium Web"/>
              </a:rPr>
              <a:t>Lag1</a:t>
            </a:r>
            <a:r>
              <a:rPr lang="en" sz="1100"/>
              <a:t> is the difference between AvSigVersion_Date and Census_OSVersion_Date. Since AvSigVersion is the virus definitions for Windows Defender, this variable indicates whether Windows Defender is out-of-date by comparing it's last install with the date of the operating system. Out-of-date antivirus indicates that a user either has better antivirus or they don't use their computer often. In either case, they have less HasDetections.</a:t>
            </a:r>
            <a:endParaRPr sz="1100"/>
          </a:p>
          <a:p>
            <a:pPr indent="0" lvl="0" marL="0" rtl="0" algn="l">
              <a:spcBef>
                <a:spcPts val="600"/>
              </a:spcBef>
              <a:spcAft>
                <a:spcPts val="0"/>
              </a:spcAft>
              <a:buClr>
                <a:schemeClr val="dk1"/>
              </a:buClr>
              <a:buSzPts val="1100"/>
              <a:buFont typeface="Arial"/>
              <a:buNone/>
            </a:pPr>
            <a:r>
              <a:rPr b="1" lang="en" sz="1100">
                <a:latin typeface="Titillium Web"/>
                <a:ea typeface="Titillium Web"/>
                <a:cs typeface="Titillium Web"/>
                <a:sym typeface="Titillium Web"/>
              </a:rPr>
              <a:t>Lag5</a:t>
            </a:r>
            <a:r>
              <a:rPr lang="en" sz="1100"/>
              <a:t> is the difference between AvSigVersion_Date and July 26, 2018. The first observation in Microsoft's training data is July 26, 2018. Therefore if a computer has AvSigVersion_Date before this then their antivirus is out-of-date. (The first observation in the test data is September 27, so you use this difference when encoding the test data.)</a:t>
            </a:r>
            <a:endParaRPr sz="1100"/>
          </a:p>
          <a:p>
            <a:pPr indent="0" lvl="0" marL="0" rtl="0" algn="l">
              <a:spcBef>
                <a:spcPts val="600"/>
              </a:spcBef>
              <a:spcAft>
                <a:spcPts val="0"/>
              </a:spcAft>
              <a:buClr>
                <a:schemeClr val="dk1"/>
              </a:buClr>
              <a:buSzPts val="1100"/>
              <a:buFont typeface="Arial"/>
              <a:buNone/>
            </a:pPr>
            <a:r>
              <a:rPr b="1" lang="en" sz="1100">
                <a:latin typeface="Titillium Web"/>
                <a:ea typeface="Titillium Web"/>
                <a:cs typeface="Titillium Web"/>
                <a:sym typeface="Titillium Web"/>
              </a:rPr>
              <a:t>driveA</a:t>
            </a:r>
            <a:r>
              <a:rPr lang="en" sz="1100"/>
              <a:t> is the ratio of harddrive partition used for the operating system with the total hard drive. Savy users install multiple operating systems and have a lower ratio. Savy users have reduced HasDetections.</a:t>
            </a:r>
            <a:endParaRPr sz="1100"/>
          </a:p>
          <a:p>
            <a:pPr indent="0" lvl="0" marL="0" rtl="0" algn="l">
              <a:spcBef>
                <a:spcPts val="600"/>
              </a:spcBef>
              <a:spcAft>
                <a:spcPts val="0"/>
              </a:spcAft>
              <a:buClr>
                <a:schemeClr val="dk1"/>
              </a:buClr>
              <a:buSzPts val="1100"/>
              <a:buFont typeface="Arial"/>
              <a:buNone/>
            </a:pPr>
            <a:r>
              <a:rPr b="1" lang="en" sz="1100">
                <a:latin typeface="Titillium Web"/>
                <a:ea typeface="Titillium Web"/>
                <a:cs typeface="Titillium Web"/>
                <a:sym typeface="Titillium Web"/>
              </a:rPr>
              <a:t>driveB</a:t>
            </a:r>
            <a:r>
              <a:rPr lang="en" sz="1100"/>
              <a:t> is the difference between harddrive partition used for the operating system and total hard drive. Responsible users manager their hard drives well. Responsible users have reduced HasDetections.</a:t>
            </a:r>
            <a:endParaRPr sz="1100"/>
          </a:p>
          <a:p>
            <a:pPr indent="0" lvl="0" marL="0" rtl="0" algn="l">
              <a:spcBef>
                <a:spcPts val="600"/>
              </a:spcBef>
              <a:spcAft>
                <a:spcPts val="0"/>
              </a:spcAft>
              <a:buNone/>
            </a:pPr>
            <a:r>
              <a:t/>
            </a:r>
            <a:endParaRPr/>
          </a:p>
        </p:txBody>
      </p:sp>
      <p:sp>
        <p:nvSpPr>
          <p:cNvPr id="249" name="Google Shape;249;p4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1"/>
          <p:cNvSpPr txBox="1"/>
          <p:nvPr>
            <p:ph type="title"/>
          </p:nvPr>
        </p:nvSpPr>
        <p:spPr>
          <a:xfrm>
            <a:off x="457200" y="434575"/>
            <a:ext cx="60255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Feature Encoding</a:t>
            </a:r>
            <a:endParaRPr/>
          </a:p>
        </p:txBody>
      </p:sp>
      <p:sp>
        <p:nvSpPr>
          <p:cNvPr id="255" name="Google Shape;255;p41"/>
          <p:cNvSpPr txBox="1"/>
          <p:nvPr>
            <p:ph idx="1" type="body"/>
          </p:nvPr>
        </p:nvSpPr>
        <p:spPr>
          <a:xfrm>
            <a:off x="457200" y="1428750"/>
            <a:ext cx="8274600" cy="3148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400"/>
              <a:t>In many practical data science activities, the data set will contain cat</a:t>
            </a:r>
            <a:r>
              <a:rPr lang="en" sz="1400"/>
              <a:t>egorical variables. </a:t>
            </a:r>
            <a:r>
              <a:rPr lang="en" sz="1400"/>
              <a:t>Since machine learning is based on mathematical equations, it would cause a problem when we keep categorical variables as is.</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rPr lang="en" sz="1400"/>
              <a:t>Frequency encoding</a:t>
            </a:r>
            <a:endParaRPr sz="1400"/>
          </a:p>
          <a:p>
            <a:pPr indent="0" lvl="0" marL="0" rtl="0" algn="l">
              <a:spcBef>
                <a:spcPts val="600"/>
              </a:spcBef>
              <a:spcAft>
                <a:spcPts val="0"/>
              </a:spcAft>
              <a:buNone/>
            </a:pPr>
            <a:r>
              <a:rPr lang="en" sz="1400"/>
              <a:t>It is a way to utilize the frequency of the categories as labels. In the cases where the frequency is related somewhat with the target variable, it helps the model to understand and assign the weight in direct and inverse proportion, depending on the nature of the data.</a:t>
            </a:r>
            <a:endParaRPr sz="1400"/>
          </a:p>
          <a:p>
            <a:pPr indent="0" lvl="0" marL="0" rtl="0" algn="l">
              <a:spcBef>
                <a:spcPts val="600"/>
              </a:spcBef>
              <a:spcAft>
                <a:spcPts val="0"/>
              </a:spcAft>
              <a:buNone/>
            </a:pPr>
            <a:r>
              <a:rPr lang="en" sz="1400"/>
              <a:t>For variables with large cardinality, an efficient encoding consists in ranking the categories with respect to their frequencies. These variables are then treated as numerical.</a:t>
            </a:r>
            <a:endParaRPr sz="1400"/>
          </a:p>
          <a:p>
            <a:pPr indent="0" lvl="0" marL="0" rtl="0" algn="l">
              <a:spcBef>
                <a:spcPts val="600"/>
              </a:spcBef>
              <a:spcAft>
                <a:spcPts val="0"/>
              </a:spcAft>
              <a:buNone/>
            </a:pPr>
            <a:r>
              <a:rPr lang="en" sz="1400"/>
              <a:t>There are a lot of time dependent variables that exist like (EngineVersion, AvSigVersion, AppVersion, Census_OSVersion, Census_OSBuildRevision) .</a:t>
            </a:r>
            <a:endParaRPr sz="1400"/>
          </a:p>
          <a:p>
            <a:pPr indent="0" lvl="0" marL="0" rtl="0" algn="l">
              <a:spcBef>
                <a:spcPts val="600"/>
              </a:spcBef>
              <a:spcAft>
                <a:spcPts val="0"/>
              </a:spcAft>
              <a:buNone/>
            </a:pPr>
            <a:r>
              <a:rPr lang="en" sz="1400"/>
              <a:t>And the test set would have variables from versions from beyond the time, the train and test variables are frequency encoded </a:t>
            </a:r>
            <a:r>
              <a:rPr lang="en" sz="1400"/>
              <a:t>separately</a:t>
            </a:r>
            <a:r>
              <a:rPr lang="en" sz="1400"/>
              <a:t>.</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p:txBody>
      </p:sp>
      <p:sp>
        <p:nvSpPr>
          <p:cNvPr id="256" name="Google Shape;256;p4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2"/>
          <p:cNvSpPr txBox="1"/>
          <p:nvPr>
            <p:ph idx="1" type="body"/>
          </p:nvPr>
        </p:nvSpPr>
        <p:spPr>
          <a:xfrm>
            <a:off x="457200" y="364576"/>
            <a:ext cx="7980000" cy="4212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a:p>
          <a:p>
            <a:pPr indent="0" lvl="0" marL="0" rtl="0" algn="l">
              <a:spcBef>
                <a:spcPts val="600"/>
              </a:spcBef>
              <a:spcAft>
                <a:spcPts val="0"/>
              </a:spcAft>
              <a:buClr>
                <a:schemeClr val="dk1"/>
              </a:buClr>
              <a:buSzPts val="1100"/>
              <a:buFont typeface="Arial"/>
              <a:buNone/>
            </a:pPr>
            <a:r>
              <a:rPr lang="en" sz="1400"/>
              <a:t>One - hot encoding</a:t>
            </a:r>
            <a:endParaRPr sz="1400"/>
          </a:p>
          <a:p>
            <a:pPr indent="0" lvl="0" marL="0" rtl="0" algn="l">
              <a:spcBef>
                <a:spcPts val="600"/>
              </a:spcBef>
              <a:spcAft>
                <a:spcPts val="0"/>
              </a:spcAft>
              <a:buNone/>
            </a:pPr>
            <a:r>
              <a:rPr lang="en" sz="1400"/>
              <a:t>In this method, we map each category to a vector that contains 1 and 0 denoting the presence of the feature or not. The number of vectors depends on the categories which we want to keep.</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rPr lang="en" sz="1400"/>
              <a:t>Among all our category variables, there are a combined 211,562 values. It is tedious to one-hot-encode all.</a:t>
            </a:r>
            <a:endParaRPr sz="1400"/>
          </a:p>
          <a:p>
            <a:pPr indent="0" lvl="0" marL="0" rtl="0" algn="l">
              <a:spcBef>
                <a:spcPts val="600"/>
              </a:spcBef>
              <a:spcAft>
                <a:spcPts val="0"/>
              </a:spcAft>
              <a:buNone/>
            </a:pPr>
            <a:r>
              <a:rPr lang="en" sz="1400"/>
              <a:t>then for each value, we will test the following hypotheses</a:t>
            </a:r>
            <a:endParaRPr sz="1400"/>
          </a:p>
          <a:p>
            <a:pPr indent="0" lvl="0" marL="0" rtl="0" algn="ctr">
              <a:spcBef>
                <a:spcPts val="600"/>
              </a:spcBef>
              <a:spcAft>
                <a:spcPts val="0"/>
              </a:spcAft>
              <a:buNone/>
            </a:pPr>
            <a:r>
              <a:rPr lang="en" sz="1400"/>
              <a:t>H0:Prob(HasDetections=1 given value is present)=0.5</a:t>
            </a:r>
            <a:endParaRPr sz="1400"/>
          </a:p>
          <a:p>
            <a:pPr indent="0" lvl="0" marL="0" rtl="0" algn="ctr">
              <a:spcBef>
                <a:spcPts val="600"/>
              </a:spcBef>
              <a:spcAft>
                <a:spcPts val="0"/>
              </a:spcAft>
              <a:buNone/>
            </a:pPr>
            <a:r>
              <a:rPr lang="en" sz="1400"/>
              <a:t>HA:Prob(HasDetections=1 given value is present)≠0.5</a:t>
            </a:r>
            <a:endParaRPr sz="1400"/>
          </a:p>
          <a:p>
            <a:pPr indent="0" lvl="0" marL="0" rtl="0" algn="l">
              <a:spcBef>
                <a:spcPts val="600"/>
              </a:spcBef>
              <a:spcAft>
                <a:spcPts val="0"/>
              </a:spcAft>
              <a:buNone/>
            </a:pPr>
            <a:r>
              <a:rPr lang="en" sz="1400"/>
              <a:t>The test statistic z-value equals  p̂  , the observed HasDetections rate given value is present, minus 0.5 divided by the standard deviation of  p̂  . The Central Limit Theorem tells us</a:t>
            </a:r>
            <a:endParaRPr sz="1400"/>
          </a:p>
          <a:p>
            <a:pPr indent="0" lvl="0" marL="0" rtl="0" algn="ctr">
              <a:spcBef>
                <a:spcPts val="600"/>
              </a:spcBef>
              <a:spcAft>
                <a:spcPts val="0"/>
              </a:spcAft>
              <a:buNone/>
            </a:pPr>
            <a:r>
              <a:rPr lang="en" sz="1400"/>
              <a:t>z-value=p̂ −0.5SD(p̂ )</a:t>
            </a:r>
            <a:endParaRPr sz="1400"/>
          </a:p>
          <a:p>
            <a:pPr indent="0" lvl="0" marL="0" rtl="0" algn="l">
              <a:spcBef>
                <a:spcPts val="600"/>
              </a:spcBef>
              <a:spcAft>
                <a:spcPts val="0"/>
              </a:spcAft>
              <a:buClr>
                <a:schemeClr val="dk1"/>
              </a:buClr>
              <a:buSzPts val="1100"/>
              <a:buFont typeface="Arial"/>
              <a:buNone/>
            </a:pPr>
            <a:r>
              <a:rPr lang="en" sz="1400"/>
              <a:t>If the absolute value of  z  is greater than 2.0, we are 95% confident that Prob(HasDetections=1 given value is present) is not equal 0.5 and we will include a boolean for this value in our model. Actually, we'll use a  z  threshold of 5.0 and require  10−7n&gt;0.005 . This adds lesser new boolean variables (instead of naively one-hot-encoding 211,562!).</a:t>
            </a:r>
            <a:endParaRPr sz="1400"/>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262" name="Google Shape;262;p4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3"/>
          <p:cNvSpPr txBox="1"/>
          <p:nvPr>
            <p:ph idx="1" type="body"/>
          </p:nvPr>
        </p:nvSpPr>
        <p:spPr>
          <a:xfrm>
            <a:off x="457200" y="1417300"/>
            <a:ext cx="6210000" cy="31536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Logistic regression predicts the probability to be sigmoid (a_1*x_1+...+a_23*x23) where a's are learned coefficients and x's are our variables. Importance of x_k equals 0 if p-value is greater than 0.05 and equal a_k*SD(x_k) otherwise where SD is the standard deviation of x_k. If a variable has non-zero importance then it helps the model in a statistically significant way.</a:t>
            </a:r>
            <a:endParaRPr/>
          </a:p>
          <a:p>
            <a:pPr indent="0" lvl="0" marL="0" rtl="0" algn="l">
              <a:spcBef>
                <a:spcPts val="600"/>
              </a:spcBef>
              <a:spcAft>
                <a:spcPts val="0"/>
              </a:spcAft>
              <a:buNone/>
            </a:pPr>
            <a:r>
              <a:rPr lang="en"/>
              <a:t>The first one is obvious. The next few have more than 98% of their data in one category value or NA values. This can be proved using the variable significance method above.</a:t>
            </a:r>
            <a:endParaRPr/>
          </a:p>
          <a:p>
            <a:pPr indent="0" lvl="0" marL="0" rtl="0" algn="l">
              <a:spcBef>
                <a:spcPts val="600"/>
              </a:spcBef>
              <a:spcAft>
                <a:spcPts val="0"/>
              </a:spcAft>
              <a:buNone/>
            </a:pPr>
            <a:r>
              <a:t/>
            </a:r>
            <a:endParaRPr/>
          </a:p>
        </p:txBody>
      </p:sp>
      <p:sp>
        <p:nvSpPr>
          <p:cNvPr id="268" name="Google Shape;268;p43"/>
          <p:cNvSpPr txBox="1"/>
          <p:nvPr>
            <p:ph type="title"/>
          </p:nvPr>
        </p:nvSpPr>
        <p:spPr>
          <a:xfrm>
            <a:off x="457200" y="434575"/>
            <a:ext cx="6025500" cy="857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2800"/>
              <a:t>ELIMINATION OF FEATURES BY</a:t>
            </a:r>
            <a:endParaRPr sz="2800"/>
          </a:p>
          <a:p>
            <a:pPr indent="0" lvl="0" marL="0" rtl="0" algn="ctr">
              <a:spcBef>
                <a:spcPts val="0"/>
              </a:spcBef>
              <a:spcAft>
                <a:spcPts val="0"/>
              </a:spcAft>
              <a:buNone/>
            </a:pPr>
            <a:r>
              <a:rPr lang="en" sz="2800"/>
              <a:t>VARIABLE IMPORTANCE ALGORITHM</a:t>
            </a:r>
            <a:endParaRPr sz="2800"/>
          </a:p>
        </p:txBody>
      </p:sp>
      <p:sp>
        <p:nvSpPr>
          <p:cNvPr id="269" name="Google Shape;269;p4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75" name="Google Shape;275;p44"/>
          <p:cNvSpPr txBox="1"/>
          <p:nvPr>
            <p:ph type="title"/>
          </p:nvPr>
        </p:nvSpPr>
        <p:spPr>
          <a:xfrm>
            <a:off x="457200" y="434575"/>
            <a:ext cx="60255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FEATURES REMOVED BY VARIABLE IMPORTANCE</a:t>
            </a:r>
            <a:endParaRPr/>
          </a:p>
        </p:txBody>
      </p:sp>
      <p:sp>
        <p:nvSpPr>
          <p:cNvPr id="276" name="Google Shape;276;p44"/>
          <p:cNvSpPr txBox="1"/>
          <p:nvPr>
            <p:ph idx="1" type="body"/>
          </p:nvPr>
        </p:nvSpPr>
        <p:spPr>
          <a:xfrm>
            <a:off x="457200" y="1428750"/>
            <a:ext cx="4285200" cy="3148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sz="1400"/>
          </a:p>
          <a:p>
            <a:pPr indent="-317500" lvl="0" marL="457200" rtl="0" algn="l">
              <a:spcBef>
                <a:spcPts val="600"/>
              </a:spcBef>
              <a:spcAft>
                <a:spcPts val="0"/>
              </a:spcAft>
              <a:buSzPts val="1400"/>
              <a:buAutoNum type="arabicPeriod"/>
            </a:pPr>
            <a:r>
              <a:rPr lang="en" sz="1400"/>
              <a:t> MachineIdentifier</a:t>
            </a:r>
            <a:endParaRPr sz="1400"/>
          </a:p>
          <a:p>
            <a:pPr indent="-317500" lvl="0" marL="457200" rtl="0" algn="l">
              <a:spcBef>
                <a:spcPts val="0"/>
              </a:spcBef>
              <a:spcAft>
                <a:spcPts val="0"/>
              </a:spcAft>
              <a:buSzPts val="1400"/>
              <a:buAutoNum type="arabicPeriod"/>
            </a:pPr>
            <a:r>
              <a:rPr lang="en" sz="1400"/>
              <a:t> ProductName</a:t>
            </a:r>
            <a:endParaRPr sz="1400"/>
          </a:p>
          <a:p>
            <a:pPr indent="-317500" lvl="0" marL="457200" rtl="0" algn="l">
              <a:spcBef>
                <a:spcPts val="0"/>
              </a:spcBef>
              <a:spcAft>
                <a:spcPts val="0"/>
              </a:spcAft>
              <a:buSzPts val="1400"/>
              <a:buAutoNum type="arabicPeriod"/>
            </a:pPr>
            <a:r>
              <a:rPr lang="en" sz="1400"/>
              <a:t> IsBeta</a:t>
            </a:r>
            <a:endParaRPr sz="1400"/>
          </a:p>
          <a:p>
            <a:pPr indent="-317500" lvl="0" marL="457200" rtl="0" algn="l">
              <a:spcBef>
                <a:spcPts val="0"/>
              </a:spcBef>
              <a:spcAft>
                <a:spcPts val="0"/>
              </a:spcAft>
              <a:buSzPts val="1400"/>
              <a:buAutoNum type="arabicPeriod"/>
            </a:pPr>
            <a:r>
              <a:rPr lang="en" sz="1400"/>
              <a:t> IsSxsPassiveMode</a:t>
            </a:r>
            <a:endParaRPr sz="1400"/>
          </a:p>
          <a:p>
            <a:pPr indent="-317500" lvl="0" marL="457200" rtl="0" algn="l">
              <a:spcBef>
                <a:spcPts val="0"/>
              </a:spcBef>
              <a:spcAft>
                <a:spcPts val="0"/>
              </a:spcAft>
              <a:buSzPts val="1400"/>
              <a:buAutoNum type="arabicPeriod"/>
            </a:pPr>
            <a:r>
              <a:rPr lang="en" sz="1400"/>
              <a:t> HasTpm</a:t>
            </a:r>
            <a:endParaRPr sz="1400"/>
          </a:p>
          <a:p>
            <a:pPr indent="-317500" lvl="0" marL="457200" rtl="0" algn="l">
              <a:spcBef>
                <a:spcPts val="0"/>
              </a:spcBef>
              <a:spcAft>
                <a:spcPts val="0"/>
              </a:spcAft>
              <a:buSzPts val="1400"/>
              <a:buAutoNum type="arabicPeriod"/>
            </a:pPr>
            <a:r>
              <a:rPr lang="en" sz="1400"/>
              <a:t> AutoSampleOptIn</a:t>
            </a:r>
            <a:endParaRPr sz="1400"/>
          </a:p>
          <a:p>
            <a:pPr indent="-317500" lvl="0" marL="457200" rtl="0" algn="l">
              <a:spcBef>
                <a:spcPts val="0"/>
              </a:spcBef>
              <a:spcAft>
                <a:spcPts val="0"/>
              </a:spcAft>
              <a:buSzPts val="1400"/>
              <a:buAutoNum type="arabicPeriod"/>
            </a:pPr>
            <a:r>
              <a:rPr lang="en" sz="1400"/>
              <a:t> PuaMode</a:t>
            </a:r>
            <a:endParaRPr sz="1400"/>
          </a:p>
          <a:p>
            <a:pPr indent="-317500" lvl="0" marL="457200" rtl="0" algn="l">
              <a:spcBef>
                <a:spcPts val="0"/>
              </a:spcBef>
              <a:spcAft>
                <a:spcPts val="0"/>
              </a:spcAft>
              <a:buSzPts val="1400"/>
              <a:buAutoNum type="arabicPeriod"/>
            </a:pPr>
            <a:r>
              <a:rPr lang="en" sz="1400"/>
              <a:t> UacLuaenable</a:t>
            </a:r>
            <a:endParaRPr sz="1400"/>
          </a:p>
          <a:p>
            <a:pPr indent="-317500" lvl="0" marL="457200" rtl="0" algn="l">
              <a:spcBef>
                <a:spcPts val="0"/>
              </a:spcBef>
              <a:spcAft>
                <a:spcPts val="0"/>
              </a:spcAft>
              <a:buSzPts val="1400"/>
              <a:buAutoNum type="arabicPeriod"/>
            </a:pPr>
            <a:r>
              <a:rPr lang="en" sz="1400"/>
              <a:t> Census_DeviceFamily</a:t>
            </a:r>
            <a:endParaRPr sz="1400"/>
          </a:p>
          <a:p>
            <a:pPr indent="-317500" lvl="0" marL="457200" rtl="0" algn="l">
              <a:spcBef>
                <a:spcPts val="0"/>
              </a:spcBef>
              <a:spcAft>
                <a:spcPts val="0"/>
              </a:spcAft>
              <a:buSzPts val="1400"/>
              <a:buAutoNum type="arabicPeriod"/>
            </a:pPr>
            <a:r>
              <a:rPr lang="en" sz="1400"/>
              <a:t> Census_ProcessorClass </a:t>
            </a:r>
            <a:endParaRPr sz="1200"/>
          </a:p>
        </p:txBody>
      </p:sp>
      <p:sp>
        <p:nvSpPr>
          <p:cNvPr id="277" name="Google Shape;277;p44"/>
          <p:cNvSpPr txBox="1"/>
          <p:nvPr/>
        </p:nvSpPr>
        <p:spPr>
          <a:xfrm>
            <a:off x="4799850" y="1382925"/>
            <a:ext cx="3883500" cy="34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Titillium Web"/>
              <a:ea typeface="Titillium Web"/>
              <a:cs typeface="Titillium Web"/>
              <a:sym typeface="Titillium Web"/>
            </a:endParaRPr>
          </a:p>
          <a:p>
            <a:pPr indent="0" lvl="0" marL="0" rtl="0" algn="l">
              <a:spcBef>
                <a:spcPts val="600"/>
              </a:spcBef>
              <a:spcAft>
                <a:spcPts val="0"/>
              </a:spcAft>
              <a:buNone/>
            </a:pPr>
            <a:r>
              <a:t/>
            </a:r>
            <a:endParaRPr>
              <a:solidFill>
                <a:schemeClr val="lt1"/>
              </a:solidFill>
              <a:latin typeface="Titillium Web Light"/>
              <a:ea typeface="Titillium Web Light"/>
              <a:cs typeface="Titillium Web Light"/>
              <a:sym typeface="Titillium Web Light"/>
            </a:endParaRPr>
          </a:p>
          <a:p>
            <a:pPr indent="0" lvl="0" marL="0" rtl="0" algn="l">
              <a:spcBef>
                <a:spcPts val="600"/>
              </a:spcBef>
              <a:spcAft>
                <a:spcPts val="0"/>
              </a:spcAft>
              <a:buNone/>
            </a:pPr>
            <a:r>
              <a:t/>
            </a:r>
            <a:endParaRPr sz="1200">
              <a:solidFill>
                <a:schemeClr val="lt1"/>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a:solidFill>
                  <a:schemeClr val="lt1"/>
                </a:solidFill>
                <a:latin typeface="Titillium Web Light"/>
                <a:ea typeface="Titillium Web Light"/>
                <a:cs typeface="Titillium Web Light"/>
                <a:sym typeface="Titillium Web Light"/>
              </a:rPr>
              <a:t>  </a:t>
            </a:r>
            <a:endParaRPr>
              <a:solidFill>
                <a:schemeClr val="lt1"/>
              </a:solidFill>
              <a:latin typeface="Titillium Web Light"/>
              <a:ea typeface="Titillium Web Light"/>
              <a:cs typeface="Titillium Web Light"/>
              <a:sym typeface="Titillium Web Light"/>
            </a:endParaRPr>
          </a:p>
          <a:p>
            <a:pPr indent="0" lvl="0" marL="0" rtl="0" algn="l">
              <a:spcBef>
                <a:spcPts val="600"/>
              </a:spcBef>
              <a:spcAft>
                <a:spcPts val="0"/>
              </a:spcAft>
              <a:buNone/>
            </a:pPr>
            <a:r>
              <a:t/>
            </a:r>
            <a:endParaRPr>
              <a:solidFill>
                <a:schemeClr val="lt1"/>
              </a:solidFill>
              <a:latin typeface="Titillium Web Light"/>
              <a:ea typeface="Titillium Web Light"/>
              <a:cs typeface="Titillium Web Light"/>
              <a:sym typeface="Titillium Web Light"/>
            </a:endParaRPr>
          </a:p>
          <a:p>
            <a:pPr indent="0" lvl="0" marL="0" rtl="0" algn="l">
              <a:spcBef>
                <a:spcPts val="0"/>
              </a:spcBef>
              <a:spcAft>
                <a:spcPts val="0"/>
              </a:spcAft>
              <a:buNone/>
            </a:pPr>
            <a:r>
              <a:t/>
            </a:r>
            <a:endParaRPr>
              <a:latin typeface="Titillium Web Light"/>
              <a:ea typeface="Titillium Web Light"/>
              <a:cs typeface="Titillium Web Light"/>
              <a:sym typeface="Titillium Web Light"/>
            </a:endParaRPr>
          </a:p>
        </p:txBody>
      </p:sp>
      <p:sp>
        <p:nvSpPr>
          <p:cNvPr id="278" name="Google Shape;278;p44"/>
          <p:cNvSpPr txBox="1"/>
          <p:nvPr>
            <p:ph idx="1" type="body"/>
          </p:nvPr>
        </p:nvSpPr>
        <p:spPr>
          <a:xfrm>
            <a:off x="4799850" y="1446513"/>
            <a:ext cx="4285200" cy="3148800"/>
          </a:xfrm>
          <a:prstGeom prst="rect">
            <a:avLst/>
          </a:prstGeom>
        </p:spPr>
        <p:txBody>
          <a:bodyPr anchorCtr="0" anchor="t" bIns="0" lIns="0" spcFirstLastPara="1" rIns="0" wrap="square" tIns="0">
            <a:noAutofit/>
          </a:bodyPr>
          <a:lstStyle/>
          <a:p>
            <a:pPr indent="0" lvl="0" marL="457200" rtl="0" algn="l">
              <a:spcBef>
                <a:spcPts val="600"/>
              </a:spcBef>
              <a:spcAft>
                <a:spcPts val="0"/>
              </a:spcAft>
              <a:buNone/>
            </a:pPr>
            <a:r>
              <a:t/>
            </a:r>
            <a:endParaRPr sz="1400"/>
          </a:p>
          <a:p>
            <a:pPr indent="-317500" lvl="0" marL="457200" rtl="0" algn="l">
              <a:spcBef>
                <a:spcPts val="600"/>
              </a:spcBef>
              <a:spcAft>
                <a:spcPts val="0"/>
              </a:spcAft>
              <a:buSzPts val="1400"/>
              <a:buAutoNum type="arabicPeriod" startAt="11"/>
            </a:pPr>
            <a:r>
              <a:rPr lang="en" sz="1400"/>
              <a:t>Census_IsPortableOperatingSystem</a:t>
            </a:r>
            <a:endParaRPr sz="1400"/>
          </a:p>
          <a:p>
            <a:pPr indent="-317500" lvl="0" marL="457200" rtl="0" algn="l">
              <a:spcBef>
                <a:spcPts val="0"/>
              </a:spcBef>
              <a:spcAft>
                <a:spcPts val="0"/>
              </a:spcAft>
              <a:buSzPts val="1400"/>
              <a:buAutoNum type="arabicPeriod" startAt="11"/>
            </a:pPr>
            <a:r>
              <a:rPr lang="en" sz="1400"/>
              <a:t>Census_IsFlightsDisabled</a:t>
            </a:r>
            <a:endParaRPr sz="1400"/>
          </a:p>
          <a:p>
            <a:pPr indent="-317500" lvl="0" marL="457200" rtl="0" algn="l">
              <a:spcBef>
                <a:spcPts val="0"/>
              </a:spcBef>
              <a:spcAft>
                <a:spcPts val="0"/>
              </a:spcAft>
              <a:buSzPts val="1400"/>
              <a:buAutoNum type="arabicPeriod" startAt="11"/>
            </a:pPr>
            <a:r>
              <a:rPr lang="en" sz="1400"/>
              <a:t>Census_IsVirtualDevice</a:t>
            </a:r>
            <a:endParaRPr sz="1400"/>
          </a:p>
          <a:p>
            <a:pPr indent="-317500" lvl="0" marL="457200" rtl="0" algn="l">
              <a:spcBef>
                <a:spcPts val="0"/>
              </a:spcBef>
              <a:spcAft>
                <a:spcPts val="0"/>
              </a:spcAft>
              <a:buSzPts val="1400"/>
              <a:buAutoNum type="arabicPeriod" startAt="11"/>
            </a:pPr>
            <a:r>
              <a:rPr lang="en" sz="1400"/>
              <a:t>Census_OSSkuName</a:t>
            </a:r>
            <a:endParaRPr sz="1400"/>
          </a:p>
          <a:p>
            <a:pPr indent="-317500" lvl="0" marL="457200" rtl="0" algn="l">
              <a:spcBef>
                <a:spcPts val="0"/>
              </a:spcBef>
              <a:spcAft>
                <a:spcPts val="0"/>
              </a:spcAft>
              <a:buSzPts val="1400"/>
              <a:buAutoNum type="arabicPeriod" startAt="11"/>
            </a:pPr>
            <a:r>
              <a:rPr lang="en" sz="1400"/>
              <a:t>OsVer</a:t>
            </a:r>
            <a:endParaRPr sz="1400"/>
          </a:p>
          <a:p>
            <a:pPr indent="-317500" lvl="0" marL="457200" rtl="0" algn="l">
              <a:spcBef>
                <a:spcPts val="0"/>
              </a:spcBef>
              <a:spcAft>
                <a:spcPts val="0"/>
              </a:spcAft>
              <a:buSzPts val="1400"/>
              <a:buAutoNum type="arabicPeriod" startAt="11"/>
            </a:pPr>
            <a:r>
              <a:rPr lang="en" sz="1400"/>
              <a:t>Census_OSArchitecture</a:t>
            </a:r>
            <a:endParaRPr sz="1400"/>
          </a:p>
          <a:p>
            <a:pPr indent="-317500" lvl="0" marL="457200" rtl="0" algn="l">
              <a:spcBef>
                <a:spcPts val="0"/>
              </a:spcBef>
              <a:spcAft>
                <a:spcPts val="0"/>
              </a:spcAft>
              <a:buSzPts val="1400"/>
              <a:buAutoNum type="arabicPeriod" startAt="11"/>
            </a:pPr>
            <a:r>
              <a:rPr lang="en" sz="1400"/>
              <a:t>Census_OSInstallLanguageIdentifier</a:t>
            </a:r>
            <a:endParaRPr sz="1400"/>
          </a:p>
          <a:p>
            <a:pPr indent="-317500" lvl="0" marL="457200" rtl="0" algn="l">
              <a:spcBef>
                <a:spcPts val="0"/>
              </a:spcBef>
              <a:spcAft>
                <a:spcPts val="0"/>
              </a:spcAft>
              <a:buSzPts val="1400"/>
              <a:buAutoNum type="arabicPeriod" startAt="11"/>
            </a:pPr>
            <a:r>
              <a:rPr lang="en" sz="1400"/>
              <a:t>SMode</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rPr lang="en" sz="1400"/>
              <a:t> </a:t>
            </a:r>
            <a:endParaRPr sz="12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5"/>
          <p:cNvSpPr txBox="1"/>
          <p:nvPr>
            <p:ph type="title"/>
          </p:nvPr>
        </p:nvSpPr>
        <p:spPr>
          <a:xfrm>
            <a:off x="457200" y="434575"/>
            <a:ext cx="71556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Step 2: K-Fold Cross Validation</a:t>
            </a:r>
            <a:endParaRPr/>
          </a:p>
        </p:txBody>
      </p:sp>
      <p:sp>
        <p:nvSpPr>
          <p:cNvPr id="284" name="Google Shape;284;p45"/>
          <p:cNvSpPr txBox="1"/>
          <p:nvPr>
            <p:ph idx="1" type="body"/>
          </p:nvPr>
        </p:nvSpPr>
        <p:spPr>
          <a:xfrm>
            <a:off x="457200" y="1428750"/>
            <a:ext cx="7837500" cy="3148800"/>
          </a:xfrm>
          <a:prstGeom prst="rect">
            <a:avLst/>
          </a:prstGeom>
        </p:spPr>
        <p:txBody>
          <a:bodyPr anchorCtr="0" anchor="t" bIns="0" lIns="0" spcFirstLastPara="1" rIns="0" wrap="square" tIns="0">
            <a:noAutofit/>
          </a:bodyPr>
          <a:lstStyle/>
          <a:p>
            <a:pPr indent="-342900" lvl="0" marL="457200" rtl="0" algn="l">
              <a:spcBef>
                <a:spcPts val="600"/>
              </a:spcBef>
              <a:spcAft>
                <a:spcPts val="0"/>
              </a:spcAft>
              <a:buSzPts val="1800"/>
              <a:buAutoNum type="arabicPeriod"/>
            </a:pPr>
            <a:r>
              <a:rPr lang="en" sz="1800"/>
              <a:t>Randomly split your entire dataset into k”folds”</a:t>
            </a:r>
            <a:endParaRPr sz="1800"/>
          </a:p>
          <a:p>
            <a:pPr indent="-342900" lvl="0" marL="457200" rtl="0" algn="l">
              <a:spcBef>
                <a:spcPts val="0"/>
              </a:spcBef>
              <a:spcAft>
                <a:spcPts val="0"/>
              </a:spcAft>
              <a:buSzPts val="1800"/>
              <a:buAutoNum type="arabicPeriod"/>
            </a:pPr>
            <a:r>
              <a:rPr lang="en" sz="1800"/>
              <a:t>For each k-fold in your dataset, build your model on k – 1 folds of the dataset. Then, test the model to check the effectiveness for kth fold</a:t>
            </a:r>
            <a:endParaRPr sz="1800"/>
          </a:p>
          <a:p>
            <a:pPr indent="-342900" lvl="0" marL="457200" rtl="0" algn="l">
              <a:spcBef>
                <a:spcPts val="0"/>
              </a:spcBef>
              <a:spcAft>
                <a:spcPts val="0"/>
              </a:spcAft>
              <a:buSzPts val="1800"/>
              <a:buAutoNum type="arabicPeriod"/>
            </a:pPr>
            <a:r>
              <a:rPr lang="en" sz="1800"/>
              <a:t>Record the error you see on each of the predictions</a:t>
            </a:r>
            <a:endParaRPr sz="1800"/>
          </a:p>
          <a:p>
            <a:pPr indent="-342900" lvl="0" marL="457200" rtl="0" algn="l">
              <a:spcBef>
                <a:spcPts val="0"/>
              </a:spcBef>
              <a:spcAft>
                <a:spcPts val="0"/>
              </a:spcAft>
              <a:buSzPts val="1800"/>
              <a:buAutoNum type="arabicPeriod"/>
            </a:pPr>
            <a:r>
              <a:rPr lang="en" sz="1800"/>
              <a:t>Repeat this until each of the k-folds has served as the test set</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rPr lang="en" sz="1800"/>
              <a:t>The advantage of this method over repeated random sub-sampling is that all observations are used for both training and validation, and each observation is used for validation exactly once, and helps generalize the model. 5-fold cross-validation is commonly used for datasets with more than a couple of hundred thousand rows of data. </a:t>
            </a:r>
            <a:endParaRPr sz="1800"/>
          </a:p>
        </p:txBody>
      </p:sp>
      <p:sp>
        <p:nvSpPr>
          <p:cNvPr id="285" name="Google Shape;285;p4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6"/>
          <p:cNvSpPr txBox="1"/>
          <p:nvPr>
            <p:ph type="title"/>
          </p:nvPr>
        </p:nvSpPr>
        <p:spPr>
          <a:xfrm>
            <a:off x="457200" y="231975"/>
            <a:ext cx="60255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Step 3: CHOICE OF MODEL</a:t>
            </a:r>
            <a:endParaRPr/>
          </a:p>
        </p:txBody>
      </p:sp>
      <p:sp>
        <p:nvSpPr>
          <p:cNvPr id="291" name="Google Shape;291;p4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92" name="Google Shape;292;p46"/>
          <p:cNvGraphicFramePr/>
          <p:nvPr/>
        </p:nvGraphicFramePr>
        <p:xfrm>
          <a:off x="457200" y="1291975"/>
          <a:ext cx="3000000" cy="3000000"/>
        </p:xfrm>
        <a:graphic>
          <a:graphicData uri="http://schemas.openxmlformats.org/drawingml/2006/table">
            <a:tbl>
              <a:tblPr>
                <a:noFill/>
                <a:tableStyleId>{D44D7C33-DEAA-444B-8E93-7AB3E208A639}</a:tableStyleId>
              </a:tblPr>
              <a:tblGrid>
                <a:gridCol w="2413000"/>
                <a:gridCol w="2413000"/>
                <a:gridCol w="2413000"/>
              </a:tblGrid>
              <a:tr h="381000">
                <a:tc>
                  <a:txBody>
                    <a:bodyPr/>
                    <a:lstStyle/>
                    <a:p>
                      <a:pPr indent="-228600" lvl="0" marL="457200" rtl="0" algn="ctr">
                        <a:spcBef>
                          <a:spcPts val="0"/>
                        </a:spcBef>
                        <a:spcAft>
                          <a:spcPts val="0"/>
                        </a:spcAft>
                        <a:buNone/>
                      </a:pPr>
                      <a:r>
                        <a:rPr b="1" lang="en">
                          <a:solidFill>
                            <a:srgbClr val="FFFFFF"/>
                          </a:solidFill>
                          <a:latin typeface="Titillium Web"/>
                          <a:ea typeface="Titillium Web"/>
                          <a:cs typeface="Titillium Web"/>
                          <a:sym typeface="Titillium Web"/>
                        </a:rPr>
                        <a:t>Light Gradient Boosting Method</a:t>
                      </a:r>
                      <a:endParaRPr b="1">
                        <a:solidFill>
                          <a:srgbClr val="FFFFFF"/>
                        </a:solidFill>
                        <a:latin typeface="Titillium Web"/>
                        <a:ea typeface="Titillium Web"/>
                        <a:cs typeface="Titillium Web"/>
                        <a:sym typeface="Titillium Web"/>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228600" lvl="0" marL="457200" rtl="0" algn="ctr">
                        <a:spcBef>
                          <a:spcPts val="0"/>
                        </a:spcBef>
                        <a:spcAft>
                          <a:spcPts val="0"/>
                        </a:spcAft>
                        <a:buNone/>
                      </a:pPr>
                      <a:r>
                        <a:rPr b="1" lang="en">
                          <a:solidFill>
                            <a:srgbClr val="FFFFFF"/>
                          </a:solidFill>
                          <a:latin typeface="Titillium Web"/>
                          <a:ea typeface="Titillium Web"/>
                          <a:cs typeface="Titillium Web"/>
                          <a:sym typeface="Titillium Web"/>
                        </a:rPr>
                        <a:t>Recurrent Neural Network</a:t>
                      </a:r>
                      <a:endParaRPr b="1">
                        <a:solidFill>
                          <a:srgbClr val="FFFFFF"/>
                        </a:solidFill>
                        <a:latin typeface="Titillium Web"/>
                        <a:ea typeface="Titillium Web"/>
                        <a:cs typeface="Titillium Web"/>
                        <a:sym typeface="Titillium Web"/>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228600" lvl="0" marL="457200" rtl="0" algn="ctr">
                        <a:spcBef>
                          <a:spcPts val="0"/>
                        </a:spcBef>
                        <a:spcAft>
                          <a:spcPts val="0"/>
                        </a:spcAft>
                        <a:buNone/>
                      </a:pPr>
                      <a:r>
                        <a:rPr b="1" lang="en">
                          <a:solidFill>
                            <a:srgbClr val="FFFFFF"/>
                          </a:solidFill>
                          <a:latin typeface="Titillium Web"/>
                          <a:ea typeface="Titillium Web"/>
                          <a:cs typeface="Titillium Web"/>
                          <a:sym typeface="Titillium Web"/>
                        </a:rPr>
                        <a:t>Extreme Deep Factorization Machine</a:t>
                      </a:r>
                      <a:endParaRPr b="1">
                        <a:solidFill>
                          <a:srgbClr val="FFFFFF"/>
                        </a:solidFill>
                        <a:latin typeface="Titillium Web"/>
                        <a:ea typeface="Titillium Web"/>
                        <a:cs typeface="Titillium Web"/>
                        <a:sym typeface="Titillium Web"/>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r h="381000">
                <a:tc>
                  <a:txBody>
                    <a:bodyPr/>
                    <a:lstStyle/>
                    <a:p>
                      <a:pPr indent="-317500" lvl="0" marL="457200" rtl="0" algn="l">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To understand the working of slow learner on this particular problem.</a:t>
                      </a:r>
                      <a:endParaRPr>
                        <a:solidFill>
                          <a:srgbClr val="FFFFFF"/>
                        </a:solidFill>
                        <a:latin typeface="Titillium Web"/>
                        <a:ea typeface="Titillium Web"/>
                        <a:cs typeface="Titillium Web"/>
                        <a:sym typeface="Titillium Web"/>
                      </a:endParaRPr>
                    </a:p>
                    <a:p>
                      <a:pPr indent="-317500" lvl="0" marL="457200" rtl="0" algn="l">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It is a decision tree based boosting algorithm.</a:t>
                      </a:r>
                      <a:endParaRPr>
                        <a:solidFill>
                          <a:srgbClr val="FFFFFF"/>
                        </a:solidFill>
                        <a:latin typeface="Titillium Web"/>
                        <a:ea typeface="Titillium Web"/>
                        <a:cs typeface="Titillium Web"/>
                        <a:sym typeface="Titillium Web"/>
                      </a:endParaRPr>
                    </a:p>
                    <a:p>
                      <a:pPr indent="-317500" lvl="0" marL="457200" rtl="0" algn="l">
                        <a:spcBef>
                          <a:spcPts val="0"/>
                        </a:spcBef>
                        <a:spcAft>
                          <a:spcPts val="0"/>
                        </a:spcAft>
                        <a:buClr>
                          <a:srgbClr val="FFFFFF"/>
                        </a:buClr>
                        <a:buSzPts val="1400"/>
                        <a:buChar char="●"/>
                      </a:pPr>
                      <a:r>
                        <a:rPr lang="en">
                          <a:solidFill>
                            <a:srgbClr val="FFFFFF"/>
                          </a:solidFill>
                        </a:rPr>
                        <a:t>Light GBM grows tree vertically.</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Light GBM can handle the large size of data and takes lower memory to run.</a:t>
                      </a:r>
                      <a:endParaRPr>
                        <a:solidFill>
                          <a:srgbClr val="FFFFFF"/>
                        </a:solidFill>
                        <a:highlight>
                          <a:srgbClr val="FFFFFF"/>
                        </a:highlight>
                        <a:latin typeface="Titillium Web"/>
                        <a:ea typeface="Titillium Web"/>
                        <a:cs typeface="Titillium Web"/>
                        <a:sym typeface="Titillium Web"/>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317500" lvl="0" marL="457200" rtl="0" algn="l">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Neural Network model to be used is the age old recurrent neural network.</a:t>
                      </a:r>
                      <a:endParaRPr>
                        <a:solidFill>
                          <a:srgbClr val="FFFFFF"/>
                        </a:solidFill>
                        <a:latin typeface="Titillium Web"/>
                        <a:ea typeface="Titillium Web"/>
                        <a:cs typeface="Titillium Web"/>
                        <a:sym typeface="Titillium Web"/>
                      </a:endParaRPr>
                    </a:p>
                    <a:p>
                      <a:pPr indent="-317500" lvl="0" marL="457200" rtl="0" algn="l">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To understand the working of strong learners in this particular problem.</a:t>
                      </a:r>
                      <a:endParaRPr>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a:solidFill>
                          <a:srgbClr val="FFFFFF"/>
                        </a:solidFill>
                        <a:latin typeface="Titillium Web"/>
                        <a:ea typeface="Titillium Web"/>
                        <a:cs typeface="Titillium Web"/>
                        <a:sym typeface="Titillium Web"/>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317500" lvl="0" marL="457200" rtl="0" algn="l">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Factorization model helps us in feature selection for large datasets</a:t>
                      </a:r>
                      <a:endParaRPr>
                        <a:solidFill>
                          <a:srgbClr val="FFFFFF"/>
                        </a:solidFill>
                        <a:latin typeface="Titillium Web"/>
                        <a:ea typeface="Titillium Web"/>
                        <a:cs typeface="Titillium Web"/>
                        <a:sym typeface="Titillium Web"/>
                      </a:endParaRPr>
                    </a:p>
                    <a:p>
                      <a:pPr indent="-317500" lvl="0" marL="457200" rtl="0" algn="l">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Specifically designed for very large datasets that are sparse</a:t>
                      </a:r>
                      <a:endParaRPr>
                        <a:solidFill>
                          <a:srgbClr val="FFFFFF"/>
                        </a:solidFill>
                        <a:latin typeface="Titillium Web"/>
                        <a:ea typeface="Titillium Web"/>
                        <a:cs typeface="Titillium Web"/>
                        <a:sym typeface="Titillium Web"/>
                      </a:endParaRPr>
                    </a:p>
                    <a:p>
                      <a:pPr indent="-317500" lvl="0" marL="457200" rtl="0" algn="l">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Uses matrix population for feature selection and then put through a CNN</a:t>
                      </a:r>
                      <a:endParaRPr>
                        <a:solidFill>
                          <a:srgbClr val="FFFFFF"/>
                        </a:solidFill>
                        <a:latin typeface="Titillium Web"/>
                        <a:ea typeface="Titillium Web"/>
                        <a:cs typeface="Titillium Web"/>
                        <a:sym typeface="Titillium Web"/>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7"/>
          <p:cNvSpPr txBox="1"/>
          <p:nvPr>
            <p:ph type="title"/>
          </p:nvPr>
        </p:nvSpPr>
        <p:spPr>
          <a:xfrm>
            <a:off x="457200" y="434575"/>
            <a:ext cx="80235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2800"/>
              <a:t>First Model: </a:t>
            </a:r>
            <a:r>
              <a:rPr lang="en" sz="2800"/>
              <a:t>LIGHT GRADIENT BOOSTING METHOD</a:t>
            </a:r>
            <a:endParaRPr sz="2800"/>
          </a:p>
        </p:txBody>
      </p:sp>
      <p:sp>
        <p:nvSpPr>
          <p:cNvPr id="298" name="Google Shape;298;p47"/>
          <p:cNvSpPr txBox="1"/>
          <p:nvPr>
            <p:ph idx="1" type="body"/>
          </p:nvPr>
        </p:nvSpPr>
        <p:spPr>
          <a:xfrm>
            <a:off x="457200" y="1428750"/>
            <a:ext cx="4409100" cy="3148800"/>
          </a:xfrm>
          <a:prstGeom prst="rect">
            <a:avLst/>
          </a:prstGeom>
        </p:spPr>
        <p:txBody>
          <a:bodyPr anchorCtr="0" anchor="t" bIns="0" lIns="0" spcFirstLastPara="1" rIns="0" wrap="square" tIns="0">
            <a:noAutofit/>
          </a:bodyPr>
          <a:lstStyle/>
          <a:p>
            <a:pPr indent="-330200" lvl="0" marL="457200" rtl="0" algn="l">
              <a:spcBef>
                <a:spcPts val="600"/>
              </a:spcBef>
              <a:spcAft>
                <a:spcPts val="0"/>
              </a:spcAft>
              <a:buSzPts val="1600"/>
              <a:buChar char="▰"/>
            </a:pPr>
            <a:r>
              <a:rPr lang="en" sz="1600"/>
              <a:t>Boosting is a technique of making weak learners perform better by making modifications.</a:t>
            </a:r>
            <a:endParaRPr sz="1600"/>
          </a:p>
          <a:p>
            <a:pPr indent="-330200" lvl="0" marL="457200" rtl="0" algn="l">
              <a:spcBef>
                <a:spcPts val="0"/>
              </a:spcBef>
              <a:spcAft>
                <a:spcPts val="0"/>
              </a:spcAft>
              <a:buSzPts val="1600"/>
              <a:buChar char="▰"/>
            </a:pPr>
            <a:r>
              <a:rPr lang="en" sz="1600"/>
              <a:t>LGBM grows tree leaf-wise while other algorithm grows level-wise.</a:t>
            </a:r>
            <a:endParaRPr sz="1600"/>
          </a:p>
          <a:p>
            <a:pPr indent="-330200" lvl="0" marL="457200" rtl="0" algn="l">
              <a:spcBef>
                <a:spcPts val="0"/>
              </a:spcBef>
              <a:spcAft>
                <a:spcPts val="0"/>
              </a:spcAft>
              <a:buSzPts val="1600"/>
              <a:buChar char="▰"/>
            </a:pPr>
            <a:r>
              <a:rPr lang="en" sz="1600"/>
              <a:t>Leaf-wise algorithm can reduce more loss than a level-wise algorithm.</a:t>
            </a:r>
            <a:endParaRPr sz="1600"/>
          </a:p>
          <a:p>
            <a:pPr indent="-330200" lvl="0" marL="457200" rtl="0" algn="l">
              <a:spcBef>
                <a:spcPts val="0"/>
              </a:spcBef>
              <a:spcAft>
                <a:spcPts val="0"/>
              </a:spcAft>
              <a:buSzPts val="1600"/>
              <a:buChar char="▰"/>
            </a:pPr>
            <a:r>
              <a:rPr lang="en" sz="1600"/>
              <a:t>It can handle the large size of data and takes lower memory to run.</a:t>
            </a:r>
            <a:endParaRPr sz="1600"/>
          </a:p>
          <a:p>
            <a:pPr indent="-330200" lvl="0" marL="457200" rtl="0" algn="l">
              <a:spcBef>
                <a:spcPts val="0"/>
              </a:spcBef>
              <a:spcAft>
                <a:spcPts val="0"/>
              </a:spcAft>
              <a:buSzPts val="1600"/>
              <a:buChar char="▰"/>
            </a:pPr>
            <a:r>
              <a:rPr lang="en" sz="1600"/>
              <a:t>It focuses on accuracy of results and supports GPU learning.</a:t>
            </a:r>
            <a:endParaRPr sz="1600"/>
          </a:p>
          <a:p>
            <a:pPr indent="-330200" lvl="0" marL="457200" rtl="0" algn="l">
              <a:spcBef>
                <a:spcPts val="0"/>
              </a:spcBef>
              <a:spcAft>
                <a:spcPts val="0"/>
              </a:spcAft>
              <a:buSzPts val="1600"/>
              <a:buChar char="▰"/>
            </a:pPr>
            <a:r>
              <a:rPr lang="en" sz="1600"/>
              <a:t>It is sensitive to overfitting</a:t>
            </a:r>
            <a:endParaRPr sz="1600"/>
          </a:p>
          <a:p>
            <a:pPr indent="0" lvl="0" marL="0" rtl="0" algn="l">
              <a:spcBef>
                <a:spcPts val="600"/>
              </a:spcBef>
              <a:spcAft>
                <a:spcPts val="0"/>
              </a:spcAft>
              <a:buNone/>
            </a:pPr>
            <a:r>
              <a:t/>
            </a:r>
            <a:endParaRPr/>
          </a:p>
        </p:txBody>
      </p:sp>
      <p:sp>
        <p:nvSpPr>
          <p:cNvPr id="299" name="Google Shape;299;p4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300" name="Google Shape;300;p47"/>
          <p:cNvPicPr preferRelativeResize="0"/>
          <p:nvPr/>
        </p:nvPicPr>
        <p:blipFill>
          <a:blip r:embed="rId3">
            <a:alphaModFix/>
          </a:blip>
          <a:stretch>
            <a:fillRect/>
          </a:stretch>
        </p:blipFill>
        <p:spPr>
          <a:xfrm>
            <a:off x="5134375" y="1990550"/>
            <a:ext cx="3801875" cy="18947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8"/>
          <p:cNvSpPr txBox="1"/>
          <p:nvPr>
            <p:ph type="title"/>
          </p:nvPr>
        </p:nvSpPr>
        <p:spPr>
          <a:xfrm>
            <a:off x="457200" y="-366175"/>
            <a:ext cx="60255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Algorithm</a:t>
            </a:r>
            <a:endParaRPr/>
          </a:p>
        </p:txBody>
      </p:sp>
      <p:sp>
        <p:nvSpPr>
          <p:cNvPr id="306" name="Google Shape;306;p48"/>
          <p:cNvSpPr txBox="1"/>
          <p:nvPr>
            <p:ph idx="1" type="body"/>
          </p:nvPr>
        </p:nvSpPr>
        <p:spPr>
          <a:xfrm>
            <a:off x="457200" y="406450"/>
            <a:ext cx="7399500" cy="3148800"/>
          </a:xfrm>
          <a:prstGeom prst="rect">
            <a:avLst/>
          </a:prstGeom>
        </p:spPr>
        <p:txBody>
          <a:bodyPr anchorCtr="0" anchor="t" bIns="0" lIns="0" spcFirstLastPara="1" rIns="0" wrap="square" tIns="0">
            <a:noAutofit/>
          </a:bodyPr>
          <a:lstStyle/>
          <a:p>
            <a:pPr indent="0" lvl="0" marL="0" rtl="0" algn="l">
              <a:spcBef>
                <a:spcPts val="600"/>
              </a:spcBef>
              <a:spcAft>
                <a:spcPts val="0"/>
              </a:spcAft>
              <a:buClr>
                <a:schemeClr val="dk1"/>
              </a:buClr>
              <a:buSzPts val="1100"/>
              <a:buFont typeface="Arial"/>
              <a:buNone/>
            </a:pPr>
            <a:r>
              <a:rPr lang="en" sz="800"/>
              <a:t>Input: Labeled dataset (consisting of OS environment variables)</a:t>
            </a:r>
            <a:endParaRPr sz="800"/>
          </a:p>
          <a:p>
            <a:pPr indent="0" lvl="0" marL="0" rtl="0" algn="l">
              <a:spcBef>
                <a:spcPts val="600"/>
              </a:spcBef>
              <a:spcAft>
                <a:spcPts val="0"/>
              </a:spcAft>
              <a:buNone/>
            </a:pPr>
            <a:r>
              <a:rPr lang="en" sz="800"/>
              <a:t>Output: Probability of that particular system OS build being affected by malware</a:t>
            </a:r>
            <a:endParaRPr sz="800"/>
          </a:p>
          <a:p>
            <a:pPr indent="0" lvl="0" marL="0" rtl="0" algn="l">
              <a:spcBef>
                <a:spcPts val="600"/>
              </a:spcBef>
              <a:spcAft>
                <a:spcPts val="0"/>
              </a:spcAft>
              <a:buNone/>
            </a:pPr>
            <a:r>
              <a:rPr lang="en" sz="800"/>
              <a:t>Frequency_encoding:</a:t>
            </a:r>
            <a:endParaRPr sz="800"/>
          </a:p>
          <a:p>
            <a:pPr indent="0" lvl="0" marL="457200" rtl="0" algn="l">
              <a:spcBef>
                <a:spcPts val="600"/>
              </a:spcBef>
              <a:spcAft>
                <a:spcPts val="0"/>
              </a:spcAft>
              <a:buNone/>
            </a:pPr>
            <a:r>
              <a:rPr lang="en" sz="800"/>
              <a:t>Count the frequency of all the variables separately and store the values</a:t>
            </a:r>
            <a:endParaRPr sz="800"/>
          </a:p>
          <a:p>
            <a:pPr indent="0" lvl="0" marL="457200" rtl="0" algn="l">
              <a:spcBef>
                <a:spcPts val="600"/>
              </a:spcBef>
              <a:spcAft>
                <a:spcPts val="0"/>
              </a:spcAft>
              <a:buNone/>
            </a:pPr>
            <a:r>
              <a:rPr lang="en" sz="800"/>
              <a:t>Code &lt;- Divide the count by the maximum count to generalise</a:t>
            </a:r>
            <a:endParaRPr sz="800"/>
          </a:p>
          <a:p>
            <a:pPr indent="0" lvl="0" marL="457200" rtl="0" algn="l">
              <a:spcBef>
                <a:spcPts val="600"/>
              </a:spcBef>
              <a:spcAft>
                <a:spcPts val="0"/>
              </a:spcAft>
              <a:buNone/>
            </a:pPr>
            <a:r>
              <a:rPr lang="en" sz="800"/>
              <a:t>Map the variable the to the code now</a:t>
            </a:r>
            <a:endParaRPr sz="800"/>
          </a:p>
          <a:p>
            <a:pPr indent="0" lvl="0" marL="457200" rtl="0" algn="l">
              <a:spcBef>
                <a:spcPts val="600"/>
              </a:spcBef>
              <a:spcAft>
                <a:spcPts val="0"/>
              </a:spcAft>
              <a:buNone/>
            </a:pPr>
            <a:r>
              <a:rPr lang="en" sz="800"/>
              <a:t>Return code</a:t>
            </a:r>
            <a:endParaRPr sz="800"/>
          </a:p>
          <a:p>
            <a:pPr indent="0" lvl="0" marL="0" rtl="0" algn="l">
              <a:spcBef>
                <a:spcPts val="600"/>
              </a:spcBef>
              <a:spcAft>
                <a:spcPts val="0"/>
              </a:spcAft>
              <a:buNone/>
            </a:pPr>
            <a:r>
              <a:rPr lang="en" sz="800"/>
              <a:t>One_Hot_Encoding:</a:t>
            </a:r>
            <a:endParaRPr sz="800"/>
          </a:p>
          <a:p>
            <a:pPr indent="0" lvl="0" marL="457200" rtl="0" algn="l">
              <a:spcBef>
                <a:spcPts val="600"/>
              </a:spcBef>
              <a:spcAft>
                <a:spcPts val="0"/>
              </a:spcAft>
              <a:buNone/>
            </a:pPr>
            <a:r>
              <a:rPr lang="en" sz="800"/>
              <a:t>category&lt;-Choose category values that comprise more than 50% of and has significance greater than “Z-value”</a:t>
            </a:r>
            <a:endParaRPr sz="800"/>
          </a:p>
          <a:p>
            <a:pPr indent="0" lvl="0" marL="457200" rtl="0" algn="l">
              <a:spcBef>
                <a:spcPts val="600"/>
              </a:spcBef>
              <a:spcAft>
                <a:spcPts val="0"/>
              </a:spcAft>
              <a:buNone/>
            </a:pPr>
            <a:r>
              <a:rPr lang="en" sz="800"/>
              <a:t>For i in category:</a:t>
            </a:r>
            <a:endParaRPr sz="800"/>
          </a:p>
          <a:p>
            <a:pPr indent="0" lvl="0" marL="914400" rtl="0" algn="l">
              <a:spcBef>
                <a:spcPts val="600"/>
              </a:spcBef>
              <a:spcAft>
                <a:spcPts val="0"/>
              </a:spcAft>
              <a:buClr>
                <a:schemeClr val="dk1"/>
              </a:buClr>
              <a:buSzPts val="1100"/>
              <a:buFont typeface="Arial"/>
              <a:buNone/>
            </a:pPr>
            <a:r>
              <a:rPr lang="en" sz="800"/>
              <a:t>Return Separate the categorical variable ‘i’  as  new columns according to the same naive OHE method </a:t>
            </a:r>
            <a:endParaRPr sz="800"/>
          </a:p>
          <a:p>
            <a:pPr indent="0" lvl="0" marL="0" rtl="0" algn="l">
              <a:spcBef>
                <a:spcPts val="600"/>
              </a:spcBef>
              <a:spcAft>
                <a:spcPts val="0"/>
              </a:spcAft>
              <a:buNone/>
            </a:pPr>
            <a:r>
              <a:rPr lang="en" sz="800"/>
              <a:t>Preprocessing_Dataset:</a:t>
            </a:r>
            <a:endParaRPr sz="800"/>
          </a:p>
          <a:p>
            <a:pPr indent="0" lvl="0" marL="457200" rtl="0" algn="l">
              <a:spcBef>
                <a:spcPts val="600"/>
              </a:spcBef>
              <a:spcAft>
                <a:spcPts val="0"/>
              </a:spcAft>
              <a:buNone/>
            </a:pPr>
            <a:r>
              <a:rPr lang="en" sz="800"/>
              <a:t>For  i in Time_Series_Attributes</a:t>
            </a:r>
            <a:endParaRPr sz="800"/>
          </a:p>
          <a:p>
            <a:pPr indent="0" lvl="0" marL="914400" rtl="0" algn="l">
              <a:spcBef>
                <a:spcPts val="600"/>
              </a:spcBef>
              <a:spcAft>
                <a:spcPts val="0"/>
              </a:spcAft>
              <a:buNone/>
            </a:pPr>
            <a:r>
              <a:rPr lang="en" sz="800"/>
              <a:t>Frequency_encoding(i)</a:t>
            </a:r>
            <a:endParaRPr sz="800"/>
          </a:p>
          <a:p>
            <a:pPr indent="0" lvl="0" marL="457200" rtl="0" algn="l">
              <a:spcBef>
                <a:spcPts val="600"/>
              </a:spcBef>
              <a:spcAft>
                <a:spcPts val="0"/>
              </a:spcAft>
              <a:buNone/>
            </a:pPr>
            <a:r>
              <a:rPr lang="en" sz="800"/>
              <a:t>For i in every_other_data:</a:t>
            </a:r>
            <a:endParaRPr sz="800"/>
          </a:p>
          <a:p>
            <a:pPr indent="0" lvl="0" marL="914400" rtl="0" algn="l">
              <a:spcBef>
                <a:spcPts val="600"/>
              </a:spcBef>
              <a:spcAft>
                <a:spcPts val="0"/>
              </a:spcAft>
              <a:buClr>
                <a:schemeClr val="dk1"/>
              </a:buClr>
              <a:buSzPts val="1100"/>
              <a:buFont typeface="Arial"/>
              <a:buNone/>
            </a:pPr>
            <a:r>
              <a:rPr lang="en" sz="800"/>
              <a:t>One_Hot_Encoding()</a:t>
            </a:r>
            <a:endParaRPr sz="800"/>
          </a:p>
          <a:p>
            <a:pPr indent="0" lvl="0" marL="0" rtl="0" algn="l">
              <a:spcBef>
                <a:spcPts val="600"/>
              </a:spcBef>
              <a:spcAft>
                <a:spcPts val="0"/>
              </a:spcAft>
              <a:buNone/>
            </a:pPr>
            <a:r>
              <a:rPr lang="en" sz="800"/>
              <a:t>K &lt;- 5</a:t>
            </a:r>
            <a:endParaRPr sz="800"/>
          </a:p>
          <a:p>
            <a:pPr indent="0" lvl="0" marL="0" rtl="0" algn="l">
              <a:spcBef>
                <a:spcPts val="600"/>
              </a:spcBef>
              <a:spcAft>
                <a:spcPts val="0"/>
              </a:spcAft>
              <a:buClr>
                <a:schemeClr val="dk1"/>
              </a:buClr>
              <a:buSzPts val="1100"/>
              <a:buFont typeface="Arial"/>
              <a:buNone/>
            </a:pPr>
            <a:r>
              <a:rPr lang="en" sz="800"/>
              <a:t>Training_Dataset, Test_Dataset ← Split Tokenized training and test dataset using K-fold technique</a:t>
            </a:r>
            <a:endParaRPr sz="800"/>
          </a:p>
          <a:p>
            <a:pPr indent="0" lvl="0" marL="0" rtl="0" algn="l">
              <a:spcBef>
                <a:spcPts val="600"/>
              </a:spcBef>
              <a:spcAft>
                <a:spcPts val="0"/>
              </a:spcAft>
              <a:buClr>
                <a:schemeClr val="dk1"/>
              </a:buClr>
              <a:buSzPts val="1100"/>
              <a:buFont typeface="Arial"/>
              <a:buNone/>
            </a:pPr>
            <a:r>
              <a:rPr lang="en" sz="800"/>
              <a:t>File.h5 ← Store Training_Dataset, Test_Dataset as an h5 file to be used by all models</a:t>
            </a:r>
            <a:endParaRPr sz="800"/>
          </a:p>
          <a:p>
            <a:pPr indent="0" lvl="0" marL="0" rtl="0" algn="l">
              <a:spcBef>
                <a:spcPts val="600"/>
              </a:spcBef>
              <a:spcAft>
                <a:spcPts val="0"/>
              </a:spcAft>
              <a:buClr>
                <a:schemeClr val="dk1"/>
              </a:buClr>
              <a:buSzPts val="1100"/>
              <a:buFont typeface="Arial"/>
              <a:buNone/>
            </a:pPr>
            <a:r>
              <a:rPr lang="en" sz="800"/>
              <a:t>Create the model with max_depth=1, n_estimators=</a:t>
            </a:r>
            <a:r>
              <a:rPr lang="en" sz="800"/>
              <a:t>30000, </a:t>
            </a:r>
            <a:r>
              <a:rPr lang="en" sz="800"/>
              <a:t>learning_rate=0.05, </a:t>
            </a:r>
            <a:endParaRPr sz="800"/>
          </a:p>
          <a:p>
            <a:pPr indent="0" lvl="0" marL="0" rtl="0" algn="l">
              <a:spcBef>
                <a:spcPts val="600"/>
              </a:spcBef>
              <a:spcAft>
                <a:spcPts val="0"/>
              </a:spcAft>
              <a:buClr>
                <a:schemeClr val="dk1"/>
              </a:buClr>
              <a:buSzPts val="1100"/>
              <a:buFont typeface="Arial"/>
              <a:buNone/>
            </a:pPr>
            <a:r>
              <a:rPr lang="en" sz="800"/>
              <a:t>Fit the Model on Training_Dataset</a:t>
            </a:r>
            <a:endParaRPr sz="800"/>
          </a:p>
          <a:p>
            <a:pPr indent="0" lvl="0" marL="0" rtl="0" algn="l">
              <a:spcBef>
                <a:spcPts val="600"/>
              </a:spcBef>
              <a:spcAft>
                <a:spcPts val="0"/>
              </a:spcAft>
              <a:buClr>
                <a:schemeClr val="dk1"/>
              </a:buClr>
              <a:buSzPts val="1100"/>
              <a:buFont typeface="Arial"/>
              <a:buNone/>
            </a:pPr>
            <a:r>
              <a:rPr lang="en" sz="800"/>
              <a:t>Training_history ← Save the training history as csv file</a:t>
            </a:r>
            <a:endParaRPr sz="800"/>
          </a:p>
          <a:p>
            <a:pPr indent="0" lvl="0" marL="0" rtl="0" algn="l">
              <a:spcBef>
                <a:spcPts val="600"/>
              </a:spcBef>
              <a:spcAft>
                <a:spcPts val="0"/>
              </a:spcAft>
              <a:buClr>
                <a:schemeClr val="dk1"/>
              </a:buClr>
              <a:buSzPts val="1100"/>
              <a:buFont typeface="Arial"/>
              <a:buNone/>
            </a:pPr>
            <a:r>
              <a:rPr lang="en" sz="800"/>
              <a:t>Get predictions for the test set and prepare a submission CSV</a:t>
            </a:r>
            <a:endParaRPr sz="800"/>
          </a:p>
          <a:p>
            <a:pPr indent="0" lvl="0" marL="0" rtl="0" algn="l">
              <a:spcBef>
                <a:spcPts val="600"/>
              </a:spcBef>
              <a:spcAft>
                <a:spcPts val="0"/>
              </a:spcAft>
              <a:buNone/>
            </a:pPr>
            <a:r>
              <a:t/>
            </a:r>
            <a:endParaRPr sz="800"/>
          </a:p>
        </p:txBody>
      </p:sp>
      <p:sp>
        <p:nvSpPr>
          <p:cNvPr id="307" name="Google Shape;307;p4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9"/>
          <p:cNvSpPr txBox="1"/>
          <p:nvPr>
            <p:ph type="title"/>
          </p:nvPr>
        </p:nvSpPr>
        <p:spPr>
          <a:xfrm>
            <a:off x="457200" y="434575"/>
            <a:ext cx="7563300" cy="857400"/>
          </a:xfrm>
          <a:prstGeom prst="rect">
            <a:avLst/>
          </a:prstGeom>
        </p:spPr>
        <p:txBody>
          <a:bodyPr anchorCtr="0" anchor="b" bIns="0" lIns="0" spcFirstLastPara="1" rIns="0" wrap="square" tIns="0">
            <a:noAutofit/>
          </a:bodyPr>
          <a:lstStyle/>
          <a:p>
            <a:pPr indent="0" lvl="0" marL="0" rtl="0" algn="l">
              <a:spcBef>
                <a:spcPts val="0"/>
              </a:spcBef>
              <a:spcAft>
                <a:spcPts val="0"/>
              </a:spcAft>
              <a:buClr>
                <a:schemeClr val="dk1"/>
              </a:buClr>
              <a:buSzPts val="1100"/>
              <a:buFont typeface="Arial"/>
              <a:buNone/>
            </a:pPr>
            <a:r>
              <a:rPr lang="en" sz="2800"/>
              <a:t>Second</a:t>
            </a:r>
            <a:r>
              <a:rPr lang="en" sz="2800"/>
              <a:t> Model: </a:t>
            </a:r>
            <a:r>
              <a:rPr b="0" lang="en" sz="3200"/>
              <a:t>Recurrent Neural Network</a:t>
            </a:r>
            <a:endParaRPr sz="2800"/>
          </a:p>
        </p:txBody>
      </p:sp>
      <p:sp>
        <p:nvSpPr>
          <p:cNvPr id="313" name="Google Shape;313;p49"/>
          <p:cNvSpPr txBox="1"/>
          <p:nvPr>
            <p:ph idx="1" type="body"/>
          </p:nvPr>
        </p:nvSpPr>
        <p:spPr>
          <a:xfrm>
            <a:off x="457200" y="1428750"/>
            <a:ext cx="6025500" cy="3148800"/>
          </a:xfrm>
          <a:prstGeom prst="rect">
            <a:avLst/>
          </a:prstGeom>
        </p:spPr>
        <p:txBody>
          <a:bodyPr anchorCtr="0" anchor="t" bIns="0" lIns="0" spcFirstLastPara="1" rIns="0" wrap="square" tIns="0">
            <a:noAutofit/>
          </a:bodyPr>
          <a:lstStyle/>
          <a:p>
            <a:pPr indent="-342900" lvl="0" marL="457200" rtl="0" algn="l">
              <a:lnSpc>
                <a:spcPct val="115000"/>
              </a:lnSpc>
              <a:spcBef>
                <a:spcPts val="0"/>
              </a:spcBef>
              <a:spcAft>
                <a:spcPts val="0"/>
              </a:spcAft>
              <a:buClr>
                <a:srgbClr val="FFFFFF"/>
              </a:buClr>
              <a:buSzPts val="1800"/>
              <a:buFont typeface="Titillium Web"/>
              <a:buChar char="▰"/>
            </a:pPr>
            <a:r>
              <a:rPr lang="en" sz="1800">
                <a:solidFill>
                  <a:srgbClr val="FFFFFF"/>
                </a:solidFill>
                <a:latin typeface="Titillium Web"/>
                <a:ea typeface="Titillium Web"/>
                <a:cs typeface="Titillium Web"/>
                <a:sym typeface="Titillium Web"/>
              </a:rPr>
              <a:t>Traditional Artificial Neural Network</a:t>
            </a:r>
            <a:endParaRPr sz="1800">
              <a:solidFill>
                <a:srgbClr val="FFFFFF"/>
              </a:solidFill>
              <a:latin typeface="Titillium Web"/>
              <a:ea typeface="Titillium Web"/>
              <a:cs typeface="Titillium Web"/>
              <a:sym typeface="Titillium Web"/>
            </a:endParaRPr>
          </a:p>
          <a:p>
            <a:pPr indent="-342900" lvl="0" marL="457200" rtl="0" algn="l">
              <a:lnSpc>
                <a:spcPct val="115000"/>
              </a:lnSpc>
              <a:spcBef>
                <a:spcPts val="0"/>
              </a:spcBef>
              <a:spcAft>
                <a:spcPts val="0"/>
              </a:spcAft>
              <a:buClr>
                <a:srgbClr val="FFFFFF"/>
              </a:buClr>
              <a:buSzPts val="1800"/>
              <a:buFont typeface="Titillium Web"/>
              <a:buChar char="▰"/>
            </a:pPr>
            <a:r>
              <a:rPr lang="en" sz="1800">
                <a:solidFill>
                  <a:srgbClr val="FFFFFF"/>
                </a:solidFill>
                <a:latin typeface="Titillium Web"/>
                <a:ea typeface="Titillium Web"/>
                <a:cs typeface="Titillium Web"/>
                <a:sym typeface="Titillium Web"/>
              </a:rPr>
              <a:t>Strong learner unlike LGBM</a:t>
            </a:r>
            <a:endParaRPr sz="1800">
              <a:solidFill>
                <a:srgbClr val="FFFFFF"/>
              </a:solidFill>
              <a:latin typeface="Titillium Web"/>
              <a:ea typeface="Titillium Web"/>
              <a:cs typeface="Titillium Web"/>
              <a:sym typeface="Titillium Web"/>
            </a:endParaRPr>
          </a:p>
          <a:p>
            <a:pPr indent="-342900" lvl="0" marL="457200" rtl="0" algn="l">
              <a:lnSpc>
                <a:spcPct val="115000"/>
              </a:lnSpc>
              <a:spcBef>
                <a:spcPts val="0"/>
              </a:spcBef>
              <a:spcAft>
                <a:spcPts val="0"/>
              </a:spcAft>
              <a:buClr>
                <a:srgbClr val="FFFFFF"/>
              </a:buClr>
              <a:buSzPts val="1800"/>
              <a:buFont typeface="Titillium Web"/>
              <a:buChar char="▰"/>
            </a:pPr>
            <a:r>
              <a:rPr lang="en" sz="1800">
                <a:solidFill>
                  <a:srgbClr val="FFFFFF"/>
                </a:solidFill>
                <a:latin typeface="Titillium Web"/>
                <a:ea typeface="Titillium Web"/>
                <a:cs typeface="Titillium Web"/>
                <a:sym typeface="Titillium Web"/>
              </a:rPr>
              <a:t>3 layer fully connected network with 100 neurons in each layer</a:t>
            </a:r>
            <a:endParaRPr sz="1800">
              <a:solidFill>
                <a:srgbClr val="FFFFFF"/>
              </a:solidFill>
              <a:latin typeface="Titillium Web"/>
              <a:ea typeface="Titillium Web"/>
              <a:cs typeface="Titillium Web"/>
              <a:sym typeface="Titillium Web"/>
            </a:endParaRPr>
          </a:p>
          <a:p>
            <a:pPr indent="-342900" lvl="0" marL="457200" rtl="0" algn="l">
              <a:lnSpc>
                <a:spcPct val="115000"/>
              </a:lnSpc>
              <a:spcBef>
                <a:spcPts val="0"/>
              </a:spcBef>
              <a:spcAft>
                <a:spcPts val="0"/>
              </a:spcAft>
              <a:buClr>
                <a:srgbClr val="FFFFFF"/>
              </a:buClr>
              <a:buSzPts val="1800"/>
              <a:buFont typeface="Titillium Web"/>
              <a:buChar char="▰"/>
            </a:pPr>
            <a:r>
              <a:rPr lang="en" sz="1800">
                <a:solidFill>
                  <a:srgbClr val="FFFFFF"/>
                </a:solidFill>
                <a:latin typeface="Titillium Web"/>
                <a:ea typeface="Titillium Web"/>
                <a:cs typeface="Titillium Web"/>
                <a:sym typeface="Titillium Web"/>
              </a:rPr>
              <a:t>Activation function used is Relu</a:t>
            </a:r>
            <a:endParaRPr sz="1800">
              <a:solidFill>
                <a:srgbClr val="FFFFFF"/>
              </a:solidFill>
              <a:latin typeface="Titillium Web"/>
              <a:ea typeface="Titillium Web"/>
              <a:cs typeface="Titillium Web"/>
              <a:sym typeface="Titillium Web"/>
            </a:endParaRPr>
          </a:p>
          <a:p>
            <a:pPr indent="-342900" lvl="0" marL="457200" rtl="0" algn="l">
              <a:lnSpc>
                <a:spcPct val="115000"/>
              </a:lnSpc>
              <a:spcBef>
                <a:spcPts val="0"/>
              </a:spcBef>
              <a:spcAft>
                <a:spcPts val="0"/>
              </a:spcAft>
              <a:buClr>
                <a:srgbClr val="FFFFFF"/>
              </a:buClr>
              <a:buSzPts val="1800"/>
              <a:buFont typeface="Titillium Web"/>
              <a:buChar char="▰"/>
            </a:pPr>
            <a:r>
              <a:rPr lang="en" sz="1800">
                <a:solidFill>
                  <a:srgbClr val="FFFFFF"/>
                </a:solidFill>
                <a:latin typeface="Titillium Web"/>
                <a:ea typeface="Titillium Web"/>
                <a:cs typeface="Titillium Web"/>
                <a:sym typeface="Titillium Web"/>
              </a:rPr>
              <a:t>Backpropagation</a:t>
            </a:r>
            <a:r>
              <a:rPr lang="en" sz="1800">
                <a:solidFill>
                  <a:srgbClr val="FFFFFF"/>
                </a:solidFill>
                <a:latin typeface="Titillium Web"/>
                <a:ea typeface="Titillium Web"/>
                <a:cs typeface="Titillium Web"/>
                <a:sym typeface="Titillium Web"/>
              </a:rPr>
              <a:t> Dropout is 40%</a:t>
            </a:r>
            <a:endParaRPr sz="1800">
              <a:solidFill>
                <a:srgbClr val="FFFFFF"/>
              </a:solidFill>
              <a:latin typeface="Titillium Web"/>
              <a:ea typeface="Titillium Web"/>
              <a:cs typeface="Titillium Web"/>
              <a:sym typeface="Titillium Web"/>
            </a:endParaRPr>
          </a:p>
          <a:p>
            <a:pPr indent="-342900" lvl="0" marL="457200" rtl="0" algn="l">
              <a:lnSpc>
                <a:spcPct val="115000"/>
              </a:lnSpc>
              <a:spcBef>
                <a:spcPts val="0"/>
              </a:spcBef>
              <a:spcAft>
                <a:spcPts val="0"/>
              </a:spcAft>
              <a:buClr>
                <a:srgbClr val="FFFFFF"/>
              </a:buClr>
              <a:buSzPts val="1800"/>
              <a:buFont typeface="Titillium Web"/>
              <a:buChar char="▰"/>
            </a:pPr>
            <a:r>
              <a:rPr lang="en" sz="1800">
                <a:solidFill>
                  <a:srgbClr val="FFFFFF"/>
                </a:solidFill>
                <a:latin typeface="Titillium Web"/>
                <a:ea typeface="Titillium Web"/>
                <a:cs typeface="Titillium Web"/>
                <a:sym typeface="Titillium Web"/>
              </a:rPr>
              <a:t>Preprocessing is done using One Hot Encoding and K-Fold cross validation.</a:t>
            </a:r>
            <a:endParaRPr sz="1800">
              <a:solidFill>
                <a:srgbClr val="FFFFFF"/>
              </a:solidFill>
              <a:latin typeface="Titillium Web"/>
              <a:ea typeface="Titillium Web"/>
              <a:cs typeface="Titillium Web"/>
              <a:sym typeface="Titillium Web"/>
            </a:endParaRPr>
          </a:p>
          <a:p>
            <a:pPr indent="-342900" lvl="0" marL="457200" rtl="0" algn="l">
              <a:lnSpc>
                <a:spcPct val="115000"/>
              </a:lnSpc>
              <a:spcBef>
                <a:spcPts val="0"/>
              </a:spcBef>
              <a:spcAft>
                <a:spcPts val="0"/>
              </a:spcAft>
              <a:buClr>
                <a:srgbClr val="FFFFFF"/>
              </a:buClr>
              <a:buSzPts val="1800"/>
              <a:buFont typeface="Titillium Web"/>
              <a:buChar char="▰"/>
            </a:pPr>
            <a:r>
              <a:rPr lang="en" sz="1800">
                <a:solidFill>
                  <a:srgbClr val="FFFFFF"/>
                </a:solidFill>
                <a:latin typeface="Titillium Web"/>
                <a:ea typeface="Titillium Web"/>
                <a:cs typeface="Titillium Web"/>
                <a:sym typeface="Titillium Web"/>
              </a:rPr>
              <a:t>Disadvantage is gradient vanishing or explosion when using Activation function</a:t>
            </a:r>
            <a:endParaRPr/>
          </a:p>
        </p:txBody>
      </p:sp>
      <p:sp>
        <p:nvSpPr>
          <p:cNvPr id="314" name="Google Shape;314;p4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457200" y="420700"/>
            <a:ext cx="6025500" cy="857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0" lang="en">
                <a:solidFill>
                  <a:srgbClr val="FFFFFF"/>
                </a:solidFill>
              </a:rPr>
              <a:t>DELIVERABLES</a:t>
            </a:r>
            <a:endParaRPr/>
          </a:p>
        </p:txBody>
      </p:sp>
      <p:sp>
        <p:nvSpPr>
          <p:cNvPr id="75" name="Google Shape;75;p14"/>
          <p:cNvSpPr txBox="1"/>
          <p:nvPr>
            <p:ph idx="1" type="body"/>
          </p:nvPr>
        </p:nvSpPr>
        <p:spPr>
          <a:xfrm>
            <a:off x="457200" y="1428750"/>
            <a:ext cx="5781600" cy="3321000"/>
          </a:xfrm>
          <a:prstGeom prst="rect">
            <a:avLst/>
          </a:prstGeom>
        </p:spPr>
        <p:txBody>
          <a:bodyPr anchorCtr="0" anchor="t" bIns="0" lIns="0" spcFirstLastPara="1" rIns="0" wrap="square" tIns="0">
            <a:noAutofit/>
          </a:bodyPr>
          <a:lstStyle/>
          <a:p>
            <a:pPr indent="-317500" lvl="0" marL="457200" rtl="0" algn="l">
              <a:lnSpc>
                <a:spcPct val="115000"/>
              </a:lnSpc>
              <a:spcBef>
                <a:spcPts val="0"/>
              </a:spcBef>
              <a:spcAft>
                <a:spcPts val="0"/>
              </a:spcAft>
              <a:buClr>
                <a:srgbClr val="FFFFFF"/>
              </a:buClr>
              <a:buSzPts val="1400"/>
              <a:buFont typeface="Titillium Web"/>
              <a:buChar char="●"/>
            </a:pPr>
            <a:r>
              <a:rPr lang="en" sz="1400">
                <a:solidFill>
                  <a:srgbClr val="FFFFFF"/>
                </a:solidFill>
                <a:latin typeface="Titillium Web"/>
                <a:ea typeface="Titillium Web"/>
                <a:cs typeface="Titillium Web"/>
                <a:sym typeface="Titillium Web"/>
              </a:rPr>
              <a:t>3 different models namely : Light Gradient Boosting Method, XDeep Factorization Method and Recurrent Neural Networks were made which tried to predict which of those operating systems will be hit with any type of malware.</a:t>
            </a:r>
            <a:endParaRPr sz="1400">
              <a:solidFill>
                <a:srgbClr val="FFFFFF"/>
              </a:solidFill>
              <a:latin typeface="Titillium Web"/>
              <a:ea typeface="Titillium Web"/>
              <a:cs typeface="Titillium Web"/>
              <a:sym typeface="Titillium Web"/>
            </a:endParaRPr>
          </a:p>
          <a:p>
            <a:pPr indent="-317500" lvl="0" marL="457200" rtl="0" algn="l">
              <a:lnSpc>
                <a:spcPct val="115000"/>
              </a:lnSpc>
              <a:spcBef>
                <a:spcPts val="0"/>
              </a:spcBef>
              <a:spcAft>
                <a:spcPts val="0"/>
              </a:spcAft>
              <a:buClr>
                <a:srgbClr val="FFFFFF"/>
              </a:buClr>
              <a:buSzPts val="1400"/>
              <a:buFont typeface="Titillium Web"/>
              <a:buChar char="●"/>
            </a:pPr>
            <a:r>
              <a:rPr lang="en" sz="1400">
                <a:solidFill>
                  <a:srgbClr val="FFFFFF"/>
                </a:solidFill>
                <a:latin typeface="Titillium Web"/>
                <a:ea typeface="Titillium Web"/>
                <a:cs typeface="Titillium Web"/>
                <a:sym typeface="Titillium Web"/>
              </a:rPr>
              <a:t>These 3 different models can predict the vulnerability of the system and give a probability if a system will be affected by malware or not.</a:t>
            </a:r>
            <a:endParaRPr sz="1400">
              <a:solidFill>
                <a:srgbClr val="FFFFFF"/>
              </a:solidFill>
              <a:latin typeface="Titillium Web"/>
              <a:ea typeface="Titillium Web"/>
              <a:cs typeface="Titillium Web"/>
              <a:sym typeface="Titillium Web"/>
            </a:endParaRPr>
          </a:p>
          <a:p>
            <a:pPr indent="-317500" lvl="0" marL="457200" rtl="0" algn="l">
              <a:lnSpc>
                <a:spcPct val="115000"/>
              </a:lnSpc>
              <a:spcBef>
                <a:spcPts val="0"/>
              </a:spcBef>
              <a:spcAft>
                <a:spcPts val="0"/>
              </a:spcAft>
              <a:buClr>
                <a:srgbClr val="FFFFFF"/>
              </a:buClr>
              <a:buSzPts val="1400"/>
              <a:buFont typeface="Titillium Web"/>
              <a:buChar char="●"/>
            </a:pPr>
            <a:r>
              <a:rPr lang="en" sz="1400">
                <a:solidFill>
                  <a:srgbClr val="FFFFFF"/>
                </a:solidFill>
                <a:latin typeface="Titillium Web"/>
                <a:ea typeface="Titillium Web"/>
                <a:cs typeface="Titillium Web"/>
                <a:sym typeface="Titillium Web"/>
              </a:rPr>
              <a:t>A seamless user interface to navigate the user to use the above said trained model.</a:t>
            </a:r>
            <a:endParaRPr sz="1400">
              <a:solidFill>
                <a:srgbClr val="FFFFFF"/>
              </a:solidFill>
              <a:latin typeface="Titillium Web"/>
              <a:ea typeface="Titillium Web"/>
              <a:cs typeface="Titillium Web"/>
              <a:sym typeface="Titillium Web"/>
            </a:endParaRPr>
          </a:p>
          <a:p>
            <a:pPr indent="-317500" lvl="0" marL="457200" rtl="0" algn="l">
              <a:lnSpc>
                <a:spcPct val="115000"/>
              </a:lnSpc>
              <a:spcBef>
                <a:spcPts val="0"/>
              </a:spcBef>
              <a:spcAft>
                <a:spcPts val="0"/>
              </a:spcAft>
              <a:buClr>
                <a:srgbClr val="FFFFFF"/>
              </a:buClr>
              <a:buSzPts val="1400"/>
              <a:buFont typeface="Titillium Web"/>
              <a:buChar char="●"/>
            </a:pPr>
            <a:r>
              <a:rPr lang="en" sz="1400">
                <a:solidFill>
                  <a:srgbClr val="FFFFFF"/>
                </a:solidFill>
                <a:latin typeface="Titillium Web"/>
                <a:ea typeface="Titillium Web"/>
                <a:cs typeface="Titillium Web"/>
                <a:sym typeface="Titillium Web"/>
              </a:rPr>
              <a:t>Out of the 3 models LGBM has the advantage of being the fastest but doesn’t give a clear accuracy compared to others. On the other hand RNN although gives a definite probability but it uses a lot of resources and is very slow whereas XDeepFM gives the most appropriate accuracy.</a:t>
            </a:r>
            <a:endParaRPr sz="1400">
              <a:solidFill>
                <a:srgbClr val="FFFFFF"/>
              </a:solidFill>
              <a:latin typeface="Titillium Web"/>
              <a:ea typeface="Titillium Web"/>
              <a:cs typeface="Titillium Web"/>
              <a:sym typeface="Titillium Web"/>
            </a:endParaRPr>
          </a:p>
          <a:p>
            <a:pPr indent="0" lvl="0" marL="457200" rtl="0" algn="l">
              <a:lnSpc>
                <a:spcPct val="115000"/>
              </a:lnSpc>
              <a:spcBef>
                <a:spcPts val="1600"/>
              </a:spcBef>
              <a:spcAft>
                <a:spcPts val="1600"/>
              </a:spcAft>
              <a:buNone/>
            </a:pPr>
            <a:r>
              <a:t/>
            </a:r>
            <a:endParaRPr sz="1800">
              <a:solidFill>
                <a:srgbClr val="FFFFFF"/>
              </a:solidFill>
              <a:latin typeface="Titillium Web"/>
              <a:ea typeface="Titillium Web"/>
              <a:cs typeface="Titillium Web"/>
              <a:sym typeface="Titillium Web"/>
            </a:endParaRPr>
          </a:p>
        </p:txBody>
      </p:sp>
      <p:sp>
        <p:nvSpPr>
          <p:cNvPr id="76" name="Google Shape;76;p1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0"/>
          <p:cNvSpPr txBox="1"/>
          <p:nvPr>
            <p:ph type="title"/>
          </p:nvPr>
        </p:nvSpPr>
        <p:spPr>
          <a:xfrm>
            <a:off x="457200" y="-300200"/>
            <a:ext cx="60255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Algorithm</a:t>
            </a:r>
            <a:endParaRPr/>
          </a:p>
        </p:txBody>
      </p:sp>
      <p:sp>
        <p:nvSpPr>
          <p:cNvPr id="320" name="Google Shape;320;p50"/>
          <p:cNvSpPr txBox="1"/>
          <p:nvPr>
            <p:ph idx="1" type="body"/>
          </p:nvPr>
        </p:nvSpPr>
        <p:spPr>
          <a:xfrm>
            <a:off x="457200" y="557198"/>
            <a:ext cx="6025500" cy="3148800"/>
          </a:xfrm>
          <a:prstGeom prst="rect">
            <a:avLst/>
          </a:prstGeom>
        </p:spPr>
        <p:txBody>
          <a:bodyPr anchorCtr="0" anchor="t" bIns="0" lIns="0" spcFirstLastPara="1" rIns="0" wrap="square" tIns="0">
            <a:noAutofit/>
          </a:bodyPr>
          <a:lstStyle/>
          <a:p>
            <a:pPr indent="0" lvl="0" marL="0" rtl="0" algn="l">
              <a:spcBef>
                <a:spcPts val="600"/>
              </a:spcBef>
              <a:spcAft>
                <a:spcPts val="0"/>
              </a:spcAft>
              <a:buClr>
                <a:schemeClr val="dk1"/>
              </a:buClr>
              <a:buSzPts val="1100"/>
              <a:buFont typeface="Arial"/>
              <a:buNone/>
            </a:pPr>
            <a:r>
              <a:rPr lang="en" sz="800"/>
              <a:t>I</a:t>
            </a:r>
            <a:r>
              <a:rPr lang="en" sz="800"/>
              <a:t>nput: Labeled dataset (consisting of OS environment variables)</a:t>
            </a:r>
            <a:endParaRPr sz="800"/>
          </a:p>
          <a:p>
            <a:pPr indent="0" lvl="0" marL="0" rtl="0" algn="l">
              <a:spcBef>
                <a:spcPts val="600"/>
              </a:spcBef>
              <a:spcAft>
                <a:spcPts val="0"/>
              </a:spcAft>
              <a:buClr>
                <a:schemeClr val="dk1"/>
              </a:buClr>
              <a:buSzPts val="1100"/>
              <a:buFont typeface="Arial"/>
              <a:buNone/>
            </a:pPr>
            <a:r>
              <a:rPr lang="en" sz="800"/>
              <a:t>Output: Probability of that particular system OS build being affected by malware</a:t>
            </a:r>
            <a:endParaRPr sz="800"/>
          </a:p>
          <a:p>
            <a:pPr indent="0" lvl="0" marL="0" rtl="0" algn="l">
              <a:spcBef>
                <a:spcPts val="600"/>
              </a:spcBef>
              <a:spcAft>
                <a:spcPts val="0"/>
              </a:spcAft>
              <a:buClr>
                <a:schemeClr val="dk1"/>
              </a:buClr>
              <a:buSzPts val="1100"/>
              <a:buFont typeface="Arial"/>
              <a:buNone/>
            </a:pPr>
            <a:r>
              <a:rPr lang="en" sz="800"/>
              <a:t>Frequency_encoding:</a:t>
            </a:r>
            <a:endParaRPr sz="800"/>
          </a:p>
          <a:p>
            <a:pPr indent="0" lvl="0" marL="457200" rtl="0" algn="l">
              <a:spcBef>
                <a:spcPts val="600"/>
              </a:spcBef>
              <a:spcAft>
                <a:spcPts val="0"/>
              </a:spcAft>
              <a:buClr>
                <a:schemeClr val="dk1"/>
              </a:buClr>
              <a:buSzPts val="1100"/>
              <a:buFont typeface="Arial"/>
              <a:buNone/>
            </a:pPr>
            <a:r>
              <a:rPr lang="en" sz="800"/>
              <a:t>Count the frequency of all the variables separately and store the values</a:t>
            </a:r>
            <a:endParaRPr sz="800"/>
          </a:p>
          <a:p>
            <a:pPr indent="0" lvl="0" marL="457200" rtl="0" algn="l">
              <a:spcBef>
                <a:spcPts val="600"/>
              </a:spcBef>
              <a:spcAft>
                <a:spcPts val="0"/>
              </a:spcAft>
              <a:buClr>
                <a:schemeClr val="dk1"/>
              </a:buClr>
              <a:buSzPts val="1100"/>
              <a:buFont typeface="Arial"/>
              <a:buNone/>
            </a:pPr>
            <a:r>
              <a:rPr lang="en" sz="800"/>
              <a:t>Code &lt;- Divide the count by the maximum count to generalise</a:t>
            </a:r>
            <a:endParaRPr sz="800"/>
          </a:p>
          <a:p>
            <a:pPr indent="0" lvl="0" marL="457200" rtl="0" algn="l">
              <a:spcBef>
                <a:spcPts val="600"/>
              </a:spcBef>
              <a:spcAft>
                <a:spcPts val="0"/>
              </a:spcAft>
              <a:buClr>
                <a:schemeClr val="dk1"/>
              </a:buClr>
              <a:buSzPts val="1100"/>
              <a:buFont typeface="Arial"/>
              <a:buNone/>
            </a:pPr>
            <a:r>
              <a:rPr lang="en" sz="800"/>
              <a:t>Map the variable the to the code now</a:t>
            </a:r>
            <a:endParaRPr sz="800"/>
          </a:p>
          <a:p>
            <a:pPr indent="0" lvl="0" marL="457200" rtl="0" algn="l">
              <a:spcBef>
                <a:spcPts val="600"/>
              </a:spcBef>
              <a:spcAft>
                <a:spcPts val="0"/>
              </a:spcAft>
              <a:buClr>
                <a:schemeClr val="dk1"/>
              </a:buClr>
              <a:buSzPts val="1100"/>
              <a:buFont typeface="Arial"/>
              <a:buNone/>
            </a:pPr>
            <a:r>
              <a:rPr lang="en" sz="800"/>
              <a:t>Return code</a:t>
            </a:r>
            <a:endParaRPr sz="800"/>
          </a:p>
          <a:p>
            <a:pPr indent="0" lvl="0" marL="0" rtl="0" algn="l">
              <a:spcBef>
                <a:spcPts val="600"/>
              </a:spcBef>
              <a:spcAft>
                <a:spcPts val="0"/>
              </a:spcAft>
              <a:buClr>
                <a:schemeClr val="dk1"/>
              </a:buClr>
              <a:buSzPts val="1100"/>
              <a:buFont typeface="Arial"/>
              <a:buNone/>
            </a:pPr>
            <a:r>
              <a:rPr lang="en" sz="800"/>
              <a:t>One_Hot_Encoding:</a:t>
            </a:r>
            <a:endParaRPr sz="800"/>
          </a:p>
          <a:p>
            <a:pPr indent="0" lvl="0" marL="457200" rtl="0" algn="l">
              <a:spcBef>
                <a:spcPts val="600"/>
              </a:spcBef>
              <a:spcAft>
                <a:spcPts val="0"/>
              </a:spcAft>
              <a:buClr>
                <a:schemeClr val="dk1"/>
              </a:buClr>
              <a:buSzPts val="1100"/>
              <a:buFont typeface="Arial"/>
              <a:buNone/>
            </a:pPr>
            <a:r>
              <a:rPr lang="en" sz="800"/>
              <a:t>category&lt;-Choose category values that comprise more than 50% of and has significance greater than “Z-value”</a:t>
            </a:r>
            <a:endParaRPr sz="800"/>
          </a:p>
          <a:p>
            <a:pPr indent="0" lvl="0" marL="457200" rtl="0" algn="l">
              <a:spcBef>
                <a:spcPts val="600"/>
              </a:spcBef>
              <a:spcAft>
                <a:spcPts val="0"/>
              </a:spcAft>
              <a:buClr>
                <a:schemeClr val="dk1"/>
              </a:buClr>
              <a:buSzPts val="1100"/>
              <a:buFont typeface="Arial"/>
              <a:buNone/>
            </a:pPr>
            <a:r>
              <a:rPr lang="en" sz="800"/>
              <a:t>For i in category:</a:t>
            </a:r>
            <a:endParaRPr sz="800"/>
          </a:p>
          <a:p>
            <a:pPr indent="0" lvl="0" marL="914400" rtl="0" algn="l">
              <a:spcBef>
                <a:spcPts val="600"/>
              </a:spcBef>
              <a:spcAft>
                <a:spcPts val="0"/>
              </a:spcAft>
              <a:buClr>
                <a:schemeClr val="dk1"/>
              </a:buClr>
              <a:buSzPts val="1100"/>
              <a:buFont typeface="Arial"/>
              <a:buNone/>
            </a:pPr>
            <a:r>
              <a:rPr lang="en" sz="800"/>
              <a:t>Return Separate the categorical variable ‘i’  as  new columns according to the same naive OHE method </a:t>
            </a:r>
            <a:endParaRPr sz="800"/>
          </a:p>
          <a:p>
            <a:pPr indent="0" lvl="0" marL="0" rtl="0" algn="l">
              <a:spcBef>
                <a:spcPts val="600"/>
              </a:spcBef>
              <a:spcAft>
                <a:spcPts val="0"/>
              </a:spcAft>
              <a:buClr>
                <a:schemeClr val="dk1"/>
              </a:buClr>
              <a:buSzPts val="1100"/>
              <a:buFont typeface="Arial"/>
              <a:buNone/>
            </a:pPr>
            <a:r>
              <a:rPr lang="en" sz="800"/>
              <a:t>Preprocessing_Dataset:</a:t>
            </a:r>
            <a:endParaRPr sz="800"/>
          </a:p>
          <a:p>
            <a:pPr indent="0" lvl="0" marL="457200" rtl="0" algn="l">
              <a:spcBef>
                <a:spcPts val="600"/>
              </a:spcBef>
              <a:spcAft>
                <a:spcPts val="0"/>
              </a:spcAft>
              <a:buClr>
                <a:schemeClr val="dk1"/>
              </a:buClr>
              <a:buSzPts val="1100"/>
              <a:buFont typeface="Arial"/>
              <a:buNone/>
            </a:pPr>
            <a:r>
              <a:rPr lang="en" sz="800"/>
              <a:t>For  i in Time_Series_Attributes</a:t>
            </a:r>
            <a:endParaRPr sz="800"/>
          </a:p>
          <a:p>
            <a:pPr indent="0" lvl="0" marL="914400" rtl="0" algn="l">
              <a:spcBef>
                <a:spcPts val="600"/>
              </a:spcBef>
              <a:spcAft>
                <a:spcPts val="0"/>
              </a:spcAft>
              <a:buClr>
                <a:schemeClr val="dk1"/>
              </a:buClr>
              <a:buSzPts val="1100"/>
              <a:buFont typeface="Arial"/>
              <a:buNone/>
            </a:pPr>
            <a:r>
              <a:rPr lang="en" sz="800"/>
              <a:t>Frequency_encoding(i)</a:t>
            </a:r>
            <a:endParaRPr sz="800"/>
          </a:p>
          <a:p>
            <a:pPr indent="0" lvl="0" marL="457200" rtl="0" algn="l">
              <a:spcBef>
                <a:spcPts val="600"/>
              </a:spcBef>
              <a:spcAft>
                <a:spcPts val="0"/>
              </a:spcAft>
              <a:buClr>
                <a:schemeClr val="dk1"/>
              </a:buClr>
              <a:buSzPts val="1100"/>
              <a:buFont typeface="Arial"/>
              <a:buNone/>
            </a:pPr>
            <a:r>
              <a:rPr lang="en" sz="800"/>
              <a:t>For i in every_other_data:</a:t>
            </a:r>
            <a:endParaRPr sz="800"/>
          </a:p>
          <a:p>
            <a:pPr indent="0" lvl="0" marL="914400" rtl="0" algn="l">
              <a:spcBef>
                <a:spcPts val="600"/>
              </a:spcBef>
              <a:spcAft>
                <a:spcPts val="0"/>
              </a:spcAft>
              <a:buClr>
                <a:schemeClr val="dk1"/>
              </a:buClr>
              <a:buSzPts val="1100"/>
              <a:buFont typeface="Arial"/>
              <a:buNone/>
            </a:pPr>
            <a:r>
              <a:rPr lang="en" sz="800"/>
              <a:t>One_Hot_Encoding()</a:t>
            </a:r>
            <a:endParaRPr sz="800"/>
          </a:p>
          <a:p>
            <a:pPr indent="0" lvl="0" marL="0" rtl="0" algn="l">
              <a:spcBef>
                <a:spcPts val="600"/>
              </a:spcBef>
              <a:spcAft>
                <a:spcPts val="0"/>
              </a:spcAft>
              <a:buClr>
                <a:schemeClr val="dk1"/>
              </a:buClr>
              <a:buSzPts val="1100"/>
              <a:buFont typeface="Arial"/>
              <a:buNone/>
            </a:pPr>
            <a:r>
              <a:rPr lang="en" sz="800"/>
              <a:t>K &lt;- 5</a:t>
            </a:r>
            <a:endParaRPr sz="800"/>
          </a:p>
          <a:p>
            <a:pPr indent="0" lvl="0" marL="0" rtl="0" algn="l">
              <a:spcBef>
                <a:spcPts val="600"/>
              </a:spcBef>
              <a:spcAft>
                <a:spcPts val="0"/>
              </a:spcAft>
              <a:buClr>
                <a:schemeClr val="dk1"/>
              </a:buClr>
              <a:buSzPts val="1100"/>
              <a:buFont typeface="Arial"/>
              <a:buNone/>
            </a:pPr>
            <a:r>
              <a:rPr lang="en" sz="800"/>
              <a:t>Training_Dataset, Test_Dataset ← Split Tokenized training and test dataset using K-fold technique</a:t>
            </a:r>
            <a:endParaRPr sz="800"/>
          </a:p>
          <a:p>
            <a:pPr indent="0" lvl="0" marL="0" rtl="0" algn="l">
              <a:spcBef>
                <a:spcPts val="600"/>
              </a:spcBef>
              <a:spcAft>
                <a:spcPts val="0"/>
              </a:spcAft>
              <a:buClr>
                <a:schemeClr val="dk1"/>
              </a:buClr>
              <a:buSzPts val="1100"/>
              <a:buFont typeface="Arial"/>
              <a:buNone/>
            </a:pPr>
            <a:r>
              <a:rPr lang="en" sz="800"/>
              <a:t>File.h5 ← Store Training_Dataset, Test_Dataset as an h5 file to be used by all models</a:t>
            </a:r>
            <a:endParaRPr sz="800"/>
          </a:p>
          <a:p>
            <a:pPr indent="0" lvl="0" marL="0" rtl="0" algn="l">
              <a:spcBef>
                <a:spcPts val="600"/>
              </a:spcBef>
              <a:spcAft>
                <a:spcPts val="0"/>
              </a:spcAft>
              <a:buNone/>
            </a:pPr>
            <a:r>
              <a:rPr lang="en" sz="800"/>
              <a:t>Create the model :</a:t>
            </a:r>
            <a:endParaRPr sz="800"/>
          </a:p>
          <a:p>
            <a:pPr indent="0" lvl="0" marL="0" rtl="0" algn="l">
              <a:spcBef>
                <a:spcPts val="600"/>
              </a:spcBef>
              <a:spcAft>
                <a:spcPts val="0"/>
              </a:spcAft>
              <a:buNone/>
            </a:pPr>
            <a:r>
              <a:rPr lang="en" sz="800"/>
              <a:t>Model ← Add two layers of Recurrent Neural Network to the model</a:t>
            </a:r>
            <a:endParaRPr sz="800"/>
          </a:p>
          <a:p>
            <a:pPr indent="0" lvl="0" marL="0" rtl="0" algn="l">
              <a:spcBef>
                <a:spcPts val="600"/>
              </a:spcBef>
              <a:spcAft>
                <a:spcPts val="0"/>
              </a:spcAft>
              <a:buClr>
                <a:schemeClr val="dk1"/>
              </a:buClr>
              <a:buSzPts val="1100"/>
              <a:buFont typeface="Arial"/>
              <a:buNone/>
            </a:pPr>
            <a:r>
              <a:rPr lang="en" sz="800"/>
              <a:t> </a:t>
            </a:r>
            <a:endParaRPr sz="800"/>
          </a:p>
          <a:p>
            <a:pPr indent="0" lvl="0" marL="0" rtl="0" algn="l">
              <a:spcBef>
                <a:spcPts val="600"/>
              </a:spcBef>
              <a:spcAft>
                <a:spcPts val="0"/>
              </a:spcAft>
              <a:buNone/>
            </a:pPr>
            <a:r>
              <a:t/>
            </a:r>
            <a:endParaRPr/>
          </a:p>
        </p:txBody>
      </p:sp>
      <p:sp>
        <p:nvSpPr>
          <p:cNvPr id="321" name="Google Shape;321;p5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1"/>
          <p:cNvSpPr txBox="1"/>
          <p:nvPr>
            <p:ph idx="1" type="body"/>
          </p:nvPr>
        </p:nvSpPr>
        <p:spPr>
          <a:xfrm>
            <a:off x="457200" y="1428748"/>
            <a:ext cx="6025500" cy="3148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800"/>
              <a:t>Model ← Add necessary dropout values to ensure overfitting does not take place</a:t>
            </a:r>
            <a:endParaRPr sz="800"/>
          </a:p>
          <a:p>
            <a:pPr indent="0" lvl="0" marL="0" rtl="0" algn="l">
              <a:spcBef>
                <a:spcPts val="600"/>
              </a:spcBef>
              <a:spcAft>
                <a:spcPts val="0"/>
              </a:spcAft>
              <a:buNone/>
            </a:pPr>
            <a:r>
              <a:rPr lang="en" sz="800"/>
              <a:t>Model ← Add categorical_crossentropy as loss function and AUC scores as the Accuracy measurement</a:t>
            </a:r>
            <a:endParaRPr sz="800"/>
          </a:p>
          <a:p>
            <a:pPr indent="0" lvl="0" marL="0" rtl="0" algn="l">
              <a:spcBef>
                <a:spcPts val="600"/>
              </a:spcBef>
              <a:spcAft>
                <a:spcPts val="0"/>
              </a:spcAft>
              <a:buClr>
                <a:schemeClr val="dk1"/>
              </a:buClr>
              <a:buSzPts val="1100"/>
              <a:buFont typeface="Arial"/>
              <a:buNone/>
            </a:pPr>
            <a:r>
              <a:rPr lang="en" sz="800"/>
              <a:t>Fit the Model on Training_Dataset</a:t>
            </a:r>
            <a:endParaRPr sz="800"/>
          </a:p>
          <a:p>
            <a:pPr indent="0" lvl="0" marL="0" rtl="0" algn="l">
              <a:spcBef>
                <a:spcPts val="600"/>
              </a:spcBef>
              <a:spcAft>
                <a:spcPts val="0"/>
              </a:spcAft>
              <a:buClr>
                <a:schemeClr val="dk1"/>
              </a:buClr>
              <a:buSzPts val="1100"/>
              <a:buFont typeface="Arial"/>
              <a:buNone/>
            </a:pPr>
            <a:r>
              <a:rPr lang="en" sz="800"/>
              <a:t>Training_history ← Save the training history as csv file</a:t>
            </a:r>
            <a:endParaRPr sz="800"/>
          </a:p>
          <a:p>
            <a:pPr indent="0" lvl="0" marL="0" rtl="0" algn="l">
              <a:spcBef>
                <a:spcPts val="600"/>
              </a:spcBef>
              <a:spcAft>
                <a:spcPts val="0"/>
              </a:spcAft>
              <a:buClr>
                <a:schemeClr val="dk1"/>
              </a:buClr>
              <a:buSzPts val="1100"/>
              <a:buFont typeface="Arial"/>
              <a:buNone/>
            </a:pPr>
            <a:r>
              <a:rPr lang="en" sz="800"/>
              <a:t>Get predictions for the test set and prepare a submission CSV</a:t>
            </a:r>
            <a:endParaRPr sz="800"/>
          </a:p>
          <a:p>
            <a:pPr indent="0" lvl="0" marL="0" rtl="0" algn="l">
              <a:spcBef>
                <a:spcPts val="600"/>
              </a:spcBef>
              <a:spcAft>
                <a:spcPts val="0"/>
              </a:spcAft>
              <a:buNone/>
            </a:pPr>
            <a:r>
              <a:t/>
            </a:r>
            <a:endParaRPr/>
          </a:p>
        </p:txBody>
      </p:sp>
      <p:sp>
        <p:nvSpPr>
          <p:cNvPr id="327" name="Google Shape;327;p5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2"/>
          <p:cNvSpPr txBox="1"/>
          <p:nvPr>
            <p:ph type="title"/>
          </p:nvPr>
        </p:nvSpPr>
        <p:spPr>
          <a:xfrm>
            <a:off x="457200" y="434575"/>
            <a:ext cx="79191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2800"/>
              <a:t>Third</a:t>
            </a:r>
            <a:r>
              <a:rPr lang="en" sz="2800"/>
              <a:t> Model: </a:t>
            </a:r>
            <a:r>
              <a:rPr b="0" lang="en" sz="2600"/>
              <a:t>Extreme Deep Factorization Machine</a:t>
            </a:r>
            <a:endParaRPr sz="2600"/>
          </a:p>
        </p:txBody>
      </p:sp>
      <p:sp>
        <p:nvSpPr>
          <p:cNvPr id="333" name="Google Shape;333;p52"/>
          <p:cNvSpPr txBox="1"/>
          <p:nvPr>
            <p:ph idx="1" type="body"/>
          </p:nvPr>
        </p:nvSpPr>
        <p:spPr>
          <a:xfrm>
            <a:off x="457200" y="1428750"/>
            <a:ext cx="6156000" cy="3148800"/>
          </a:xfrm>
          <a:prstGeom prst="rect">
            <a:avLst/>
          </a:prstGeom>
        </p:spPr>
        <p:txBody>
          <a:bodyPr anchorCtr="0" anchor="t" bIns="0" lIns="0" spcFirstLastPara="1" rIns="0" wrap="square" tIns="0">
            <a:noAutofit/>
          </a:bodyPr>
          <a:lstStyle/>
          <a:p>
            <a:pPr indent="-342900" lvl="0" marL="457200" rtl="0" algn="l">
              <a:lnSpc>
                <a:spcPct val="115000"/>
              </a:lnSpc>
              <a:spcBef>
                <a:spcPts val="0"/>
              </a:spcBef>
              <a:spcAft>
                <a:spcPts val="0"/>
              </a:spcAft>
              <a:buClr>
                <a:srgbClr val="FFFFFF"/>
              </a:buClr>
              <a:buSzPts val="1800"/>
              <a:buFont typeface="Titillium Web"/>
              <a:buChar char="▰"/>
            </a:pPr>
            <a:r>
              <a:rPr lang="en" sz="1800"/>
              <a:t>Uses a factorization machine for feature selection. The machine reduces sparsity of the matrix</a:t>
            </a:r>
            <a:endParaRPr sz="1800"/>
          </a:p>
          <a:p>
            <a:pPr indent="-342900" lvl="0" marL="457200" rtl="0" algn="l">
              <a:lnSpc>
                <a:spcPct val="115000"/>
              </a:lnSpc>
              <a:spcBef>
                <a:spcPts val="0"/>
              </a:spcBef>
              <a:spcAft>
                <a:spcPts val="0"/>
              </a:spcAft>
              <a:buSzPts val="1800"/>
              <a:buChar char="▰"/>
            </a:pPr>
            <a:r>
              <a:rPr lang="en" sz="1800"/>
              <a:t>N dimensional matrix is created for N features but majority of the matrix will be sparse</a:t>
            </a:r>
            <a:endParaRPr sz="1800"/>
          </a:p>
          <a:p>
            <a:pPr indent="-342900" lvl="0" marL="457200" rtl="0" algn="l">
              <a:lnSpc>
                <a:spcPct val="115000"/>
              </a:lnSpc>
              <a:spcBef>
                <a:spcPts val="0"/>
              </a:spcBef>
              <a:spcAft>
                <a:spcPts val="0"/>
              </a:spcAft>
              <a:buSzPts val="1800"/>
              <a:buChar char="▰"/>
            </a:pPr>
            <a:r>
              <a:rPr lang="en" sz="1800"/>
              <a:t>N dimensional matrix is then shown as a product of N individual matrices where each matrix is (k x n) where k is the number of features required. </a:t>
            </a:r>
            <a:endParaRPr sz="1800"/>
          </a:p>
          <a:p>
            <a:pPr indent="-342900" lvl="0" marL="457200" rtl="0" algn="l">
              <a:lnSpc>
                <a:spcPct val="115000"/>
              </a:lnSpc>
              <a:spcBef>
                <a:spcPts val="0"/>
              </a:spcBef>
              <a:spcAft>
                <a:spcPts val="0"/>
              </a:spcAft>
              <a:buSzPts val="1800"/>
              <a:buChar char="▰"/>
            </a:pPr>
            <a:r>
              <a:rPr lang="en" sz="1800"/>
              <a:t>This way, the model generates features for all rows using factorization and feature selection becomes easier.</a:t>
            </a:r>
            <a:endParaRPr sz="1800"/>
          </a:p>
        </p:txBody>
      </p:sp>
      <p:sp>
        <p:nvSpPr>
          <p:cNvPr id="334" name="Google Shape;334;p5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3"/>
          <p:cNvSpPr txBox="1"/>
          <p:nvPr>
            <p:ph type="title"/>
          </p:nvPr>
        </p:nvSpPr>
        <p:spPr>
          <a:xfrm>
            <a:off x="457200" y="434575"/>
            <a:ext cx="6025500" cy="857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0" lang="en" sz="2600"/>
              <a:t>XDeepFM - Convolutional Neural Networks </a:t>
            </a:r>
            <a:endParaRPr sz="2600"/>
          </a:p>
        </p:txBody>
      </p:sp>
      <p:sp>
        <p:nvSpPr>
          <p:cNvPr id="340" name="Google Shape;340;p53"/>
          <p:cNvSpPr txBox="1"/>
          <p:nvPr>
            <p:ph idx="1" type="body"/>
          </p:nvPr>
        </p:nvSpPr>
        <p:spPr>
          <a:xfrm>
            <a:off x="457200" y="1428750"/>
            <a:ext cx="3383100" cy="1635300"/>
          </a:xfrm>
          <a:prstGeom prst="rect">
            <a:avLst/>
          </a:prstGeom>
        </p:spPr>
        <p:txBody>
          <a:bodyPr anchorCtr="0" anchor="t" bIns="0" lIns="0" spcFirstLastPara="1" rIns="0" wrap="square" tIns="0">
            <a:noAutofit/>
          </a:bodyPr>
          <a:lstStyle/>
          <a:p>
            <a:pPr indent="-342900" lvl="0" marL="457200" rtl="0" algn="l">
              <a:lnSpc>
                <a:spcPct val="115000"/>
              </a:lnSpc>
              <a:spcBef>
                <a:spcPts val="0"/>
              </a:spcBef>
              <a:spcAft>
                <a:spcPts val="0"/>
              </a:spcAft>
              <a:buSzPts val="1800"/>
              <a:buChar char="▰"/>
            </a:pPr>
            <a:r>
              <a:rPr lang="en" sz="1800"/>
              <a:t>Convolutional Neural Network has a sliding window which moves over each neural layer and calculates the cross product of the window and the layer</a:t>
            </a:r>
            <a:endParaRPr sz="1800"/>
          </a:p>
          <a:p>
            <a:pPr indent="-342900" lvl="0" marL="457200" rtl="0" algn="l">
              <a:lnSpc>
                <a:spcPct val="115000"/>
              </a:lnSpc>
              <a:spcBef>
                <a:spcPts val="0"/>
              </a:spcBef>
              <a:spcAft>
                <a:spcPts val="0"/>
              </a:spcAft>
              <a:buSzPts val="1800"/>
              <a:buChar char="▰"/>
            </a:pPr>
            <a:r>
              <a:rPr lang="en" sz="1800"/>
              <a:t>It then does max pooling where it picks the maximum value from the </a:t>
            </a:r>
            <a:r>
              <a:rPr lang="en" sz="1800"/>
              <a:t>overlaid</a:t>
            </a:r>
            <a:r>
              <a:rPr lang="en" sz="1800"/>
              <a:t> windows to increase the density of the matrix</a:t>
            </a:r>
            <a:endParaRPr sz="1800"/>
          </a:p>
        </p:txBody>
      </p:sp>
      <p:sp>
        <p:nvSpPr>
          <p:cNvPr id="341" name="Google Shape;341;p5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342" name="Google Shape;342;p53"/>
          <p:cNvPicPr preferRelativeResize="0"/>
          <p:nvPr/>
        </p:nvPicPr>
        <p:blipFill rotWithShape="1">
          <a:blip r:embed="rId3">
            <a:alphaModFix/>
          </a:blip>
          <a:srcRect b="-12720" l="0" r="0" t="12720"/>
          <a:stretch/>
        </p:blipFill>
        <p:spPr>
          <a:xfrm>
            <a:off x="4339375" y="1913200"/>
            <a:ext cx="3558900" cy="26202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4"/>
          <p:cNvSpPr txBox="1"/>
          <p:nvPr>
            <p:ph type="title"/>
          </p:nvPr>
        </p:nvSpPr>
        <p:spPr>
          <a:xfrm>
            <a:off x="457200" y="434575"/>
            <a:ext cx="60255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b="0" lang="en" sz="2600"/>
              <a:t>XDeepFM - Recurrent </a:t>
            </a:r>
            <a:r>
              <a:rPr b="0" lang="en" sz="2600"/>
              <a:t>Neural</a:t>
            </a:r>
            <a:r>
              <a:rPr b="0" lang="en" sz="2600"/>
              <a:t> Networks</a:t>
            </a:r>
            <a:endParaRPr/>
          </a:p>
        </p:txBody>
      </p:sp>
      <p:sp>
        <p:nvSpPr>
          <p:cNvPr id="348" name="Google Shape;348;p54"/>
          <p:cNvSpPr txBox="1"/>
          <p:nvPr>
            <p:ph idx="1" type="body"/>
          </p:nvPr>
        </p:nvSpPr>
        <p:spPr>
          <a:xfrm>
            <a:off x="457200" y="1428748"/>
            <a:ext cx="6025500" cy="31488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lang="en"/>
              <a:t>Recurrent Neural Networks work on the basis of </a:t>
            </a:r>
            <a:r>
              <a:rPr lang="en"/>
              <a:t>continuously</a:t>
            </a:r>
            <a:r>
              <a:rPr lang="en"/>
              <a:t> creating an input out flow structure.</a:t>
            </a:r>
            <a:endParaRPr/>
          </a:p>
          <a:p>
            <a:pPr indent="-381000" lvl="0" marL="457200" rtl="0" algn="l">
              <a:spcBef>
                <a:spcPts val="0"/>
              </a:spcBef>
              <a:spcAft>
                <a:spcPts val="0"/>
              </a:spcAft>
              <a:buSzPts val="2400"/>
              <a:buChar char="▰"/>
            </a:pPr>
            <a:r>
              <a:rPr lang="en"/>
              <a:t>Each layer passes its output to the next layer in a </a:t>
            </a:r>
            <a:r>
              <a:rPr lang="en"/>
              <a:t>continuous</a:t>
            </a:r>
            <a:r>
              <a:rPr lang="en"/>
              <a:t> chain.</a:t>
            </a:r>
            <a:endParaRPr/>
          </a:p>
          <a:p>
            <a:pPr indent="-381000" lvl="0" marL="457200" rtl="0" algn="l">
              <a:spcBef>
                <a:spcPts val="0"/>
              </a:spcBef>
              <a:spcAft>
                <a:spcPts val="0"/>
              </a:spcAft>
              <a:buSzPts val="2400"/>
              <a:buChar char="▰"/>
            </a:pPr>
            <a:r>
              <a:rPr lang="en"/>
              <a:t>The compressed interaction network combines RNN and CNN</a:t>
            </a:r>
            <a:endParaRPr/>
          </a:p>
        </p:txBody>
      </p:sp>
      <p:sp>
        <p:nvSpPr>
          <p:cNvPr id="349" name="Google Shape;349;p5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5"/>
          <p:cNvSpPr txBox="1"/>
          <p:nvPr>
            <p:ph type="title"/>
          </p:nvPr>
        </p:nvSpPr>
        <p:spPr>
          <a:xfrm>
            <a:off x="457200" y="-300200"/>
            <a:ext cx="60255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Algorithm</a:t>
            </a:r>
            <a:endParaRPr/>
          </a:p>
        </p:txBody>
      </p:sp>
      <p:sp>
        <p:nvSpPr>
          <p:cNvPr id="355" name="Google Shape;355;p55"/>
          <p:cNvSpPr txBox="1"/>
          <p:nvPr>
            <p:ph idx="1" type="body"/>
          </p:nvPr>
        </p:nvSpPr>
        <p:spPr>
          <a:xfrm>
            <a:off x="457200" y="557198"/>
            <a:ext cx="6025500" cy="3148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800">
                <a:solidFill>
                  <a:srgbClr val="FFFFFF"/>
                </a:solidFill>
              </a:rPr>
              <a:t>Input: Labeled dataset (consisting of OS environment variables)</a:t>
            </a:r>
            <a:endParaRPr sz="800">
              <a:solidFill>
                <a:srgbClr val="FFFFFF"/>
              </a:solidFill>
            </a:endParaRPr>
          </a:p>
          <a:p>
            <a:pPr indent="0" lvl="0" marL="0" rtl="0" algn="l">
              <a:spcBef>
                <a:spcPts val="600"/>
              </a:spcBef>
              <a:spcAft>
                <a:spcPts val="0"/>
              </a:spcAft>
              <a:buNone/>
            </a:pPr>
            <a:r>
              <a:rPr lang="en" sz="800">
                <a:solidFill>
                  <a:srgbClr val="FFFFFF"/>
                </a:solidFill>
              </a:rPr>
              <a:t>Output: Probability of that particular system OS build being affected by malware</a:t>
            </a:r>
            <a:endParaRPr sz="800">
              <a:solidFill>
                <a:srgbClr val="FFFFFF"/>
              </a:solidFill>
            </a:endParaRPr>
          </a:p>
          <a:p>
            <a:pPr indent="0" lvl="0" marL="0" rtl="0" algn="l">
              <a:spcBef>
                <a:spcPts val="600"/>
              </a:spcBef>
              <a:spcAft>
                <a:spcPts val="0"/>
              </a:spcAft>
              <a:buNone/>
            </a:pPr>
            <a:r>
              <a:rPr lang="en" sz="800">
                <a:solidFill>
                  <a:srgbClr val="FFFFFF"/>
                </a:solidFill>
              </a:rPr>
              <a:t>Frequency_encoding:</a:t>
            </a:r>
            <a:endParaRPr sz="800">
              <a:solidFill>
                <a:srgbClr val="FFFFFF"/>
              </a:solidFill>
            </a:endParaRPr>
          </a:p>
          <a:p>
            <a:pPr indent="0" lvl="0" marL="457200" rtl="0" algn="l">
              <a:spcBef>
                <a:spcPts val="600"/>
              </a:spcBef>
              <a:spcAft>
                <a:spcPts val="0"/>
              </a:spcAft>
              <a:buNone/>
            </a:pPr>
            <a:r>
              <a:rPr lang="en" sz="800">
                <a:solidFill>
                  <a:srgbClr val="FFFFFF"/>
                </a:solidFill>
              </a:rPr>
              <a:t>Count the frequency of all the variables separately and store the values</a:t>
            </a:r>
            <a:endParaRPr sz="800">
              <a:solidFill>
                <a:srgbClr val="FFFFFF"/>
              </a:solidFill>
            </a:endParaRPr>
          </a:p>
          <a:p>
            <a:pPr indent="0" lvl="0" marL="457200" rtl="0" algn="l">
              <a:spcBef>
                <a:spcPts val="600"/>
              </a:spcBef>
              <a:spcAft>
                <a:spcPts val="0"/>
              </a:spcAft>
              <a:buNone/>
            </a:pPr>
            <a:r>
              <a:rPr lang="en" sz="800">
                <a:solidFill>
                  <a:srgbClr val="FFFFFF"/>
                </a:solidFill>
              </a:rPr>
              <a:t>Code &lt;- Divide the count by the maximum count to generalise</a:t>
            </a:r>
            <a:endParaRPr sz="800">
              <a:solidFill>
                <a:srgbClr val="FFFFFF"/>
              </a:solidFill>
            </a:endParaRPr>
          </a:p>
          <a:p>
            <a:pPr indent="0" lvl="0" marL="457200" rtl="0" algn="l">
              <a:spcBef>
                <a:spcPts val="600"/>
              </a:spcBef>
              <a:spcAft>
                <a:spcPts val="0"/>
              </a:spcAft>
              <a:buNone/>
            </a:pPr>
            <a:r>
              <a:rPr lang="en" sz="800">
                <a:solidFill>
                  <a:srgbClr val="FFFFFF"/>
                </a:solidFill>
              </a:rPr>
              <a:t>Map the variable the to the code now</a:t>
            </a:r>
            <a:endParaRPr sz="800">
              <a:solidFill>
                <a:srgbClr val="FFFFFF"/>
              </a:solidFill>
            </a:endParaRPr>
          </a:p>
          <a:p>
            <a:pPr indent="0" lvl="0" marL="457200" rtl="0" algn="l">
              <a:spcBef>
                <a:spcPts val="600"/>
              </a:spcBef>
              <a:spcAft>
                <a:spcPts val="0"/>
              </a:spcAft>
              <a:buNone/>
            </a:pPr>
            <a:r>
              <a:rPr lang="en" sz="800">
                <a:solidFill>
                  <a:srgbClr val="FFFFFF"/>
                </a:solidFill>
              </a:rPr>
              <a:t>Return code</a:t>
            </a:r>
            <a:endParaRPr sz="800">
              <a:solidFill>
                <a:srgbClr val="FFFFFF"/>
              </a:solidFill>
            </a:endParaRPr>
          </a:p>
          <a:p>
            <a:pPr indent="0" lvl="0" marL="0" rtl="0" algn="l">
              <a:spcBef>
                <a:spcPts val="600"/>
              </a:spcBef>
              <a:spcAft>
                <a:spcPts val="0"/>
              </a:spcAft>
              <a:buNone/>
            </a:pPr>
            <a:r>
              <a:rPr lang="en" sz="800">
                <a:solidFill>
                  <a:srgbClr val="FFFFFF"/>
                </a:solidFill>
              </a:rPr>
              <a:t>One_Hot_Encoding:</a:t>
            </a:r>
            <a:endParaRPr sz="800">
              <a:solidFill>
                <a:srgbClr val="FFFFFF"/>
              </a:solidFill>
            </a:endParaRPr>
          </a:p>
          <a:p>
            <a:pPr indent="0" lvl="0" marL="457200" rtl="0" algn="l">
              <a:spcBef>
                <a:spcPts val="600"/>
              </a:spcBef>
              <a:spcAft>
                <a:spcPts val="0"/>
              </a:spcAft>
              <a:buNone/>
            </a:pPr>
            <a:r>
              <a:rPr lang="en" sz="800">
                <a:solidFill>
                  <a:srgbClr val="FFFFFF"/>
                </a:solidFill>
              </a:rPr>
              <a:t>category&lt;-Choose category values that comprise more than 50% of and has significance greater than “Z-value”</a:t>
            </a:r>
            <a:endParaRPr sz="800">
              <a:solidFill>
                <a:srgbClr val="FFFFFF"/>
              </a:solidFill>
            </a:endParaRPr>
          </a:p>
          <a:p>
            <a:pPr indent="0" lvl="0" marL="457200" rtl="0" algn="l">
              <a:spcBef>
                <a:spcPts val="600"/>
              </a:spcBef>
              <a:spcAft>
                <a:spcPts val="0"/>
              </a:spcAft>
              <a:buNone/>
            </a:pPr>
            <a:r>
              <a:rPr lang="en" sz="800">
                <a:solidFill>
                  <a:srgbClr val="FFFFFF"/>
                </a:solidFill>
              </a:rPr>
              <a:t>For i in category:</a:t>
            </a:r>
            <a:endParaRPr sz="800">
              <a:solidFill>
                <a:srgbClr val="FFFFFF"/>
              </a:solidFill>
            </a:endParaRPr>
          </a:p>
          <a:p>
            <a:pPr indent="0" lvl="0" marL="914400" rtl="0" algn="l">
              <a:spcBef>
                <a:spcPts val="600"/>
              </a:spcBef>
              <a:spcAft>
                <a:spcPts val="0"/>
              </a:spcAft>
              <a:buNone/>
            </a:pPr>
            <a:r>
              <a:rPr lang="en" sz="800">
                <a:solidFill>
                  <a:srgbClr val="FFFFFF"/>
                </a:solidFill>
              </a:rPr>
              <a:t>Return Separate the categorical variable ‘i’  as  new columns according to the same naive OHE method </a:t>
            </a:r>
            <a:endParaRPr sz="800">
              <a:solidFill>
                <a:srgbClr val="FFFFFF"/>
              </a:solidFill>
            </a:endParaRPr>
          </a:p>
          <a:p>
            <a:pPr indent="0" lvl="0" marL="0" rtl="0" algn="l">
              <a:spcBef>
                <a:spcPts val="600"/>
              </a:spcBef>
              <a:spcAft>
                <a:spcPts val="0"/>
              </a:spcAft>
              <a:buNone/>
            </a:pPr>
            <a:r>
              <a:rPr lang="en" sz="800">
                <a:solidFill>
                  <a:srgbClr val="FFFFFF"/>
                </a:solidFill>
              </a:rPr>
              <a:t>Preprocessing_Dataset:</a:t>
            </a:r>
            <a:endParaRPr sz="800">
              <a:solidFill>
                <a:srgbClr val="FFFFFF"/>
              </a:solidFill>
            </a:endParaRPr>
          </a:p>
          <a:p>
            <a:pPr indent="0" lvl="0" marL="457200" rtl="0" algn="l">
              <a:spcBef>
                <a:spcPts val="600"/>
              </a:spcBef>
              <a:spcAft>
                <a:spcPts val="0"/>
              </a:spcAft>
              <a:buNone/>
            </a:pPr>
            <a:r>
              <a:rPr lang="en" sz="800">
                <a:solidFill>
                  <a:srgbClr val="FFFFFF"/>
                </a:solidFill>
              </a:rPr>
              <a:t>For  i in Time_Series_Attributes</a:t>
            </a:r>
            <a:endParaRPr sz="800">
              <a:solidFill>
                <a:srgbClr val="FFFFFF"/>
              </a:solidFill>
            </a:endParaRPr>
          </a:p>
          <a:p>
            <a:pPr indent="0" lvl="0" marL="914400" rtl="0" algn="l">
              <a:spcBef>
                <a:spcPts val="600"/>
              </a:spcBef>
              <a:spcAft>
                <a:spcPts val="0"/>
              </a:spcAft>
              <a:buNone/>
            </a:pPr>
            <a:r>
              <a:rPr lang="en" sz="800">
                <a:solidFill>
                  <a:srgbClr val="FFFFFF"/>
                </a:solidFill>
              </a:rPr>
              <a:t>Frequency_encoding(i)</a:t>
            </a:r>
            <a:endParaRPr sz="800">
              <a:solidFill>
                <a:srgbClr val="FFFFFF"/>
              </a:solidFill>
            </a:endParaRPr>
          </a:p>
          <a:p>
            <a:pPr indent="0" lvl="0" marL="457200" rtl="0" algn="l">
              <a:spcBef>
                <a:spcPts val="600"/>
              </a:spcBef>
              <a:spcAft>
                <a:spcPts val="0"/>
              </a:spcAft>
              <a:buNone/>
            </a:pPr>
            <a:r>
              <a:rPr lang="en" sz="800">
                <a:solidFill>
                  <a:srgbClr val="FFFFFF"/>
                </a:solidFill>
              </a:rPr>
              <a:t>For i in every_other_data:</a:t>
            </a:r>
            <a:endParaRPr sz="800">
              <a:solidFill>
                <a:srgbClr val="FFFFFF"/>
              </a:solidFill>
            </a:endParaRPr>
          </a:p>
          <a:p>
            <a:pPr indent="0" lvl="0" marL="914400" rtl="0" algn="l">
              <a:spcBef>
                <a:spcPts val="600"/>
              </a:spcBef>
              <a:spcAft>
                <a:spcPts val="0"/>
              </a:spcAft>
              <a:buNone/>
            </a:pPr>
            <a:r>
              <a:rPr lang="en" sz="800">
                <a:solidFill>
                  <a:srgbClr val="FFFFFF"/>
                </a:solidFill>
              </a:rPr>
              <a:t>One_Hot_Encoding()</a:t>
            </a:r>
            <a:endParaRPr sz="800">
              <a:solidFill>
                <a:srgbClr val="FFFFFF"/>
              </a:solidFill>
            </a:endParaRPr>
          </a:p>
          <a:p>
            <a:pPr indent="0" lvl="0" marL="0" rtl="0" algn="l">
              <a:spcBef>
                <a:spcPts val="600"/>
              </a:spcBef>
              <a:spcAft>
                <a:spcPts val="0"/>
              </a:spcAft>
              <a:buNone/>
            </a:pPr>
            <a:r>
              <a:rPr lang="en" sz="800">
                <a:solidFill>
                  <a:srgbClr val="FFFFFF"/>
                </a:solidFill>
              </a:rPr>
              <a:t>K &lt;- 5</a:t>
            </a:r>
            <a:endParaRPr sz="800">
              <a:solidFill>
                <a:srgbClr val="FFFFFF"/>
              </a:solidFill>
            </a:endParaRPr>
          </a:p>
          <a:p>
            <a:pPr indent="0" lvl="0" marL="0" rtl="0" algn="l">
              <a:spcBef>
                <a:spcPts val="600"/>
              </a:spcBef>
              <a:spcAft>
                <a:spcPts val="0"/>
              </a:spcAft>
              <a:buNone/>
            </a:pPr>
            <a:r>
              <a:rPr lang="en" sz="800">
                <a:solidFill>
                  <a:srgbClr val="FFFFFF"/>
                </a:solidFill>
              </a:rPr>
              <a:t>Training_Dataset, Test_Dataset ← Split Tokenized training and test dataset using K-fold technique</a:t>
            </a:r>
            <a:endParaRPr sz="800">
              <a:solidFill>
                <a:srgbClr val="FFFFFF"/>
              </a:solidFill>
            </a:endParaRPr>
          </a:p>
          <a:p>
            <a:pPr indent="0" lvl="0" marL="0" rtl="0" algn="l">
              <a:spcBef>
                <a:spcPts val="600"/>
              </a:spcBef>
              <a:spcAft>
                <a:spcPts val="0"/>
              </a:spcAft>
              <a:buNone/>
            </a:pPr>
            <a:r>
              <a:rPr lang="en" sz="800">
                <a:solidFill>
                  <a:srgbClr val="FFFFFF"/>
                </a:solidFill>
              </a:rPr>
              <a:t>Factorization Machine - Multiplicative factorization of necessary features with dimension n x k where n is features and k is required features</a:t>
            </a:r>
            <a:endParaRPr sz="800">
              <a:solidFill>
                <a:srgbClr val="FFFFFF"/>
              </a:solidFill>
            </a:endParaRPr>
          </a:p>
          <a:p>
            <a:pPr indent="0" lvl="0" marL="0" rtl="0" algn="l">
              <a:spcBef>
                <a:spcPts val="600"/>
              </a:spcBef>
              <a:spcAft>
                <a:spcPts val="0"/>
              </a:spcAft>
              <a:buNone/>
            </a:pPr>
            <a:r>
              <a:rPr lang="en" sz="800">
                <a:solidFill>
                  <a:srgbClr val="FFFFFF"/>
                </a:solidFill>
              </a:rPr>
              <a:t>File.h5 ← Store Training_Dataset, Test_Dataset as an h5 file to be used by all models</a:t>
            </a:r>
            <a:endParaRPr sz="800">
              <a:solidFill>
                <a:srgbClr val="FFFFFF"/>
              </a:solidFill>
            </a:endParaRPr>
          </a:p>
          <a:p>
            <a:pPr indent="0" lvl="0" marL="0" rtl="0" algn="l">
              <a:spcBef>
                <a:spcPts val="600"/>
              </a:spcBef>
              <a:spcAft>
                <a:spcPts val="0"/>
              </a:spcAft>
              <a:buNone/>
            </a:pPr>
            <a:r>
              <a:rPr lang="en" sz="800">
                <a:solidFill>
                  <a:srgbClr val="FFFFFF"/>
                </a:solidFill>
              </a:rPr>
              <a:t>Create the model :</a:t>
            </a:r>
            <a:endParaRPr sz="800">
              <a:solidFill>
                <a:srgbClr val="FFFFFF"/>
              </a:solidFill>
            </a:endParaRPr>
          </a:p>
          <a:p>
            <a:pPr indent="0" lvl="0" marL="0" rtl="0" algn="l">
              <a:spcBef>
                <a:spcPts val="600"/>
              </a:spcBef>
              <a:spcAft>
                <a:spcPts val="0"/>
              </a:spcAft>
              <a:buNone/>
            </a:pPr>
            <a:r>
              <a:rPr lang="en" sz="800">
                <a:solidFill>
                  <a:srgbClr val="FFFFFF"/>
                </a:solidFill>
              </a:rPr>
              <a:t>Model ← Add two layers of convolutional  Neural Network to the model</a:t>
            </a:r>
            <a:endParaRPr sz="800">
              <a:solidFill>
                <a:srgbClr val="FFFFFF"/>
              </a:solidFill>
            </a:endParaRPr>
          </a:p>
          <a:p>
            <a:pPr indent="0" lvl="0" marL="0" rtl="0" algn="l">
              <a:spcBef>
                <a:spcPts val="600"/>
              </a:spcBef>
              <a:spcAft>
                <a:spcPts val="0"/>
              </a:spcAft>
              <a:buNone/>
            </a:pPr>
            <a:r>
              <a:rPr lang="en" sz="800">
                <a:solidFill>
                  <a:srgbClr val="FFFFFF"/>
                </a:solidFill>
              </a:rPr>
              <a:t> </a:t>
            </a:r>
            <a:endParaRPr sz="800">
              <a:solidFill>
                <a:srgbClr val="FFFFFF"/>
              </a:solidFill>
            </a:endParaRPr>
          </a:p>
          <a:p>
            <a:pPr indent="0" lvl="0" marL="0" rtl="0" algn="l">
              <a:spcBef>
                <a:spcPts val="600"/>
              </a:spcBef>
              <a:spcAft>
                <a:spcPts val="0"/>
              </a:spcAft>
              <a:buNone/>
            </a:pPr>
            <a:r>
              <a:t/>
            </a:r>
            <a:endParaRPr>
              <a:solidFill>
                <a:srgbClr val="FFFFFF"/>
              </a:solidFill>
            </a:endParaRPr>
          </a:p>
        </p:txBody>
      </p:sp>
      <p:sp>
        <p:nvSpPr>
          <p:cNvPr id="356" name="Google Shape;356;p5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6"/>
          <p:cNvSpPr txBox="1"/>
          <p:nvPr>
            <p:ph idx="1" type="body"/>
          </p:nvPr>
        </p:nvSpPr>
        <p:spPr>
          <a:xfrm>
            <a:off x="457200" y="1428748"/>
            <a:ext cx="6025500" cy="3148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800">
                <a:solidFill>
                  <a:srgbClr val="FFFFFF"/>
                </a:solidFill>
              </a:rPr>
              <a:t>Model ← Add necessary dropout values to ensure overfitting does not take place</a:t>
            </a:r>
            <a:endParaRPr sz="800">
              <a:solidFill>
                <a:srgbClr val="FFFFFF"/>
              </a:solidFill>
            </a:endParaRPr>
          </a:p>
          <a:p>
            <a:pPr indent="0" lvl="0" marL="0" rtl="0" algn="l">
              <a:spcBef>
                <a:spcPts val="600"/>
              </a:spcBef>
              <a:spcAft>
                <a:spcPts val="0"/>
              </a:spcAft>
              <a:buNone/>
            </a:pPr>
            <a:r>
              <a:rPr lang="en" sz="800">
                <a:solidFill>
                  <a:srgbClr val="FFFFFF"/>
                </a:solidFill>
              </a:rPr>
              <a:t>Model ← Add categorical_crossentropy as loss function and AUC scores as the Accuracy measurement</a:t>
            </a:r>
            <a:endParaRPr sz="800">
              <a:solidFill>
                <a:srgbClr val="FFFFFF"/>
              </a:solidFill>
            </a:endParaRPr>
          </a:p>
          <a:p>
            <a:pPr indent="0" lvl="0" marL="0" rtl="0" algn="l">
              <a:spcBef>
                <a:spcPts val="600"/>
              </a:spcBef>
              <a:spcAft>
                <a:spcPts val="0"/>
              </a:spcAft>
              <a:buNone/>
            </a:pPr>
            <a:r>
              <a:rPr lang="en" sz="800">
                <a:solidFill>
                  <a:srgbClr val="FFFFFF"/>
                </a:solidFill>
              </a:rPr>
              <a:t>Fit the Model on Training_Dataset</a:t>
            </a:r>
            <a:endParaRPr sz="800">
              <a:solidFill>
                <a:srgbClr val="FFFFFF"/>
              </a:solidFill>
            </a:endParaRPr>
          </a:p>
          <a:p>
            <a:pPr indent="0" lvl="0" marL="0" rtl="0" algn="l">
              <a:spcBef>
                <a:spcPts val="600"/>
              </a:spcBef>
              <a:spcAft>
                <a:spcPts val="0"/>
              </a:spcAft>
              <a:buNone/>
            </a:pPr>
            <a:r>
              <a:rPr lang="en" sz="800">
                <a:solidFill>
                  <a:srgbClr val="FFFFFF"/>
                </a:solidFill>
              </a:rPr>
              <a:t>Training_history ← Save the training history as csv file</a:t>
            </a:r>
            <a:endParaRPr sz="800">
              <a:solidFill>
                <a:srgbClr val="FFFFFF"/>
              </a:solidFill>
            </a:endParaRPr>
          </a:p>
          <a:p>
            <a:pPr indent="0" lvl="0" marL="0" rtl="0" algn="l">
              <a:spcBef>
                <a:spcPts val="600"/>
              </a:spcBef>
              <a:spcAft>
                <a:spcPts val="0"/>
              </a:spcAft>
              <a:buNone/>
            </a:pPr>
            <a:r>
              <a:rPr lang="en" sz="800">
                <a:solidFill>
                  <a:srgbClr val="FFFFFF"/>
                </a:solidFill>
              </a:rPr>
              <a:t>Get predictions for the test set and prepare a submission CSV</a:t>
            </a:r>
            <a:endParaRPr sz="800">
              <a:solidFill>
                <a:srgbClr val="FFFFFF"/>
              </a:solidFill>
            </a:endParaRPr>
          </a:p>
          <a:p>
            <a:pPr indent="0" lvl="0" marL="0" rtl="0" algn="l">
              <a:spcBef>
                <a:spcPts val="600"/>
              </a:spcBef>
              <a:spcAft>
                <a:spcPts val="0"/>
              </a:spcAft>
              <a:buNone/>
            </a:pPr>
            <a:r>
              <a:t/>
            </a:r>
            <a:endParaRPr>
              <a:solidFill>
                <a:srgbClr val="000000"/>
              </a:solidFill>
            </a:endParaRPr>
          </a:p>
        </p:txBody>
      </p:sp>
      <p:sp>
        <p:nvSpPr>
          <p:cNvPr id="362" name="Google Shape;362;p5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7"/>
          <p:cNvSpPr txBox="1"/>
          <p:nvPr>
            <p:ph type="title"/>
          </p:nvPr>
        </p:nvSpPr>
        <p:spPr>
          <a:xfrm>
            <a:off x="416550" y="149975"/>
            <a:ext cx="60255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Results: Neural Network</a:t>
            </a:r>
            <a:endParaRPr/>
          </a:p>
        </p:txBody>
      </p:sp>
      <p:graphicFrame>
        <p:nvGraphicFramePr>
          <p:cNvPr id="368" name="Google Shape;368;p57"/>
          <p:cNvGraphicFramePr/>
          <p:nvPr/>
        </p:nvGraphicFramePr>
        <p:xfrm>
          <a:off x="718700" y="1007375"/>
          <a:ext cx="3000000" cy="3000000"/>
        </p:xfrm>
        <a:graphic>
          <a:graphicData uri="http://schemas.openxmlformats.org/drawingml/2006/table">
            <a:tbl>
              <a:tblPr>
                <a:noFill/>
                <a:tableStyleId>{D44D7C33-DEAA-444B-8E93-7AB3E208A639}</a:tableStyleId>
              </a:tblPr>
              <a:tblGrid>
                <a:gridCol w="729150"/>
                <a:gridCol w="887525"/>
                <a:gridCol w="986225"/>
                <a:gridCol w="1208400"/>
                <a:gridCol w="1024000"/>
                <a:gridCol w="1328900"/>
                <a:gridCol w="1501750"/>
              </a:tblGrid>
              <a:tr h="381000">
                <a:tc>
                  <a:txBody>
                    <a:bodyPr/>
                    <a:lstStyle/>
                    <a:p>
                      <a:pPr indent="0" lvl="0" marL="0" rtl="0" algn="l">
                        <a:spcBef>
                          <a:spcPts val="0"/>
                        </a:spcBef>
                        <a:spcAft>
                          <a:spcPts val="0"/>
                        </a:spcAft>
                        <a:buNone/>
                      </a:pPr>
                      <a:r>
                        <a:rPr lang="en">
                          <a:solidFill>
                            <a:srgbClr val="FFFFFF"/>
                          </a:solidFill>
                        </a:rPr>
                        <a:t>Epoch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Loss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Accuracy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Validation Accuracy</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Validation Loss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Training AUC</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Validation AUC</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0.6899</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0.5736</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0.6563</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0.5870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0.6654</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0.6369</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2</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0.6596</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0.5980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0.6549</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0.5976</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0.6670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0.6486</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3</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0.6608</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0.5954</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0.6545</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0.6022</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0.6697</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0.6478</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rPr>
                        <a:t>4</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0.6557</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0.6028</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0.6517</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0.6020</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0.6669</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0.6444</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rPr>
                        <a:t>5</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0.6520</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0.6074</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0.6518</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0.6012</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0.6710</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0.6509</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rPr>
                        <a:t>6</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0.6524</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0.6086</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0.6565</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0.5902</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0.6716</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0.6494</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rPr>
                        <a:t>7</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0.6541</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0.6108</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0.6567</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0.6030</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0.6751</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0.6519</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rPr>
                        <a:t>8</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0.6508</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0.6184</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0.6530</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0.6060</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0.6753</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0.6516</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8"/>
          <p:cNvSpPr txBox="1"/>
          <p:nvPr>
            <p:ph type="title"/>
          </p:nvPr>
        </p:nvSpPr>
        <p:spPr>
          <a:xfrm>
            <a:off x="457200" y="91850"/>
            <a:ext cx="7116000" cy="721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Results: Neural network (contd..)</a:t>
            </a:r>
            <a:endParaRPr/>
          </a:p>
        </p:txBody>
      </p:sp>
      <p:sp>
        <p:nvSpPr>
          <p:cNvPr id="374" name="Google Shape;374;p5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75" name="Google Shape;375;p58"/>
          <p:cNvGraphicFramePr/>
          <p:nvPr/>
        </p:nvGraphicFramePr>
        <p:xfrm>
          <a:off x="718700" y="1007375"/>
          <a:ext cx="3000000" cy="3000000"/>
        </p:xfrm>
        <a:graphic>
          <a:graphicData uri="http://schemas.openxmlformats.org/drawingml/2006/table">
            <a:tbl>
              <a:tblPr>
                <a:noFill/>
                <a:tableStyleId>{D44D7C33-DEAA-444B-8E93-7AB3E208A639}</a:tableStyleId>
              </a:tblPr>
              <a:tblGrid>
                <a:gridCol w="729150"/>
                <a:gridCol w="887525"/>
                <a:gridCol w="986225"/>
                <a:gridCol w="1208400"/>
                <a:gridCol w="1024000"/>
                <a:gridCol w="1328900"/>
                <a:gridCol w="1501750"/>
              </a:tblGrid>
              <a:tr h="381000">
                <a:tc>
                  <a:txBody>
                    <a:bodyPr/>
                    <a:lstStyle/>
                    <a:p>
                      <a:pPr indent="0" lvl="0" marL="0" rtl="0" algn="l">
                        <a:spcBef>
                          <a:spcPts val="0"/>
                        </a:spcBef>
                        <a:spcAft>
                          <a:spcPts val="0"/>
                        </a:spcAft>
                        <a:buNone/>
                      </a:pPr>
                      <a:r>
                        <a:rPr lang="en">
                          <a:solidFill>
                            <a:srgbClr val="FFFFFF"/>
                          </a:solidFill>
                        </a:rPr>
                        <a:t>Epoch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Loss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Accuracy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Validation Accuracy</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Validation Loss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Training AUC</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Validation AUC</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9</a:t>
                      </a:r>
                      <a:endParaRPr>
                        <a:solidFill>
                          <a:srgbClr val="FFFFFF"/>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0.6503</a:t>
                      </a:r>
                      <a:endParaRPr>
                        <a:solidFill>
                          <a:srgbClr val="FFFFFF"/>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0.6190</a:t>
                      </a:r>
                      <a:endParaRPr>
                        <a:solidFill>
                          <a:srgbClr val="FFFFFF"/>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0.6519</a:t>
                      </a:r>
                      <a:endParaRPr>
                        <a:solidFill>
                          <a:srgbClr val="FFFFFF"/>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0.6066</a:t>
                      </a:r>
                      <a:endParaRPr>
                        <a:solidFill>
                          <a:srgbClr val="FFFFFF"/>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0.6755</a:t>
                      </a:r>
                      <a:endParaRPr>
                        <a:solidFill>
                          <a:srgbClr val="FFFFFF"/>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0.6499</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10</a:t>
                      </a:r>
                      <a:endParaRPr>
                        <a:solidFill>
                          <a:srgbClr val="FFFFFF"/>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0.6498</a:t>
                      </a:r>
                      <a:endParaRPr>
                        <a:solidFill>
                          <a:srgbClr val="FFFFFF"/>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0.6150</a:t>
                      </a:r>
                      <a:endParaRPr>
                        <a:solidFill>
                          <a:srgbClr val="FFFFFF"/>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0.6530</a:t>
                      </a:r>
                      <a:endParaRPr>
                        <a:solidFill>
                          <a:srgbClr val="FFFFFF"/>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0.6082</a:t>
                      </a:r>
                      <a:endParaRPr>
                        <a:solidFill>
                          <a:srgbClr val="FFFFFF"/>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0.6765</a:t>
                      </a:r>
                      <a:endParaRPr>
                        <a:solidFill>
                          <a:srgbClr val="FFFFFF"/>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0.6512</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11</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0.6479</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0.6116</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0.6522</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0.6098</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0.6773</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0.6543</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rPr>
                        <a:t>12</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0.6473</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0.6230</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0.6574</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0.6074</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0.6771</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0.6516</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rPr>
                        <a:t>13</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0.6516</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0.6128</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0.6554</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0.6082</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0.6772</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0.6514</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rPr>
                        <a:t>14</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0.6515</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0.6140</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0.6519</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0.6102</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0.6768</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0.6502</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rPr>
                        <a:t>15</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0.6492</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0.6232</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0.6517</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0.6068</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0.6789</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0.6514</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rPr>
                        <a:t>16</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0.6447</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0.6266</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0.6537</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0.6068</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0.6812</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0.6519</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9"/>
          <p:cNvSpPr txBox="1"/>
          <p:nvPr>
            <p:ph type="title"/>
          </p:nvPr>
        </p:nvSpPr>
        <p:spPr>
          <a:xfrm>
            <a:off x="457200" y="91850"/>
            <a:ext cx="7116000" cy="721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Results: Neural network (contd..)</a:t>
            </a:r>
            <a:endParaRPr/>
          </a:p>
        </p:txBody>
      </p:sp>
      <p:sp>
        <p:nvSpPr>
          <p:cNvPr id="381" name="Google Shape;381;p5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82" name="Google Shape;382;p59"/>
          <p:cNvGraphicFramePr/>
          <p:nvPr/>
        </p:nvGraphicFramePr>
        <p:xfrm>
          <a:off x="718700" y="1007375"/>
          <a:ext cx="3000000" cy="3000000"/>
        </p:xfrm>
        <a:graphic>
          <a:graphicData uri="http://schemas.openxmlformats.org/drawingml/2006/table">
            <a:tbl>
              <a:tblPr>
                <a:noFill/>
                <a:tableStyleId>{D44D7C33-DEAA-444B-8E93-7AB3E208A639}</a:tableStyleId>
              </a:tblPr>
              <a:tblGrid>
                <a:gridCol w="729150"/>
                <a:gridCol w="887525"/>
                <a:gridCol w="986225"/>
                <a:gridCol w="1208400"/>
                <a:gridCol w="1024000"/>
                <a:gridCol w="1328900"/>
                <a:gridCol w="1501750"/>
              </a:tblGrid>
              <a:tr h="381000">
                <a:tc>
                  <a:txBody>
                    <a:bodyPr/>
                    <a:lstStyle/>
                    <a:p>
                      <a:pPr indent="0" lvl="0" marL="0" rtl="0" algn="l">
                        <a:spcBef>
                          <a:spcPts val="0"/>
                        </a:spcBef>
                        <a:spcAft>
                          <a:spcPts val="0"/>
                        </a:spcAft>
                        <a:buNone/>
                      </a:pPr>
                      <a:r>
                        <a:rPr lang="en">
                          <a:solidFill>
                            <a:srgbClr val="FFFFFF"/>
                          </a:solidFill>
                        </a:rPr>
                        <a:t>Epoch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Loss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Accuracy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Validation Accuracy</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Validation Loss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Training AUC</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Validation AUC</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17</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0.6492</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0.6126</a:t>
                      </a:r>
                      <a:endParaRPr>
                        <a:solidFill>
                          <a:srgbClr val="FFFFFF"/>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0.6567</a:t>
                      </a:r>
                      <a:endParaRPr>
                        <a:solidFill>
                          <a:srgbClr val="FFFFFF"/>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0.6080</a:t>
                      </a:r>
                      <a:endParaRPr>
                        <a:solidFill>
                          <a:srgbClr val="FFFFFF"/>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0.6796</a:t>
                      </a:r>
                      <a:endParaRPr>
                        <a:solidFill>
                          <a:srgbClr val="FFFFFF"/>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0.6494</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18</a:t>
                      </a:r>
                      <a:endParaRPr>
                        <a:solidFill>
                          <a:srgbClr val="FFFFFF"/>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0.6480</a:t>
                      </a:r>
                      <a:endParaRPr>
                        <a:solidFill>
                          <a:srgbClr val="FFFFFF"/>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0.6160</a:t>
                      </a:r>
                      <a:endParaRPr>
                        <a:solidFill>
                          <a:srgbClr val="FFFFFF"/>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0.6519</a:t>
                      </a:r>
                      <a:endParaRPr>
                        <a:solidFill>
                          <a:srgbClr val="FFFFFF"/>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0.6096</a:t>
                      </a:r>
                      <a:endParaRPr>
                        <a:solidFill>
                          <a:srgbClr val="FFFFFF"/>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0.6787</a:t>
                      </a:r>
                      <a:endParaRPr>
                        <a:solidFill>
                          <a:srgbClr val="FFFFFF"/>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0.6497</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19</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0.6441</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0.6216</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0.6510</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0.6080</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0.6835</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0.6528</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rPr>
                        <a:t>20</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0.6472</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0.6200</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0.6532</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0.6028</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0.6827</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rgbClr val="FFFFFF"/>
                          </a:solidFill>
                        </a:rPr>
                        <a:t>0.6505</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0" name="Shape 80"/>
        <p:cNvGrpSpPr/>
        <p:nvPr/>
      </p:nvGrpSpPr>
      <p:grpSpPr>
        <a:xfrm>
          <a:off x="0" y="0"/>
          <a:ext cx="0" cy="0"/>
          <a:chOff x="0" y="0"/>
          <a:chExt cx="0" cy="0"/>
        </a:xfrm>
      </p:grpSpPr>
      <p:sp>
        <p:nvSpPr>
          <p:cNvPr id="81" name="Google Shape;81;p15"/>
          <p:cNvSpPr txBox="1"/>
          <p:nvPr>
            <p:ph type="title"/>
          </p:nvPr>
        </p:nvSpPr>
        <p:spPr>
          <a:xfrm>
            <a:off x="1871663" y="0"/>
            <a:ext cx="5614800" cy="8820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solidFill>
                  <a:srgbClr val="434343"/>
                </a:solidFill>
              </a:rPr>
              <a:t>TIME ESTIMATES</a:t>
            </a:r>
            <a:endParaRPr>
              <a:solidFill>
                <a:srgbClr val="434343"/>
              </a:solidFill>
            </a:endParaRPr>
          </a:p>
        </p:txBody>
      </p:sp>
      <p:sp>
        <p:nvSpPr>
          <p:cNvPr id="82" name="Google Shape;82;p1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83" name="Google Shape;83;p15"/>
          <p:cNvPicPr preferRelativeResize="0"/>
          <p:nvPr/>
        </p:nvPicPr>
        <p:blipFill rotWithShape="1">
          <a:blip r:embed="rId3">
            <a:alphaModFix/>
          </a:blip>
          <a:srcRect b="13057" l="0" r="5926" t="18473"/>
          <a:stretch/>
        </p:blipFill>
        <p:spPr>
          <a:xfrm>
            <a:off x="0" y="1012075"/>
            <a:ext cx="9144000" cy="4131424"/>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0"/>
          <p:cNvSpPr txBox="1"/>
          <p:nvPr>
            <p:ph type="title"/>
          </p:nvPr>
        </p:nvSpPr>
        <p:spPr>
          <a:xfrm>
            <a:off x="457200" y="434575"/>
            <a:ext cx="60255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Results: LightGBM</a:t>
            </a:r>
            <a:endParaRPr/>
          </a:p>
        </p:txBody>
      </p:sp>
      <p:sp>
        <p:nvSpPr>
          <p:cNvPr id="388" name="Google Shape;388;p6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89" name="Google Shape;389;p60"/>
          <p:cNvGraphicFramePr/>
          <p:nvPr/>
        </p:nvGraphicFramePr>
        <p:xfrm>
          <a:off x="952500" y="1454350"/>
          <a:ext cx="3000000" cy="3000000"/>
        </p:xfrm>
        <a:graphic>
          <a:graphicData uri="http://schemas.openxmlformats.org/drawingml/2006/table">
            <a:tbl>
              <a:tblPr>
                <a:noFill/>
                <a:tableStyleId>{D44D7C33-DEAA-444B-8E93-7AB3E208A639}</a:tableStyleId>
              </a:tblPr>
              <a:tblGrid>
                <a:gridCol w="726075"/>
                <a:gridCol w="1478325"/>
                <a:gridCol w="1498600"/>
                <a:gridCol w="2088200"/>
                <a:gridCol w="1447800"/>
              </a:tblGrid>
              <a:tr h="381000">
                <a:tc>
                  <a:txBody>
                    <a:bodyPr/>
                    <a:lstStyle/>
                    <a:p>
                      <a:pPr indent="0" lvl="0" marL="0" rtl="0" algn="l">
                        <a:spcBef>
                          <a:spcPts val="0"/>
                        </a:spcBef>
                        <a:spcAft>
                          <a:spcPts val="0"/>
                        </a:spcAft>
                        <a:buNone/>
                      </a:pPr>
                      <a:r>
                        <a:rPr lang="en">
                          <a:solidFill>
                            <a:srgbClr val="FFFFFF"/>
                          </a:solidFill>
                        </a:rPr>
                        <a:t>Fold</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Training Loss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Training AUC</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Validation Loss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Validation AUC</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0.692329</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0.515657</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0.693036</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0.515532</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2</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0.693624</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0.50221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0.693088</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0.50213</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3</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0.692962</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0.508201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0.693061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0.508194</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4</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0.692039</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0.520162</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0.693026</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0.520123</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5</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0.693034</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0.516667</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0.693034</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0.516452</a:t>
                      </a:r>
                      <a:endParaRPr>
                        <a:solidFill>
                          <a:srgbClr val="FFFFFF"/>
                        </a:solidFill>
                      </a:endParaRPr>
                    </a:p>
                  </a:txBody>
                  <a:tcPr marT="91425" marB="91425" marR="91425" marL="91425"/>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61"/>
          <p:cNvSpPr txBox="1"/>
          <p:nvPr>
            <p:ph type="title"/>
          </p:nvPr>
        </p:nvSpPr>
        <p:spPr>
          <a:xfrm>
            <a:off x="457200" y="434575"/>
            <a:ext cx="60255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Results: XDeepFM</a:t>
            </a:r>
            <a:endParaRPr/>
          </a:p>
        </p:txBody>
      </p:sp>
      <p:sp>
        <p:nvSpPr>
          <p:cNvPr id="395" name="Google Shape;395;p6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96" name="Google Shape;396;p61"/>
          <p:cNvGraphicFramePr/>
          <p:nvPr/>
        </p:nvGraphicFramePr>
        <p:xfrm>
          <a:off x="1014438" y="1690075"/>
          <a:ext cx="3000000" cy="3000000"/>
        </p:xfrm>
        <a:graphic>
          <a:graphicData uri="http://schemas.openxmlformats.org/drawingml/2006/table">
            <a:tbl>
              <a:tblPr>
                <a:noFill/>
                <a:tableStyleId>{D44D7C33-DEAA-444B-8E93-7AB3E208A639}</a:tableStyleId>
              </a:tblPr>
              <a:tblGrid>
                <a:gridCol w="1048800"/>
                <a:gridCol w="1636550"/>
                <a:gridCol w="1118300"/>
                <a:gridCol w="1479050"/>
                <a:gridCol w="1479050"/>
              </a:tblGrid>
              <a:tr h="851300">
                <a:tc>
                  <a:txBody>
                    <a:bodyPr/>
                    <a:lstStyle/>
                    <a:p>
                      <a:pPr indent="0" lvl="0" marL="0" rtl="0" algn="l">
                        <a:spcBef>
                          <a:spcPts val="0"/>
                        </a:spcBef>
                        <a:spcAft>
                          <a:spcPts val="0"/>
                        </a:spcAft>
                        <a:buNone/>
                      </a:pPr>
                      <a:r>
                        <a:rPr lang="en">
                          <a:solidFill>
                            <a:srgbClr val="FFFFFF"/>
                          </a:solidFill>
                        </a:rPr>
                        <a:t>Fold</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Validation Loss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Validation </a:t>
                      </a:r>
                      <a:r>
                        <a:rPr lang="en">
                          <a:solidFill>
                            <a:srgbClr val="FFFFFF"/>
                          </a:solidFill>
                        </a:rPr>
                        <a:t>AUC</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Training Loss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Training</a:t>
                      </a:r>
                      <a:r>
                        <a:rPr lang="en">
                          <a:solidFill>
                            <a:srgbClr val="FFFFFF"/>
                          </a:solidFill>
                        </a:rPr>
                        <a:t> AUC</a:t>
                      </a:r>
                      <a:endParaRPr>
                        <a:solidFill>
                          <a:srgbClr val="FFFFFF"/>
                        </a:solidFill>
                      </a:endParaRPr>
                    </a:p>
                  </a:txBody>
                  <a:tcPr marT="91425" marB="91425" marR="91425" marL="91425"/>
                </a:tc>
              </a:tr>
              <a:tr h="415650">
                <a:tc>
                  <a:txBody>
                    <a:bodyPr/>
                    <a:lstStyle/>
                    <a:p>
                      <a:pPr indent="0" lvl="0" marL="0" rtl="0" algn="l">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0.5981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0.7373</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0.6225</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0.7180</a:t>
                      </a:r>
                      <a:endParaRPr>
                        <a:solidFill>
                          <a:srgbClr val="FFFFFF"/>
                        </a:solidFill>
                      </a:endParaRPr>
                    </a:p>
                  </a:txBody>
                  <a:tcPr marT="91425" marB="91425" marR="91425" marL="91425"/>
                </a:tc>
              </a:tr>
              <a:tr h="415650">
                <a:tc>
                  <a:txBody>
                    <a:bodyPr/>
                    <a:lstStyle/>
                    <a:p>
                      <a:pPr indent="0" lvl="0" marL="0" rtl="0" algn="l">
                        <a:spcBef>
                          <a:spcPts val="0"/>
                        </a:spcBef>
                        <a:spcAft>
                          <a:spcPts val="0"/>
                        </a:spcAft>
                        <a:buNone/>
                      </a:pPr>
                      <a:r>
                        <a:rPr lang="en">
                          <a:solidFill>
                            <a:srgbClr val="FFFFFF"/>
                          </a:solidFill>
                        </a:rPr>
                        <a:t>2</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0.6065</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0.7276</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0.5981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0.7370</a:t>
                      </a:r>
                      <a:endParaRPr>
                        <a:solidFill>
                          <a:srgbClr val="FFFFFF"/>
                        </a:solidFill>
                      </a:endParaRPr>
                    </a:p>
                  </a:txBody>
                  <a:tcPr marT="91425" marB="91425" marR="91425" marL="91425"/>
                </a:tc>
              </a:tr>
              <a:tr h="415650">
                <a:tc>
                  <a:txBody>
                    <a:bodyPr/>
                    <a:lstStyle/>
                    <a:p>
                      <a:pPr indent="0" lvl="0" marL="0" rtl="0" algn="l">
                        <a:spcBef>
                          <a:spcPts val="0"/>
                        </a:spcBef>
                        <a:spcAft>
                          <a:spcPts val="0"/>
                        </a:spcAft>
                        <a:buNone/>
                      </a:pPr>
                      <a:r>
                        <a:rPr lang="en">
                          <a:solidFill>
                            <a:srgbClr val="FFFFFF"/>
                          </a:solidFill>
                        </a:rPr>
                        <a:t>3</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0.6213</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0.7215</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0.5980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0.7383</a:t>
                      </a:r>
                      <a:endParaRPr>
                        <a:solidFill>
                          <a:srgbClr val="FFFFFF"/>
                        </a:solidFill>
                      </a:endParaRPr>
                    </a:p>
                  </a:txBody>
                  <a:tcPr marT="91425" marB="91425" marR="91425" marL="91425"/>
                </a:tc>
              </a:tr>
              <a:tr h="415650">
                <a:tc>
                  <a:txBody>
                    <a:bodyPr/>
                    <a:lstStyle/>
                    <a:p>
                      <a:pPr indent="0" lvl="0" marL="0" rtl="0" algn="l">
                        <a:spcBef>
                          <a:spcPts val="0"/>
                        </a:spcBef>
                        <a:spcAft>
                          <a:spcPts val="0"/>
                        </a:spcAft>
                        <a:buNone/>
                      </a:pPr>
                      <a:r>
                        <a:rPr lang="en">
                          <a:solidFill>
                            <a:srgbClr val="FFFFFF"/>
                          </a:solidFill>
                        </a:rPr>
                        <a:t>4</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0.6238</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0.7210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0.5970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0.7389</a:t>
                      </a:r>
                      <a:endParaRPr>
                        <a:solidFill>
                          <a:srgbClr val="FFFFFF"/>
                        </a:solidFill>
                      </a:endParaRPr>
                    </a:p>
                  </a:txBody>
                  <a:tcPr marT="91425" marB="91425" marR="91425" marL="91425"/>
                </a:tc>
              </a:tr>
              <a:tr h="415650">
                <a:tc>
                  <a:txBody>
                    <a:bodyPr/>
                    <a:lstStyle/>
                    <a:p>
                      <a:pPr indent="0" lvl="0" marL="0" rtl="0" algn="l">
                        <a:spcBef>
                          <a:spcPts val="0"/>
                        </a:spcBef>
                        <a:spcAft>
                          <a:spcPts val="0"/>
                        </a:spcAft>
                        <a:buNone/>
                      </a:pPr>
                      <a:r>
                        <a:rPr lang="en">
                          <a:solidFill>
                            <a:srgbClr val="FFFFFF"/>
                          </a:solidFill>
                        </a:rPr>
                        <a:t>5</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0.6024</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0.7212</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0.5968</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0.7392</a:t>
                      </a:r>
                      <a:endParaRPr>
                        <a:solidFill>
                          <a:srgbClr val="FFFFFF"/>
                        </a:solidFill>
                      </a:endParaRPr>
                    </a:p>
                  </a:txBody>
                  <a:tcPr marT="91425" marB="91425" marR="91425" marL="91425"/>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2"/>
          <p:cNvSpPr txBox="1"/>
          <p:nvPr>
            <p:ph type="title"/>
          </p:nvPr>
        </p:nvSpPr>
        <p:spPr>
          <a:xfrm>
            <a:off x="426725" y="315500"/>
            <a:ext cx="8152800" cy="1240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Comparative</a:t>
            </a:r>
            <a:r>
              <a:rPr lang="en"/>
              <a:t> Results: (Metric Used: ROC-AUC scores)</a:t>
            </a:r>
            <a:endParaRPr/>
          </a:p>
        </p:txBody>
      </p:sp>
      <p:sp>
        <p:nvSpPr>
          <p:cNvPr id="402" name="Google Shape;402;p6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403" name="Google Shape;403;p62"/>
          <p:cNvGraphicFramePr/>
          <p:nvPr/>
        </p:nvGraphicFramePr>
        <p:xfrm>
          <a:off x="952300" y="1726500"/>
          <a:ext cx="3000000" cy="3000000"/>
        </p:xfrm>
        <a:graphic>
          <a:graphicData uri="http://schemas.openxmlformats.org/drawingml/2006/table">
            <a:tbl>
              <a:tblPr>
                <a:noFill/>
                <a:tableStyleId>{D44D7C33-DEAA-444B-8E93-7AB3E208A639}</a:tableStyleId>
              </a:tblPr>
              <a:tblGrid>
                <a:gridCol w="1809850"/>
                <a:gridCol w="1809850"/>
                <a:gridCol w="1809850"/>
                <a:gridCol w="1809850"/>
              </a:tblGrid>
              <a:tr h="381000">
                <a:tc>
                  <a:txBody>
                    <a:bodyPr/>
                    <a:lstStyle/>
                    <a:p>
                      <a:pPr indent="0" lvl="0" marL="0" rtl="0" algn="l">
                        <a:spcBef>
                          <a:spcPts val="0"/>
                        </a:spcBef>
                        <a:spcAft>
                          <a:spcPts val="0"/>
                        </a:spcAft>
                        <a:buNone/>
                      </a:pPr>
                      <a:r>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LGBM</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RECURRENT NEURAL NET</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XDeepFM</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Training accuracy</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0.50719</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0.6769 (epoch 15)</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0.5897</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Validation Accuracy</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0.520162</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0.6068</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0.5916</a:t>
                      </a:r>
                      <a:endParaRPr>
                        <a:solidFill>
                          <a:srgbClr val="FFFFFF"/>
                        </a:solidFill>
                      </a:endParaRPr>
                    </a:p>
                  </a:txBody>
                  <a:tcPr marT="91425" marB="91425" marR="91425" marL="91425"/>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07" name="Shape 407"/>
        <p:cNvGrpSpPr/>
        <p:nvPr/>
      </p:nvGrpSpPr>
      <p:grpSpPr>
        <a:xfrm>
          <a:off x="0" y="0"/>
          <a:ext cx="0" cy="0"/>
          <a:chOff x="0" y="0"/>
          <a:chExt cx="0" cy="0"/>
        </a:xfrm>
      </p:grpSpPr>
      <p:sp>
        <p:nvSpPr>
          <p:cNvPr id="408" name="Google Shape;408;p63"/>
          <p:cNvSpPr txBox="1"/>
          <p:nvPr>
            <p:ph idx="1" type="body"/>
          </p:nvPr>
        </p:nvSpPr>
        <p:spPr>
          <a:xfrm>
            <a:off x="457200" y="1428748"/>
            <a:ext cx="6025500" cy="3148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a:p>
        </p:txBody>
      </p:sp>
      <p:sp>
        <p:nvSpPr>
          <p:cNvPr id="409" name="Google Shape;409;p6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410" name="Google Shape;410;p63"/>
          <p:cNvPicPr preferRelativeResize="0"/>
          <p:nvPr/>
        </p:nvPicPr>
        <p:blipFill>
          <a:blip r:embed="rId3">
            <a:alphaModFix/>
          </a:blip>
          <a:stretch>
            <a:fillRect/>
          </a:stretch>
        </p:blipFill>
        <p:spPr>
          <a:xfrm>
            <a:off x="1382275" y="0"/>
            <a:ext cx="6235440" cy="4838701"/>
          </a:xfrm>
          <a:prstGeom prst="rect">
            <a:avLst/>
          </a:prstGeom>
          <a:noFill/>
          <a:ln>
            <a:noFill/>
          </a:ln>
        </p:spPr>
      </p:pic>
      <p:sp>
        <p:nvSpPr>
          <p:cNvPr id="411" name="Google Shape;411;p63"/>
          <p:cNvSpPr txBox="1"/>
          <p:nvPr/>
        </p:nvSpPr>
        <p:spPr>
          <a:xfrm>
            <a:off x="2739000" y="4675525"/>
            <a:ext cx="3666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 Understanding behaviour of three models</a:t>
            </a:r>
            <a:endParaRPr>
              <a:latin typeface="Roboto"/>
              <a:ea typeface="Roboto"/>
              <a:cs typeface="Roboto"/>
              <a:sym typeface="Roboto"/>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4"/>
          <p:cNvSpPr txBox="1"/>
          <p:nvPr>
            <p:ph type="title"/>
          </p:nvPr>
        </p:nvSpPr>
        <p:spPr>
          <a:xfrm>
            <a:off x="457200" y="434575"/>
            <a:ext cx="60255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Final Product Design</a:t>
            </a:r>
            <a:endParaRPr/>
          </a:p>
        </p:txBody>
      </p:sp>
      <p:sp>
        <p:nvSpPr>
          <p:cNvPr id="417" name="Google Shape;417;p64"/>
          <p:cNvSpPr txBox="1"/>
          <p:nvPr>
            <p:ph idx="1" type="body"/>
          </p:nvPr>
        </p:nvSpPr>
        <p:spPr>
          <a:xfrm>
            <a:off x="457200" y="1428750"/>
            <a:ext cx="6604800" cy="3148800"/>
          </a:xfrm>
          <a:prstGeom prst="rect">
            <a:avLst/>
          </a:prstGeom>
        </p:spPr>
        <p:txBody>
          <a:bodyPr anchorCtr="0" anchor="t" bIns="0" lIns="0" spcFirstLastPara="1" rIns="0" wrap="square" tIns="0">
            <a:noAutofit/>
          </a:bodyPr>
          <a:lstStyle/>
          <a:p>
            <a:pPr indent="-342900" lvl="0" marL="457200" rtl="0" algn="l">
              <a:spcBef>
                <a:spcPts val="600"/>
              </a:spcBef>
              <a:spcAft>
                <a:spcPts val="0"/>
              </a:spcAft>
              <a:buSzPts val="1800"/>
              <a:buChar char="▰"/>
            </a:pPr>
            <a:r>
              <a:rPr lang="en" sz="1800"/>
              <a:t>The final product has to be available publicly to anybody. Hence, rather than running it off a local system, the model and the GUI run on an EC2 instance with a </a:t>
            </a:r>
            <a:r>
              <a:rPr lang="en" sz="1800">
                <a:solidFill>
                  <a:srgbClr val="7DFFB1"/>
                </a:solidFill>
              </a:rPr>
              <a:t>public elastic IP address</a:t>
            </a:r>
            <a:r>
              <a:rPr lang="en" sz="1800"/>
              <a:t>.</a:t>
            </a:r>
            <a:endParaRPr sz="1800"/>
          </a:p>
          <a:p>
            <a:pPr indent="-342900" lvl="0" marL="457200" rtl="0" algn="l">
              <a:spcBef>
                <a:spcPts val="0"/>
              </a:spcBef>
              <a:spcAft>
                <a:spcPts val="0"/>
              </a:spcAft>
              <a:buSzPts val="1800"/>
              <a:buChar char="▰"/>
            </a:pPr>
            <a:r>
              <a:rPr lang="en" sz="1800"/>
              <a:t>On the instance, the GUI has been created using CSS and bootstrap along with all the assets housed on the same virtual computer</a:t>
            </a:r>
            <a:endParaRPr sz="1800"/>
          </a:p>
          <a:p>
            <a:pPr indent="-342900" lvl="0" marL="457200" rtl="0" algn="l">
              <a:spcBef>
                <a:spcPts val="0"/>
              </a:spcBef>
              <a:spcAft>
                <a:spcPts val="0"/>
              </a:spcAft>
              <a:buSzPts val="1800"/>
              <a:buChar char="▰"/>
            </a:pPr>
            <a:r>
              <a:rPr lang="en" sz="1800"/>
              <a:t>The model is connected to the frontend via a server whose routes and API endpoints are created using a </a:t>
            </a:r>
            <a:r>
              <a:rPr lang="en" sz="1800">
                <a:solidFill>
                  <a:srgbClr val="7DFFB1"/>
                </a:solidFill>
              </a:rPr>
              <a:t>flask server</a:t>
            </a:r>
            <a:r>
              <a:rPr lang="en" sz="1800"/>
              <a:t>.</a:t>
            </a:r>
            <a:endParaRPr sz="1800"/>
          </a:p>
          <a:p>
            <a:pPr indent="-342900" lvl="0" marL="457200" rtl="0" algn="l">
              <a:spcBef>
                <a:spcPts val="0"/>
              </a:spcBef>
              <a:spcAft>
                <a:spcPts val="0"/>
              </a:spcAft>
              <a:buSzPts val="1800"/>
              <a:buChar char="▰"/>
            </a:pPr>
            <a:r>
              <a:rPr lang="en" sz="1800"/>
              <a:t>The server fetches the trained model details from an h5 file which stores the model itself. We also store a small sample of the dataset within the EC2 instance</a:t>
            </a:r>
            <a:endParaRPr sz="1800"/>
          </a:p>
        </p:txBody>
      </p:sp>
      <p:sp>
        <p:nvSpPr>
          <p:cNvPr id="418" name="Google Shape;418;p6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5"/>
          <p:cNvSpPr txBox="1"/>
          <p:nvPr>
            <p:ph type="title"/>
          </p:nvPr>
        </p:nvSpPr>
        <p:spPr>
          <a:xfrm>
            <a:off x="1712500" y="0"/>
            <a:ext cx="6025500" cy="857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Screenshots of User Interface</a:t>
            </a:r>
            <a:endParaRPr/>
          </a:p>
        </p:txBody>
      </p:sp>
      <p:sp>
        <p:nvSpPr>
          <p:cNvPr id="424" name="Google Shape;424;p6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425" name="Google Shape;425;p65"/>
          <p:cNvPicPr preferRelativeResize="0"/>
          <p:nvPr/>
        </p:nvPicPr>
        <p:blipFill>
          <a:blip r:embed="rId3">
            <a:alphaModFix/>
          </a:blip>
          <a:stretch>
            <a:fillRect/>
          </a:stretch>
        </p:blipFill>
        <p:spPr>
          <a:xfrm>
            <a:off x="354275" y="999775"/>
            <a:ext cx="4062028" cy="3449275"/>
          </a:xfrm>
          <a:prstGeom prst="rect">
            <a:avLst/>
          </a:prstGeom>
          <a:noFill/>
          <a:ln>
            <a:noFill/>
          </a:ln>
        </p:spPr>
      </p:pic>
      <p:pic>
        <p:nvPicPr>
          <p:cNvPr id="426" name="Google Shape;426;p65"/>
          <p:cNvPicPr preferRelativeResize="0"/>
          <p:nvPr/>
        </p:nvPicPr>
        <p:blipFill>
          <a:blip r:embed="rId4">
            <a:alphaModFix/>
          </a:blip>
          <a:stretch>
            <a:fillRect/>
          </a:stretch>
        </p:blipFill>
        <p:spPr>
          <a:xfrm>
            <a:off x="4725275" y="1004800"/>
            <a:ext cx="4062022" cy="343922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6"/>
          <p:cNvSpPr txBox="1"/>
          <p:nvPr>
            <p:ph type="title"/>
          </p:nvPr>
        </p:nvSpPr>
        <p:spPr>
          <a:xfrm>
            <a:off x="457200" y="139800"/>
            <a:ext cx="75732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Social Impact and Real Life Usage</a:t>
            </a:r>
            <a:endParaRPr/>
          </a:p>
        </p:txBody>
      </p:sp>
      <p:sp>
        <p:nvSpPr>
          <p:cNvPr id="432" name="Google Shape;432;p66"/>
          <p:cNvSpPr txBox="1"/>
          <p:nvPr>
            <p:ph idx="1" type="body"/>
          </p:nvPr>
        </p:nvSpPr>
        <p:spPr>
          <a:xfrm>
            <a:off x="457200" y="1184775"/>
            <a:ext cx="7929000" cy="31488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lang="en"/>
              <a:t>Malware can be very devastating depending on the target entity</a:t>
            </a:r>
            <a:endParaRPr/>
          </a:p>
          <a:p>
            <a:pPr indent="-381000" lvl="0" marL="457200" rtl="0" algn="l">
              <a:spcBef>
                <a:spcPts val="0"/>
              </a:spcBef>
              <a:spcAft>
                <a:spcPts val="0"/>
              </a:spcAft>
              <a:buSzPts val="2400"/>
              <a:buChar char="▰"/>
            </a:pPr>
            <a:r>
              <a:rPr lang="en"/>
              <a:t>Key-loggers can gain confidential information on entire organizations which can have monetary impact of billions of dollars</a:t>
            </a:r>
            <a:endParaRPr/>
          </a:p>
          <a:p>
            <a:pPr indent="-381000" lvl="0" marL="457200" rtl="0" algn="l">
              <a:spcBef>
                <a:spcPts val="0"/>
              </a:spcBef>
              <a:spcAft>
                <a:spcPts val="0"/>
              </a:spcAft>
              <a:buSzPts val="2400"/>
              <a:buChar char="▰"/>
            </a:pPr>
            <a:r>
              <a:rPr lang="en"/>
              <a:t>Viruses like stuxnet can change the fate of an entire country by altering war</a:t>
            </a:r>
            <a:endParaRPr/>
          </a:p>
          <a:p>
            <a:pPr indent="-381000" lvl="0" marL="457200" rtl="0" algn="l">
              <a:spcBef>
                <a:spcPts val="0"/>
              </a:spcBef>
              <a:spcAft>
                <a:spcPts val="0"/>
              </a:spcAft>
              <a:buSzPts val="2400"/>
              <a:buChar char="▰"/>
            </a:pPr>
            <a:r>
              <a:rPr lang="en"/>
              <a:t>Catching a virus before it hits a system will improve efficiency and simplify code base of various anti virus deployments</a:t>
            </a:r>
            <a:endParaRPr/>
          </a:p>
        </p:txBody>
      </p:sp>
      <p:sp>
        <p:nvSpPr>
          <p:cNvPr id="433" name="Google Shape;433;p6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67"/>
          <p:cNvSpPr txBox="1"/>
          <p:nvPr>
            <p:ph type="title"/>
          </p:nvPr>
        </p:nvSpPr>
        <p:spPr>
          <a:xfrm>
            <a:off x="457200" y="170275"/>
            <a:ext cx="60255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Conclusion and Future Scope</a:t>
            </a:r>
            <a:endParaRPr/>
          </a:p>
        </p:txBody>
      </p:sp>
      <p:sp>
        <p:nvSpPr>
          <p:cNvPr id="439" name="Google Shape;439;p67"/>
          <p:cNvSpPr txBox="1"/>
          <p:nvPr>
            <p:ph idx="1" type="body"/>
          </p:nvPr>
        </p:nvSpPr>
        <p:spPr>
          <a:xfrm>
            <a:off x="457200" y="1164450"/>
            <a:ext cx="8023500" cy="31488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lang="en"/>
              <a:t>We intend to build a model for predicting malware existence in operating systems with an impeccable accuracy.</a:t>
            </a:r>
            <a:endParaRPr/>
          </a:p>
          <a:p>
            <a:pPr indent="-381000" lvl="0" marL="457200" rtl="0" algn="l">
              <a:spcBef>
                <a:spcPts val="0"/>
              </a:spcBef>
              <a:spcAft>
                <a:spcPts val="0"/>
              </a:spcAft>
              <a:buSzPts val="2400"/>
              <a:buChar char="▰"/>
            </a:pPr>
            <a:r>
              <a:rPr lang="en"/>
              <a:t>The outcome will also contain a hassle free user interface for the same as well.</a:t>
            </a:r>
            <a:endParaRPr/>
          </a:p>
          <a:p>
            <a:pPr indent="-381000" lvl="0" marL="457200" rtl="0" algn="l">
              <a:spcBef>
                <a:spcPts val="0"/>
              </a:spcBef>
              <a:spcAft>
                <a:spcPts val="0"/>
              </a:spcAft>
              <a:buSzPts val="2400"/>
              <a:buChar char="▰"/>
            </a:pPr>
            <a:r>
              <a:rPr lang="en"/>
              <a:t>Future work could comprise of combining the works of detecting malware from the system codes written by understanding their semantics to help predict.</a:t>
            </a:r>
            <a:endParaRPr/>
          </a:p>
          <a:p>
            <a:pPr indent="-381000" lvl="0" marL="457200" rtl="0" algn="l">
              <a:spcBef>
                <a:spcPts val="0"/>
              </a:spcBef>
              <a:spcAft>
                <a:spcPts val="0"/>
              </a:spcAft>
              <a:buSzPts val="2400"/>
              <a:buChar char="▰"/>
            </a:pPr>
            <a:r>
              <a:rPr lang="en"/>
              <a:t>We could also classify the malware being detected along with predictions.</a:t>
            </a:r>
            <a:endParaRPr/>
          </a:p>
          <a:p>
            <a:pPr indent="0" lvl="0" marL="0" rtl="0" algn="l">
              <a:spcBef>
                <a:spcPts val="600"/>
              </a:spcBef>
              <a:spcAft>
                <a:spcPts val="0"/>
              </a:spcAft>
              <a:buNone/>
            </a:pPr>
            <a:r>
              <a:t/>
            </a:r>
            <a:endParaRPr/>
          </a:p>
        </p:txBody>
      </p:sp>
      <p:sp>
        <p:nvSpPr>
          <p:cNvPr id="440" name="Google Shape;440;p6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7" name="Shape 87"/>
        <p:cNvGrpSpPr/>
        <p:nvPr/>
      </p:nvGrpSpPr>
      <p:grpSpPr>
        <a:xfrm>
          <a:off x="0" y="0"/>
          <a:ext cx="0" cy="0"/>
          <a:chOff x="0" y="0"/>
          <a:chExt cx="0" cy="0"/>
        </a:xfrm>
      </p:grpSpPr>
      <p:sp>
        <p:nvSpPr>
          <p:cNvPr id="88" name="Google Shape;88;p16"/>
          <p:cNvSpPr txBox="1"/>
          <p:nvPr>
            <p:ph type="title"/>
          </p:nvPr>
        </p:nvSpPr>
        <p:spPr>
          <a:xfrm>
            <a:off x="1871663" y="0"/>
            <a:ext cx="5614800" cy="8820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solidFill>
                  <a:srgbClr val="434343"/>
                </a:solidFill>
              </a:rPr>
              <a:t>GANTT ESTIMATES</a:t>
            </a:r>
            <a:endParaRPr>
              <a:solidFill>
                <a:srgbClr val="434343"/>
              </a:solidFill>
            </a:endParaRPr>
          </a:p>
        </p:txBody>
      </p:sp>
      <p:sp>
        <p:nvSpPr>
          <p:cNvPr id="89" name="Google Shape;89;p1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90" name="Google Shape;90;p16"/>
          <p:cNvPicPr preferRelativeResize="0"/>
          <p:nvPr/>
        </p:nvPicPr>
        <p:blipFill rotWithShape="1">
          <a:blip r:embed="rId3">
            <a:alphaModFix/>
          </a:blip>
          <a:srcRect b="2609" l="5154" r="2798" t="18062"/>
          <a:stretch/>
        </p:blipFill>
        <p:spPr>
          <a:xfrm>
            <a:off x="0" y="956600"/>
            <a:ext cx="9029275" cy="41869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ctrTitle"/>
          </p:nvPr>
        </p:nvSpPr>
        <p:spPr>
          <a:xfrm>
            <a:off x="685800" y="1625600"/>
            <a:ext cx="5796900" cy="1159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LITERATURE SURVEY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graphicFrame>
        <p:nvGraphicFramePr>
          <p:cNvPr id="100" name="Google Shape;100;p18"/>
          <p:cNvGraphicFramePr/>
          <p:nvPr/>
        </p:nvGraphicFramePr>
        <p:xfrm>
          <a:off x="242850" y="344881"/>
          <a:ext cx="3000000" cy="3000000"/>
        </p:xfrm>
        <a:graphic>
          <a:graphicData uri="http://schemas.openxmlformats.org/drawingml/2006/table">
            <a:tbl>
              <a:tblPr>
                <a:noFill/>
                <a:tableStyleId>{53855B50-F8A6-44C2-B953-9D0F0954CFA0}</a:tableStyleId>
              </a:tblPr>
              <a:tblGrid>
                <a:gridCol w="2152400"/>
                <a:gridCol w="2152400"/>
                <a:gridCol w="2152400"/>
                <a:gridCol w="2152400"/>
              </a:tblGrid>
              <a:tr h="683375">
                <a:tc>
                  <a:txBody>
                    <a:bodyPr/>
                    <a:lstStyle/>
                    <a:p>
                      <a:pPr indent="0" lvl="0" marL="0" rtl="0" algn="ctr">
                        <a:spcBef>
                          <a:spcPts val="0"/>
                        </a:spcBef>
                        <a:spcAft>
                          <a:spcPts val="0"/>
                        </a:spcAft>
                        <a:buNone/>
                      </a:pPr>
                      <a:r>
                        <a:rPr lang="en" sz="1800">
                          <a:solidFill>
                            <a:schemeClr val="lt1"/>
                          </a:solidFill>
                          <a:latin typeface="Titillium Web Light"/>
                          <a:ea typeface="Titillium Web Light"/>
                          <a:cs typeface="Titillium Web Light"/>
                          <a:sym typeface="Titillium Web Light"/>
                        </a:rPr>
                        <a:t>Title and Author</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76200">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76200">
                      <a:solidFill>
                        <a:schemeClr val="lt1"/>
                      </a:solidFill>
                      <a:prstDash val="solid"/>
                      <a:round/>
                      <a:headEnd len="sm" w="sm" type="none"/>
                      <a:tailEnd len="sm" w="sm" type="none"/>
                    </a:lnT>
                    <a:lnB cap="flat" cmpd="sng" w="9525">
                      <a:solidFill>
                        <a:srgbClr val="9E9E9E"/>
                      </a:solidFill>
                      <a:prstDash val="solid"/>
                      <a:round/>
                      <a:headEnd len="sm" w="sm" type="none"/>
                      <a:tailEnd len="sm" w="sm" type="none"/>
                    </a:lnB>
                    <a:solidFill>
                      <a:srgbClr val="001230">
                        <a:alpha val="18850"/>
                      </a:srgbClr>
                    </a:solidFill>
                  </a:tcPr>
                </a:tc>
                <a:tc>
                  <a:txBody>
                    <a:bodyPr/>
                    <a:lstStyle/>
                    <a:p>
                      <a:pPr indent="0" lvl="0" marL="0" rtl="0" algn="ctr">
                        <a:spcBef>
                          <a:spcPts val="0"/>
                        </a:spcBef>
                        <a:spcAft>
                          <a:spcPts val="0"/>
                        </a:spcAft>
                        <a:buNone/>
                      </a:pPr>
                      <a:r>
                        <a:rPr lang="en" sz="1800">
                          <a:solidFill>
                            <a:schemeClr val="lt1"/>
                          </a:solidFill>
                          <a:latin typeface="Titillium Web Light"/>
                          <a:ea typeface="Titillium Web Light"/>
                          <a:cs typeface="Titillium Web Light"/>
                          <a:sym typeface="Titillium Web Light"/>
                        </a:rPr>
                        <a:t>Technique Used</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76200">
                      <a:solidFill>
                        <a:schemeClr val="lt1"/>
                      </a:solidFill>
                      <a:prstDash val="solid"/>
                      <a:round/>
                      <a:headEnd len="sm" w="sm" type="none"/>
                      <a:tailEnd len="sm" w="sm" type="none"/>
                    </a:lnT>
                    <a:lnB cap="flat" cmpd="sng" w="9525">
                      <a:solidFill>
                        <a:srgbClr val="9E9E9E"/>
                      </a:solidFill>
                      <a:prstDash val="solid"/>
                      <a:round/>
                      <a:headEnd len="sm" w="sm" type="none"/>
                      <a:tailEnd len="sm" w="sm" type="none"/>
                    </a:lnB>
                    <a:solidFill>
                      <a:srgbClr val="001230">
                        <a:alpha val="18850"/>
                      </a:srgbClr>
                    </a:solidFill>
                  </a:tcPr>
                </a:tc>
                <a:tc>
                  <a:txBody>
                    <a:bodyPr/>
                    <a:lstStyle/>
                    <a:p>
                      <a:pPr indent="0" lvl="0" marL="0" rtl="0" algn="ctr">
                        <a:spcBef>
                          <a:spcPts val="0"/>
                        </a:spcBef>
                        <a:spcAft>
                          <a:spcPts val="0"/>
                        </a:spcAft>
                        <a:buNone/>
                      </a:pPr>
                      <a:r>
                        <a:rPr lang="en" sz="1800">
                          <a:solidFill>
                            <a:schemeClr val="lt1"/>
                          </a:solidFill>
                          <a:latin typeface="Titillium Web Light"/>
                          <a:ea typeface="Titillium Web Light"/>
                          <a:cs typeface="Titillium Web Light"/>
                          <a:sym typeface="Titillium Web Light"/>
                        </a:rPr>
                        <a:t>Inference</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76200">
                      <a:solidFill>
                        <a:schemeClr val="lt1"/>
                      </a:solidFill>
                      <a:prstDash val="solid"/>
                      <a:round/>
                      <a:headEnd len="sm" w="sm" type="none"/>
                      <a:tailEnd len="sm" w="sm" type="none"/>
                    </a:lnT>
                    <a:lnB cap="flat" cmpd="sng" w="9525">
                      <a:solidFill>
                        <a:srgbClr val="9E9E9E"/>
                      </a:solidFill>
                      <a:prstDash val="solid"/>
                      <a:round/>
                      <a:headEnd len="sm" w="sm" type="none"/>
                      <a:tailEnd len="sm" w="sm" type="none"/>
                    </a:lnB>
                    <a:solidFill>
                      <a:srgbClr val="001230">
                        <a:alpha val="18850"/>
                      </a:srgbClr>
                    </a:solidFill>
                  </a:tcPr>
                </a:tc>
                <a:tc>
                  <a:txBody>
                    <a:bodyPr/>
                    <a:lstStyle/>
                    <a:p>
                      <a:pPr indent="0" lvl="0" marL="0" rtl="0" algn="ctr">
                        <a:spcBef>
                          <a:spcPts val="0"/>
                        </a:spcBef>
                        <a:spcAft>
                          <a:spcPts val="0"/>
                        </a:spcAft>
                        <a:buNone/>
                      </a:pPr>
                      <a:r>
                        <a:rPr lang="en" sz="1800">
                          <a:solidFill>
                            <a:schemeClr val="lt1"/>
                          </a:solidFill>
                          <a:latin typeface="Titillium Web Light"/>
                          <a:ea typeface="Titillium Web Light"/>
                          <a:cs typeface="Titillium Web Light"/>
                          <a:sym typeface="Titillium Web Light"/>
                        </a:rPr>
                        <a:t>Future Scope</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9525">
                      <a:solidFill>
                        <a:schemeClr val="lt1"/>
                      </a:solidFill>
                      <a:prstDash val="solid"/>
                      <a:round/>
                      <a:headEnd len="sm" w="sm" type="none"/>
                      <a:tailEnd len="sm" w="sm" type="none"/>
                    </a:lnL>
                    <a:lnR cap="flat" cmpd="sng" w="76200">
                      <a:solidFill>
                        <a:schemeClr val="lt1"/>
                      </a:solidFill>
                      <a:prstDash val="solid"/>
                      <a:round/>
                      <a:headEnd len="sm" w="sm" type="none"/>
                      <a:tailEnd len="sm" w="sm" type="none"/>
                    </a:lnR>
                    <a:lnT cap="flat" cmpd="sng" w="76200">
                      <a:solidFill>
                        <a:schemeClr val="lt1"/>
                      </a:solidFill>
                      <a:prstDash val="solid"/>
                      <a:round/>
                      <a:headEnd len="sm" w="sm" type="none"/>
                      <a:tailEnd len="sm" w="sm" type="none"/>
                    </a:lnT>
                    <a:lnB cap="flat" cmpd="sng" w="9525">
                      <a:solidFill>
                        <a:srgbClr val="9E9E9E"/>
                      </a:solidFill>
                      <a:prstDash val="solid"/>
                      <a:round/>
                      <a:headEnd len="sm" w="sm" type="none"/>
                      <a:tailEnd len="sm" w="sm" type="none"/>
                    </a:lnB>
                    <a:solidFill>
                      <a:srgbClr val="001230">
                        <a:alpha val="18850"/>
                      </a:srgbClr>
                    </a:solidFill>
                  </a:tcPr>
                </a:tc>
              </a:tr>
              <a:tr h="683375">
                <a:tc>
                  <a:txBody>
                    <a:bodyPr/>
                    <a:lstStyle/>
                    <a:p>
                      <a:pPr indent="0" lvl="0" marL="0" rtl="0" algn="ctr">
                        <a:lnSpc>
                          <a:spcPct val="107916"/>
                        </a:lnSpc>
                        <a:spcBef>
                          <a:spcPts val="0"/>
                        </a:spcBef>
                        <a:spcAft>
                          <a:spcPts val="800"/>
                        </a:spcAft>
                        <a:buNone/>
                      </a:pPr>
                      <a:r>
                        <a:rPr b="1" lang="en" sz="1200">
                          <a:solidFill>
                            <a:srgbClr val="FFFFFF"/>
                          </a:solidFill>
                          <a:latin typeface="Titillium Web"/>
                          <a:ea typeface="Titillium Web"/>
                          <a:cs typeface="Titillium Web"/>
                          <a:sym typeface="Titillium Web"/>
                        </a:rPr>
                        <a:t>Spotless Sandboxes: Evading Malware Analysis Systems using Wear-and-Tear Artefacts</a:t>
                      </a:r>
                      <a:r>
                        <a:rPr lang="en" sz="1200">
                          <a:solidFill>
                            <a:srgbClr val="FFFFFF"/>
                          </a:solidFill>
                          <a:latin typeface="Titillium Web"/>
                          <a:ea typeface="Titillium Web"/>
                          <a:cs typeface="Titillium Web"/>
                          <a:sym typeface="Titillium Web"/>
                        </a:rPr>
                        <a:t> - Najmeh Miramirkhani, Mahathi Priya Appini, Nick Nikiforakis, Michalis Polychronakis - 2017</a:t>
                      </a:r>
                      <a:endParaRPr sz="1200">
                        <a:solidFill>
                          <a:srgbClr val="FFFFFF"/>
                        </a:solidFill>
                        <a:latin typeface="Titillium Web"/>
                        <a:ea typeface="Titillium Web"/>
                        <a:cs typeface="Titillium Web"/>
                        <a:sym typeface="Titillium Web"/>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latin typeface="Titillium Web"/>
                          <a:ea typeface="Titillium Web"/>
                          <a:cs typeface="Titillium Web"/>
                          <a:sym typeface="Titillium Web"/>
                        </a:rPr>
                        <a:t>Wear and tear within a sandbox to emulate a used system and game malware evasion</a:t>
                      </a:r>
                      <a:endParaRPr sz="1100">
                        <a:solidFill>
                          <a:srgbClr val="FFFFFF"/>
                        </a:solidFill>
                        <a:latin typeface="Titillium Web"/>
                        <a:ea typeface="Titillium Web"/>
                        <a:cs typeface="Titillium Web"/>
                        <a:sym typeface="Titillium Web"/>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latin typeface="Titillium Web"/>
                          <a:ea typeface="Titillium Web"/>
                          <a:cs typeface="Titillium Web"/>
                          <a:sym typeface="Titillium Web"/>
                        </a:rPr>
                        <a:t>Malware evasion techniques have been successfully fooled because of wear and tear but the solution is short lived as a few extra checks by the malware bypasses wear and tear</a:t>
                      </a:r>
                      <a:endParaRPr sz="1100">
                        <a:solidFill>
                          <a:srgbClr val="FFFFFF"/>
                        </a:solidFill>
                        <a:latin typeface="Titillium Web"/>
                        <a:ea typeface="Titillium Web"/>
                        <a:cs typeface="Titillium Web"/>
                        <a:sym typeface="Titillium Web"/>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latin typeface="Titillium Web"/>
                          <a:ea typeface="Titillium Web"/>
                          <a:cs typeface="Titillium Web"/>
                          <a:sym typeface="Titillium Web"/>
                        </a:rPr>
                        <a:t>We can emulate sandboxes in android systems. We can also extract real life information but also preserve privacy.</a:t>
                      </a:r>
                      <a:endParaRPr sz="1100">
                        <a:solidFill>
                          <a:srgbClr val="FFFFFF"/>
                        </a:solidFill>
                        <a:latin typeface="Titillium Web"/>
                        <a:ea typeface="Titillium Web"/>
                        <a:cs typeface="Titillium Web"/>
                        <a:sym typeface="Titillium Web"/>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83375">
                <a:tc>
                  <a:txBody>
                    <a:bodyPr/>
                    <a:lstStyle/>
                    <a:p>
                      <a:pPr indent="0" lvl="0" marL="0" rtl="0" algn="ctr">
                        <a:lnSpc>
                          <a:spcPct val="107916"/>
                        </a:lnSpc>
                        <a:spcBef>
                          <a:spcPts val="0"/>
                        </a:spcBef>
                        <a:spcAft>
                          <a:spcPts val="800"/>
                        </a:spcAft>
                        <a:buNone/>
                      </a:pPr>
                      <a:r>
                        <a:rPr b="1" lang="en" sz="1200">
                          <a:solidFill>
                            <a:srgbClr val="FFFFFF"/>
                          </a:solidFill>
                          <a:latin typeface="Titillium Web"/>
                          <a:ea typeface="Titillium Web"/>
                          <a:cs typeface="Titillium Web"/>
                          <a:sym typeface="Titillium Web"/>
                        </a:rPr>
                        <a:t>Stuxnet - </a:t>
                      </a:r>
                      <a:r>
                        <a:rPr lang="en" sz="1200">
                          <a:solidFill>
                            <a:srgbClr val="FFFFFF"/>
                          </a:solidFill>
                          <a:latin typeface="Titillium Web"/>
                          <a:ea typeface="Titillium Web"/>
                          <a:cs typeface="Titillium Web"/>
                          <a:sym typeface="Titillium Web"/>
                        </a:rPr>
                        <a:t>Marie Baezner, Patrice Robin - 2018</a:t>
                      </a:r>
                      <a:endParaRPr sz="1200">
                        <a:solidFill>
                          <a:srgbClr val="FFFFFF"/>
                        </a:solidFill>
                        <a:latin typeface="Titillium Web"/>
                        <a:ea typeface="Titillium Web"/>
                        <a:cs typeface="Titillium Web"/>
                        <a:sym typeface="Titillium Web"/>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latin typeface="Titillium Web"/>
                          <a:ea typeface="Titillium Web"/>
                          <a:cs typeface="Titillium Web"/>
                          <a:sym typeface="Titillium Web"/>
                        </a:rPr>
                        <a:t>4 Zero day exploits with heavily targeted trojans</a:t>
                      </a:r>
                      <a:endParaRPr sz="1100">
                        <a:solidFill>
                          <a:srgbClr val="FFFFFF"/>
                        </a:solidFill>
                        <a:latin typeface="Titillium Web"/>
                        <a:ea typeface="Titillium Web"/>
                        <a:cs typeface="Titillium Web"/>
                        <a:sym typeface="Titillium Web"/>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latin typeface="Titillium Web"/>
                          <a:ea typeface="Titillium Web"/>
                          <a:cs typeface="Titillium Web"/>
                          <a:sym typeface="Titillium Web"/>
                        </a:rPr>
                        <a:t>Stuxnet targeted Iranian Uranium centrifuges and was hailed as one of the most successful viruses in the world</a:t>
                      </a:r>
                      <a:endParaRPr sz="1100">
                        <a:solidFill>
                          <a:srgbClr val="FFFFFF"/>
                        </a:solidFill>
                        <a:latin typeface="Titillium Web"/>
                        <a:ea typeface="Titillium Web"/>
                        <a:cs typeface="Titillium Web"/>
                        <a:sym typeface="Titillium Web"/>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latin typeface="Titillium Web"/>
                          <a:ea typeface="Titillium Web"/>
                          <a:cs typeface="Titillium Web"/>
                          <a:sym typeface="Titillium Web"/>
                        </a:rPr>
                        <a:t>Stuxnet was developed by the CIA and one of the most sophisticated virus. Improvements on Stuxnet is near impossible.</a:t>
                      </a:r>
                      <a:endParaRPr sz="1100">
                        <a:solidFill>
                          <a:srgbClr val="FFFFFF"/>
                        </a:solidFill>
                        <a:latin typeface="Titillium Web"/>
                        <a:ea typeface="Titillium Web"/>
                        <a:cs typeface="Titillium Web"/>
                        <a:sym typeface="Titillium Web"/>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83375">
                <a:tc>
                  <a:txBody>
                    <a:bodyPr/>
                    <a:lstStyle/>
                    <a:p>
                      <a:pPr indent="0" lvl="0" marL="0" rtl="0" algn="ctr">
                        <a:lnSpc>
                          <a:spcPct val="107916"/>
                        </a:lnSpc>
                        <a:spcBef>
                          <a:spcPts val="0"/>
                        </a:spcBef>
                        <a:spcAft>
                          <a:spcPts val="800"/>
                        </a:spcAft>
                        <a:buNone/>
                      </a:pPr>
                      <a:r>
                        <a:rPr b="1" lang="en" sz="1000">
                          <a:solidFill>
                            <a:srgbClr val="FFFFFF"/>
                          </a:solidFill>
                          <a:latin typeface="Titillium Web"/>
                          <a:ea typeface="Titillium Web"/>
                          <a:cs typeface="Titillium Web"/>
                          <a:sym typeface="Titillium Web"/>
                        </a:rPr>
                        <a:t>Catch Me If You Can: Evaluating Android Anti-Malware Against Transformation Attacks - </a:t>
                      </a:r>
                      <a:r>
                        <a:rPr lang="en" sz="1000">
                          <a:solidFill>
                            <a:srgbClr val="FFFFFF"/>
                          </a:solidFill>
                          <a:latin typeface="Titillium Web"/>
                          <a:ea typeface="Titillium Web"/>
                          <a:cs typeface="Titillium Web"/>
                          <a:sym typeface="Titillium Web"/>
                        </a:rPr>
                        <a:t>Vaibhav Rastogi, Yan Chen, and Xuxian Jiang - 2013</a:t>
                      </a:r>
                      <a:endParaRPr sz="1000">
                        <a:solidFill>
                          <a:srgbClr val="FFFFFF"/>
                        </a:solidFill>
                        <a:latin typeface="Titillium Web"/>
                        <a:ea typeface="Titillium Web"/>
                        <a:cs typeface="Titillium Web"/>
                        <a:sym typeface="Titillium Web"/>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latin typeface="Titillium Web"/>
                          <a:ea typeface="Titillium Web"/>
                          <a:cs typeface="Titillium Web"/>
                          <a:sym typeface="Titillium Web"/>
                        </a:rPr>
                        <a:t>Systematic tabling system to classify categorize type of android malware via transformation</a:t>
                      </a:r>
                      <a:endParaRPr sz="1100">
                        <a:solidFill>
                          <a:srgbClr val="FFFFFF"/>
                        </a:solidFill>
                        <a:latin typeface="Titillium Web"/>
                        <a:ea typeface="Titillium Web"/>
                        <a:cs typeface="Titillium Web"/>
                        <a:sym typeface="Titillium Web"/>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latin typeface="Titillium Web"/>
                          <a:ea typeface="Titillium Web"/>
                          <a:cs typeface="Titillium Web"/>
                          <a:sym typeface="Titillium Web"/>
                        </a:rPr>
                        <a:t>Results showed android anti malware measures are very poor and simple signature modifications get through the safety network</a:t>
                      </a:r>
                      <a:endParaRPr sz="1100">
                        <a:solidFill>
                          <a:srgbClr val="FFFFFF"/>
                        </a:solidFill>
                        <a:latin typeface="Titillium Web"/>
                        <a:ea typeface="Titillium Web"/>
                        <a:cs typeface="Titillium Web"/>
                        <a:sym typeface="Titillium Web"/>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latin typeface="Titillium Web"/>
                          <a:ea typeface="Titillium Web"/>
                          <a:cs typeface="Titillium Web"/>
                          <a:sym typeface="Titillium Web"/>
                        </a:rPr>
                        <a:t>Future improvements can be bringing the standards of android protection deployments on the same standard as desktop systems</a:t>
                      </a:r>
                      <a:endParaRPr sz="1100">
                        <a:solidFill>
                          <a:srgbClr val="FFFFFF"/>
                        </a:solidFill>
                        <a:latin typeface="Titillium Web"/>
                        <a:ea typeface="Titillium Web"/>
                        <a:cs typeface="Titillium Web"/>
                        <a:sym typeface="Titillium Web"/>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01" name="Google Shape;101;p1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graphicFrame>
        <p:nvGraphicFramePr>
          <p:cNvPr id="106" name="Google Shape;106;p19"/>
          <p:cNvGraphicFramePr/>
          <p:nvPr/>
        </p:nvGraphicFramePr>
        <p:xfrm>
          <a:off x="267200" y="122631"/>
          <a:ext cx="3000000" cy="3000000"/>
        </p:xfrm>
        <a:graphic>
          <a:graphicData uri="http://schemas.openxmlformats.org/drawingml/2006/table">
            <a:tbl>
              <a:tblPr>
                <a:noFill/>
                <a:tableStyleId>{53855B50-F8A6-44C2-B953-9D0F0954CFA0}</a:tableStyleId>
              </a:tblPr>
              <a:tblGrid>
                <a:gridCol w="2152400"/>
                <a:gridCol w="2152400"/>
                <a:gridCol w="2152400"/>
                <a:gridCol w="2152400"/>
              </a:tblGrid>
              <a:tr h="466300">
                <a:tc>
                  <a:txBody>
                    <a:bodyPr/>
                    <a:lstStyle/>
                    <a:p>
                      <a:pPr indent="0" lvl="0" marL="0" rtl="0" algn="ctr">
                        <a:spcBef>
                          <a:spcPts val="0"/>
                        </a:spcBef>
                        <a:spcAft>
                          <a:spcPts val="0"/>
                        </a:spcAft>
                        <a:buNone/>
                      </a:pPr>
                      <a:r>
                        <a:rPr lang="en" sz="1800">
                          <a:solidFill>
                            <a:schemeClr val="lt1"/>
                          </a:solidFill>
                          <a:latin typeface="Titillium Web Light"/>
                          <a:ea typeface="Titillium Web Light"/>
                          <a:cs typeface="Titillium Web Light"/>
                          <a:sym typeface="Titillium Web Light"/>
                        </a:rPr>
                        <a:t>Title and Author</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76200">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76200">
                      <a:solidFill>
                        <a:schemeClr val="lt1"/>
                      </a:solidFill>
                      <a:prstDash val="solid"/>
                      <a:round/>
                      <a:headEnd len="sm" w="sm" type="none"/>
                      <a:tailEnd len="sm" w="sm" type="none"/>
                    </a:lnT>
                    <a:lnB cap="flat" cmpd="sng" w="9525">
                      <a:solidFill>
                        <a:srgbClr val="9E9E9E"/>
                      </a:solidFill>
                      <a:prstDash val="solid"/>
                      <a:round/>
                      <a:headEnd len="sm" w="sm" type="none"/>
                      <a:tailEnd len="sm" w="sm" type="none"/>
                    </a:lnB>
                    <a:solidFill>
                      <a:srgbClr val="001230">
                        <a:alpha val="18850"/>
                      </a:srgbClr>
                    </a:solidFill>
                  </a:tcPr>
                </a:tc>
                <a:tc>
                  <a:txBody>
                    <a:bodyPr/>
                    <a:lstStyle/>
                    <a:p>
                      <a:pPr indent="0" lvl="0" marL="0" rtl="0" algn="ctr">
                        <a:spcBef>
                          <a:spcPts val="0"/>
                        </a:spcBef>
                        <a:spcAft>
                          <a:spcPts val="0"/>
                        </a:spcAft>
                        <a:buNone/>
                      </a:pPr>
                      <a:r>
                        <a:rPr lang="en" sz="1800">
                          <a:solidFill>
                            <a:schemeClr val="lt1"/>
                          </a:solidFill>
                          <a:latin typeface="Titillium Web Light"/>
                          <a:ea typeface="Titillium Web Light"/>
                          <a:cs typeface="Titillium Web Light"/>
                          <a:sym typeface="Titillium Web Light"/>
                        </a:rPr>
                        <a:t>Technique Used</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76200">
                      <a:solidFill>
                        <a:schemeClr val="lt1"/>
                      </a:solidFill>
                      <a:prstDash val="solid"/>
                      <a:round/>
                      <a:headEnd len="sm" w="sm" type="none"/>
                      <a:tailEnd len="sm" w="sm" type="none"/>
                    </a:lnT>
                    <a:lnB cap="flat" cmpd="sng" w="9525">
                      <a:solidFill>
                        <a:srgbClr val="9E9E9E"/>
                      </a:solidFill>
                      <a:prstDash val="solid"/>
                      <a:round/>
                      <a:headEnd len="sm" w="sm" type="none"/>
                      <a:tailEnd len="sm" w="sm" type="none"/>
                    </a:lnB>
                    <a:solidFill>
                      <a:srgbClr val="001230">
                        <a:alpha val="18850"/>
                      </a:srgbClr>
                    </a:solidFill>
                  </a:tcPr>
                </a:tc>
                <a:tc>
                  <a:txBody>
                    <a:bodyPr/>
                    <a:lstStyle/>
                    <a:p>
                      <a:pPr indent="0" lvl="0" marL="0" rtl="0" algn="ctr">
                        <a:spcBef>
                          <a:spcPts val="0"/>
                        </a:spcBef>
                        <a:spcAft>
                          <a:spcPts val="0"/>
                        </a:spcAft>
                        <a:buClr>
                          <a:schemeClr val="dk1"/>
                        </a:buClr>
                        <a:buSzPts val="1100"/>
                        <a:buFont typeface="Arial"/>
                        <a:buNone/>
                      </a:pPr>
                      <a:r>
                        <a:rPr lang="en" sz="1800">
                          <a:solidFill>
                            <a:schemeClr val="lt1"/>
                          </a:solidFill>
                          <a:latin typeface="Titillium Web Light"/>
                          <a:ea typeface="Titillium Web Light"/>
                          <a:cs typeface="Titillium Web Light"/>
                          <a:sym typeface="Titillium Web Light"/>
                        </a:rPr>
                        <a:t>Inference</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76200">
                      <a:solidFill>
                        <a:schemeClr val="lt1"/>
                      </a:solidFill>
                      <a:prstDash val="solid"/>
                      <a:round/>
                      <a:headEnd len="sm" w="sm" type="none"/>
                      <a:tailEnd len="sm" w="sm" type="none"/>
                    </a:lnT>
                    <a:lnB cap="flat" cmpd="sng" w="9525">
                      <a:solidFill>
                        <a:srgbClr val="9E9E9E"/>
                      </a:solidFill>
                      <a:prstDash val="solid"/>
                      <a:round/>
                      <a:headEnd len="sm" w="sm" type="none"/>
                      <a:tailEnd len="sm" w="sm" type="none"/>
                    </a:lnB>
                    <a:solidFill>
                      <a:srgbClr val="001230">
                        <a:alpha val="18850"/>
                      </a:srgbClr>
                    </a:solidFill>
                  </a:tcPr>
                </a:tc>
                <a:tc>
                  <a:txBody>
                    <a:bodyPr/>
                    <a:lstStyle/>
                    <a:p>
                      <a:pPr indent="0" lvl="0" marL="0" rtl="0" algn="ctr">
                        <a:spcBef>
                          <a:spcPts val="0"/>
                        </a:spcBef>
                        <a:spcAft>
                          <a:spcPts val="0"/>
                        </a:spcAft>
                        <a:buNone/>
                      </a:pPr>
                      <a:r>
                        <a:rPr lang="en" sz="1800">
                          <a:solidFill>
                            <a:schemeClr val="lt1"/>
                          </a:solidFill>
                          <a:latin typeface="Titillium Web Light"/>
                          <a:ea typeface="Titillium Web Light"/>
                          <a:cs typeface="Titillium Web Light"/>
                          <a:sym typeface="Titillium Web Light"/>
                        </a:rPr>
                        <a:t>Future Scope</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9525">
                      <a:solidFill>
                        <a:schemeClr val="lt1"/>
                      </a:solidFill>
                      <a:prstDash val="solid"/>
                      <a:round/>
                      <a:headEnd len="sm" w="sm" type="none"/>
                      <a:tailEnd len="sm" w="sm" type="none"/>
                    </a:lnL>
                    <a:lnR cap="flat" cmpd="sng" w="76200">
                      <a:solidFill>
                        <a:schemeClr val="lt1"/>
                      </a:solidFill>
                      <a:prstDash val="solid"/>
                      <a:round/>
                      <a:headEnd len="sm" w="sm" type="none"/>
                      <a:tailEnd len="sm" w="sm" type="none"/>
                    </a:lnR>
                    <a:lnT cap="flat" cmpd="sng" w="76200">
                      <a:solidFill>
                        <a:schemeClr val="lt1"/>
                      </a:solidFill>
                      <a:prstDash val="solid"/>
                      <a:round/>
                      <a:headEnd len="sm" w="sm" type="none"/>
                      <a:tailEnd len="sm" w="sm" type="none"/>
                    </a:lnT>
                    <a:lnB cap="flat" cmpd="sng" w="9525">
                      <a:solidFill>
                        <a:srgbClr val="9E9E9E"/>
                      </a:solidFill>
                      <a:prstDash val="solid"/>
                      <a:round/>
                      <a:headEnd len="sm" w="sm" type="none"/>
                      <a:tailEnd len="sm" w="sm" type="none"/>
                    </a:lnB>
                    <a:solidFill>
                      <a:srgbClr val="001230">
                        <a:alpha val="18850"/>
                      </a:srgbClr>
                    </a:solidFill>
                  </a:tcPr>
                </a:tc>
              </a:tr>
              <a:tr h="1160825">
                <a:tc>
                  <a:txBody>
                    <a:bodyPr/>
                    <a:lstStyle/>
                    <a:p>
                      <a:pPr indent="0" lvl="0" marL="0" rtl="0" algn="ctr">
                        <a:lnSpc>
                          <a:spcPct val="107916"/>
                        </a:lnSpc>
                        <a:spcBef>
                          <a:spcPts val="0"/>
                        </a:spcBef>
                        <a:spcAft>
                          <a:spcPts val="800"/>
                        </a:spcAft>
                        <a:buNone/>
                      </a:pPr>
                      <a:r>
                        <a:rPr b="1" lang="en" sz="1100">
                          <a:solidFill>
                            <a:srgbClr val="FFFFFF"/>
                          </a:solidFill>
                          <a:latin typeface="Titillium Web"/>
                          <a:ea typeface="Titillium Web"/>
                          <a:cs typeface="Titillium Web"/>
                          <a:sym typeface="Titillium Web"/>
                        </a:rPr>
                        <a:t>Malware Detection and Evasion with Machine Learning Techniques: A Survey</a:t>
                      </a:r>
                      <a:r>
                        <a:rPr lang="en" sz="1100">
                          <a:solidFill>
                            <a:srgbClr val="FFFFFF"/>
                          </a:solidFill>
                          <a:latin typeface="Titillium Web"/>
                          <a:ea typeface="Titillium Web"/>
                          <a:cs typeface="Titillium Web"/>
                          <a:sym typeface="Titillium Web"/>
                        </a:rPr>
                        <a:t> - Jhonattan J Barriga, Sang Guun Yoo - 2017</a:t>
                      </a:r>
                      <a:endParaRPr sz="1100">
                        <a:solidFill>
                          <a:srgbClr val="FFFFFF"/>
                        </a:solidFill>
                        <a:latin typeface="Titillium Web Light"/>
                        <a:ea typeface="Titillium Web Light"/>
                        <a:cs typeface="Titillium Web Light"/>
                        <a:sym typeface="Titillium Web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latin typeface="Titillium Web"/>
                          <a:ea typeface="Titillium Web"/>
                          <a:cs typeface="Titillium Web"/>
                          <a:sym typeface="Titillium Web"/>
                        </a:rPr>
                        <a:t>Analyzing signatures, heuristic analysis and neural network specifically trained to catch trojans</a:t>
                      </a:r>
                      <a:endParaRPr sz="1100">
                        <a:solidFill>
                          <a:srgbClr val="FFFFFF"/>
                        </a:solidFill>
                        <a:latin typeface="Titillium Web"/>
                        <a:ea typeface="Titillium Web"/>
                        <a:cs typeface="Titillium Web"/>
                        <a:sym typeface="Titillium Web"/>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latin typeface="Titillium Web"/>
                          <a:ea typeface="Titillium Web"/>
                          <a:cs typeface="Titillium Web"/>
                          <a:sym typeface="Titillium Web"/>
                        </a:rPr>
                        <a:t>Machine learning does help with combating malware but not a single method is easily worked around. Hence hybrid techniques are needed.</a:t>
                      </a:r>
                      <a:endParaRPr sz="1100">
                        <a:solidFill>
                          <a:srgbClr val="FFFFFF"/>
                        </a:solidFill>
                        <a:latin typeface="Titillium Web"/>
                        <a:ea typeface="Titillium Web"/>
                        <a:cs typeface="Titillium Web"/>
                        <a:sym typeface="Titillium Web"/>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1100">
                        <a:solidFill>
                          <a:srgbClr val="FFFFFF"/>
                        </a:solidFill>
                        <a:latin typeface="Titillium Web"/>
                        <a:ea typeface="Titillium Web"/>
                        <a:cs typeface="Titillium Web"/>
                        <a:sym typeface="Titillium Web"/>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29950">
                <a:tc>
                  <a:txBody>
                    <a:bodyPr/>
                    <a:lstStyle/>
                    <a:p>
                      <a:pPr indent="0" lvl="0" marL="0" rtl="0" algn="ctr">
                        <a:spcBef>
                          <a:spcPts val="0"/>
                        </a:spcBef>
                        <a:spcAft>
                          <a:spcPts val="0"/>
                        </a:spcAft>
                        <a:buNone/>
                      </a:pPr>
                      <a:r>
                        <a:rPr b="1" lang="en" sz="1200">
                          <a:solidFill>
                            <a:srgbClr val="FFFFFF"/>
                          </a:solidFill>
                          <a:latin typeface="Titillium Web"/>
                          <a:ea typeface="Titillium Web"/>
                          <a:cs typeface="Titillium Web"/>
                          <a:sym typeface="Titillium Web"/>
                        </a:rPr>
                        <a:t>Detecting Malicious PowerShell Commands using Deep</a:t>
                      </a:r>
                      <a:endParaRPr b="1" sz="1200">
                        <a:solidFill>
                          <a:srgbClr val="FFFFFF"/>
                        </a:solidFill>
                        <a:latin typeface="Titillium Web"/>
                        <a:ea typeface="Titillium Web"/>
                        <a:cs typeface="Titillium Web"/>
                        <a:sym typeface="Titillium Web"/>
                      </a:endParaRPr>
                    </a:p>
                    <a:p>
                      <a:pPr indent="0" lvl="0" marL="0" rtl="0" algn="ctr">
                        <a:spcBef>
                          <a:spcPts val="0"/>
                        </a:spcBef>
                        <a:spcAft>
                          <a:spcPts val="0"/>
                        </a:spcAft>
                        <a:buNone/>
                      </a:pPr>
                      <a:r>
                        <a:rPr b="1" lang="en" sz="1200">
                          <a:solidFill>
                            <a:srgbClr val="FFFFFF"/>
                          </a:solidFill>
                          <a:latin typeface="Titillium Web"/>
                          <a:ea typeface="Titillium Web"/>
                          <a:cs typeface="Titillium Web"/>
                          <a:sym typeface="Titillium Web"/>
                        </a:rPr>
                        <a:t>Neural Networks</a:t>
                      </a:r>
                      <a:endParaRPr b="1" sz="1200">
                        <a:solidFill>
                          <a:srgbClr val="FFFFFF"/>
                        </a:solidFill>
                        <a:latin typeface="Titillium Web"/>
                        <a:ea typeface="Titillium Web"/>
                        <a:cs typeface="Titillium Web"/>
                        <a:sym typeface="Titillium Web"/>
                      </a:endParaRPr>
                    </a:p>
                    <a:p>
                      <a:pPr indent="0" lvl="0" marL="0" rtl="0" algn="ctr">
                        <a:spcBef>
                          <a:spcPts val="0"/>
                        </a:spcBef>
                        <a:spcAft>
                          <a:spcPts val="0"/>
                        </a:spcAft>
                        <a:buNone/>
                      </a:pPr>
                      <a:r>
                        <a:rPr lang="en" sz="1200">
                          <a:solidFill>
                            <a:srgbClr val="FFFFFF"/>
                          </a:solidFill>
                          <a:latin typeface="Titillium Web"/>
                          <a:ea typeface="Titillium Web"/>
                          <a:cs typeface="Titillium Web"/>
                          <a:sym typeface="Titillium Web"/>
                        </a:rPr>
                        <a:t>-Danny Hendler, Shay Kels and Amir Rubin - 2018 </a:t>
                      </a:r>
                      <a:endParaRPr b="1" sz="1200">
                        <a:solidFill>
                          <a:srgbClr val="FFFFFF"/>
                        </a:solidFill>
                        <a:latin typeface="Titillium Web"/>
                        <a:ea typeface="Titillium Web"/>
                        <a:cs typeface="Titillium Web"/>
                        <a:sym typeface="Titillium Web"/>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latin typeface="Titillium Web"/>
                          <a:ea typeface="Titillium Web"/>
                          <a:cs typeface="Titillium Web"/>
                          <a:sym typeface="Titillium Web"/>
                        </a:rPr>
                        <a:t>The proposal implements both “traditional” natural language processing (NLP) based detectors and detectors based on character-level convolutional neural networks (CNNs).</a:t>
                      </a:r>
                      <a:endParaRPr sz="1000">
                        <a:solidFill>
                          <a:srgbClr val="FFFFFF"/>
                        </a:solidFill>
                        <a:latin typeface="Titillium Web"/>
                        <a:ea typeface="Titillium Web"/>
                        <a:cs typeface="Titillium Web"/>
                        <a:sym typeface="Titillium Web"/>
                      </a:endParaRPr>
                    </a:p>
                    <a:p>
                      <a:pPr indent="0" lvl="0" marL="0" rtl="0" algn="ctr">
                        <a:spcBef>
                          <a:spcPts val="0"/>
                        </a:spcBef>
                        <a:spcAft>
                          <a:spcPts val="0"/>
                        </a:spcAft>
                        <a:buNone/>
                      </a:pPr>
                      <a:r>
                        <a:t/>
                      </a:r>
                      <a:endParaRPr sz="1000">
                        <a:solidFill>
                          <a:srgbClr val="FFFFFF"/>
                        </a:solidFill>
                        <a:latin typeface="Titillium Web"/>
                        <a:ea typeface="Titillium Web"/>
                        <a:cs typeface="Titillium Web"/>
                        <a:sym typeface="Titillium Web"/>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latin typeface="Titillium Web"/>
                          <a:ea typeface="Titillium Web"/>
                          <a:cs typeface="Titillium Web"/>
                          <a:sym typeface="Titillium Web"/>
                        </a:rPr>
                        <a:t>PowerShell is increasingly used by cybercriminals as part of their attacks’ tool chain, mainly for downloading malicious contents and for lateral movement.</a:t>
                      </a:r>
                      <a:endParaRPr sz="1000">
                        <a:solidFill>
                          <a:srgbClr val="FFFFFF"/>
                        </a:solidFill>
                        <a:latin typeface="Titillium Web"/>
                        <a:ea typeface="Titillium Web"/>
                        <a:cs typeface="Titillium Web"/>
                        <a:sym typeface="Titillium Web"/>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latin typeface="Titillium Web"/>
                          <a:ea typeface="Titillium Web"/>
                          <a:cs typeface="Titillium Web"/>
                          <a:sym typeface="Titillium Web"/>
                        </a:rPr>
                        <a:t>A recent  technical report by Symantec reported a sharp increase in the number of malicious PowerShell samples they received and in the number of penetration tools and frameworks that use PowerShell. This highlights the urgent need of developing effective methods for detecting malicious PowerShell commands. </a:t>
                      </a:r>
                      <a:endParaRPr sz="1000">
                        <a:solidFill>
                          <a:srgbClr val="FFFFFF"/>
                        </a:solidFill>
                        <a:latin typeface="Titillium Web"/>
                        <a:ea typeface="Titillium Web"/>
                        <a:cs typeface="Titillium Web"/>
                        <a:sym typeface="Titillium Web"/>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346275">
                <a:tc>
                  <a:txBody>
                    <a:bodyPr/>
                    <a:lstStyle/>
                    <a:p>
                      <a:pPr indent="0" lvl="0" marL="0" rtl="0" algn="ctr">
                        <a:lnSpc>
                          <a:spcPct val="107916"/>
                        </a:lnSpc>
                        <a:spcBef>
                          <a:spcPts val="0"/>
                        </a:spcBef>
                        <a:spcAft>
                          <a:spcPts val="800"/>
                        </a:spcAft>
                        <a:buNone/>
                      </a:pPr>
                      <a:r>
                        <a:rPr b="1" lang="en" sz="1200">
                          <a:solidFill>
                            <a:srgbClr val="FFFFFF"/>
                          </a:solidFill>
                          <a:latin typeface="Titillium Web"/>
                          <a:ea typeface="Titillium Web"/>
                          <a:cs typeface="Titillium Web"/>
                          <a:sym typeface="Titillium Web"/>
                        </a:rPr>
                        <a:t>Analysis-Resistant Malware </a:t>
                      </a:r>
                      <a:r>
                        <a:rPr lang="en" sz="1200">
                          <a:solidFill>
                            <a:srgbClr val="FFFFFF"/>
                          </a:solidFill>
                          <a:latin typeface="Titillium Web"/>
                          <a:ea typeface="Titillium Web"/>
                          <a:cs typeface="Titillium Web"/>
                          <a:sym typeface="Titillium Web"/>
                        </a:rPr>
                        <a:t>- </a:t>
                      </a:r>
                      <a:r>
                        <a:rPr lang="en" sz="1000">
                          <a:solidFill>
                            <a:srgbClr val="FFFFFF"/>
                          </a:solidFill>
                          <a:latin typeface="Titillium Web"/>
                          <a:ea typeface="Titillium Web"/>
                          <a:cs typeface="Titillium Web"/>
                          <a:sym typeface="Titillium Web"/>
                        </a:rPr>
                        <a:t> </a:t>
                      </a:r>
                      <a:r>
                        <a:rPr lang="en" sz="1200">
                          <a:solidFill>
                            <a:srgbClr val="FFFFFF"/>
                          </a:solidFill>
                          <a:latin typeface="Titillium Web"/>
                          <a:ea typeface="Titillium Web"/>
                          <a:cs typeface="Titillium Web"/>
                          <a:sym typeface="Titillium Web"/>
                        </a:rPr>
                        <a:t>Bethencourt, John, Dawn Xiaodong Song and Brent Waters - 2008</a:t>
                      </a:r>
                      <a:endParaRPr b="1" sz="1200">
                        <a:solidFill>
                          <a:srgbClr val="FFFFFF"/>
                        </a:solidFill>
                        <a:latin typeface="Titillium Web"/>
                        <a:ea typeface="Titillium Web"/>
                        <a:cs typeface="Titillium Web"/>
                        <a:sym typeface="Titillium Web"/>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latin typeface="Titillium Web"/>
                          <a:ea typeface="Titillium Web"/>
                          <a:cs typeface="Titillium Web"/>
                          <a:sym typeface="Titillium Web"/>
                        </a:rPr>
                        <a:t>Malware designed to save and return messages on a specific sensitive topic will be able to do so without revealing the topic of interest upon analysis; all that will be determined is that it scans email in general.</a:t>
                      </a:r>
                      <a:endParaRPr sz="1100">
                        <a:solidFill>
                          <a:srgbClr val="FFFFFF"/>
                        </a:solidFill>
                        <a:latin typeface="Titillium Web"/>
                        <a:ea typeface="Titillium Web"/>
                        <a:cs typeface="Titillium Web"/>
                        <a:sym typeface="Titillium Web"/>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latin typeface="Titillium Web"/>
                          <a:ea typeface="Titillium Web"/>
                          <a:cs typeface="Titillium Web"/>
                          <a:sym typeface="Titillium Web"/>
                        </a:rPr>
                        <a:t>Private stream searching appears to be an entirely effective method for malware to surreptitiously search and exfiltrate email by resisting malware analysis techniques.</a:t>
                      </a:r>
                      <a:endParaRPr sz="1100">
                        <a:solidFill>
                          <a:srgbClr val="FFFFFF"/>
                        </a:solidFill>
                        <a:latin typeface="Titillium Web"/>
                        <a:ea typeface="Titillium Web"/>
                        <a:cs typeface="Titillium Web"/>
                        <a:sym typeface="Titillium Web"/>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latin typeface="Titillium Web"/>
                          <a:ea typeface="Titillium Web"/>
                          <a:cs typeface="Titillium Web"/>
                          <a:sym typeface="Titillium Web"/>
                        </a:rPr>
                        <a:t>The example of PIR-based malware illustrates the more general possibility of malware employing public key obfuscation techniques to hide its behaviour.</a:t>
                      </a:r>
                      <a:endParaRPr sz="1100">
                        <a:solidFill>
                          <a:srgbClr val="FFFFFF"/>
                        </a:solidFill>
                        <a:latin typeface="Titillium Web"/>
                        <a:ea typeface="Titillium Web"/>
                        <a:cs typeface="Titillium Web"/>
                        <a:sym typeface="Titillium Web"/>
                      </a:endParaRPr>
                    </a:p>
                    <a:p>
                      <a:pPr indent="0" lvl="0" marL="0" rtl="0" algn="ctr">
                        <a:spcBef>
                          <a:spcPts val="0"/>
                        </a:spcBef>
                        <a:spcAft>
                          <a:spcPts val="0"/>
                        </a:spcAft>
                        <a:buNone/>
                      </a:pPr>
                      <a:r>
                        <a:t/>
                      </a:r>
                      <a:endParaRPr sz="1200">
                        <a:solidFill>
                          <a:srgbClr val="FFFFFF"/>
                        </a:solidFill>
                        <a:latin typeface="Titillium Web"/>
                        <a:ea typeface="Titillium Web"/>
                        <a:cs typeface="Titillium Web"/>
                        <a:sym typeface="Titillium Web"/>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07" name="Google Shape;107;p1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inaco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