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C2B840-B01A-4FA3-B2EF-90D01FFD203C}">
  <a:tblStyle styleId="{A9C2B840-B01A-4FA3-B2EF-90D01FFD20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022e3eb4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22e3eb4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022e3eb4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022e3eb4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022e3eb4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022e3eb4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022e3eb4a_1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022e3eb4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022e3eb4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22e3eb4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022e3eb4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22e3eb4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022e3eb4a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022e3eb4a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1b438f6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b438f6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0bb4b5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bb4b5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0bb4b59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bb4b59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0bb4b59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0bb4b59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0bb4b59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0bb4b59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0bb4b59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0bb4b59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653ebdc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53ebdc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6550e112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550e112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6550e11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550e11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6550e11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550e11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022e3eb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022e3eb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022e3eb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022e3eb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7e15c5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7e15c5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7e15c58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7e15c58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7e15c58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7e15c58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7e15c58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7e15c58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7e15c58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7e15c58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7e15c58c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7e15c58c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7e15c58c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7e15c58c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7e15c58c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e15c58c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7e15c58c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7e15c58c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7e15c58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7e15c58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7e15c58c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7e15c58c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022e3eb4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022e3eb4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0115025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0115025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022e3eb4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022e3eb4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022e3eb4a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22e3eb4a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022e3eb4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22e3eb4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022e3eb4a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022e3eb4a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022e3eb4a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22e3eb4a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022e3eb4a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22e3eb4a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1200"/>
              </a:spcBef>
              <a:spcAft>
                <a:spcPts val="0"/>
              </a:spcAft>
              <a:buClr>
                <a:srgbClr val="000000"/>
              </a:buClr>
              <a:buSzPts val="1100"/>
              <a:buFont typeface="Arial"/>
              <a:buNone/>
            </a:pPr>
            <a:r>
              <a:rPr lang="en"/>
              <a:t>Windows Based Malware Prediction using Deep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7" name="Google Shape;117;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600">
                <a:latin typeface="Arial"/>
                <a:ea typeface="Arial"/>
                <a:cs typeface="Arial"/>
                <a:sym typeface="Arial"/>
              </a:rPr>
              <a:t>1.The process begins with data accumulation as the information about the operating system will be constantly inputted into the application the application.</a:t>
            </a:r>
            <a:endParaRPr sz="160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600">
                <a:latin typeface="Arial"/>
                <a:ea typeface="Arial"/>
                <a:cs typeface="Arial"/>
                <a:sym typeface="Arial"/>
              </a:rPr>
              <a:t>2. The above said interaction is recorded in the form of  JSON tree. </a:t>
            </a:r>
            <a:endParaRPr sz="160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600">
                <a:latin typeface="Arial"/>
                <a:ea typeface="Arial"/>
                <a:cs typeface="Arial"/>
                <a:sym typeface="Arial"/>
              </a:rPr>
              <a:t>3. Once a sufficient amount of data has been collected the administrator will run the</a:t>
            </a:r>
            <a:endParaRPr sz="160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600">
                <a:latin typeface="Arial"/>
                <a:ea typeface="Arial"/>
                <a:cs typeface="Arial"/>
                <a:sym typeface="Arial"/>
              </a:rPr>
              <a:t>module to pull data on to the local system and obtain the JSON data in a CSV format.</a:t>
            </a:r>
            <a:endParaRPr sz="160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600">
                <a:latin typeface="Arial"/>
                <a:ea typeface="Arial"/>
                <a:cs typeface="Arial"/>
                <a:sym typeface="Arial"/>
              </a:rPr>
              <a:t>4. The administrator will then run the prediction model with the highest accuracy to</a:t>
            </a:r>
            <a:endParaRPr sz="1600">
              <a:latin typeface="Arial"/>
              <a:ea typeface="Arial"/>
              <a:cs typeface="Arial"/>
              <a:sym typeface="Arial"/>
            </a:endParaRPr>
          </a:p>
          <a:p>
            <a:pPr indent="0" lvl="0" marL="0" rtl="0" algn="l">
              <a:lnSpc>
                <a:spcPct val="100000"/>
              </a:lnSpc>
              <a:spcBef>
                <a:spcPts val="0"/>
              </a:spcBef>
              <a:spcAft>
                <a:spcPts val="0"/>
              </a:spcAft>
              <a:buNone/>
            </a:pPr>
            <a:r>
              <a:rPr lang="en" sz="1600">
                <a:latin typeface="Arial"/>
                <a:ea typeface="Arial"/>
                <a:cs typeface="Arial"/>
                <a:sym typeface="Arial"/>
              </a:rPr>
              <a:t>which will be </a:t>
            </a:r>
            <a:r>
              <a:rPr lang="en" sz="1600">
                <a:latin typeface="Arial"/>
                <a:ea typeface="Arial"/>
                <a:cs typeface="Arial"/>
                <a:sym typeface="Arial"/>
              </a:rPr>
              <a:t>predetermined</a:t>
            </a:r>
            <a:r>
              <a:rPr lang="en" sz="1600">
                <a:latin typeface="Arial"/>
                <a:ea typeface="Arial"/>
                <a:cs typeface="Arial"/>
                <a:sym typeface="Arial"/>
              </a:rPr>
              <a:t>.</a:t>
            </a:r>
            <a:endParaRPr sz="160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600">
                <a:latin typeface="Arial"/>
                <a:ea typeface="Arial"/>
                <a:cs typeface="Arial"/>
                <a:sym typeface="Arial"/>
              </a:rPr>
              <a:t>5. Once the prediction score is determined the administrator runs the final module to update the real time database with the results of the prediction.</a:t>
            </a:r>
            <a:endParaRPr sz="16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Choice of the models</a:t>
            </a:r>
            <a:endParaRPr/>
          </a:p>
        </p:txBody>
      </p:sp>
      <p:graphicFrame>
        <p:nvGraphicFramePr>
          <p:cNvPr id="123" name="Google Shape;123;p23"/>
          <p:cNvGraphicFramePr/>
          <p:nvPr/>
        </p:nvGraphicFramePr>
        <p:xfrm>
          <a:off x="952500" y="2236500"/>
          <a:ext cx="3000000" cy="3000000"/>
        </p:xfrm>
        <a:graphic>
          <a:graphicData uri="http://schemas.openxmlformats.org/drawingml/2006/table">
            <a:tbl>
              <a:tblPr>
                <a:noFill/>
                <a:tableStyleId>{A9C2B840-B01A-4FA3-B2EF-90D01FFD203C}</a:tableStyleId>
              </a:tblPr>
              <a:tblGrid>
                <a:gridCol w="2413000"/>
                <a:gridCol w="2413000"/>
                <a:gridCol w="2413000"/>
              </a:tblGrid>
              <a:tr h="381000">
                <a:tc>
                  <a:txBody>
                    <a:bodyPr/>
                    <a:lstStyle/>
                    <a:p>
                      <a:pPr indent="-317500" lvl="0" marL="457200" rtl="0" algn="l">
                        <a:spcBef>
                          <a:spcPts val="0"/>
                        </a:spcBef>
                        <a:spcAft>
                          <a:spcPts val="0"/>
                        </a:spcAft>
                        <a:buSzPts val="1400"/>
                        <a:buChar char="●"/>
                      </a:pPr>
                      <a:r>
                        <a:rPr lang="en"/>
                        <a:t>To understand the working of slow learner on this particular problem.</a:t>
                      </a:r>
                      <a:endParaRPr/>
                    </a:p>
                    <a:p>
                      <a:pPr indent="-317500" lvl="0" marL="457200" rtl="0" algn="l">
                        <a:spcBef>
                          <a:spcPts val="0"/>
                        </a:spcBef>
                        <a:spcAft>
                          <a:spcPts val="0"/>
                        </a:spcAft>
                        <a:buSzPts val="1400"/>
                        <a:buChar char="●"/>
                      </a:pPr>
                      <a:r>
                        <a:rPr lang="en"/>
                        <a:t>It is a decision tree based boosting algorithm.</a:t>
                      </a:r>
                      <a:endParaRPr/>
                    </a:p>
                    <a:p>
                      <a:pPr indent="-317500" lvl="0" marL="457200" rtl="0" algn="l">
                        <a:spcBef>
                          <a:spcPts val="0"/>
                        </a:spcBef>
                        <a:spcAft>
                          <a:spcPts val="0"/>
                        </a:spcAft>
                        <a:buSzPts val="1400"/>
                        <a:buChar char="●"/>
                      </a:pPr>
                      <a:r>
                        <a:rPr lang="en">
                          <a:highlight>
                            <a:srgbClr val="FFFFFF"/>
                          </a:highlight>
                        </a:rPr>
                        <a:t>Light GBM grows tree vertically.</a:t>
                      </a:r>
                      <a:endParaRPr>
                        <a:highlight>
                          <a:srgbClr val="FFFFFF"/>
                        </a:highlight>
                      </a:endParaRPr>
                    </a:p>
                    <a:p>
                      <a:pPr indent="-317500" lvl="0" marL="457200" rtl="0" algn="l">
                        <a:spcBef>
                          <a:spcPts val="0"/>
                        </a:spcBef>
                        <a:spcAft>
                          <a:spcPts val="0"/>
                        </a:spcAft>
                        <a:buSzPts val="1400"/>
                        <a:buChar char="●"/>
                      </a:pPr>
                      <a:r>
                        <a:rPr lang="en">
                          <a:highlight>
                            <a:srgbClr val="FFFFFF"/>
                          </a:highlight>
                        </a:rPr>
                        <a:t>Light GBM can handle the large size of data and takes lower memory to run.</a:t>
                      </a:r>
                      <a:endParaRPr>
                        <a:highlight>
                          <a:srgbClr val="FFFFFF"/>
                        </a:highlight>
                      </a:endParaRPr>
                    </a:p>
                  </a:txBody>
                  <a:tcPr marT="91425" marB="91425" marR="91425" marL="91425"/>
                </a:tc>
                <a:tc>
                  <a:txBody>
                    <a:bodyPr/>
                    <a:lstStyle/>
                    <a:p>
                      <a:pPr indent="-317500" lvl="0" marL="457200" rtl="0" algn="just">
                        <a:spcBef>
                          <a:spcPts val="0"/>
                        </a:spcBef>
                        <a:spcAft>
                          <a:spcPts val="0"/>
                        </a:spcAft>
                        <a:buSzPts val="1400"/>
                        <a:buChar char="●"/>
                      </a:pPr>
                      <a:r>
                        <a:rPr lang="en"/>
                        <a:t>Neural Network model to be used is the age old recurrent neural network.</a:t>
                      </a:r>
                      <a:endParaRPr/>
                    </a:p>
                    <a:p>
                      <a:pPr indent="-317500" lvl="0" marL="457200" rtl="0" algn="just">
                        <a:spcBef>
                          <a:spcPts val="0"/>
                        </a:spcBef>
                        <a:spcAft>
                          <a:spcPts val="0"/>
                        </a:spcAft>
                        <a:buSzPts val="1400"/>
                        <a:buChar char="●"/>
                      </a:pPr>
                      <a:r>
                        <a:rPr lang="en"/>
                        <a:t>To understand the working of strong learners in this particular problem.</a:t>
                      </a:r>
                      <a:endParaRPr/>
                    </a:p>
                    <a:p>
                      <a:pPr indent="0" lvl="0" marL="0" rtl="0" algn="just">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Char char="●"/>
                      </a:pPr>
                      <a:r>
                        <a:rPr lang="en"/>
                        <a:t>Factorization model helps us in feature selection for large datasets</a:t>
                      </a:r>
                      <a:endParaRPr/>
                    </a:p>
                    <a:p>
                      <a:pPr indent="-317500" lvl="0" marL="457200" rtl="0" algn="l">
                        <a:spcBef>
                          <a:spcPts val="0"/>
                        </a:spcBef>
                        <a:spcAft>
                          <a:spcPts val="0"/>
                        </a:spcAft>
                        <a:buSzPts val="1400"/>
                        <a:buChar char="●"/>
                      </a:pPr>
                      <a:r>
                        <a:rPr lang="en"/>
                        <a:t>Specifically designed for very large datasets that are sparse</a:t>
                      </a:r>
                      <a:endParaRPr/>
                    </a:p>
                    <a:p>
                      <a:pPr indent="-317500" lvl="0" marL="457200" rtl="0" algn="l">
                        <a:spcBef>
                          <a:spcPts val="0"/>
                        </a:spcBef>
                        <a:spcAft>
                          <a:spcPts val="0"/>
                        </a:spcAft>
                        <a:buSzPts val="1400"/>
                        <a:buChar char="●"/>
                      </a:pPr>
                      <a:r>
                        <a:rPr lang="en"/>
                        <a:t>Uses matrix population for feature selection and then put through a CNN</a:t>
                      </a:r>
                      <a:endParaRPr/>
                    </a:p>
                  </a:txBody>
                  <a:tcPr marT="91425" marB="91425" marR="91425" marL="91425"/>
                </a:tc>
              </a:tr>
            </a:tbl>
          </a:graphicData>
        </a:graphic>
      </p:graphicFrame>
      <p:graphicFrame>
        <p:nvGraphicFramePr>
          <p:cNvPr id="124" name="Google Shape;124;p23"/>
          <p:cNvGraphicFramePr/>
          <p:nvPr/>
        </p:nvGraphicFramePr>
        <p:xfrm>
          <a:off x="963450" y="1773150"/>
          <a:ext cx="3000000" cy="3000000"/>
        </p:xfrm>
        <a:graphic>
          <a:graphicData uri="http://schemas.openxmlformats.org/drawingml/2006/table">
            <a:tbl>
              <a:tblPr>
                <a:noFill/>
                <a:tableStyleId>{A9C2B840-B01A-4FA3-B2EF-90D01FFD203C}</a:tableStyleId>
              </a:tblPr>
              <a:tblGrid>
                <a:gridCol w="2413000"/>
                <a:gridCol w="2413000"/>
                <a:gridCol w="2413000"/>
              </a:tblGrid>
              <a:tr h="381000">
                <a:tc>
                  <a:txBody>
                    <a:bodyPr/>
                    <a:lstStyle/>
                    <a:p>
                      <a:pPr indent="0" lvl="0" marL="0" rtl="0" algn="l">
                        <a:spcBef>
                          <a:spcPts val="0"/>
                        </a:spcBef>
                        <a:spcAft>
                          <a:spcPts val="0"/>
                        </a:spcAft>
                        <a:buNone/>
                      </a:pPr>
                      <a:r>
                        <a:rPr lang="en"/>
                        <a:t>LGBM</a:t>
                      </a:r>
                      <a:endParaRPr/>
                    </a:p>
                  </a:txBody>
                  <a:tcPr marT="91425" marB="91425" marR="91425" marL="91425"/>
                </a:tc>
                <a:tc>
                  <a:txBody>
                    <a:bodyPr/>
                    <a:lstStyle/>
                    <a:p>
                      <a:pPr indent="0" lvl="0" marL="0" rtl="0" algn="l">
                        <a:spcBef>
                          <a:spcPts val="0"/>
                        </a:spcBef>
                        <a:spcAft>
                          <a:spcPts val="0"/>
                        </a:spcAft>
                        <a:buNone/>
                      </a:pPr>
                      <a:r>
                        <a:rPr lang="en"/>
                        <a:t>Neural Network</a:t>
                      </a:r>
                      <a:endParaRPr/>
                    </a:p>
                  </a:txBody>
                  <a:tcPr marT="91425" marB="91425" marR="91425" marL="91425"/>
                </a:tc>
                <a:tc>
                  <a:txBody>
                    <a:bodyPr/>
                    <a:lstStyle/>
                    <a:p>
                      <a:pPr indent="0" lvl="0" marL="0" rtl="0" algn="l">
                        <a:spcBef>
                          <a:spcPts val="0"/>
                        </a:spcBef>
                        <a:spcAft>
                          <a:spcPts val="0"/>
                        </a:spcAft>
                        <a:buNone/>
                      </a:pPr>
                      <a:r>
                        <a:rPr lang="en"/>
                        <a:t>XDeepFM</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Used</a:t>
            </a:r>
            <a:endParaRPr/>
          </a:p>
        </p:txBody>
      </p:sp>
      <p:sp>
        <p:nvSpPr>
          <p:cNvPr id="130" name="Google Shape;130;p24"/>
          <p:cNvSpPr txBox="1"/>
          <p:nvPr>
            <p:ph idx="1" type="body"/>
          </p:nvPr>
        </p:nvSpPr>
        <p:spPr>
          <a:xfrm>
            <a:off x="401100" y="1893325"/>
            <a:ext cx="8222100" cy="3066900"/>
          </a:xfrm>
          <a:prstGeom prst="rect">
            <a:avLst/>
          </a:prstGeom>
        </p:spPr>
        <p:txBody>
          <a:bodyPr anchorCtr="0" anchor="t" bIns="91425" lIns="91425" spcFirstLastPara="1" rIns="91425" wrap="square" tIns="91425">
            <a:noAutofit/>
          </a:bodyPr>
          <a:lstStyle/>
          <a:p>
            <a:pPr indent="-317500" lvl="0" marL="457200" rtl="0" algn="l">
              <a:lnSpc>
                <a:spcPct val="107916"/>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Jupyter Notebook</a:t>
            </a:r>
            <a:endParaRPr b="1" sz="1400">
              <a:solidFill>
                <a:srgbClr val="000000"/>
              </a:solidFill>
              <a:latin typeface="Times New Roman"/>
              <a:ea typeface="Times New Roman"/>
              <a:cs typeface="Times New Roman"/>
              <a:sym typeface="Times New Roman"/>
            </a:endParaRPr>
          </a:p>
          <a:p>
            <a:pPr indent="0" lvl="0" marL="457200" rtl="0" algn="l">
              <a:lnSpc>
                <a:spcPct val="107916"/>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Python 3.6</a:t>
            </a:r>
            <a:endParaRPr b="1" sz="1400">
              <a:solidFill>
                <a:srgbClr val="000000"/>
              </a:solidFill>
              <a:latin typeface="Times New Roman"/>
              <a:ea typeface="Times New Roman"/>
              <a:cs typeface="Times New Roman"/>
              <a:sym typeface="Times New Roman"/>
            </a:endParaRPr>
          </a:p>
          <a:p>
            <a:pPr indent="0" lvl="0" marL="457200" rtl="0" algn="l">
              <a:lnSpc>
                <a:spcPct val="107916"/>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Google Colab</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Windows OS</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Python Django</a:t>
            </a:r>
            <a:endParaRPr b="1" sz="1400">
              <a:solidFill>
                <a:srgbClr val="000000"/>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Clr>
                <a:srgbClr val="000000"/>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5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1200"/>
              </a:spcBef>
              <a:spcAft>
                <a:spcPts val="0"/>
              </a:spcAft>
              <a:buClr>
                <a:srgbClr val="000000"/>
              </a:buClr>
              <a:buSzPts val="1100"/>
              <a:buFont typeface="Arial"/>
              <a:buNone/>
            </a:pPr>
            <a:r>
              <a:rPr lang="en"/>
              <a:t>System Architecture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590838" y="483150"/>
            <a:ext cx="7820025" cy="446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1407725" y="196638"/>
            <a:ext cx="6521175" cy="475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162575" y="635950"/>
            <a:ext cx="8640150" cy="387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9"/>
          <p:cNvPicPr preferRelativeResize="0"/>
          <p:nvPr/>
        </p:nvPicPr>
        <p:blipFill rotWithShape="1">
          <a:blip r:embed="rId3">
            <a:alphaModFix/>
          </a:blip>
          <a:srcRect b="36907" l="15751" r="49788" t="7849"/>
          <a:stretch/>
        </p:blipFill>
        <p:spPr>
          <a:xfrm>
            <a:off x="1786275" y="215363"/>
            <a:ext cx="5226475" cy="4712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Deliverables:</a:t>
            </a:r>
            <a:endParaRPr/>
          </a:p>
        </p:txBody>
      </p:sp>
      <p:sp>
        <p:nvSpPr>
          <p:cNvPr id="161" name="Google Shape;161;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model that shows maximum accuracy in order to predict the presence of malware.</a:t>
            </a:r>
            <a:endParaRPr/>
          </a:p>
          <a:p>
            <a:pPr indent="-342900" lvl="0" marL="457200" rtl="0" algn="l">
              <a:spcBef>
                <a:spcPts val="0"/>
              </a:spcBef>
              <a:spcAft>
                <a:spcPts val="0"/>
              </a:spcAft>
              <a:buSzPts val="1800"/>
              <a:buChar char="●"/>
            </a:pPr>
            <a:r>
              <a:rPr lang="en"/>
              <a:t>A seamless user interface to navigate the user to use the above said trained model.</a:t>
            </a:r>
            <a:endParaRPr/>
          </a:p>
          <a:p>
            <a:pPr indent="-342900" lvl="0" marL="457200" rtl="0" algn="l">
              <a:spcBef>
                <a:spcPts val="0"/>
              </a:spcBef>
              <a:spcAft>
                <a:spcPts val="0"/>
              </a:spcAft>
              <a:buSzPts val="1800"/>
              <a:buChar char="●"/>
            </a:pPr>
            <a:r>
              <a:rPr lang="en"/>
              <a:t>Incorporate information about all possible scenarios that could be present in Windows 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Estimates</a:t>
            </a:r>
            <a:endParaRPr/>
          </a:p>
        </p:txBody>
      </p:sp>
      <p:sp>
        <p:nvSpPr>
          <p:cNvPr id="167" name="Google Shape;167;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1"/>
          <p:cNvPicPr preferRelativeResize="0"/>
          <p:nvPr/>
        </p:nvPicPr>
        <p:blipFill rotWithShape="1">
          <a:blip r:embed="rId3">
            <a:alphaModFix/>
          </a:blip>
          <a:srcRect b="13057" l="0" r="5926" t="18473"/>
          <a:stretch/>
        </p:blipFill>
        <p:spPr>
          <a:xfrm>
            <a:off x="0" y="1659600"/>
            <a:ext cx="9144000" cy="3483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60950" y="8791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3" name="Google Shape;73;p14"/>
          <p:cNvSpPr txBox="1"/>
          <p:nvPr/>
        </p:nvSpPr>
        <p:spPr>
          <a:xfrm>
            <a:off x="679825" y="2180525"/>
            <a:ext cx="7221300" cy="162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2200">
                <a:solidFill>
                  <a:srgbClr val="EFEFEF"/>
                </a:solidFill>
                <a:latin typeface="Roboto"/>
                <a:ea typeface="Roboto"/>
                <a:cs typeface="Roboto"/>
                <a:sym typeface="Roboto"/>
              </a:rPr>
              <a:t>“</a:t>
            </a:r>
            <a:r>
              <a:rPr i="1" lang="en" sz="2200">
                <a:solidFill>
                  <a:srgbClr val="EFEFEF"/>
                </a:solidFill>
                <a:latin typeface="Roboto"/>
                <a:ea typeface="Roboto"/>
                <a:cs typeface="Roboto"/>
                <a:sym typeface="Roboto"/>
              </a:rPr>
              <a:t>The project aims at developing a model which accurately predicts the probability that an</a:t>
            </a:r>
            <a:endParaRPr i="1" sz="2200">
              <a:solidFill>
                <a:srgbClr val="EFEFEF"/>
              </a:solidFill>
              <a:latin typeface="Roboto"/>
              <a:ea typeface="Roboto"/>
              <a:cs typeface="Roboto"/>
              <a:sym typeface="Roboto"/>
            </a:endParaRPr>
          </a:p>
          <a:p>
            <a:pPr indent="0" lvl="0" marL="0" rtl="0" algn="just">
              <a:spcBef>
                <a:spcPts val="0"/>
              </a:spcBef>
              <a:spcAft>
                <a:spcPts val="0"/>
              </a:spcAft>
              <a:buClr>
                <a:srgbClr val="000000"/>
              </a:buClr>
              <a:buSzPts val="1100"/>
              <a:buFont typeface="Arial"/>
              <a:buNone/>
            </a:pPr>
            <a:r>
              <a:rPr i="1" lang="en" sz="2200">
                <a:solidFill>
                  <a:srgbClr val="EFEFEF"/>
                </a:solidFill>
                <a:latin typeface="Roboto"/>
                <a:ea typeface="Roboto"/>
                <a:cs typeface="Roboto"/>
                <a:sym typeface="Roboto"/>
              </a:rPr>
              <a:t>operating system will be hit by a malware. Its primary goal is to predict malware among many</a:t>
            </a:r>
            <a:endParaRPr i="1" sz="2200">
              <a:solidFill>
                <a:srgbClr val="EFEFEF"/>
              </a:solidFill>
              <a:latin typeface="Roboto"/>
              <a:ea typeface="Roboto"/>
              <a:cs typeface="Roboto"/>
              <a:sym typeface="Roboto"/>
            </a:endParaRPr>
          </a:p>
          <a:p>
            <a:pPr indent="0" lvl="0" marL="0" rtl="0" algn="just">
              <a:spcBef>
                <a:spcPts val="0"/>
              </a:spcBef>
              <a:spcAft>
                <a:spcPts val="0"/>
              </a:spcAft>
              <a:buClr>
                <a:srgbClr val="000000"/>
              </a:buClr>
              <a:buSzPts val="1100"/>
              <a:buFont typeface="Arial"/>
              <a:buNone/>
            </a:pPr>
            <a:r>
              <a:rPr i="1" lang="en" sz="2200">
                <a:solidFill>
                  <a:srgbClr val="EFEFEF"/>
                </a:solidFill>
                <a:latin typeface="Roboto"/>
                <a:ea typeface="Roboto"/>
                <a:cs typeface="Roboto"/>
                <a:sym typeface="Roboto"/>
              </a:rPr>
              <a:t>operating systems and building a model which can accurately do the task at hand</a:t>
            </a:r>
            <a:r>
              <a:rPr lang="en" sz="2200">
                <a:solidFill>
                  <a:srgbClr val="EFEFEF"/>
                </a:solidFill>
                <a:latin typeface="Roboto"/>
                <a:ea typeface="Roboto"/>
                <a:cs typeface="Roboto"/>
                <a:sym typeface="Roboto"/>
              </a:rPr>
              <a:t>”</a:t>
            </a:r>
            <a:endParaRPr sz="2200">
              <a:solidFill>
                <a:srgbClr val="EFEFEF"/>
              </a:solidFill>
              <a:latin typeface="Roboto"/>
              <a:ea typeface="Roboto"/>
              <a:cs typeface="Roboto"/>
              <a:sym typeface="Roboto"/>
            </a:endParaRPr>
          </a:p>
          <a:p>
            <a:pPr indent="0" lvl="0" marL="0" rtl="0" algn="l">
              <a:spcBef>
                <a:spcPts val="0"/>
              </a:spcBef>
              <a:spcAft>
                <a:spcPts val="0"/>
              </a:spcAft>
              <a:buNone/>
            </a:pPr>
            <a:r>
              <a:t/>
            </a:r>
            <a:endParaRPr sz="2200">
              <a:solidFill>
                <a:srgbClr val="EFEFE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rotWithShape="1">
          <a:blip r:embed="rId3">
            <a:alphaModFix/>
          </a:blip>
          <a:srcRect b="2609" l="5154" r="2798" t="18062"/>
          <a:stretch/>
        </p:blipFill>
        <p:spPr>
          <a:xfrm>
            <a:off x="0" y="0"/>
            <a:ext cx="7917950" cy="3838625"/>
          </a:xfrm>
          <a:prstGeom prst="rect">
            <a:avLst/>
          </a:prstGeom>
          <a:noFill/>
          <a:ln>
            <a:noFill/>
          </a:ln>
        </p:spPr>
      </p:pic>
      <p:pic>
        <p:nvPicPr>
          <p:cNvPr id="174" name="Google Shape;174;p32"/>
          <p:cNvPicPr preferRelativeResize="0"/>
          <p:nvPr/>
        </p:nvPicPr>
        <p:blipFill rotWithShape="1">
          <a:blip r:embed="rId4">
            <a:alphaModFix/>
          </a:blip>
          <a:srcRect b="2969" l="68161" r="15074" t="18463"/>
          <a:stretch/>
        </p:blipFill>
        <p:spPr>
          <a:xfrm>
            <a:off x="7687963" y="0"/>
            <a:ext cx="1456037" cy="3838625"/>
          </a:xfrm>
          <a:prstGeom prst="rect">
            <a:avLst/>
          </a:prstGeom>
          <a:noFill/>
          <a:ln>
            <a:noFill/>
          </a:ln>
        </p:spPr>
      </p:pic>
      <p:sp>
        <p:nvSpPr>
          <p:cNvPr id="175" name="Google Shape;175;p32"/>
          <p:cNvSpPr txBox="1"/>
          <p:nvPr/>
        </p:nvSpPr>
        <p:spPr>
          <a:xfrm>
            <a:off x="3091175" y="4294700"/>
            <a:ext cx="29010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Gantt Chart Estimate</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Budget Estimation</a:t>
            </a:r>
            <a:endParaRPr/>
          </a:p>
        </p:txBody>
      </p:sp>
      <p:sp>
        <p:nvSpPr>
          <p:cNvPr id="181" name="Google Shape;181;p33"/>
          <p:cNvSpPr txBox="1"/>
          <p:nvPr>
            <p:ph idx="1" type="body"/>
          </p:nvPr>
        </p:nvSpPr>
        <p:spPr>
          <a:xfrm>
            <a:off x="471900" y="1919075"/>
            <a:ext cx="8222100" cy="316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Ec2 instance requirement from AWS:</a:t>
            </a:r>
            <a:endParaRPr/>
          </a:p>
          <a:p>
            <a:pPr indent="0" lvl="0" marL="457200" rtl="0" algn="l">
              <a:spcBef>
                <a:spcPts val="1600"/>
              </a:spcBef>
              <a:spcAft>
                <a:spcPts val="0"/>
              </a:spcAft>
              <a:buNone/>
            </a:pPr>
            <a:r>
              <a:rPr lang="en"/>
              <a:t>Two instances p3.2xLarge required for training, testing will be required and will be run for approximately for 20 hours (10 hours each). = 3.06 x 10 x 69= approx. Rs. 2111 each instance</a:t>
            </a:r>
            <a:endParaRPr/>
          </a:p>
          <a:p>
            <a:pPr indent="-342900" lvl="0" marL="457200" rtl="0" algn="l">
              <a:spcBef>
                <a:spcPts val="1600"/>
              </a:spcBef>
              <a:spcAft>
                <a:spcPts val="0"/>
              </a:spcAft>
              <a:buSzPts val="1800"/>
              <a:buChar char="●"/>
            </a:pPr>
            <a:r>
              <a:rPr lang="en"/>
              <a:t> A server instance for deployment m5.xLarge run atleast 6 hours a day = 6 x  0.192 x 69 = Rs. 80</a:t>
            </a:r>
            <a:endParaRPr/>
          </a:p>
          <a:p>
            <a:pPr indent="-342900" lvl="0" marL="457200" rtl="0" algn="l">
              <a:spcBef>
                <a:spcPts val="0"/>
              </a:spcBef>
              <a:spcAft>
                <a:spcPts val="0"/>
              </a:spcAft>
              <a:buSzPts val="1800"/>
              <a:buChar char="●"/>
            </a:pPr>
            <a:r>
              <a:rPr lang="en"/>
              <a:t>  This will be run along S3 database to store the dataset.</a:t>
            </a:r>
            <a:endParaRPr/>
          </a:p>
          <a:p>
            <a:pPr indent="0" lvl="0" marL="457200" rtl="0" algn="l">
              <a:spcBef>
                <a:spcPts val="1600"/>
              </a:spcBef>
              <a:spcAft>
                <a:spcPts val="1600"/>
              </a:spcAft>
              <a:buNone/>
            </a:pPr>
            <a:r>
              <a:rPr lang="en"/>
              <a:t>Total Estimated Cost = Rs 4302 (approx.)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4"/>
          <p:cNvPicPr preferRelativeResize="0"/>
          <p:nvPr/>
        </p:nvPicPr>
        <p:blipFill rotWithShape="1">
          <a:blip r:embed="rId3">
            <a:alphaModFix/>
          </a:blip>
          <a:srcRect b="23817" l="3234" r="34319" t="33505"/>
          <a:stretch/>
        </p:blipFill>
        <p:spPr>
          <a:xfrm>
            <a:off x="552813" y="1007150"/>
            <a:ext cx="8139725" cy="3129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LGBM Light Gradient Boosting Framework</a:t>
            </a:r>
            <a:endParaRPr/>
          </a:p>
        </p:txBody>
      </p:sp>
      <p:sp>
        <p:nvSpPr>
          <p:cNvPr id="192" name="Google Shape;192;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222222"/>
                </a:solidFill>
                <a:highlight>
                  <a:srgbClr val="FFFFFF"/>
                </a:highlight>
                <a:latin typeface="Arial"/>
                <a:ea typeface="Arial"/>
                <a:cs typeface="Arial"/>
                <a:sym typeface="Arial"/>
              </a:rPr>
              <a:t>Boosting is a technique of making weak learners perform better by making modifications.</a:t>
            </a:r>
            <a:endParaRPr b="1" sz="1200">
              <a:solidFill>
                <a:srgbClr val="222222"/>
              </a:solidFill>
              <a:highlight>
                <a:srgbClr val="FFFFFF"/>
              </a:highlight>
              <a:latin typeface="Arial"/>
              <a:ea typeface="Arial"/>
              <a:cs typeface="Arial"/>
              <a:sym typeface="Arial"/>
            </a:endParaRPr>
          </a:p>
          <a:p>
            <a:pPr indent="0" lvl="0" marL="0" rtl="0" algn="just">
              <a:spcBef>
                <a:spcPts val="1600"/>
              </a:spcBef>
              <a:spcAft>
                <a:spcPts val="0"/>
              </a:spcAft>
              <a:buNone/>
            </a:pPr>
            <a:r>
              <a:rPr b="1" lang="en" sz="1200">
                <a:solidFill>
                  <a:srgbClr val="000000"/>
                </a:solidFill>
                <a:highlight>
                  <a:srgbClr val="FFFFFF"/>
                </a:highlight>
                <a:latin typeface="Arial"/>
                <a:ea typeface="Arial"/>
                <a:cs typeface="Arial"/>
                <a:sym typeface="Arial"/>
              </a:rPr>
              <a:t>LGBM grows tree leaf-wise while other algorithm grows level-wise.</a:t>
            </a:r>
            <a:endParaRPr b="1" sz="1200">
              <a:solidFill>
                <a:srgbClr val="000000"/>
              </a:solidFill>
              <a:highlight>
                <a:srgbClr val="FFFFFF"/>
              </a:highlight>
              <a:latin typeface="Arial"/>
              <a:ea typeface="Arial"/>
              <a:cs typeface="Arial"/>
              <a:sym typeface="Arial"/>
            </a:endParaRPr>
          </a:p>
          <a:p>
            <a:pPr indent="0" lvl="0" marL="0" rtl="0" algn="just">
              <a:spcBef>
                <a:spcPts val="1600"/>
              </a:spcBef>
              <a:spcAft>
                <a:spcPts val="0"/>
              </a:spcAft>
              <a:buNone/>
            </a:pPr>
            <a:r>
              <a:rPr b="1" lang="en" sz="1200">
                <a:solidFill>
                  <a:srgbClr val="000000"/>
                </a:solidFill>
                <a:highlight>
                  <a:srgbClr val="FFFFFF"/>
                </a:highlight>
                <a:latin typeface="Arial"/>
                <a:ea typeface="Arial"/>
                <a:cs typeface="Arial"/>
                <a:sym typeface="Arial"/>
              </a:rPr>
              <a:t>Leaf-wise algorithm can reduce more loss than a level-wise algorithm.</a:t>
            </a:r>
            <a:endParaRPr b="1" sz="1200">
              <a:solidFill>
                <a:srgbClr val="000000"/>
              </a:solidFill>
              <a:highlight>
                <a:srgbClr val="FFFFFF"/>
              </a:highlight>
              <a:latin typeface="Arial"/>
              <a:ea typeface="Arial"/>
              <a:cs typeface="Arial"/>
              <a:sym typeface="Arial"/>
            </a:endParaRPr>
          </a:p>
          <a:p>
            <a:pPr indent="0" lvl="0" marL="0" rtl="0" algn="just">
              <a:spcBef>
                <a:spcPts val="1600"/>
              </a:spcBef>
              <a:spcAft>
                <a:spcPts val="0"/>
              </a:spcAft>
              <a:buNone/>
            </a:pPr>
            <a:r>
              <a:rPr b="1" lang="en" sz="1200">
                <a:solidFill>
                  <a:srgbClr val="000000"/>
                </a:solidFill>
                <a:highlight>
                  <a:srgbClr val="FFFFFF"/>
                </a:highlight>
                <a:latin typeface="Arial"/>
                <a:ea typeface="Arial"/>
                <a:cs typeface="Arial"/>
                <a:sym typeface="Arial"/>
              </a:rPr>
              <a:t>It can handle the large size of data and takes lower memory to run.</a:t>
            </a:r>
            <a:endParaRPr b="1" sz="1200">
              <a:solidFill>
                <a:srgbClr val="000000"/>
              </a:solidFill>
              <a:highlight>
                <a:srgbClr val="FFFFFF"/>
              </a:highlight>
              <a:latin typeface="Arial"/>
              <a:ea typeface="Arial"/>
              <a:cs typeface="Arial"/>
              <a:sym typeface="Arial"/>
            </a:endParaRPr>
          </a:p>
          <a:p>
            <a:pPr indent="0" lvl="0" marL="0" rtl="0" algn="just">
              <a:spcBef>
                <a:spcPts val="1600"/>
              </a:spcBef>
              <a:spcAft>
                <a:spcPts val="0"/>
              </a:spcAft>
              <a:buNone/>
            </a:pPr>
            <a:r>
              <a:rPr b="1" lang="en" sz="1200">
                <a:solidFill>
                  <a:srgbClr val="000000"/>
                </a:solidFill>
                <a:highlight>
                  <a:srgbClr val="FFFFFF"/>
                </a:highlight>
                <a:latin typeface="Arial"/>
                <a:ea typeface="Arial"/>
                <a:cs typeface="Arial"/>
                <a:sym typeface="Arial"/>
              </a:rPr>
              <a:t>It focuses on accuracy of results and supports GPU learning.</a:t>
            </a:r>
            <a:endParaRPr b="1" sz="1200">
              <a:solidFill>
                <a:srgbClr val="000000"/>
              </a:solidFill>
              <a:highlight>
                <a:srgbClr val="FFFFFF"/>
              </a:highlight>
              <a:latin typeface="Arial"/>
              <a:ea typeface="Arial"/>
              <a:cs typeface="Arial"/>
              <a:sym typeface="Arial"/>
            </a:endParaRPr>
          </a:p>
          <a:p>
            <a:pPr indent="0" lvl="0" marL="0" rtl="0" algn="just">
              <a:spcBef>
                <a:spcPts val="1600"/>
              </a:spcBef>
              <a:spcAft>
                <a:spcPts val="1600"/>
              </a:spcAft>
              <a:buNone/>
            </a:pPr>
            <a:r>
              <a:rPr b="1" lang="en" sz="1200">
                <a:solidFill>
                  <a:srgbClr val="222222"/>
                </a:solidFill>
                <a:highlight>
                  <a:srgbClr val="FFFFFF"/>
                </a:highlight>
                <a:latin typeface="Arial"/>
                <a:ea typeface="Arial"/>
                <a:cs typeface="Arial"/>
                <a:sym typeface="Arial"/>
              </a:rPr>
              <a:t>It is sensitive to overfitting</a:t>
            </a:r>
            <a:endParaRPr b="1" sz="1900"/>
          </a:p>
        </p:txBody>
      </p:sp>
      <p:pic>
        <p:nvPicPr>
          <p:cNvPr id="193" name="Google Shape;193;p35"/>
          <p:cNvPicPr preferRelativeResize="0"/>
          <p:nvPr/>
        </p:nvPicPr>
        <p:blipFill>
          <a:blip r:embed="rId3">
            <a:alphaModFix/>
          </a:blip>
          <a:stretch>
            <a:fillRect/>
          </a:stretch>
        </p:blipFill>
        <p:spPr>
          <a:xfrm>
            <a:off x="5435600" y="3032975"/>
            <a:ext cx="3062725" cy="152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Recurrent Neural Network</a:t>
            </a:r>
            <a:endParaRPr/>
          </a:p>
        </p:txBody>
      </p:sp>
      <p:sp>
        <p:nvSpPr>
          <p:cNvPr id="199" name="Google Shape;199;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Traditional Artificial Neural Network</a:t>
            </a:r>
            <a:endParaRPr/>
          </a:p>
          <a:p>
            <a:pPr indent="-342900" lvl="0" marL="457200" rtl="0" algn="l">
              <a:spcBef>
                <a:spcPts val="0"/>
              </a:spcBef>
              <a:spcAft>
                <a:spcPts val="0"/>
              </a:spcAft>
              <a:buSzPts val="1800"/>
              <a:buChar char="●"/>
            </a:pPr>
            <a:r>
              <a:rPr lang="en"/>
              <a:t>Strong learner unlike LGBM</a:t>
            </a:r>
            <a:endParaRPr/>
          </a:p>
          <a:p>
            <a:pPr indent="-342900" lvl="0" marL="457200" rtl="0" algn="l">
              <a:spcBef>
                <a:spcPts val="0"/>
              </a:spcBef>
              <a:spcAft>
                <a:spcPts val="0"/>
              </a:spcAft>
              <a:buSzPts val="1800"/>
              <a:buChar char="●"/>
            </a:pPr>
            <a:r>
              <a:rPr lang="en"/>
              <a:t>3 layer fully connected network with 100 neurons in each layer</a:t>
            </a:r>
            <a:endParaRPr/>
          </a:p>
          <a:p>
            <a:pPr indent="-342900" lvl="0" marL="457200" rtl="0" algn="l">
              <a:spcBef>
                <a:spcPts val="0"/>
              </a:spcBef>
              <a:spcAft>
                <a:spcPts val="0"/>
              </a:spcAft>
              <a:buSzPts val="1800"/>
              <a:buChar char="●"/>
            </a:pPr>
            <a:r>
              <a:rPr lang="en"/>
              <a:t>Activation function used is Relu</a:t>
            </a:r>
            <a:endParaRPr/>
          </a:p>
          <a:p>
            <a:pPr indent="-342900" lvl="0" marL="457200" rtl="0" algn="l">
              <a:spcBef>
                <a:spcPts val="0"/>
              </a:spcBef>
              <a:spcAft>
                <a:spcPts val="0"/>
              </a:spcAft>
              <a:buSzPts val="1800"/>
              <a:buChar char="●"/>
            </a:pPr>
            <a:r>
              <a:rPr lang="en"/>
              <a:t>Backpropogation Dropout is 40%</a:t>
            </a:r>
            <a:endParaRPr/>
          </a:p>
          <a:p>
            <a:pPr indent="-342900" lvl="0" marL="457200" rtl="0" algn="l">
              <a:spcBef>
                <a:spcPts val="0"/>
              </a:spcBef>
              <a:spcAft>
                <a:spcPts val="0"/>
              </a:spcAft>
              <a:buSzPts val="1800"/>
              <a:buChar char="●"/>
            </a:pPr>
            <a:r>
              <a:rPr lang="en"/>
              <a:t>Preprocessing is done using One Hot Encoding and K-Fold cross validation.</a:t>
            </a:r>
            <a:endParaRPr/>
          </a:p>
          <a:p>
            <a:pPr indent="-342900" lvl="0" marL="457200" rtl="0" algn="l">
              <a:spcBef>
                <a:spcPts val="0"/>
              </a:spcBef>
              <a:spcAft>
                <a:spcPts val="0"/>
              </a:spcAft>
              <a:buSzPts val="1800"/>
              <a:buChar char="●"/>
            </a:pPr>
            <a:r>
              <a:rPr lang="en"/>
              <a:t>Disadvantage is gradient vanishing or explosion when using Activation function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600650" y="7451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XDeepFM</a:t>
            </a:r>
            <a:endParaRPr/>
          </a:p>
        </p:txBody>
      </p:sp>
      <p:grpSp>
        <p:nvGrpSpPr>
          <p:cNvPr id="205" name="Google Shape;205;p37"/>
          <p:cNvGrpSpPr/>
          <p:nvPr/>
        </p:nvGrpSpPr>
        <p:grpSpPr>
          <a:xfrm>
            <a:off x="1213650" y="1874175"/>
            <a:ext cx="1873200" cy="3006150"/>
            <a:chOff x="930400" y="1834550"/>
            <a:chExt cx="1873200" cy="3006150"/>
          </a:xfrm>
        </p:grpSpPr>
        <p:sp>
          <p:nvSpPr>
            <p:cNvPr id="206" name="Google Shape;206;p37"/>
            <p:cNvSpPr/>
            <p:nvPr/>
          </p:nvSpPr>
          <p:spPr>
            <a:xfrm>
              <a:off x="930400" y="1834550"/>
              <a:ext cx="1873200" cy="1062300"/>
            </a:xfrm>
            <a:prstGeom prst="ellipse">
              <a:avLst/>
            </a:prstGeom>
            <a:solidFill>
              <a:srgbClr val="F4F4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Factorization   Machine</a:t>
              </a:r>
              <a:endParaRPr/>
            </a:p>
          </p:txBody>
        </p:sp>
        <p:sp>
          <p:nvSpPr>
            <p:cNvPr id="207" name="Google Shape;207;p37"/>
            <p:cNvSpPr/>
            <p:nvPr/>
          </p:nvSpPr>
          <p:spPr>
            <a:xfrm rot="-5400000">
              <a:off x="1427650" y="3300750"/>
              <a:ext cx="878700" cy="231600"/>
            </a:xfrm>
            <a:prstGeom prst="leftArrow">
              <a:avLst>
                <a:gd fmla="val 50000" name="adj1"/>
                <a:gd fmla="val 12230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7"/>
            <p:cNvSpPr/>
            <p:nvPr/>
          </p:nvSpPr>
          <p:spPr>
            <a:xfrm>
              <a:off x="940000" y="3962000"/>
              <a:ext cx="1854000" cy="878700"/>
            </a:xfrm>
            <a:prstGeom prst="rect">
              <a:avLst/>
            </a:prstGeom>
            <a:solidFill>
              <a:srgbClr val="F4F4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Compressed Interaction Network</a:t>
              </a:r>
              <a:endParaRPr/>
            </a:p>
          </p:txBody>
        </p:sp>
      </p:grpSp>
      <p:cxnSp>
        <p:nvCxnSpPr>
          <p:cNvPr id="209" name="Google Shape;209;p37"/>
          <p:cNvCxnSpPr/>
          <p:nvPr/>
        </p:nvCxnSpPr>
        <p:spPr>
          <a:xfrm>
            <a:off x="4435600" y="1861200"/>
            <a:ext cx="0" cy="30321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37"/>
          <p:cNvSpPr txBox="1"/>
          <p:nvPr/>
        </p:nvSpPr>
        <p:spPr>
          <a:xfrm>
            <a:off x="4635175" y="2108675"/>
            <a:ext cx="3708000" cy="6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FM scales down the vast array of features by matrix factorization</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p:txBody>
      </p:sp>
      <p:sp>
        <p:nvSpPr>
          <p:cNvPr id="211" name="Google Shape;211;p37"/>
          <p:cNvSpPr txBox="1"/>
          <p:nvPr/>
        </p:nvSpPr>
        <p:spPr>
          <a:xfrm>
            <a:off x="4635175" y="3477000"/>
            <a:ext cx="3708000" cy="115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CIN combines CNN and RNN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takes pooling feature from CNN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computes and passes inputs to next layers exactly like RNN</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8"/>
          <p:cNvPicPr preferRelativeResize="0"/>
          <p:nvPr/>
        </p:nvPicPr>
        <p:blipFill>
          <a:blip r:embed="rId3">
            <a:alphaModFix/>
          </a:blip>
          <a:stretch>
            <a:fillRect/>
          </a:stretch>
        </p:blipFill>
        <p:spPr>
          <a:xfrm>
            <a:off x="2386525" y="261300"/>
            <a:ext cx="4255000" cy="4095976"/>
          </a:xfrm>
          <a:prstGeom prst="rect">
            <a:avLst/>
          </a:prstGeom>
          <a:noFill/>
          <a:ln>
            <a:noFill/>
          </a:ln>
        </p:spPr>
      </p:pic>
      <p:sp>
        <p:nvSpPr>
          <p:cNvPr id="217" name="Google Shape;217;p38"/>
          <p:cNvSpPr txBox="1"/>
          <p:nvPr>
            <p:ph idx="1" type="body"/>
          </p:nvPr>
        </p:nvSpPr>
        <p:spPr>
          <a:xfrm>
            <a:off x="2137575" y="4696800"/>
            <a:ext cx="47529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Structure of the CIN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3" name="Google Shape;223;p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 Baezner, Marie, and Patrice Robin. </a:t>
            </a:r>
            <a:r>
              <a:rPr i="1" lang="en" sz="1000">
                <a:solidFill>
                  <a:srgbClr val="222222"/>
                </a:solidFill>
                <a:highlight>
                  <a:srgbClr val="FFFFFF"/>
                </a:highlight>
                <a:latin typeface="Arial"/>
                <a:ea typeface="Arial"/>
                <a:cs typeface="Arial"/>
                <a:sym typeface="Arial"/>
              </a:rPr>
              <a:t>Stuxnet</a:t>
            </a:r>
            <a:r>
              <a:rPr lang="en" sz="1000">
                <a:solidFill>
                  <a:srgbClr val="222222"/>
                </a:solidFill>
                <a:highlight>
                  <a:srgbClr val="FFFFFF"/>
                </a:highlight>
                <a:latin typeface="Arial"/>
                <a:ea typeface="Arial"/>
                <a:cs typeface="Arial"/>
                <a:sym typeface="Arial"/>
              </a:rPr>
              <a:t>. No. 4. ETH Zurich, 2017.</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[2] You, Ilsun, and Kangbin Yim. "Malware obfuscation techniques: A brief survey." In </a:t>
            </a:r>
            <a:r>
              <a:rPr i="1" lang="en" sz="1000">
                <a:solidFill>
                  <a:srgbClr val="222222"/>
                </a:solidFill>
                <a:highlight>
                  <a:srgbClr val="FFFFFF"/>
                </a:highlight>
                <a:latin typeface="Arial"/>
                <a:ea typeface="Arial"/>
                <a:cs typeface="Arial"/>
                <a:sym typeface="Arial"/>
              </a:rPr>
              <a:t>2010 International conference on broadband, wireless computing, communication and applications</a:t>
            </a:r>
            <a:r>
              <a:rPr lang="en" sz="1000">
                <a:solidFill>
                  <a:srgbClr val="222222"/>
                </a:solidFill>
                <a:highlight>
                  <a:srgbClr val="FFFFFF"/>
                </a:highlight>
                <a:latin typeface="Arial"/>
                <a:ea typeface="Arial"/>
                <a:cs typeface="Arial"/>
                <a:sym typeface="Arial"/>
              </a:rPr>
              <a:t>, pp. 297-300. IEEE, 2010.</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000000"/>
                </a:solidFill>
                <a:latin typeface="Times New Roman"/>
                <a:ea typeface="Times New Roman"/>
                <a:cs typeface="Times New Roman"/>
                <a:sym typeface="Times New Roman"/>
              </a:rPr>
              <a:t>[3] Bethencourt, John, Dawn Xiaodong Song and Brent Waters.“Analysis-Resistant Malware”. In: NDSS (2008)</a:t>
            </a:r>
            <a:endParaRPr sz="1000">
              <a:solidFill>
                <a:srgbClr val="000000"/>
              </a:solidFill>
              <a:latin typeface="Times New Roman"/>
              <a:ea typeface="Times New Roman"/>
              <a:cs typeface="Times New Roman"/>
              <a:sym typeface="Times New Roman"/>
            </a:endParaRPr>
          </a:p>
          <a:p>
            <a:pPr indent="0" lvl="0" marL="0" rtl="0" algn="just">
              <a:spcBef>
                <a:spcPts val="0"/>
              </a:spcBef>
              <a:spcAft>
                <a:spcPts val="0"/>
              </a:spcAft>
              <a:buClr>
                <a:srgbClr val="000000"/>
              </a:buClr>
              <a:buSzPts val="1100"/>
              <a:buFont typeface="Arial"/>
              <a:buNone/>
            </a:pPr>
            <a:r>
              <a:rPr lang="en" sz="1000">
                <a:solidFill>
                  <a:srgbClr val="000000"/>
                </a:solidFill>
                <a:latin typeface="Times New Roman"/>
                <a:ea typeface="Times New Roman"/>
                <a:cs typeface="Times New Roman"/>
                <a:sym typeface="Times New Roman"/>
              </a:rPr>
              <a:t>[4]  Ekta Gandotra, Divya Bansal, Sanjeev Sofat (2016) “Zero-Day Malware Detection”. In: 2016 Sixth International Symposium on Embedded Computing and System Design (ISED).</a:t>
            </a:r>
            <a:endParaRPr sz="1000">
              <a:solidFill>
                <a:srgbClr val="000000"/>
              </a:solidFill>
              <a:latin typeface="Times New Roman"/>
              <a:ea typeface="Times New Roman"/>
              <a:cs typeface="Times New Roman"/>
              <a:sym typeface="Times New Roman"/>
            </a:endParaRPr>
          </a:p>
          <a:p>
            <a:pPr indent="0" lvl="0" marL="0" rtl="0" algn="just">
              <a:spcBef>
                <a:spcPts val="0"/>
              </a:spcBef>
              <a:spcAft>
                <a:spcPts val="0"/>
              </a:spcAft>
              <a:buClr>
                <a:srgbClr val="000000"/>
              </a:buClr>
              <a:buSzPts val="1100"/>
              <a:buFont typeface="Arial"/>
              <a:buNone/>
            </a:pPr>
            <a:r>
              <a:rPr lang="en" sz="1000">
                <a:solidFill>
                  <a:srgbClr val="000000"/>
                </a:solidFill>
                <a:latin typeface="Times New Roman"/>
                <a:ea typeface="Times New Roman"/>
                <a:cs typeface="Times New Roman"/>
                <a:sym typeface="Times New Roman"/>
              </a:rPr>
              <a:t>[5] </a:t>
            </a:r>
            <a:r>
              <a:rPr lang="en" sz="1000">
                <a:solidFill>
                  <a:srgbClr val="222222"/>
                </a:solidFill>
                <a:highlight>
                  <a:srgbClr val="FFFFFF"/>
                </a:highlight>
                <a:latin typeface="Arial"/>
                <a:ea typeface="Arial"/>
                <a:cs typeface="Arial"/>
                <a:sym typeface="Arial"/>
              </a:rPr>
              <a:t>Miramirkhani, Najmeh, Mahathi Priya Appini, Nick Nikiforakis, and Michalis Polychronakis. "Spotless sandboxes: Evading malware analysis systems using wear-and-tear artifacts." In </a:t>
            </a:r>
            <a:r>
              <a:rPr i="1" lang="en" sz="1000">
                <a:solidFill>
                  <a:srgbClr val="222222"/>
                </a:solidFill>
                <a:highlight>
                  <a:srgbClr val="FFFFFF"/>
                </a:highlight>
                <a:latin typeface="Arial"/>
                <a:ea typeface="Arial"/>
                <a:cs typeface="Arial"/>
                <a:sym typeface="Arial"/>
              </a:rPr>
              <a:t>2017 IEEE Symposium on Security and Privacy (SP)</a:t>
            </a:r>
            <a:r>
              <a:rPr lang="en" sz="1000">
                <a:solidFill>
                  <a:srgbClr val="222222"/>
                </a:solidFill>
                <a:highlight>
                  <a:srgbClr val="FFFFFF"/>
                </a:highlight>
                <a:latin typeface="Arial"/>
                <a:ea typeface="Arial"/>
                <a:cs typeface="Arial"/>
                <a:sym typeface="Arial"/>
              </a:rPr>
              <a:t>, pp. 1009-1024. IEEE, 2017.</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[6] Rastogi, Vaibhav, Yan Chen, and Xuxian Jiang. "Catch me if you can: Evaluating android anti-malware against transformation attacks." </a:t>
            </a:r>
            <a:r>
              <a:rPr i="1" lang="en" sz="1000">
                <a:solidFill>
                  <a:srgbClr val="222222"/>
                </a:solidFill>
                <a:highlight>
                  <a:srgbClr val="FFFFFF"/>
                </a:highlight>
                <a:latin typeface="Arial"/>
                <a:ea typeface="Arial"/>
                <a:cs typeface="Arial"/>
                <a:sym typeface="Arial"/>
              </a:rPr>
              <a:t>IEEE Transactions on Information Forensics and Security</a:t>
            </a:r>
            <a:r>
              <a:rPr lang="en" sz="1000">
                <a:solidFill>
                  <a:srgbClr val="222222"/>
                </a:solidFill>
                <a:highlight>
                  <a:srgbClr val="FFFFFF"/>
                </a:highlight>
                <a:latin typeface="Arial"/>
                <a:ea typeface="Arial"/>
                <a:cs typeface="Arial"/>
                <a:sym typeface="Arial"/>
              </a:rPr>
              <a:t> 9, no. 1 (2014): 99-108.</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[7] Christodorescu, Mihai, Somesh Jha, Sanjit A. Seshia, Dawn Song, and Randal E. Bryant. "Semantics-aware malware detection." In </a:t>
            </a:r>
            <a:r>
              <a:rPr i="1" lang="en" sz="1000">
                <a:solidFill>
                  <a:srgbClr val="222222"/>
                </a:solidFill>
                <a:highlight>
                  <a:srgbClr val="FFFFFF"/>
                </a:highlight>
                <a:latin typeface="Arial"/>
                <a:ea typeface="Arial"/>
                <a:cs typeface="Arial"/>
                <a:sym typeface="Arial"/>
              </a:rPr>
              <a:t>2005 IEEE Symposium on Security and Privacy (S&amp;P'05)</a:t>
            </a:r>
            <a:r>
              <a:rPr lang="en" sz="1000">
                <a:solidFill>
                  <a:srgbClr val="222222"/>
                </a:solidFill>
                <a:highlight>
                  <a:srgbClr val="FFFFFF"/>
                </a:highlight>
                <a:latin typeface="Arial"/>
                <a:ea typeface="Arial"/>
                <a:cs typeface="Arial"/>
                <a:sym typeface="Arial"/>
              </a:rPr>
              <a:t>, pp. 32-46. IEEE, 2005.</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[8] Burguera, Iker, Urko Zurutuza, and Simin Nadjm-Tehrani. "Crowdroid: behavior-based malware detection system for android." In </a:t>
            </a:r>
            <a:r>
              <a:rPr i="1" lang="en" sz="1000">
                <a:solidFill>
                  <a:srgbClr val="222222"/>
                </a:solidFill>
                <a:highlight>
                  <a:srgbClr val="FFFFFF"/>
                </a:highlight>
                <a:latin typeface="Arial"/>
                <a:ea typeface="Arial"/>
                <a:cs typeface="Arial"/>
                <a:sym typeface="Arial"/>
              </a:rPr>
              <a:t>Proceedings of the 1st ACM workshop on Security and privacy in smartphones and mobile devices</a:t>
            </a:r>
            <a:r>
              <a:rPr lang="en" sz="1000">
                <a:solidFill>
                  <a:srgbClr val="222222"/>
                </a:solidFill>
                <a:highlight>
                  <a:srgbClr val="FFFFFF"/>
                </a:highlight>
                <a:latin typeface="Arial"/>
                <a:ea typeface="Arial"/>
                <a:cs typeface="Arial"/>
                <a:sym typeface="Arial"/>
              </a:rPr>
              <a:t>, pp. 15-26. ACM, 2011.</a:t>
            </a:r>
            <a:endParaRPr sz="100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References (contd..)</a:t>
            </a:r>
            <a:endParaRPr/>
          </a:p>
        </p:txBody>
      </p:sp>
      <p:sp>
        <p:nvSpPr>
          <p:cNvPr id="229" name="Google Shape;229;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[9] Borbely, Rebecca Schuller. "On normalized compression distance and large malware." </a:t>
            </a:r>
            <a:r>
              <a:rPr i="1" lang="en" sz="1000">
                <a:solidFill>
                  <a:srgbClr val="222222"/>
                </a:solidFill>
                <a:highlight>
                  <a:srgbClr val="FFFFFF"/>
                </a:highlight>
                <a:latin typeface="Arial"/>
                <a:ea typeface="Arial"/>
                <a:cs typeface="Arial"/>
                <a:sym typeface="Arial"/>
              </a:rPr>
              <a:t>Journal of Computer Virology and Hacking Techniques</a:t>
            </a:r>
            <a:r>
              <a:rPr lang="en" sz="1000">
                <a:solidFill>
                  <a:srgbClr val="222222"/>
                </a:solidFill>
                <a:highlight>
                  <a:srgbClr val="FFFFFF"/>
                </a:highlight>
                <a:latin typeface="Arial"/>
                <a:ea typeface="Arial"/>
                <a:cs typeface="Arial"/>
                <a:sym typeface="Arial"/>
              </a:rPr>
              <a:t> 12, no. 4 (2016): 235-242.</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[10] Burnaev, Evgeny, and Dmitry Smolyakov. "One-class SVM with privileged information and its application to malware detection." In </a:t>
            </a:r>
            <a:r>
              <a:rPr i="1" lang="en" sz="1000">
                <a:solidFill>
                  <a:srgbClr val="222222"/>
                </a:solidFill>
                <a:highlight>
                  <a:srgbClr val="FFFFFF"/>
                </a:highlight>
                <a:latin typeface="Arial"/>
                <a:ea typeface="Arial"/>
                <a:cs typeface="Arial"/>
                <a:sym typeface="Arial"/>
              </a:rPr>
              <a:t>2016 IEEE 16th International Conference on Data Mining Workshops (ICDMW)</a:t>
            </a:r>
            <a:r>
              <a:rPr lang="en" sz="1000">
                <a:solidFill>
                  <a:srgbClr val="222222"/>
                </a:solidFill>
                <a:highlight>
                  <a:srgbClr val="FFFFFF"/>
                </a:highlight>
                <a:latin typeface="Arial"/>
                <a:ea typeface="Arial"/>
                <a:cs typeface="Arial"/>
                <a:sym typeface="Arial"/>
              </a:rPr>
              <a:t>, pp. 273-280. IEEE, 2016.</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[11] Bhattacharya, Sukriti, Héctor D. Menéndez, Earl Barr, and David Clark. "Itect: Scalable information theoretic similarity for malware detection." </a:t>
            </a:r>
            <a:r>
              <a:rPr i="1" lang="en" sz="1000">
                <a:solidFill>
                  <a:srgbClr val="222222"/>
                </a:solidFill>
                <a:highlight>
                  <a:srgbClr val="FFFFFF"/>
                </a:highlight>
                <a:latin typeface="Arial"/>
                <a:ea typeface="Arial"/>
                <a:cs typeface="Arial"/>
                <a:sym typeface="Arial"/>
              </a:rPr>
              <a:t>arXiv preprint arXiv:1609.02404</a:t>
            </a:r>
            <a:r>
              <a:rPr lang="en" sz="1000">
                <a:solidFill>
                  <a:srgbClr val="222222"/>
                </a:solidFill>
                <a:highlight>
                  <a:srgbClr val="FFFFFF"/>
                </a:highlight>
                <a:latin typeface="Arial"/>
                <a:ea typeface="Arial"/>
                <a:cs typeface="Arial"/>
                <a:sym typeface="Arial"/>
              </a:rPr>
              <a:t> (2016).</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[12] Jhonattan J Barriga, Sang Guun Yoo. “Malware Detection and Evasion with Machine Learning Techniques: A Survey” International Journal of Applied Research 2017</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[13] Hardy, William, Lingwei Chen, Shifu Hou, Yanfang Ye, and Xin Li. "DL4MD: A deep learning framework for intelligent malware detection." In </a:t>
            </a:r>
            <a:r>
              <a:rPr i="1" lang="en" sz="1000">
                <a:solidFill>
                  <a:srgbClr val="222222"/>
                </a:solidFill>
                <a:highlight>
                  <a:srgbClr val="FFFFFF"/>
                </a:highlight>
                <a:latin typeface="Arial"/>
                <a:ea typeface="Arial"/>
                <a:cs typeface="Arial"/>
                <a:sym typeface="Arial"/>
              </a:rPr>
              <a:t>Proceedings of the International Conference on Data Mining (DMIN)</a:t>
            </a:r>
            <a:r>
              <a:rPr lang="en" sz="1000">
                <a:solidFill>
                  <a:srgbClr val="222222"/>
                </a:solidFill>
                <a:highlight>
                  <a:srgbClr val="FFFFFF"/>
                </a:highlight>
                <a:latin typeface="Arial"/>
                <a:ea typeface="Arial"/>
                <a:cs typeface="Arial"/>
                <a:sym typeface="Arial"/>
              </a:rPr>
              <a:t>, p. 61. The Steering Committee of The World Congress in Computer Science, Computer Engineering and Applied Computing (WorldComp), 2016.</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[14] Kolosnjaji, Bojan, Apostolis Zarras, George Webster, and Claudia Eckert. "Deep learning for classification of malware system call sequences." In </a:t>
            </a:r>
            <a:r>
              <a:rPr i="1" lang="en" sz="1000">
                <a:solidFill>
                  <a:srgbClr val="222222"/>
                </a:solidFill>
                <a:highlight>
                  <a:srgbClr val="FFFFFF"/>
                </a:highlight>
                <a:latin typeface="Arial"/>
                <a:ea typeface="Arial"/>
                <a:cs typeface="Arial"/>
                <a:sym typeface="Arial"/>
              </a:rPr>
              <a:t>Australasian Joint Conference on Artificial Intelligence</a:t>
            </a:r>
            <a:r>
              <a:rPr lang="en" sz="1000">
                <a:solidFill>
                  <a:srgbClr val="222222"/>
                </a:solidFill>
                <a:highlight>
                  <a:srgbClr val="FFFFFF"/>
                </a:highlight>
                <a:latin typeface="Arial"/>
                <a:ea typeface="Arial"/>
                <a:cs typeface="Arial"/>
                <a:sym typeface="Arial"/>
              </a:rPr>
              <a:t>, pp. 137-149. Springer, Cham, 2016.</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[15] Bagga, Naman. "Measuring the Effectiveness of Generic Malware Models." (2017).</a:t>
            </a:r>
            <a:endParaRPr sz="1000">
              <a:solidFill>
                <a:srgbClr val="222222"/>
              </a:solidFill>
              <a:highlight>
                <a:srgbClr val="FFFFFF"/>
              </a:highlight>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rPr lang="en" sz="1000">
                <a:solidFill>
                  <a:srgbClr val="222222"/>
                </a:solidFill>
                <a:highlight>
                  <a:srgbClr val="FFFFFF"/>
                </a:highlight>
                <a:latin typeface="Arial"/>
                <a:ea typeface="Arial"/>
                <a:cs typeface="Arial"/>
                <a:sym typeface="Arial"/>
              </a:rPr>
              <a:t>[16] </a:t>
            </a:r>
            <a:r>
              <a:rPr lang="en" sz="1000">
                <a:solidFill>
                  <a:srgbClr val="000000"/>
                </a:solidFill>
                <a:latin typeface="Times New Roman"/>
                <a:ea typeface="Times New Roman"/>
                <a:cs typeface="Times New Roman"/>
                <a:sym typeface="Times New Roman"/>
              </a:rPr>
              <a:t> Danny Hendler, Shay Kels and Amir Rubin (2018) “Detecting Malicious PowerShell Commands using Deep Neural Networks”. In: arXiv:1804.04177, Cornell University, 2018.</a:t>
            </a:r>
            <a:endParaRPr sz="100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6" name="Google Shape;236;p41"/>
          <p:cNvPicPr preferRelativeResize="0"/>
          <p:nvPr/>
        </p:nvPicPr>
        <p:blipFill rotWithShape="1">
          <a:blip r:embed="rId3">
            <a:alphaModFix/>
          </a:blip>
          <a:srcRect b="0" l="0" r="39595" t="9115"/>
          <a:stretch/>
        </p:blipFill>
        <p:spPr>
          <a:xfrm>
            <a:off x="2039775" y="-302600"/>
            <a:ext cx="5523552" cy="4674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t>Prevent malware before it has an opportunity to attack by trying to predict the possibility of malware attack on a system</a:t>
            </a:r>
            <a:endParaRPr/>
          </a:p>
          <a:p>
            <a:pPr indent="-342900" lvl="0" marL="457200" rtl="0" algn="just">
              <a:lnSpc>
                <a:spcPct val="115000"/>
              </a:lnSpc>
              <a:spcBef>
                <a:spcPts val="0"/>
              </a:spcBef>
              <a:spcAft>
                <a:spcPts val="0"/>
              </a:spcAft>
              <a:buSzPts val="1800"/>
              <a:buChar char="●"/>
            </a:pPr>
            <a:r>
              <a:rPr lang="en"/>
              <a:t>Dataset is sourced directly from Microsoft with over 7 billion instances of Windows Operating Systems</a:t>
            </a:r>
            <a:endParaRPr/>
          </a:p>
          <a:p>
            <a:pPr indent="-342900" lvl="0" marL="457200" rtl="0" algn="just">
              <a:lnSpc>
                <a:spcPct val="115000"/>
              </a:lnSpc>
              <a:spcBef>
                <a:spcPts val="0"/>
              </a:spcBef>
              <a:spcAft>
                <a:spcPts val="0"/>
              </a:spcAft>
              <a:buSzPts val="1800"/>
              <a:buChar char="●"/>
            </a:pPr>
            <a:r>
              <a:rPr lang="en"/>
              <a:t>3 different models in different domains so we can do a </a:t>
            </a:r>
            <a:r>
              <a:rPr lang="en"/>
              <a:t>comparative study of completely different methods and analyze the advantages and drawbacks of each model</a:t>
            </a:r>
            <a:endParaRPr/>
          </a:p>
          <a:p>
            <a:pPr indent="0" lvl="0" marL="457200" rtl="0" algn="l">
              <a:spcBef>
                <a:spcPts val="1600"/>
              </a:spcBef>
              <a:spcAft>
                <a:spcPts val="1600"/>
              </a:spcAft>
              <a:buNone/>
            </a:pP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42"/>
          <p:cNvPicPr preferRelativeResize="0"/>
          <p:nvPr/>
        </p:nvPicPr>
        <p:blipFill>
          <a:blip r:embed="rId3">
            <a:alphaModFix/>
          </a:blip>
          <a:stretch>
            <a:fillRect/>
          </a:stretch>
        </p:blipFill>
        <p:spPr>
          <a:xfrm>
            <a:off x="1909775" y="19050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0" name="Google Shape;250;p43"/>
          <p:cNvPicPr preferRelativeResize="0"/>
          <p:nvPr/>
        </p:nvPicPr>
        <p:blipFill>
          <a:blip r:embed="rId3">
            <a:alphaModFix/>
          </a:blip>
          <a:stretch>
            <a:fillRect/>
          </a:stretch>
        </p:blipFill>
        <p:spPr>
          <a:xfrm>
            <a:off x="2143100" y="252425"/>
            <a:ext cx="9144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7" name="Google Shape;257;p4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4" name="Google Shape;264;p4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1" name="Google Shape;271;p4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8" name="Google Shape;278;p4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4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2" name="Google Shape;292;p4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50"/>
          <p:cNvPicPr preferRelativeResize="0"/>
          <p:nvPr/>
        </p:nvPicPr>
        <p:blipFill>
          <a:blip r:embed="rId3">
            <a:alphaModFix/>
          </a:blip>
          <a:stretch>
            <a:fillRect/>
          </a:stretch>
        </p:blipFill>
        <p:spPr>
          <a:xfrm>
            <a:off x="1454275" y="152400"/>
            <a:ext cx="6235440" cy="4838701"/>
          </a:xfrm>
          <a:prstGeom prst="rect">
            <a:avLst/>
          </a:prstGeom>
          <a:noFill/>
          <a:ln>
            <a:noFill/>
          </a:ln>
        </p:spPr>
      </p:pic>
      <p:sp>
        <p:nvSpPr>
          <p:cNvPr id="298" name="Google Shape;298;p50"/>
          <p:cNvSpPr txBox="1"/>
          <p:nvPr/>
        </p:nvSpPr>
        <p:spPr>
          <a:xfrm>
            <a:off x="2667000" y="4737000"/>
            <a:ext cx="35454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Understanding behaviour of three models</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4721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 Scores: </a:t>
            </a:r>
            <a:endParaRPr/>
          </a:p>
        </p:txBody>
      </p:sp>
      <p:sp>
        <p:nvSpPr>
          <p:cNvPr id="304" name="Google Shape;304;p5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Metric Used: ROC-AUC scores</a:t>
            </a:r>
            <a:endParaRPr/>
          </a:p>
        </p:txBody>
      </p:sp>
      <p:graphicFrame>
        <p:nvGraphicFramePr>
          <p:cNvPr id="305" name="Google Shape;305;p51"/>
          <p:cNvGraphicFramePr/>
          <p:nvPr/>
        </p:nvGraphicFramePr>
        <p:xfrm>
          <a:off x="963450" y="2773500"/>
          <a:ext cx="3000000" cy="3000000"/>
        </p:xfrm>
        <a:graphic>
          <a:graphicData uri="http://schemas.openxmlformats.org/drawingml/2006/table">
            <a:tbl>
              <a:tblPr>
                <a:noFill/>
                <a:tableStyleId>{A9C2B840-B01A-4FA3-B2EF-90D01FFD203C}</a:tableStyleId>
              </a:tblPr>
              <a:tblGrid>
                <a:gridCol w="1809850"/>
                <a:gridCol w="1809850"/>
                <a:gridCol w="1809850"/>
                <a:gridCol w="18098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LGBM</a:t>
                      </a:r>
                      <a:endParaRPr/>
                    </a:p>
                  </a:txBody>
                  <a:tcPr marT="91425" marB="91425" marR="91425" marL="91425"/>
                </a:tc>
                <a:tc>
                  <a:txBody>
                    <a:bodyPr/>
                    <a:lstStyle/>
                    <a:p>
                      <a:pPr indent="0" lvl="0" marL="0" rtl="0" algn="l">
                        <a:spcBef>
                          <a:spcPts val="0"/>
                        </a:spcBef>
                        <a:spcAft>
                          <a:spcPts val="0"/>
                        </a:spcAft>
                        <a:buNone/>
                      </a:pPr>
                      <a:r>
                        <a:rPr lang="en"/>
                        <a:t>RECURRENT NEURAL NET</a:t>
                      </a:r>
                      <a:endParaRPr/>
                    </a:p>
                  </a:txBody>
                  <a:tcPr marT="91425" marB="91425" marR="91425" marL="91425"/>
                </a:tc>
                <a:tc>
                  <a:txBody>
                    <a:bodyPr/>
                    <a:lstStyle/>
                    <a:p>
                      <a:pPr indent="0" lvl="0" marL="0" rtl="0" algn="l">
                        <a:spcBef>
                          <a:spcPts val="0"/>
                        </a:spcBef>
                        <a:spcAft>
                          <a:spcPts val="0"/>
                        </a:spcAft>
                        <a:buNone/>
                      </a:pPr>
                      <a:r>
                        <a:rPr lang="en"/>
                        <a:t>XDeepFM</a:t>
                      </a:r>
                      <a:endParaRPr/>
                    </a:p>
                  </a:txBody>
                  <a:tcPr marT="91425" marB="91425" marR="91425" marL="91425"/>
                </a:tc>
              </a:tr>
              <a:tr h="381000">
                <a:tc>
                  <a:txBody>
                    <a:bodyPr/>
                    <a:lstStyle/>
                    <a:p>
                      <a:pPr indent="0" lvl="0" marL="0" rtl="0" algn="l">
                        <a:spcBef>
                          <a:spcPts val="0"/>
                        </a:spcBef>
                        <a:spcAft>
                          <a:spcPts val="0"/>
                        </a:spcAft>
                        <a:buNone/>
                      </a:pPr>
                      <a:r>
                        <a:rPr lang="en"/>
                        <a:t>Training accuracy</a:t>
                      </a:r>
                      <a:endParaRPr/>
                    </a:p>
                  </a:txBody>
                  <a:tcPr marT="91425" marB="91425" marR="91425" marL="91425"/>
                </a:tc>
                <a:tc>
                  <a:txBody>
                    <a:bodyPr/>
                    <a:lstStyle/>
                    <a:p>
                      <a:pPr indent="0" lvl="0" marL="0" rtl="0" algn="l">
                        <a:spcBef>
                          <a:spcPts val="0"/>
                        </a:spcBef>
                        <a:spcAft>
                          <a:spcPts val="0"/>
                        </a:spcAft>
                        <a:buNone/>
                      </a:pPr>
                      <a:r>
                        <a:rPr lang="en"/>
                        <a:t>0.50719</a:t>
                      </a:r>
                      <a:endParaRPr/>
                    </a:p>
                  </a:txBody>
                  <a:tcPr marT="91425" marB="91425" marR="91425" marL="91425"/>
                </a:tc>
                <a:tc>
                  <a:txBody>
                    <a:bodyPr/>
                    <a:lstStyle/>
                    <a:p>
                      <a:pPr indent="0" lvl="0" marL="0" rtl="0" algn="l">
                        <a:spcBef>
                          <a:spcPts val="0"/>
                        </a:spcBef>
                        <a:spcAft>
                          <a:spcPts val="0"/>
                        </a:spcAft>
                        <a:buNone/>
                      </a:pPr>
                      <a:r>
                        <a:rPr lang="en"/>
                        <a:t>0.6769 (epoch 15)</a:t>
                      </a:r>
                      <a:endParaRPr/>
                    </a:p>
                  </a:txBody>
                  <a:tcPr marT="91425" marB="91425" marR="91425" marL="91425"/>
                </a:tc>
                <a:tc>
                  <a:txBody>
                    <a:bodyPr/>
                    <a:lstStyle/>
                    <a:p>
                      <a:pPr indent="0" lvl="0" marL="0" rtl="0" algn="l">
                        <a:spcBef>
                          <a:spcPts val="0"/>
                        </a:spcBef>
                        <a:spcAft>
                          <a:spcPts val="0"/>
                        </a:spcAft>
                        <a:buNone/>
                      </a:pPr>
                      <a:r>
                        <a:rPr lang="en"/>
                        <a:t>0.5897</a:t>
                      </a:r>
                      <a:endParaRPr/>
                    </a:p>
                  </a:txBody>
                  <a:tcPr marT="91425" marB="91425" marR="91425" marL="91425"/>
                </a:tc>
              </a:tr>
              <a:tr h="381000">
                <a:tc>
                  <a:txBody>
                    <a:bodyPr/>
                    <a:lstStyle/>
                    <a:p>
                      <a:pPr indent="0" lvl="0" marL="0" rtl="0" algn="l">
                        <a:spcBef>
                          <a:spcPts val="0"/>
                        </a:spcBef>
                        <a:spcAft>
                          <a:spcPts val="0"/>
                        </a:spcAft>
                        <a:buNone/>
                      </a:pPr>
                      <a:r>
                        <a:rPr lang="en"/>
                        <a:t>Validation Accuracy</a:t>
                      </a:r>
                      <a:endParaRPr/>
                    </a:p>
                  </a:txBody>
                  <a:tcPr marT="91425" marB="91425" marR="91425" marL="91425"/>
                </a:tc>
                <a:tc>
                  <a:txBody>
                    <a:bodyPr/>
                    <a:lstStyle/>
                    <a:p>
                      <a:pPr indent="0" lvl="0" marL="0" rtl="0" algn="l">
                        <a:spcBef>
                          <a:spcPts val="0"/>
                        </a:spcBef>
                        <a:spcAft>
                          <a:spcPts val="0"/>
                        </a:spcAft>
                        <a:buNone/>
                      </a:pPr>
                      <a:r>
                        <a:rPr lang="en"/>
                        <a:t>0.520162</a:t>
                      </a:r>
                      <a:endParaRPr/>
                    </a:p>
                  </a:txBody>
                  <a:tcPr marT="91425" marB="91425" marR="91425" marL="91425"/>
                </a:tc>
                <a:tc>
                  <a:txBody>
                    <a:bodyPr/>
                    <a:lstStyle/>
                    <a:p>
                      <a:pPr indent="0" lvl="0" marL="0" rtl="0" algn="l">
                        <a:spcBef>
                          <a:spcPts val="0"/>
                        </a:spcBef>
                        <a:spcAft>
                          <a:spcPts val="0"/>
                        </a:spcAft>
                        <a:buNone/>
                      </a:pPr>
                      <a:r>
                        <a:rPr lang="en"/>
                        <a:t>0.6068</a:t>
                      </a:r>
                      <a:endParaRPr/>
                    </a:p>
                  </a:txBody>
                  <a:tcPr marT="91425" marB="91425" marR="91425" marL="91425"/>
                </a:tc>
                <a:tc>
                  <a:txBody>
                    <a:bodyPr/>
                    <a:lstStyle/>
                    <a:p>
                      <a:pPr indent="0" lvl="0" marL="0" rtl="0" algn="l">
                        <a:spcBef>
                          <a:spcPts val="0"/>
                        </a:spcBef>
                        <a:spcAft>
                          <a:spcPts val="0"/>
                        </a:spcAft>
                        <a:buNone/>
                      </a:pPr>
                      <a:r>
                        <a:rPr lang="en"/>
                        <a:t>0.5916</a:t>
                      </a:r>
                      <a:endParaRPr/>
                    </a:p>
                  </a:txBody>
                  <a:tcPr marT="91425" marB="91425" marR="91425" marL="91425"/>
                </a:tc>
              </a:tr>
            </a:tbl>
          </a:graphicData>
        </a:graphic>
      </p:graphicFrame>
      <p:graphicFrame>
        <p:nvGraphicFramePr>
          <p:cNvPr id="306" name="Google Shape;306;p51"/>
          <p:cNvGraphicFramePr/>
          <p:nvPr/>
        </p:nvGraphicFramePr>
        <p:xfrm>
          <a:off x="963650" y="4408225"/>
          <a:ext cx="3000000" cy="3000000"/>
        </p:xfrm>
        <a:graphic>
          <a:graphicData uri="http://schemas.openxmlformats.org/drawingml/2006/table">
            <a:tbl>
              <a:tblPr>
                <a:noFill/>
                <a:tableStyleId>{A9C2B840-B01A-4FA3-B2EF-90D01FFD203C}</a:tableStyleId>
              </a:tblPr>
              <a:tblGrid>
                <a:gridCol w="7239000"/>
              </a:tblGrid>
              <a:tr h="381000">
                <a:tc>
                  <a:txBody>
                    <a:bodyPr/>
                    <a:lstStyle/>
                    <a:p>
                      <a:pPr indent="0" lvl="0" marL="0" rtl="0" algn="ctr">
                        <a:spcBef>
                          <a:spcPts val="0"/>
                        </a:spcBef>
                        <a:spcAft>
                          <a:spcPts val="0"/>
                        </a:spcAft>
                        <a:buNone/>
                      </a:pPr>
                      <a:r>
                        <a:rPr lang="en"/>
                        <a:t>Table 1: Accuracy Scores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Used</a:t>
            </a:r>
            <a:endParaRPr/>
          </a:p>
        </p:txBody>
      </p:sp>
      <p:sp>
        <p:nvSpPr>
          <p:cNvPr id="85" name="Google Shape;85;p16"/>
          <p:cNvSpPr txBox="1"/>
          <p:nvPr>
            <p:ph idx="1" type="body"/>
          </p:nvPr>
        </p:nvSpPr>
        <p:spPr>
          <a:xfrm>
            <a:off x="46095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Arial"/>
                <a:ea typeface="Arial"/>
                <a:cs typeface="Arial"/>
                <a:sym typeface="Arial"/>
              </a:rPr>
              <a:t>The goal of this competition is to predict a Windows machine’s probability of getting infected by various families of malware, based on different properties of that machine. The telemetry data containing these properties and the machine infections was generated by combining heartbeat and threat reports collected by Microsoft's endpoint protection solution, Windows Defender.</a:t>
            </a:r>
            <a:endParaRPr sz="1400">
              <a:solidFill>
                <a:srgbClr val="000000"/>
              </a:solidFill>
              <a:latin typeface="Arial"/>
              <a:ea typeface="Arial"/>
              <a:cs typeface="Arial"/>
              <a:sym typeface="Arial"/>
            </a:endParaRPr>
          </a:p>
          <a:p>
            <a:pPr indent="0" lvl="0" marL="0" rtl="0" algn="just">
              <a:spcBef>
                <a:spcPts val="800"/>
              </a:spcBef>
              <a:spcAft>
                <a:spcPts val="0"/>
              </a:spcAft>
              <a:buClr>
                <a:srgbClr val="000000"/>
              </a:buClr>
              <a:buSzPts val="1100"/>
              <a:buFont typeface="Arial"/>
              <a:buNone/>
            </a:pPr>
            <a:r>
              <a:rPr lang="en" sz="1400">
                <a:solidFill>
                  <a:srgbClr val="000000"/>
                </a:solidFill>
                <a:highlight>
                  <a:srgbClr val="FFFFFF"/>
                </a:highlight>
                <a:latin typeface="Arial"/>
                <a:ea typeface="Arial"/>
                <a:cs typeface="Arial"/>
                <a:sym typeface="Arial"/>
              </a:rPr>
              <a:t>Each row in this dataset corresponds to a machine, uniquely identified by a </a:t>
            </a:r>
            <a:r>
              <a:rPr lang="en" sz="1400">
                <a:solidFill>
                  <a:srgbClr val="000000"/>
                </a:solidFill>
                <a:highlight>
                  <a:srgbClr val="F4F4F4"/>
                </a:highlight>
                <a:latin typeface="Roboto Mono"/>
                <a:ea typeface="Roboto Mono"/>
                <a:cs typeface="Roboto Mono"/>
                <a:sym typeface="Roboto Mono"/>
              </a:rPr>
              <a:t>MachineIdentifier</a:t>
            </a:r>
            <a:r>
              <a:rPr lang="en" sz="1400">
                <a:solidFill>
                  <a:srgbClr val="000000"/>
                </a:solidFill>
                <a:highlight>
                  <a:srgbClr val="FFFFFF"/>
                </a:highlight>
                <a:latin typeface="Arial"/>
                <a:ea typeface="Arial"/>
                <a:cs typeface="Arial"/>
                <a:sym typeface="Arial"/>
              </a:rPr>
              <a:t>. </a:t>
            </a:r>
            <a:r>
              <a:rPr lang="en" sz="1400">
                <a:solidFill>
                  <a:srgbClr val="000000"/>
                </a:solidFill>
                <a:highlight>
                  <a:srgbClr val="F4F4F4"/>
                </a:highlight>
                <a:latin typeface="Roboto Mono"/>
                <a:ea typeface="Roboto Mono"/>
                <a:cs typeface="Roboto Mono"/>
                <a:sym typeface="Roboto Mono"/>
              </a:rPr>
              <a:t>HasDetections</a:t>
            </a:r>
            <a:r>
              <a:rPr lang="en" sz="1400">
                <a:solidFill>
                  <a:srgbClr val="000000"/>
                </a:solidFill>
                <a:highlight>
                  <a:srgbClr val="FFFFFF"/>
                </a:highlight>
                <a:latin typeface="Arial"/>
                <a:ea typeface="Arial"/>
                <a:cs typeface="Arial"/>
                <a:sym typeface="Arial"/>
              </a:rPr>
              <a:t> is the ground truth and indicates that Malware was detected on the machine. Using the information and labels in </a:t>
            </a:r>
            <a:r>
              <a:rPr lang="en" sz="1400">
                <a:solidFill>
                  <a:srgbClr val="000000"/>
                </a:solidFill>
                <a:highlight>
                  <a:srgbClr val="F4F4F4"/>
                </a:highlight>
                <a:latin typeface="Roboto Mono"/>
                <a:ea typeface="Roboto Mono"/>
                <a:cs typeface="Roboto Mono"/>
                <a:sym typeface="Roboto Mono"/>
              </a:rPr>
              <a:t>train.csv</a:t>
            </a:r>
            <a:r>
              <a:rPr lang="en" sz="1400">
                <a:solidFill>
                  <a:srgbClr val="000000"/>
                </a:solidFill>
                <a:highlight>
                  <a:srgbClr val="FFFFFF"/>
                </a:highlight>
                <a:latin typeface="Arial"/>
                <a:ea typeface="Arial"/>
                <a:cs typeface="Arial"/>
                <a:sym typeface="Arial"/>
              </a:rPr>
              <a:t>, you must predict the value for </a:t>
            </a:r>
            <a:r>
              <a:rPr lang="en" sz="1400">
                <a:solidFill>
                  <a:srgbClr val="000000"/>
                </a:solidFill>
                <a:highlight>
                  <a:srgbClr val="F4F4F4"/>
                </a:highlight>
                <a:latin typeface="Roboto Mono"/>
                <a:ea typeface="Roboto Mono"/>
                <a:cs typeface="Roboto Mono"/>
                <a:sym typeface="Roboto Mono"/>
              </a:rPr>
              <a:t>HasDetections</a:t>
            </a:r>
            <a:r>
              <a:rPr lang="en" sz="1400">
                <a:solidFill>
                  <a:srgbClr val="000000"/>
                </a:solidFill>
                <a:highlight>
                  <a:srgbClr val="FFFFFF"/>
                </a:highlight>
                <a:latin typeface="Arial"/>
                <a:ea typeface="Arial"/>
                <a:cs typeface="Arial"/>
                <a:sym typeface="Arial"/>
              </a:rPr>
              <a:t> for each machine in </a:t>
            </a:r>
            <a:r>
              <a:rPr lang="en" sz="1400">
                <a:solidFill>
                  <a:srgbClr val="000000"/>
                </a:solidFill>
                <a:highlight>
                  <a:srgbClr val="F4F4F4"/>
                </a:highlight>
                <a:latin typeface="Roboto Mono"/>
                <a:ea typeface="Roboto Mono"/>
                <a:cs typeface="Roboto Mono"/>
                <a:sym typeface="Roboto Mono"/>
              </a:rPr>
              <a:t>test.csv</a:t>
            </a:r>
            <a:r>
              <a:rPr lang="en" sz="1400">
                <a:solidFill>
                  <a:srgbClr val="000000"/>
                </a:solidFill>
                <a:highlight>
                  <a:srgbClr val="FFFFFF"/>
                </a:highlight>
                <a:latin typeface="Arial"/>
                <a:ea typeface="Arial"/>
                <a:cs typeface="Arial"/>
                <a:sym typeface="Arial"/>
              </a:rPr>
              <a:t>.</a:t>
            </a:r>
            <a:endParaRPr sz="1400">
              <a:solidFill>
                <a:srgbClr val="000000"/>
              </a:solidFill>
              <a:latin typeface="Arial"/>
              <a:ea typeface="Arial"/>
              <a:cs typeface="Arial"/>
              <a:sym typeface="Arial"/>
            </a:endParaRPr>
          </a:p>
          <a:p>
            <a:pPr indent="0" lvl="0" marL="0" rtl="0" algn="just">
              <a:spcBef>
                <a:spcPts val="80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gn="just">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Impact and Real Life Usage</a:t>
            </a:r>
            <a:endParaRPr/>
          </a:p>
        </p:txBody>
      </p:sp>
      <p:sp>
        <p:nvSpPr>
          <p:cNvPr id="312" name="Google Shape;312;p5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Malware can be very </a:t>
            </a:r>
            <a:r>
              <a:rPr lang="en"/>
              <a:t>devastating depending on the target entity</a:t>
            </a:r>
            <a:endParaRPr/>
          </a:p>
          <a:p>
            <a:pPr indent="-342900" lvl="0" marL="457200" rtl="0" algn="l">
              <a:lnSpc>
                <a:spcPct val="115000"/>
              </a:lnSpc>
              <a:spcBef>
                <a:spcPts val="0"/>
              </a:spcBef>
              <a:spcAft>
                <a:spcPts val="0"/>
              </a:spcAft>
              <a:buSzPts val="1800"/>
              <a:buChar char="●"/>
            </a:pPr>
            <a:r>
              <a:rPr lang="en"/>
              <a:t>Key-loggers can gain confidential information on entire organizations which can have monetary impact of billions of dollars</a:t>
            </a:r>
            <a:endParaRPr/>
          </a:p>
          <a:p>
            <a:pPr indent="-342900" lvl="0" marL="457200" rtl="0" algn="l">
              <a:lnSpc>
                <a:spcPct val="115000"/>
              </a:lnSpc>
              <a:spcBef>
                <a:spcPts val="0"/>
              </a:spcBef>
              <a:spcAft>
                <a:spcPts val="0"/>
              </a:spcAft>
              <a:buSzPts val="1800"/>
              <a:buChar char="●"/>
            </a:pPr>
            <a:r>
              <a:rPr lang="en"/>
              <a:t>Viruses like stuxnet can change the fate of an entire country by altering war</a:t>
            </a:r>
            <a:endParaRPr/>
          </a:p>
          <a:p>
            <a:pPr indent="-342900" lvl="0" marL="457200" rtl="0" algn="l">
              <a:lnSpc>
                <a:spcPct val="115000"/>
              </a:lnSpc>
              <a:spcBef>
                <a:spcPts val="0"/>
              </a:spcBef>
              <a:spcAft>
                <a:spcPts val="0"/>
              </a:spcAft>
              <a:buSzPts val="1800"/>
              <a:buChar char="●"/>
            </a:pPr>
            <a:r>
              <a:rPr lang="en"/>
              <a:t>Catching a virus before it hits a system will improve efficiency and simplify code base of various anti virus deployments</a:t>
            </a:r>
            <a:endParaRPr/>
          </a:p>
          <a:p>
            <a:pPr indent="0" lvl="0" marL="457200" rtl="0" algn="l">
              <a:spcBef>
                <a:spcPts val="1600"/>
              </a:spcBef>
              <a:spcAft>
                <a:spcPts val="1600"/>
              </a:spcAft>
              <a:buNone/>
            </a:pPr>
            <a:r>
              <a:rPr lang="e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and Future Scope</a:t>
            </a:r>
            <a:endParaRPr/>
          </a:p>
        </p:txBody>
      </p:sp>
      <p:sp>
        <p:nvSpPr>
          <p:cNvPr id="318" name="Google Shape;318;p5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intend to build a model for predicting malware existence in operating systems with an impeccable accuracy.</a:t>
            </a:r>
            <a:endParaRPr/>
          </a:p>
          <a:p>
            <a:pPr indent="0" lvl="0" marL="0" rtl="0" algn="l">
              <a:spcBef>
                <a:spcPts val="1600"/>
              </a:spcBef>
              <a:spcAft>
                <a:spcPts val="0"/>
              </a:spcAft>
              <a:buNone/>
            </a:pPr>
            <a:r>
              <a:rPr lang="en"/>
              <a:t>The outcome will also contain a hassle free user interface for the same as well.</a:t>
            </a:r>
            <a:endParaRPr/>
          </a:p>
          <a:p>
            <a:pPr indent="0" lvl="0" marL="0" rtl="0" algn="l">
              <a:spcBef>
                <a:spcPts val="1600"/>
              </a:spcBef>
              <a:spcAft>
                <a:spcPts val="0"/>
              </a:spcAft>
              <a:buNone/>
            </a:pPr>
            <a:r>
              <a:rPr lang="en"/>
              <a:t>Future work could comprise of combining the works of detecting malware from the system codes written by understanding their semantics to help predict.</a:t>
            </a:r>
            <a:endParaRPr/>
          </a:p>
          <a:p>
            <a:pPr indent="0" lvl="0" marL="0" rtl="0" algn="l">
              <a:spcBef>
                <a:spcPts val="1600"/>
              </a:spcBef>
              <a:spcAft>
                <a:spcPts val="1600"/>
              </a:spcAft>
              <a:buNone/>
            </a:pPr>
            <a:r>
              <a:rPr lang="en"/>
              <a:t>We could also classify the malware being detected along with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present in the dataset</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295275" lvl="0" marL="457200" rtl="0" algn="l">
              <a:spcBef>
                <a:spcPts val="30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MachineIdentifier</a:t>
            </a:r>
            <a:r>
              <a:rPr lang="en" sz="1050">
                <a:solidFill>
                  <a:srgbClr val="000000"/>
                </a:solidFill>
                <a:latin typeface="Arial"/>
                <a:ea typeface="Arial"/>
                <a:cs typeface="Arial"/>
                <a:sym typeface="Arial"/>
              </a:rPr>
              <a:t> - Individual machine ID</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ProductName</a:t>
            </a:r>
            <a:r>
              <a:rPr lang="en" sz="1050">
                <a:solidFill>
                  <a:srgbClr val="000000"/>
                </a:solidFill>
                <a:latin typeface="Arial"/>
                <a:ea typeface="Arial"/>
                <a:cs typeface="Arial"/>
                <a:sym typeface="Arial"/>
              </a:rPr>
              <a:t> - Defender state information e.g. win8defender</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EngineVersion</a:t>
            </a:r>
            <a:r>
              <a:rPr lang="en" sz="1050">
                <a:solidFill>
                  <a:srgbClr val="000000"/>
                </a:solidFill>
                <a:latin typeface="Arial"/>
                <a:ea typeface="Arial"/>
                <a:cs typeface="Arial"/>
                <a:sym typeface="Arial"/>
              </a:rPr>
              <a:t> - Defender state information e.g. 1.1.12603.0</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AppVersion</a:t>
            </a:r>
            <a:r>
              <a:rPr lang="en" sz="1050">
                <a:solidFill>
                  <a:srgbClr val="000000"/>
                </a:solidFill>
                <a:latin typeface="Arial"/>
                <a:ea typeface="Arial"/>
                <a:cs typeface="Arial"/>
                <a:sym typeface="Arial"/>
              </a:rPr>
              <a:t> - Defender state information e.g. 4.9.10586.0</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AvSigVersion</a:t>
            </a:r>
            <a:r>
              <a:rPr lang="en" sz="1050">
                <a:solidFill>
                  <a:srgbClr val="000000"/>
                </a:solidFill>
                <a:latin typeface="Arial"/>
                <a:ea typeface="Arial"/>
                <a:cs typeface="Arial"/>
                <a:sym typeface="Arial"/>
              </a:rPr>
              <a:t> - Defender state information e.g. 1.217.1014.0</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IsBeta</a:t>
            </a:r>
            <a:r>
              <a:rPr lang="en" sz="1050">
                <a:solidFill>
                  <a:srgbClr val="000000"/>
                </a:solidFill>
                <a:latin typeface="Arial"/>
                <a:ea typeface="Arial"/>
                <a:cs typeface="Arial"/>
                <a:sym typeface="Arial"/>
              </a:rPr>
              <a:t> - Defender state information e.g. false</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RtpStateBitfield</a:t>
            </a:r>
            <a:r>
              <a:rPr lang="en" sz="1050">
                <a:solidFill>
                  <a:srgbClr val="000000"/>
                </a:solidFill>
                <a:latin typeface="Arial"/>
                <a:ea typeface="Arial"/>
                <a:cs typeface="Arial"/>
                <a:sym typeface="Arial"/>
              </a:rPr>
              <a:t> - NA</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IsSxsPassiveMode</a:t>
            </a:r>
            <a:r>
              <a:rPr lang="en" sz="1050">
                <a:solidFill>
                  <a:srgbClr val="000000"/>
                </a:solidFill>
                <a:latin typeface="Arial"/>
                <a:ea typeface="Arial"/>
                <a:cs typeface="Arial"/>
                <a:sym typeface="Arial"/>
              </a:rPr>
              <a:t> - NA</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DefaultBrowsersIdentifier</a:t>
            </a:r>
            <a:r>
              <a:rPr lang="en" sz="1050">
                <a:solidFill>
                  <a:srgbClr val="000000"/>
                </a:solidFill>
                <a:latin typeface="Arial"/>
                <a:ea typeface="Arial"/>
                <a:cs typeface="Arial"/>
                <a:sym typeface="Arial"/>
              </a:rPr>
              <a:t> - ID for the machine's default browser</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AVProductStatesIdentifier</a:t>
            </a:r>
            <a:r>
              <a:rPr lang="en" sz="1050">
                <a:solidFill>
                  <a:srgbClr val="000000"/>
                </a:solidFill>
                <a:latin typeface="Arial"/>
                <a:ea typeface="Arial"/>
                <a:cs typeface="Arial"/>
                <a:sym typeface="Arial"/>
              </a:rPr>
              <a:t> - ID for the specific configuration of a user's antivirus software</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AVProductsInstalled</a:t>
            </a:r>
            <a:r>
              <a:rPr lang="en" sz="1050">
                <a:solidFill>
                  <a:srgbClr val="000000"/>
                </a:solidFill>
                <a:latin typeface="Arial"/>
                <a:ea typeface="Arial"/>
                <a:cs typeface="Arial"/>
                <a:sym typeface="Arial"/>
              </a:rPr>
              <a:t> - NA</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AVProductsEnabled</a:t>
            </a:r>
            <a:r>
              <a:rPr lang="en" sz="1050">
                <a:solidFill>
                  <a:srgbClr val="000000"/>
                </a:solidFill>
                <a:latin typeface="Arial"/>
                <a:ea typeface="Arial"/>
                <a:cs typeface="Arial"/>
                <a:sym typeface="Arial"/>
              </a:rPr>
              <a:t> - NA</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HasTpm</a:t>
            </a:r>
            <a:r>
              <a:rPr lang="en" sz="1050">
                <a:solidFill>
                  <a:srgbClr val="000000"/>
                </a:solidFill>
                <a:latin typeface="Arial"/>
                <a:ea typeface="Arial"/>
                <a:cs typeface="Arial"/>
                <a:sym typeface="Arial"/>
              </a:rPr>
              <a:t> - True if machine has tpm</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4F4F4"/>
                </a:highlight>
                <a:latin typeface="Roboto Mono"/>
                <a:ea typeface="Roboto Mono"/>
                <a:cs typeface="Roboto Mono"/>
                <a:sym typeface="Roboto Mono"/>
              </a:rPr>
              <a:t>CountryIdentifier</a:t>
            </a:r>
            <a:r>
              <a:rPr lang="en" sz="1050">
                <a:solidFill>
                  <a:srgbClr val="000000"/>
                </a:solidFill>
                <a:latin typeface="Arial"/>
                <a:ea typeface="Arial"/>
                <a:cs typeface="Arial"/>
                <a:sym typeface="Arial"/>
              </a:rPr>
              <a:t> - ID for the country the machine is located in</a:t>
            </a:r>
            <a:endParaRPr sz="1050">
              <a:solidFill>
                <a:srgbClr val="000000"/>
              </a:solidFill>
              <a:latin typeface="Arial"/>
              <a:ea typeface="Arial"/>
              <a:cs typeface="Arial"/>
              <a:sym typeface="Arial"/>
            </a:endParaRPr>
          </a:p>
          <a:p>
            <a:pPr indent="0" lvl="0" marL="0" rtl="0" algn="l">
              <a:spcBef>
                <a:spcPts val="3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345775" y="252775"/>
            <a:ext cx="8487900" cy="46371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300"/>
              </a:spcBef>
              <a:spcAft>
                <a:spcPts val="0"/>
              </a:spcAft>
              <a:buSzPts val="1050"/>
              <a:buAutoNum type="arabicPeriod" startAt="15"/>
            </a:pPr>
            <a:r>
              <a:rPr lang="en" sz="1050">
                <a:highlight>
                  <a:srgbClr val="F4F4F4"/>
                </a:highlight>
                <a:latin typeface="Roboto Mono"/>
                <a:ea typeface="Roboto Mono"/>
                <a:cs typeface="Roboto Mono"/>
                <a:sym typeface="Roboto Mono"/>
              </a:rPr>
              <a:t>CityIdentifier</a:t>
            </a:r>
            <a:r>
              <a:rPr lang="en" sz="1050"/>
              <a:t> - ID for the city the machine is located in</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OrganizationIdentifier</a:t>
            </a:r>
            <a:r>
              <a:rPr lang="en" sz="1050"/>
              <a:t> - ID for the organization the machine belongs in, organization ID is mapped to both specific companies and broad industries</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GeoNameIdentifier</a:t>
            </a:r>
            <a:r>
              <a:rPr lang="en" sz="1050"/>
              <a:t> - ID for the geographic region a machine is located in</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LocaleEnglishNameIdentifier</a:t>
            </a:r>
            <a:r>
              <a:rPr lang="en" sz="1050"/>
              <a:t> - English name of Locale ID of the current user</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Platform</a:t>
            </a:r>
            <a:r>
              <a:rPr lang="en" sz="1050"/>
              <a:t> - Calculates platform name (of OS related properties and processor property)</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Processor</a:t>
            </a:r>
            <a:r>
              <a:rPr lang="en" sz="1050"/>
              <a:t> - This is the process architecture of the installed operating system</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OsVer</a:t>
            </a:r>
            <a:r>
              <a:rPr lang="en" sz="1050"/>
              <a:t> - Version of the current operating system</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OsBuild</a:t>
            </a:r>
            <a:r>
              <a:rPr lang="en" sz="1050"/>
              <a:t> - Build of the current operating system</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OsSuite</a:t>
            </a:r>
            <a:r>
              <a:rPr lang="en" sz="1050"/>
              <a:t> - Product suite mask for the current operating system.</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OsPlatformSubRelease</a:t>
            </a:r>
            <a:r>
              <a:rPr lang="en" sz="1050"/>
              <a:t> - Returns the OS Platform sub-release (Windows Vista, Windows 7, Windows 8, TH1, TH2)</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OsBuildLab</a:t>
            </a:r>
            <a:r>
              <a:rPr lang="en" sz="1050"/>
              <a:t> - Build lab that generated the current OS. Example: 9600.17630.amd64fre.winblue_r7.150109-2022</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SkuEdition</a:t>
            </a:r>
            <a:r>
              <a:rPr lang="en" sz="1050"/>
              <a:t> - The goal of this feature is to use the Product Type defined in the MSDN to map to a 'SKU-Edition' name that is useful in population reporting. The valid Product Type are defined in %sdxroot%\data\windowseditions.xml. This API has been used since Vista and Server 2008, so there are many Product Types that do not apply to Windows 10. The 'SKU-Edition' is a string value that is in one of three classes of results. The design must hand each class.</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IsProtected</a:t>
            </a:r>
            <a:r>
              <a:rPr lang="en" sz="1050"/>
              <a:t> - This is a calculated field derived from the Spynet Report's AV Products field. Returns: a. TRUE if there is at least one active and up-to-date antivirus product running on this machine. b. FALSE if there is no active AV product on this machine, or if the AV is active, but is not receiving the latest updates. c. null if there are no Anti Virus Products in the report. Returns: Whether a machine is protected.</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AutoSampleOptIn</a:t>
            </a:r>
            <a:r>
              <a:rPr lang="en" sz="1050"/>
              <a:t> - This is the SubmitSamplesConsent value passed in from the service, available on CAMP 9+</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PuaMode</a:t>
            </a:r>
            <a:r>
              <a:rPr lang="en" sz="1050"/>
              <a:t> - Pua Enabled mode from the service</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SMode</a:t>
            </a:r>
            <a:r>
              <a:rPr lang="en" sz="1050"/>
              <a:t> - This field is set to true when the device is known to be in 'S Mode', as in, Windows 10 S mode, where only Microsoft Store apps can be installed</a:t>
            </a:r>
            <a:endParaRPr sz="1050"/>
          </a:p>
          <a:p>
            <a:pPr indent="-295275" lvl="0" marL="457200" rtl="0" algn="l">
              <a:lnSpc>
                <a:spcPct val="115000"/>
              </a:lnSpc>
              <a:spcBef>
                <a:spcPts val="0"/>
              </a:spcBef>
              <a:spcAft>
                <a:spcPts val="0"/>
              </a:spcAft>
              <a:buSzPts val="1050"/>
              <a:buAutoNum type="arabicPeriod" startAt="15"/>
            </a:pPr>
            <a:r>
              <a:rPr lang="en" sz="1050">
                <a:highlight>
                  <a:srgbClr val="F4F4F4"/>
                </a:highlight>
                <a:latin typeface="Roboto Mono"/>
                <a:ea typeface="Roboto Mono"/>
                <a:cs typeface="Roboto Mono"/>
                <a:sym typeface="Roboto Mono"/>
              </a:rPr>
              <a:t>IeVerIdentifier</a:t>
            </a:r>
            <a:r>
              <a:rPr lang="en" sz="1050"/>
              <a:t> - NA</a:t>
            </a:r>
            <a:endParaRPr sz="1050"/>
          </a:p>
          <a:p>
            <a:pPr indent="0" lvl="0" marL="0" rtl="0" algn="l">
              <a:spcBef>
                <a:spcPts val="30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345775" y="252775"/>
            <a:ext cx="8487900" cy="46371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300"/>
              </a:spcBef>
              <a:spcAft>
                <a:spcPts val="0"/>
              </a:spcAft>
              <a:buSzPts val="1050"/>
              <a:buAutoNum type="arabicPeriod" startAt="32"/>
            </a:pPr>
            <a:r>
              <a:rPr lang="en" sz="1050">
                <a:highlight>
                  <a:srgbClr val="F4F4F4"/>
                </a:highlight>
                <a:latin typeface="Roboto Mono"/>
                <a:ea typeface="Roboto Mono"/>
                <a:cs typeface="Roboto Mono"/>
                <a:sym typeface="Roboto Mono"/>
              </a:rPr>
              <a:t>SmartScreen</a:t>
            </a:r>
            <a:r>
              <a:rPr lang="en" sz="1050"/>
              <a:t> - This is the SmartScreen enabled string value from registry. This is obtained by checking in order, HKLM\SOFTWARE\Policies\Microsoft\Windows\System\SmartScreenEnabled and HKLM\SOFTWARE\Microsoft\Windows\CurrentVersion\Explorer\SmartScreenEnabled. If the value exists but is blank, the value "ExistsNotSet" is sent in telemetry.</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Firewall</a:t>
            </a:r>
            <a:r>
              <a:rPr lang="en" sz="1050"/>
              <a:t> - This attribute is true (1) for Windows 8.1 and above if windows firewall is enabled, as reported by the service.</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UacLuaenable</a:t>
            </a:r>
            <a:r>
              <a:rPr lang="en" sz="1050"/>
              <a:t> - This attribute reports whether or not the "administrator in Admin Approval Mode" user type is disabled or enabled in UAC. The value reported is obtained by reading the regkey HKLM\SOFTWARE\Microsoft\Windows\CurrentVersion\Policies\System\EnableLUA.</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Census_MDC2FormFactor</a:t>
            </a:r>
            <a:r>
              <a:rPr lang="en" sz="1050"/>
              <a:t> - A grouping based on a combination of Device Census level hardware characteristics. The logic used to define Form Factor is rooted in business and industry standards and aligns with how people think about their device. (Examples: Smartphone, Small Tablet, All in One, Convertible...)</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Census_DeviceFamily</a:t>
            </a:r>
            <a:r>
              <a:rPr lang="en" sz="1050"/>
              <a:t> - AKA DeviceClass. Indicates the type of device that an edition of the OS is intended for. Example values: Windows.Desktop, Windows.Mobile, and iOS.Phone</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Census_OEMNameIdentifier</a:t>
            </a:r>
            <a:r>
              <a:rPr lang="en" sz="1050"/>
              <a:t> - NA</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Census_OEMModelIdentifier</a:t>
            </a:r>
            <a:r>
              <a:rPr lang="en" sz="1050"/>
              <a:t> - NA</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Census_ProcessorCoreCount</a:t>
            </a:r>
            <a:r>
              <a:rPr lang="en" sz="1050"/>
              <a:t> - Number of logical cores in the processor</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Census_ProcessorManufacturerIdentifier</a:t>
            </a:r>
            <a:r>
              <a:rPr lang="en" sz="1050"/>
              <a:t> - NA</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Census_ProcessorModelIdentifier</a:t>
            </a:r>
            <a:r>
              <a:rPr lang="en" sz="1050"/>
              <a:t> - NA</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Census_ProcessorClass</a:t>
            </a:r>
            <a:r>
              <a:rPr lang="en" sz="1050"/>
              <a:t> - A classification of processors into high/medium/low. Initially used for Pricing Level SKU. No longer maintained and updated</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Census_PrimaryDiskTotalCapacity</a:t>
            </a:r>
            <a:r>
              <a:rPr lang="en" sz="1050"/>
              <a:t> - Amount of disk space on primary disk of the machine in MB</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Census_PrimaryDiskTypeName</a:t>
            </a:r>
            <a:r>
              <a:rPr lang="en" sz="1050"/>
              <a:t> - Friendly name of Primary Disk Type - HDD or SSD</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Census_SystemVolumeTotalCapacity</a:t>
            </a:r>
            <a:r>
              <a:rPr lang="en" sz="1050"/>
              <a:t> - The size of the partition that the System volume is installed on in MB</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Census_HasOpticalDiskDrive</a:t>
            </a:r>
            <a:r>
              <a:rPr lang="en" sz="1050"/>
              <a:t> - True indicates that the machine has an optical disk drive (CD/DVD)</a:t>
            </a:r>
            <a:endParaRPr sz="1050"/>
          </a:p>
          <a:p>
            <a:pPr indent="-295275" lvl="0" marL="457200" rtl="0" algn="l">
              <a:lnSpc>
                <a:spcPct val="115000"/>
              </a:lnSpc>
              <a:spcBef>
                <a:spcPts val="0"/>
              </a:spcBef>
              <a:spcAft>
                <a:spcPts val="0"/>
              </a:spcAft>
              <a:buSzPts val="1050"/>
              <a:buAutoNum type="arabicPeriod" startAt="32"/>
            </a:pPr>
            <a:r>
              <a:rPr lang="en" sz="1050">
                <a:highlight>
                  <a:srgbClr val="F4F4F4"/>
                </a:highlight>
                <a:latin typeface="Roboto Mono"/>
                <a:ea typeface="Roboto Mono"/>
                <a:cs typeface="Roboto Mono"/>
                <a:sym typeface="Roboto Mono"/>
              </a:rPr>
              <a:t>Census_TotalPhysicalRAM</a:t>
            </a:r>
            <a:r>
              <a:rPr lang="en" sz="1050"/>
              <a:t> - Retrieves the physical RAM in MB</a:t>
            </a:r>
            <a:endParaRPr sz="1050"/>
          </a:p>
          <a:p>
            <a:pPr indent="0" lvl="0" marL="0" rtl="0" algn="l">
              <a:lnSpc>
                <a:spcPct val="115000"/>
              </a:lnSpc>
              <a:spcBef>
                <a:spcPts val="300"/>
              </a:spcBef>
              <a:spcAft>
                <a:spcPts val="0"/>
              </a:spcAft>
              <a:buClr>
                <a:srgbClr val="000000"/>
              </a:buClr>
              <a:buSzPts val="1100"/>
              <a:buFont typeface="Arial"/>
              <a:buNone/>
            </a:pPr>
            <a:r>
              <a:t/>
            </a:r>
            <a:endParaRPr sz="1800">
              <a:solidFill>
                <a:schemeClr val="lt2"/>
              </a:solidFill>
              <a:latin typeface="Roboto"/>
              <a:ea typeface="Roboto"/>
              <a:cs typeface="Roboto"/>
              <a:sym typeface="Roboto"/>
            </a:endParaRPr>
          </a:p>
          <a:p>
            <a:pPr indent="-295275" lvl="0" marL="457200" rtl="0" algn="l">
              <a:lnSpc>
                <a:spcPct val="115000"/>
              </a:lnSpc>
              <a:spcBef>
                <a:spcPts val="1600"/>
              </a:spcBef>
              <a:spcAft>
                <a:spcPts val="0"/>
              </a:spcAft>
              <a:buSzPts val="1050"/>
              <a:buFont typeface="Roboto Mono"/>
              <a:buAutoNum type="arabicPeriod" startAt="32"/>
            </a:pPr>
            <a:r>
              <a:t/>
            </a:r>
            <a:endParaRPr sz="1050">
              <a:highlight>
                <a:srgbClr val="F4F4F4"/>
              </a:highlight>
              <a:latin typeface="Roboto Mono"/>
              <a:ea typeface="Roboto Mono"/>
              <a:cs typeface="Roboto Mono"/>
              <a:sym typeface="Roboto Mono"/>
            </a:endParaRPr>
          </a:p>
          <a:p>
            <a:pPr indent="0" lvl="0" marL="0" rtl="0" algn="l">
              <a:spcBef>
                <a:spcPts val="3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345775" y="252775"/>
            <a:ext cx="8487900" cy="46371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300"/>
              </a:spcBef>
              <a:spcAft>
                <a:spcPts val="0"/>
              </a:spcAft>
              <a:buSzPts val="1050"/>
              <a:buAutoNum type="arabicPeriod" startAt="48"/>
            </a:pPr>
            <a:r>
              <a:rPr lang="en" sz="1050">
                <a:highlight>
                  <a:srgbClr val="F4F4F4"/>
                </a:highlight>
                <a:latin typeface="Roboto Mono"/>
                <a:ea typeface="Roboto Mono"/>
                <a:cs typeface="Roboto Mono"/>
                <a:sym typeface="Roboto Mono"/>
              </a:rPr>
              <a:t>Census_ChassisTypeName</a:t>
            </a:r>
            <a:r>
              <a:rPr lang="en" sz="1050"/>
              <a:t> - Retrieves a numeric representation of what type of chassis the machine has. A value of 0 means xx</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Census_InternalPrimaryDiagonalDisplaySizeInInches</a:t>
            </a:r>
            <a:r>
              <a:rPr lang="en" sz="1050"/>
              <a:t> - Retrieves the physical diagonal length in inches of the primary display</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Census_InternalPrimaryDisplayResolutionHorizontal</a:t>
            </a:r>
            <a:r>
              <a:rPr lang="en" sz="1050"/>
              <a:t> - Retrieves the number of pixels in the horizontal direction of the internal display.</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Census_InternalPrimaryDisplayResolutionVertical</a:t>
            </a:r>
            <a:r>
              <a:rPr lang="en" sz="1050"/>
              <a:t> - Retrieves the number of pixels in the vertical direction of the internal display</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Census_PowerPlatformRoleName</a:t>
            </a:r>
            <a:r>
              <a:rPr lang="en" sz="1050"/>
              <a:t> - Indicates the OEM preferred power management profile. This value helps identify the basic form factor of the device</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Census_InternalBatteryType</a:t>
            </a:r>
            <a:r>
              <a:rPr lang="en" sz="1050"/>
              <a:t> - NA</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Census_InternalBatteryNumberOfCharges</a:t>
            </a:r>
            <a:r>
              <a:rPr lang="en" sz="1050"/>
              <a:t> - NA</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Census_OSVersion</a:t>
            </a:r>
            <a:r>
              <a:rPr lang="en" sz="1050"/>
              <a:t> - Numeric OS version Example - 10.0.10130.0</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Census_OSArchitecture</a:t>
            </a:r>
            <a:r>
              <a:rPr lang="en" sz="1050"/>
              <a:t> - Architecture on which the OS is based. Derived from OSVersionFull. Example - amd64</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Census_OSBranch</a:t>
            </a:r>
            <a:r>
              <a:rPr lang="en" sz="1050"/>
              <a:t> - Branch of the OS extracted from the OsVersionFull. Example - OsBranch = fbl_partner_eeap where OsVersion = 6.4.9813.0.amd64fre.fbl_partner_eeap.140810-0005</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Census_OSBuildNumber</a:t>
            </a:r>
            <a:r>
              <a:rPr lang="en" sz="1050"/>
              <a:t> - OS Build number extracted from the OsVersionFull. Example - OsBuildNumber = 10512 or 10240</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Census_OSBuildRevision</a:t>
            </a:r>
            <a:r>
              <a:rPr lang="en" sz="1050"/>
              <a:t> - OS Build revision extracted from the OsVersionFull. Example - OsBuildRevision = 1000 or 16458</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Census_OSEdition</a:t>
            </a:r>
            <a:r>
              <a:rPr lang="en" sz="1050"/>
              <a:t> - Edition of the current OS. Sourced from HKLM\Software\Microsoft\Windows NT\CurrentVersion@EditionID in registry. Example: Enterprise</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Census_OSSkuName</a:t>
            </a:r>
            <a:r>
              <a:rPr lang="en" sz="1050"/>
              <a:t> - OS edition friendly name (currently Windows only)</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Census_OSInstallTypeName</a:t>
            </a:r>
            <a:r>
              <a:rPr lang="en" sz="1050"/>
              <a:t> - Friendly description of what install was used on the machine i.e. clean</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Census_OSInstallLanguageIdentifier</a:t>
            </a:r>
            <a:r>
              <a:rPr lang="en" sz="1050"/>
              <a:t> - NA</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Census_OSUILocaleIdentifier</a:t>
            </a:r>
            <a:r>
              <a:rPr lang="en" sz="1050"/>
              <a:t> - NA</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Census_OSWUAutoUpdateOptionsName</a:t>
            </a:r>
            <a:r>
              <a:rPr lang="en" sz="1050"/>
              <a:t> - Friendly name of the WindowsUpdate auto-update settings on the machine.</a:t>
            </a:r>
            <a:endParaRPr sz="1050"/>
          </a:p>
          <a:p>
            <a:pPr indent="-295275" lvl="0" marL="457200" rtl="0" algn="l">
              <a:lnSpc>
                <a:spcPct val="115000"/>
              </a:lnSpc>
              <a:spcBef>
                <a:spcPts val="0"/>
              </a:spcBef>
              <a:spcAft>
                <a:spcPts val="0"/>
              </a:spcAft>
              <a:buSzPts val="1050"/>
              <a:buAutoNum type="arabicPeriod" startAt="48"/>
            </a:pPr>
            <a:r>
              <a:rPr lang="en" sz="1050">
                <a:highlight>
                  <a:srgbClr val="F4F4F4"/>
                </a:highlight>
                <a:latin typeface="Roboto Mono"/>
                <a:ea typeface="Roboto Mono"/>
                <a:cs typeface="Roboto Mono"/>
                <a:sym typeface="Roboto Mono"/>
              </a:rPr>
              <a:t>Census_IsPortableOperatingSystem</a:t>
            </a:r>
            <a:r>
              <a:rPr lang="en" sz="1050"/>
              <a:t> - Indicates whether OS is booted up and running via Windows-To-Go on a USB stick.</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345775" y="252775"/>
            <a:ext cx="8487900" cy="46371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300"/>
              </a:spcBef>
              <a:spcAft>
                <a:spcPts val="0"/>
              </a:spcAft>
              <a:buSzPts val="1050"/>
              <a:buAutoNum type="arabicPeriod" startAt="67"/>
            </a:pPr>
            <a:r>
              <a:rPr lang="en" sz="1050">
                <a:highlight>
                  <a:srgbClr val="F4F4F4"/>
                </a:highlight>
                <a:latin typeface="Roboto Mono"/>
                <a:ea typeface="Roboto Mono"/>
                <a:cs typeface="Roboto Mono"/>
                <a:sym typeface="Roboto Mono"/>
              </a:rPr>
              <a:t>Census_GenuineStateName</a:t>
            </a:r>
            <a:r>
              <a:rPr lang="en" sz="1050"/>
              <a:t> - Friendly name of OSGenuineStateID. 0 = Genuine</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Census_ActivationChannel</a:t>
            </a:r>
            <a:r>
              <a:rPr lang="en" sz="1050"/>
              <a:t> - Retail license key or Volume license key for a machine.</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Census_IsFlightingInternal</a:t>
            </a:r>
            <a:r>
              <a:rPr lang="en" sz="1050"/>
              <a:t> - NA</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Census_IsFlightsDisabled</a:t>
            </a:r>
            <a:r>
              <a:rPr lang="en" sz="1050"/>
              <a:t> - Indicates if the machine is participating in flighting.</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Census_FlightRing</a:t>
            </a:r>
            <a:r>
              <a:rPr lang="en" sz="1050"/>
              <a:t> - The ring that the device user would like to receive flights for. This might be different from the ring of the OS which is currently installed if the user changes the ring after getting a flight from a different ring.</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Census_ThresholdOptIn</a:t>
            </a:r>
            <a:r>
              <a:rPr lang="en" sz="1050"/>
              <a:t> - NA</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Census_FirmwareManufacturerIdentifier</a:t>
            </a:r>
            <a:r>
              <a:rPr lang="en" sz="1050"/>
              <a:t> - NA</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Census_FirmwareVersionIdentifier</a:t>
            </a:r>
            <a:r>
              <a:rPr lang="en" sz="1050"/>
              <a:t> - NA</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Census_IsSecureBootEnabled</a:t>
            </a:r>
            <a:r>
              <a:rPr lang="en" sz="1050"/>
              <a:t> - Indicates if Secure Boot mode is enabled.</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Census_IsWIMBootEnabled</a:t>
            </a:r>
            <a:r>
              <a:rPr lang="en" sz="1050"/>
              <a:t> - NA</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Census_IsVirtualDevice</a:t>
            </a:r>
            <a:r>
              <a:rPr lang="en" sz="1050"/>
              <a:t> - Identifies a Virtual Machine (machine learning model)</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Census_IsTouchEnabled</a:t>
            </a:r>
            <a:r>
              <a:rPr lang="en" sz="1050"/>
              <a:t> - Is this a touch device ?</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Census_IsPenCapable</a:t>
            </a:r>
            <a:r>
              <a:rPr lang="en" sz="1050"/>
              <a:t> - Is the device capable of pen input ?</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Census_IsAlwaysOnAlwaysConnectedCapable</a:t>
            </a:r>
            <a:r>
              <a:rPr lang="en" sz="1050"/>
              <a:t> - Retreives information about whether the battery enables the device to be AlwaysOnAlwaysConnected .</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Wdft_IsGamer</a:t>
            </a:r>
            <a:r>
              <a:rPr lang="en" sz="1050"/>
              <a:t> - Indicates whether the device is a gamer device or not based on its hardware combination.</a:t>
            </a:r>
            <a:endParaRPr sz="1050"/>
          </a:p>
          <a:p>
            <a:pPr indent="-295275" lvl="0" marL="457200" rtl="0" algn="l">
              <a:lnSpc>
                <a:spcPct val="115000"/>
              </a:lnSpc>
              <a:spcBef>
                <a:spcPts val="0"/>
              </a:spcBef>
              <a:spcAft>
                <a:spcPts val="0"/>
              </a:spcAft>
              <a:buSzPts val="1050"/>
              <a:buAutoNum type="arabicPeriod" startAt="67"/>
            </a:pPr>
            <a:r>
              <a:rPr lang="en" sz="1050">
                <a:highlight>
                  <a:srgbClr val="F4F4F4"/>
                </a:highlight>
                <a:latin typeface="Roboto Mono"/>
                <a:ea typeface="Roboto Mono"/>
                <a:cs typeface="Roboto Mono"/>
                <a:sym typeface="Roboto Mono"/>
              </a:rPr>
              <a:t>Wdft_RegionIdentifier</a:t>
            </a:r>
            <a:r>
              <a:rPr lang="en" sz="1050"/>
              <a:t> - NA</a:t>
            </a:r>
            <a:endParaRPr sz="1050"/>
          </a:p>
          <a:p>
            <a:pPr indent="-295275" lvl="0" marL="457200" rtl="0" algn="l">
              <a:lnSpc>
                <a:spcPct val="115000"/>
              </a:lnSpc>
              <a:spcBef>
                <a:spcPts val="0"/>
              </a:spcBef>
              <a:spcAft>
                <a:spcPts val="0"/>
              </a:spcAft>
              <a:buSzPts val="1050"/>
              <a:buFont typeface="Roboto Mono"/>
              <a:buAutoNum type="arabicPeriod" startAt="67"/>
            </a:pPr>
            <a:r>
              <a:rPr lang="en" sz="1050">
                <a:highlight>
                  <a:srgbClr val="F4F4F4"/>
                </a:highlight>
                <a:latin typeface="Roboto Mono"/>
                <a:ea typeface="Roboto Mono"/>
                <a:cs typeface="Roboto Mono"/>
                <a:sym typeface="Roboto Mono"/>
              </a:rPr>
              <a:t>NoOfDetections</a:t>
            </a:r>
            <a:endParaRPr sz="1050">
              <a:highlight>
                <a:srgbClr val="F4F4F4"/>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