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6"/>
  </p:sldMasterIdLst>
  <p:notesMasterIdLst>
    <p:notesMasterId r:id="rId7"/>
  </p:notesMasterIdLst>
  <p:sldIdLst>
    <p:sldId id="256" r:id="rId8"/>
  </p:sldIdLst>
  <p:sldSz cy="43891200" cx="32918400"/>
  <p:notesSz cx="7102475" cy="102346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000000"/>
          </p15:clr>
        </p15:guide>
        <p15:guide id="2" pos="10368">
          <p15:clr>
            <a:srgbClr val="000000"/>
          </p15:clr>
        </p15:guide>
      </p15:sldGuideLst>
    </p:ext>
    <p:ext uri="{2D200454-40CA-4A62-9FC3-DE9A4176ACB9}">
      <p15:notesGuideLst>
        <p15:guide id="1" orient="horz" pos="3224">
          <p15:clr>
            <a:srgbClr val="000000"/>
          </p15:clr>
        </p15:guide>
        <p15:guide id="2" pos="2237">
          <p15:clr>
            <a:srgbClr val="000000"/>
          </p15:clr>
        </p15:guide>
      </p15:notes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vika Ani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B9F1E1-0855-46E9-A0C6-86613C810770}">
  <a:tblStyle styleId="{B2B9F1E1-0855-46E9-A0C6-86613C8107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10368"/>
      </p:guideLst>
    </p:cSldViewPr>
  </p:slideViewPr>
  <p:notesViewPr>
    <p:cSldViewPr snapToGrid="0">
      <p:cViewPr varScale="1">
        <p:scale>
          <a:sx n="100" d="100"/>
          <a:sy n="100" d="100"/>
        </p:scale>
        <p:origin x="0" y="0"/>
      </p:cViewPr>
      <p:guideLst>
        <p:guide pos="3224" orient="horz"/>
        <p:guide pos="2237"/>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5-23T07:25:17.717">
    <p:pos x="7690" y="6453"/>
    <p:text>if anything regarding the models have to be added, reduce the size and add of in methodology /process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511175"/>
          </a:xfrm>
          <a:prstGeom prst="rect">
            <a:avLst/>
          </a:prstGeom>
          <a:noFill/>
          <a:ln>
            <a:noFill/>
          </a:ln>
        </p:spPr>
        <p:txBody>
          <a:bodyPr anchorCtr="0" anchor="t" bIns="49525" lIns="99050" spcFirstLastPara="1" rIns="99050" wrap="square" tIns="495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022725" y="0"/>
            <a:ext cx="3078162" cy="511175"/>
          </a:xfrm>
          <a:prstGeom prst="rect">
            <a:avLst/>
          </a:prstGeom>
          <a:noFill/>
          <a:ln>
            <a:noFill/>
          </a:ln>
        </p:spPr>
        <p:txBody>
          <a:bodyPr anchorCtr="0" anchor="t" bIns="49525" lIns="99050" spcFirstLastPara="1" rIns="99050" wrap="square" tIns="49525">
            <a:noAutofit/>
          </a:bodyPr>
          <a:lstStyle>
            <a:lvl1pPr lvl="0" marR="0" rtl="0" algn="r">
              <a:lnSpc>
                <a:spcPct val="100000"/>
              </a:lnSpc>
              <a:spcBef>
                <a:spcPts val="0"/>
              </a:spcBef>
              <a:spcAft>
                <a:spcPts val="0"/>
              </a:spcAft>
              <a:buSzPts val="1400"/>
              <a:buNone/>
              <a:defRPr b="0" i="0" sz="1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112962" y="766762"/>
            <a:ext cx="287655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09612" y="4860925"/>
            <a:ext cx="5683250" cy="4606925"/>
          </a:xfrm>
          <a:prstGeom prst="rect">
            <a:avLst/>
          </a:prstGeom>
          <a:noFill/>
          <a:ln>
            <a:noFill/>
          </a:ln>
        </p:spPr>
        <p:txBody>
          <a:bodyPr anchorCtr="0" anchor="t" bIns="49525" lIns="99050" spcFirstLastPara="1" rIns="99050" wrap="square" tIns="495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1850"/>
            <a:ext cx="3078162" cy="511175"/>
          </a:xfrm>
          <a:prstGeom prst="rect">
            <a:avLst/>
          </a:prstGeom>
          <a:noFill/>
          <a:ln>
            <a:noFill/>
          </a:ln>
        </p:spPr>
        <p:txBody>
          <a:bodyPr anchorCtr="0" anchor="b" bIns="49525" lIns="99050" spcFirstLastPara="1" rIns="99050" wrap="square" tIns="495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022725" y="9721850"/>
            <a:ext cx="3078162" cy="51117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1:notes"/>
          <p:cNvSpPr/>
          <p:nvPr>
            <p:ph idx="2" type="sldImg"/>
          </p:nvPr>
        </p:nvSpPr>
        <p:spPr>
          <a:xfrm>
            <a:off x="2112962" y="766762"/>
            <a:ext cx="287655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 name="Google Shape;20;p1:notes"/>
          <p:cNvSpPr txBox="1"/>
          <p:nvPr>
            <p:ph idx="1" type="body"/>
          </p:nvPr>
        </p:nvSpPr>
        <p:spPr>
          <a:xfrm>
            <a:off x="709612" y="4860925"/>
            <a:ext cx="5683250" cy="4606925"/>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21" name="Google Shape;21;p1:notes"/>
          <p:cNvSpPr txBox="1"/>
          <p:nvPr/>
        </p:nvSpPr>
        <p:spPr>
          <a:xfrm>
            <a:off x="4022725" y="9721850"/>
            <a:ext cx="3078162" cy="51117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468564" y="13634358"/>
            <a:ext cx="27981274" cy="9407980"/>
          </a:xfrm>
          <a:prstGeom prst="rect">
            <a:avLst/>
          </a:prstGeom>
          <a:noFill/>
          <a:ln>
            <a:noFill/>
          </a:ln>
        </p:spPr>
        <p:txBody>
          <a:bodyPr anchorCtr="0" anchor="t" bIns="60000" lIns="120000" spcFirstLastPara="1" rIns="120000" wrap="square" tIns="60000">
            <a:noAutofit/>
          </a:bodyPr>
          <a:lstStyle>
            <a:lvl1pPr lvl="0" marR="0" rtl="0" algn="ctr">
              <a:spcBef>
                <a:spcPts val="0"/>
              </a:spcBef>
              <a:spcAft>
                <a:spcPts val="0"/>
              </a:spcAft>
              <a:buSzPts val="1400"/>
              <a:buNone/>
              <a:defRPr b="0" i="0" sz="211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0" i="0" sz="211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0" i="0" sz="211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0" i="0" sz="211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0" i="0" sz="211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0" i="0" sz="211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11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11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1100" u="none" cap="none" strike="noStrike">
                <a:solidFill>
                  <a:schemeClr val="dk1"/>
                </a:solidFill>
                <a:latin typeface="Calibri"/>
                <a:ea typeface="Calibri"/>
                <a:cs typeface="Calibri"/>
                <a:sym typeface="Calibri"/>
              </a:defRPr>
            </a:lvl9pPr>
          </a:lstStyle>
          <a:p/>
        </p:txBody>
      </p:sp>
      <p:sp>
        <p:nvSpPr>
          <p:cNvPr id="17" name="Google Shape;17;p2"/>
          <p:cNvSpPr txBox="1"/>
          <p:nvPr>
            <p:ph idx="1" type="subTitle"/>
          </p:nvPr>
        </p:nvSpPr>
        <p:spPr>
          <a:xfrm>
            <a:off x="4937126" y="24871138"/>
            <a:ext cx="23044149" cy="11217728"/>
          </a:xfrm>
          <a:prstGeom prst="rect">
            <a:avLst/>
          </a:prstGeom>
          <a:noFill/>
          <a:ln>
            <a:noFill/>
          </a:ln>
        </p:spPr>
        <p:txBody>
          <a:bodyPr anchorCtr="0" anchor="t" bIns="60000" lIns="120000" spcFirstLastPara="1" rIns="120000" wrap="square" tIns="60000">
            <a:noAutofit/>
          </a:bodyPr>
          <a:lstStyle>
            <a:lvl1pPr lvl="0" marR="0" rtl="0" algn="ctr">
              <a:spcBef>
                <a:spcPts val="3080"/>
              </a:spcBef>
              <a:spcAft>
                <a:spcPts val="0"/>
              </a:spcAft>
              <a:buClr>
                <a:srgbClr val="888888"/>
              </a:buClr>
              <a:buSzPts val="15400"/>
              <a:buFont typeface="Arial"/>
              <a:buNone/>
              <a:defRPr b="0" i="0" sz="15400" u="none" cap="none" strike="noStrike">
                <a:solidFill>
                  <a:srgbClr val="888888"/>
                </a:solidFill>
                <a:latin typeface="Cambria"/>
                <a:ea typeface="Cambria"/>
                <a:cs typeface="Cambria"/>
                <a:sym typeface="Cambria"/>
              </a:defRPr>
            </a:lvl1pPr>
            <a:lvl2pPr lvl="1" marR="0" rtl="0" algn="ctr">
              <a:spcBef>
                <a:spcPts val="2680"/>
              </a:spcBef>
              <a:spcAft>
                <a:spcPts val="0"/>
              </a:spcAft>
              <a:buClr>
                <a:srgbClr val="888888"/>
              </a:buClr>
              <a:buSzPts val="13400"/>
              <a:buFont typeface="Arial"/>
              <a:buNone/>
              <a:defRPr b="0" i="0" sz="13400" u="none" cap="none" strike="noStrike">
                <a:solidFill>
                  <a:srgbClr val="888888"/>
                </a:solidFill>
                <a:latin typeface="Cambria"/>
                <a:ea typeface="Cambria"/>
                <a:cs typeface="Cambria"/>
                <a:sym typeface="Cambria"/>
              </a:defRPr>
            </a:lvl2pPr>
            <a:lvl3pPr lvl="2" marR="0" rtl="0" algn="ctr">
              <a:spcBef>
                <a:spcPts val="2320"/>
              </a:spcBef>
              <a:spcAft>
                <a:spcPts val="0"/>
              </a:spcAft>
              <a:buClr>
                <a:srgbClr val="888888"/>
              </a:buClr>
              <a:buSzPts val="11600"/>
              <a:buFont typeface="Arial"/>
              <a:buNone/>
              <a:defRPr b="0" i="0" sz="11600" u="none" cap="none" strike="noStrike">
                <a:solidFill>
                  <a:srgbClr val="888888"/>
                </a:solidFill>
                <a:latin typeface="Cambria"/>
                <a:ea typeface="Cambria"/>
                <a:cs typeface="Cambria"/>
                <a:sym typeface="Cambria"/>
              </a:defRPr>
            </a:lvl3pPr>
            <a:lvl4pPr lvl="3" marR="0" rtl="0" algn="ctr">
              <a:spcBef>
                <a:spcPts val="1920"/>
              </a:spcBef>
              <a:spcAft>
                <a:spcPts val="0"/>
              </a:spcAft>
              <a:buClr>
                <a:srgbClr val="888888"/>
              </a:buClr>
              <a:buSzPts val="9600"/>
              <a:buFont typeface="Arial"/>
              <a:buNone/>
              <a:defRPr b="0" i="0" sz="9600" u="none" cap="none" strike="noStrike">
                <a:solidFill>
                  <a:srgbClr val="888888"/>
                </a:solidFill>
                <a:latin typeface="Cambria"/>
                <a:ea typeface="Cambria"/>
                <a:cs typeface="Cambria"/>
                <a:sym typeface="Cambria"/>
              </a:defRPr>
            </a:lvl4pPr>
            <a:lvl5pPr lvl="4" marR="0" rtl="0" algn="ctr">
              <a:spcBef>
                <a:spcPts val="1920"/>
              </a:spcBef>
              <a:spcAft>
                <a:spcPts val="0"/>
              </a:spcAft>
              <a:buClr>
                <a:srgbClr val="888888"/>
              </a:buClr>
              <a:buSzPts val="9600"/>
              <a:buFont typeface="Arial"/>
              <a:buNone/>
              <a:defRPr b="0" i="0" sz="9600" u="none" cap="none" strike="noStrike">
                <a:solidFill>
                  <a:srgbClr val="888888"/>
                </a:solidFill>
                <a:latin typeface="Cambria"/>
                <a:ea typeface="Cambria"/>
                <a:cs typeface="Cambria"/>
                <a:sym typeface="Cambria"/>
              </a:defRPr>
            </a:lvl5pPr>
            <a:lvl6pPr lvl="5" marR="0" rtl="0" algn="ctr">
              <a:spcBef>
                <a:spcPts val="1920"/>
              </a:spcBef>
              <a:spcAft>
                <a:spcPts val="0"/>
              </a:spcAft>
              <a:buClr>
                <a:srgbClr val="888888"/>
              </a:buClr>
              <a:buSzPts val="9600"/>
              <a:buFont typeface="Arial"/>
              <a:buNone/>
              <a:defRPr b="0" i="0" sz="9600" u="none" cap="none" strike="noStrike">
                <a:solidFill>
                  <a:srgbClr val="888888"/>
                </a:solidFill>
                <a:latin typeface="Cambria"/>
                <a:ea typeface="Cambria"/>
                <a:cs typeface="Cambria"/>
                <a:sym typeface="Cambria"/>
              </a:defRPr>
            </a:lvl6pPr>
            <a:lvl7pPr lvl="6" marR="0" rtl="0" algn="ctr">
              <a:spcBef>
                <a:spcPts val="1920"/>
              </a:spcBef>
              <a:spcAft>
                <a:spcPts val="0"/>
              </a:spcAft>
              <a:buClr>
                <a:srgbClr val="888888"/>
              </a:buClr>
              <a:buSzPts val="9600"/>
              <a:buFont typeface="Arial"/>
              <a:buNone/>
              <a:defRPr b="0" i="0" sz="9600" u="none" cap="none" strike="noStrike">
                <a:solidFill>
                  <a:srgbClr val="888888"/>
                </a:solidFill>
                <a:latin typeface="Cambria"/>
                <a:ea typeface="Cambria"/>
                <a:cs typeface="Cambria"/>
                <a:sym typeface="Cambria"/>
              </a:defRPr>
            </a:lvl7pPr>
            <a:lvl8pPr lvl="7" marR="0" rtl="0" algn="ctr">
              <a:spcBef>
                <a:spcPts val="1920"/>
              </a:spcBef>
              <a:spcAft>
                <a:spcPts val="0"/>
              </a:spcAft>
              <a:buClr>
                <a:srgbClr val="888888"/>
              </a:buClr>
              <a:buSzPts val="9600"/>
              <a:buFont typeface="Arial"/>
              <a:buNone/>
              <a:defRPr b="0" i="0" sz="9600" u="none" cap="none" strike="noStrike">
                <a:solidFill>
                  <a:srgbClr val="888888"/>
                </a:solidFill>
                <a:latin typeface="Cambria"/>
                <a:ea typeface="Cambria"/>
                <a:cs typeface="Cambria"/>
                <a:sym typeface="Cambria"/>
              </a:defRPr>
            </a:lvl8pPr>
            <a:lvl9pPr lvl="8" marR="0" rtl="0" algn="ctr">
              <a:spcBef>
                <a:spcPts val="1920"/>
              </a:spcBef>
              <a:spcAft>
                <a:spcPts val="0"/>
              </a:spcAft>
              <a:buClr>
                <a:srgbClr val="888888"/>
              </a:buClr>
              <a:buSzPts val="9600"/>
              <a:buFont typeface="Arial"/>
              <a:buNone/>
              <a:defRPr b="0" i="0" sz="9600" u="none" cap="none" strike="noStrike">
                <a:solidFill>
                  <a:srgbClr val="888888"/>
                </a:solidFill>
                <a:latin typeface="Cambria"/>
                <a:ea typeface="Cambria"/>
                <a:cs typeface="Cambria"/>
                <a:sym typeface="Cambr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647B"/>
            </a:gs>
            <a:gs pos="100000">
              <a:srgbClr val="292E36"/>
            </a:gs>
          </a:gsLst>
          <a:lin ang="5400000" scaled="0"/>
        </a:gradFill>
      </p:bgPr>
    </p:bg>
    <p:spTree>
      <p:nvGrpSpPr>
        <p:cNvPr id="9" name="Shape 9"/>
        <p:cNvGrpSpPr/>
        <p:nvPr/>
      </p:nvGrpSpPr>
      <p:grpSpPr>
        <a:xfrm>
          <a:off x="0" y="0"/>
          <a:ext cx="0" cy="0"/>
          <a:chOff x="0" y="0"/>
          <a:chExt cx="0" cy="0"/>
        </a:xfrm>
      </p:grpSpPr>
      <p:sp>
        <p:nvSpPr>
          <p:cNvPr id="10" name="Google Shape;10;p1"/>
          <p:cNvSpPr txBox="1"/>
          <p:nvPr/>
        </p:nvSpPr>
        <p:spPr>
          <a:xfrm>
            <a:off x="0" y="6453187"/>
            <a:ext cx="32918401" cy="1366837"/>
          </a:xfrm>
          <a:prstGeom prst="rect">
            <a:avLst/>
          </a:prstGeom>
          <a:solidFill>
            <a:srgbClr val="B53443"/>
          </a:solidFill>
          <a:ln>
            <a:noFill/>
          </a:ln>
          <a:effectLst>
            <a:outerShdw blurRad="63500" dir="5400000" dist="38100">
              <a:srgbClr val="000000"/>
            </a:outerShdw>
          </a:effectLst>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nvSpPr>
        <p:spPr>
          <a:xfrm>
            <a:off x="0" y="6046787"/>
            <a:ext cx="32918401" cy="406400"/>
          </a:xfrm>
          <a:prstGeom prst="rect">
            <a:avLst/>
          </a:prstGeom>
          <a:solidFill>
            <a:srgbClr val="FAAA47"/>
          </a:solidFill>
          <a:ln>
            <a:noFill/>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txBox="1"/>
          <p:nvPr/>
        </p:nvSpPr>
        <p:spPr>
          <a:xfrm>
            <a:off x="0" y="0"/>
            <a:ext cx="32918401" cy="6046787"/>
          </a:xfrm>
          <a:prstGeom prst="rect">
            <a:avLst/>
          </a:prstGeom>
          <a:solidFill>
            <a:schemeClr val="lt1"/>
          </a:solidFill>
          <a:ln>
            <a:noFill/>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nvSpPr>
        <p:spPr>
          <a:xfrm>
            <a:off x="0" y="6432550"/>
            <a:ext cx="32918401" cy="1366837"/>
          </a:xfrm>
          <a:prstGeom prst="rect">
            <a:avLst/>
          </a:prstGeom>
          <a:solidFill>
            <a:srgbClr val="C41230"/>
          </a:solidFill>
          <a:ln cap="flat" cmpd="sng" w="9525">
            <a:solidFill>
              <a:srgbClr val="4A7EBB"/>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 name="Google Shape;14;p1"/>
          <p:cNvPicPr preferRelativeResize="0"/>
          <p:nvPr/>
        </p:nvPicPr>
        <p:blipFill rotWithShape="1">
          <a:blip r:embed="rId1">
            <a:alphaModFix/>
          </a:blip>
          <a:srcRect b="0" l="0" r="0" t="0"/>
          <a:stretch/>
        </p:blipFill>
        <p:spPr>
          <a:xfrm>
            <a:off x="714375" y="-2098675"/>
            <a:ext cx="7543800" cy="10363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 Id="rId11" Type="http://schemas.openxmlformats.org/officeDocument/2006/relationships/image" Target="../media/image1.png"/><Relationship Id="rId10" Type="http://schemas.openxmlformats.org/officeDocument/2006/relationships/image" Target="../media/image3.jp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3"/>
          <p:cNvSpPr txBox="1"/>
          <p:nvPr/>
        </p:nvSpPr>
        <p:spPr>
          <a:xfrm>
            <a:off x="0" y="7631112"/>
            <a:ext cx="32961262" cy="893762"/>
          </a:xfrm>
          <a:prstGeom prst="rect">
            <a:avLst/>
          </a:prstGeom>
          <a:solidFill>
            <a:srgbClr val="C00000"/>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6000"/>
              <a:buFont typeface="Algerian"/>
              <a:buNone/>
            </a:pPr>
            <a:r>
              <a:rPr b="0" i="1" lang="en-US" sz="6000" u="none">
                <a:solidFill>
                  <a:srgbClr val="FFFF00"/>
                </a:solidFill>
                <a:latin typeface="Algerian"/>
                <a:ea typeface="Algerian"/>
                <a:cs typeface="Algerian"/>
                <a:sym typeface="Algerian"/>
              </a:rPr>
              <a:t>PRoJECT PRESENTATION</a:t>
            </a:r>
            <a:endParaRPr/>
          </a:p>
        </p:txBody>
      </p:sp>
      <p:pic>
        <p:nvPicPr>
          <p:cNvPr id="24" name="Google Shape;24;p3"/>
          <p:cNvPicPr preferRelativeResize="0"/>
          <p:nvPr/>
        </p:nvPicPr>
        <p:blipFill rotWithShape="1">
          <a:blip r:embed="rId4">
            <a:alphaModFix/>
          </a:blip>
          <a:srcRect b="0" l="0" r="0" t="0"/>
          <a:stretch/>
        </p:blipFill>
        <p:spPr>
          <a:xfrm>
            <a:off x="13787438" y="18283238"/>
            <a:ext cx="4725987" cy="8128000"/>
          </a:xfrm>
          <a:prstGeom prst="rect">
            <a:avLst/>
          </a:prstGeom>
          <a:noFill/>
          <a:ln>
            <a:noFill/>
          </a:ln>
        </p:spPr>
      </p:pic>
      <p:sp>
        <p:nvSpPr>
          <p:cNvPr id="25" name="Google Shape;25;p3"/>
          <p:cNvSpPr txBox="1"/>
          <p:nvPr/>
        </p:nvSpPr>
        <p:spPr>
          <a:xfrm>
            <a:off x="27725" y="8524875"/>
            <a:ext cx="32905800" cy="36106200"/>
          </a:xfrm>
          <a:prstGeom prst="rect">
            <a:avLst/>
          </a:prstGeom>
          <a:gradFill>
            <a:gsLst>
              <a:gs pos="0">
                <a:srgbClr val="3F80CD"/>
              </a:gs>
              <a:gs pos="100000">
                <a:srgbClr val="9BC1FF"/>
              </a:gs>
            </a:gsLst>
            <a:lin ang="16200000" scaled="0"/>
          </a:gradFill>
          <a:ln cap="flat" cmpd="sng" w="9525">
            <a:solidFill>
              <a:srgbClr val="4A7EBB"/>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3"/>
          <p:cNvSpPr/>
          <p:nvPr/>
        </p:nvSpPr>
        <p:spPr>
          <a:xfrm>
            <a:off x="11791950" y="8828075"/>
            <a:ext cx="10082100" cy="14277900"/>
          </a:xfrm>
          <a:prstGeom prst="roundRect">
            <a:avLst>
              <a:gd fmla="val 16667" name="adj"/>
            </a:avLst>
          </a:prstGeom>
          <a:solidFill>
            <a:schemeClr val="lt1"/>
          </a:solidFill>
          <a:ln cap="flat" cmpd="sng" w="25400">
            <a:solidFill>
              <a:srgbClr val="9BBB59"/>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3"/>
          <p:cNvSpPr/>
          <p:nvPr/>
        </p:nvSpPr>
        <p:spPr>
          <a:xfrm>
            <a:off x="288925" y="8894762"/>
            <a:ext cx="10890250" cy="8502650"/>
          </a:xfrm>
          <a:prstGeom prst="roundRect">
            <a:avLst>
              <a:gd fmla="val 16667" name="adj"/>
            </a:avLst>
          </a:prstGeom>
          <a:solidFill>
            <a:schemeClr val="lt1"/>
          </a:solidFill>
          <a:ln cap="flat" cmpd="sng" w="25400">
            <a:solidFill>
              <a:srgbClr val="9BBB59"/>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3"/>
          <p:cNvSpPr txBox="1"/>
          <p:nvPr/>
        </p:nvSpPr>
        <p:spPr>
          <a:xfrm>
            <a:off x="665150" y="9034451"/>
            <a:ext cx="10058400" cy="6621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Black"/>
              <a:buNone/>
            </a:pPr>
            <a:r>
              <a:rPr b="1" i="0" lang="en-US" sz="5000" u="none">
                <a:solidFill>
                  <a:srgbClr val="FF0000"/>
                </a:solidFill>
              </a:rPr>
              <a:t>Objective</a:t>
            </a:r>
            <a:endParaRPr b="1" i="0" sz="5000" u="none">
              <a:solidFill>
                <a:srgbClr val="FF0000"/>
              </a:solidFill>
            </a:endParaRPr>
          </a:p>
          <a:p>
            <a:pPr indent="0" lvl="0" marL="0" marR="0" rtl="0" algn="ctr">
              <a:lnSpc>
                <a:spcPct val="100000"/>
              </a:lnSpc>
              <a:spcBef>
                <a:spcPts val="0"/>
              </a:spcBef>
              <a:spcAft>
                <a:spcPts val="0"/>
              </a:spcAft>
              <a:buClr>
                <a:srgbClr val="FF0000"/>
              </a:buClr>
              <a:buSzPts val="5000"/>
              <a:buFont typeface="Arial Black"/>
              <a:buNone/>
            </a:pPr>
            <a:r>
              <a:t/>
            </a:r>
            <a:endParaRPr b="1" sz="5000">
              <a:solidFill>
                <a:srgbClr val="FF0000"/>
              </a:solidFill>
              <a:latin typeface="Arial Black"/>
              <a:ea typeface="Arial Black"/>
              <a:cs typeface="Arial Black"/>
              <a:sym typeface="Arial Black"/>
            </a:endParaRPr>
          </a:p>
          <a:p>
            <a:pPr indent="0" lvl="0" marL="0" marR="0" rtl="0" algn="just">
              <a:lnSpc>
                <a:spcPct val="100000"/>
              </a:lnSpc>
              <a:spcBef>
                <a:spcPts val="0"/>
              </a:spcBef>
              <a:spcAft>
                <a:spcPts val="0"/>
              </a:spcAft>
              <a:buClr>
                <a:srgbClr val="FF0000"/>
              </a:buClr>
              <a:buSzPts val="5000"/>
              <a:buFont typeface="Arial Black"/>
              <a:buNone/>
            </a:pPr>
            <a:r>
              <a:t/>
            </a:r>
            <a:endParaRPr b="1" sz="5000">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b="1" i="0" sz="5000" u="none">
              <a:solidFill>
                <a:srgbClr val="FF0000"/>
              </a:solidFill>
              <a:latin typeface="Arial Black"/>
              <a:ea typeface="Arial Black"/>
              <a:cs typeface="Arial Black"/>
              <a:sym typeface="Arial Black"/>
            </a:endParaRPr>
          </a:p>
        </p:txBody>
      </p:sp>
      <p:sp>
        <p:nvSpPr>
          <p:cNvPr id="29" name="Google Shape;29;p3"/>
          <p:cNvSpPr/>
          <p:nvPr/>
        </p:nvSpPr>
        <p:spPr>
          <a:xfrm>
            <a:off x="285750" y="17667300"/>
            <a:ext cx="10890300" cy="26004000"/>
          </a:xfrm>
          <a:prstGeom prst="roundRect">
            <a:avLst>
              <a:gd fmla="val 16667" name="adj"/>
            </a:avLst>
          </a:prstGeom>
          <a:solidFill>
            <a:schemeClr val="lt1"/>
          </a:solidFill>
          <a:ln cap="flat" cmpd="sng" w="25400">
            <a:solidFill>
              <a:srgbClr val="9BBB59"/>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txBox="1"/>
          <p:nvPr/>
        </p:nvSpPr>
        <p:spPr>
          <a:xfrm>
            <a:off x="781050" y="17427863"/>
            <a:ext cx="10058400" cy="16383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a:buNone/>
            </a:pPr>
            <a:r>
              <a:t/>
            </a:r>
            <a:endParaRPr b="1" sz="5000">
              <a:solidFill>
                <a:srgbClr val="FF0000"/>
              </a:solidFill>
            </a:endParaRPr>
          </a:p>
          <a:p>
            <a:pPr indent="0" lvl="0" marL="0" marR="0" rtl="0" algn="ctr">
              <a:lnSpc>
                <a:spcPct val="100000"/>
              </a:lnSpc>
              <a:spcBef>
                <a:spcPts val="0"/>
              </a:spcBef>
              <a:spcAft>
                <a:spcPts val="0"/>
              </a:spcAft>
              <a:buClr>
                <a:srgbClr val="FF0000"/>
              </a:buClr>
              <a:buSzPts val="5000"/>
              <a:buFont typeface="Arial"/>
              <a:buNone/>
            </a:pPr>
            <a:r>
              <a:rPr b="1" lang="en-US" sz="5000">
                <a:solidFill>
                  <a:srgbClr val="FF0000"/>
                </a:solidFill>
              </a:rPr>
              <a:t>Results / Output</a:t>
            </a:r>
            <a:endParaRPr/>
          </a:p>
          <a:p>
            <a:pPr indent="0" lvl="0" marL="0" marR="0" rtl="0" algn="just">
              <a:lnSpc>
                <a:spcPct val="100000"/>
              </a:lnSpc>
              <a:spcBef>
                <a:spcPts val="0"/>
              </a:spcBef>
              <a:spcAft>
                <a:spcPts val="0"/>
              </a:spcAft>
              <a:buClr>
                <a:schemeClr val="dk1"/>
              </a:buClr>
              <a:buSzPts val="4000"/>
              <a:buFont typeface="Arial"/>
              <a:buNone/>
            </a:pPr>
            <a:r>
              <a:t/>
            </a:r>
            <a:endParaRPr b="0" i="0" sz="4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000" u="none">
              <a:solidFill>
                <a:schemeClr val="dk1"/>
              </a:solidFill>
              <a:latin typeface="Arial"/>
              <a:ea typeface="Arial"/>
              <a:cs typeface="Arial"/>
              <a:sym typeface="Arial"/>
            </a:endParaRPr>
          </a:p>
        </p:txBody>
      </p:sp>
      <p:sp>
        <p:nvSpPr>
          <p:cNvPr id="31" name="Google Shape;31;p3"/>
          <p:cNvSpPr/>
          <p:nvPr/>
        </p:nvSpPr>
        <p:spPr>
          <a:xfrm>
            <a:off x="11918949" y="23641900"/>
            <a:ext cx="10314000" cy="11715900"/>
          </a:xfrm>
          <a:prstGeom prst="roundRect">
            <a:avLst>
              <a:gd fmla="val 16667" name="adj"/>
            </a:avLst>
          </a:prstGeom>
          <a:solidFill>
            <a:schemeClr val="lt1"/>
          </a:solidFill>
          <a:ln cap="flat" cmpd="sng" w="25400">
            <a:solidFill>
              <a:srgbClr val="9BBB59"/>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ctr">
              <a:lnSpc>
                <a:spcPct val="100000"/>
              </a:lnSpc>
              <a:spcBef>
                <a:spcPts val="0"/>
              </a:spcBef>
              <a:spcAft>
                <a:spcPts val="0"/>
              </a:spcAft>
              <a:buClr>
                <a:srgbClr val="000000"/>
              </a:buClr>
              <a:buSzPts val="4200"/>
              <a:buFont typeface="Cambria"/>
              <a:buNone/>
            </a:pPr>
            <a:r>
              <a:rPr b="0" i="0" lang="en-US" sz="4200" u="none">
                <a:solidFill>
                  <a:srgbClr val="000000"/>
                </a:solidFill>
                <a:latin typeface="Cambria"/>
                <a:ea typeface="Cambria"/>
                <a:cs typeface="Cambria"/>
                <a:sym typeface="Cambria"/>
              </a:rPr>
              <a:t> </a:t>
            </a:r>
            <a:endParaRPr/>
          </a:p>
        </p:txBody>
      </p:sp>
      <p:sp>
        <p:nvSpPr>
          <p:cNvPr id="32" name="Google Shape;32;p3"/>
          <p:cNvSpPr txBox="1"/>
          <p:nvPr/>
        </p:nvSpPr>
        <p:spPr>
          <a:xfrm>
            <a:off x="12034900" y="23903923"/>
            <a:ext cx="10082100" cy="8937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a:buNone/>
            </a:pPr>
            <a:r>
              <a:rPr b="1" i="0" lang="en-US" sz="5000" u="none">
                <a:solidFill>
                  <a:srgbClr val="FF0000"/>
                </a:solidFill>
                <a:latin typeface="Arial"/>
                <a:ea typeface="Arial"/>
                <a:cs typeface="Arial"/>
                <a:sym typeface="Arial"/>
              </a:rPr>
              <a:t> </a:t>
            </a:r>
            <a:r>
              <a:rPr b="1" lang="en-US" sz="5000">
                <a:solidFill>
                  <a:srgbClr val="FF0000"/>
                </a:solidFill>
              </a:rPr>
              <a:t>Background</a:t>
            </a:r>
            <a:endParaRPr/>
          </a:p>
          <a:p>
            <a:pPr indent="0" lvl="0" marL="0" marR="0" rtl="0" algn="l">
              <a:lnSpc>
                <a:spcPct val="100000"/>
              </a:lnSpc>
              <a:spcBef>
                <a:spcPts val="0"/>
              </a:spcBef>
              <a:spcAft>
                <a:spcPts val="0"/>
              </a:spcAft>
              <a:buNone/>
            </a:pPr>
            <a:r>
              <a:t/>
            </a:r>
            <a:endParaRPr b="1" i="0" sz="5000" u="none">
              <a:solidFill>
                <a:srgbClr val="FF0000"/>
              </a:solidFill>
              <a:latin typeface="Arial"/>
              <a:ea typeface="Arial"/>
              <a:cs typeface="Arial"/>
              <a:sym typeface="Arial"/>
            </a:endParaRPr>
          </a:p>
        </p:txBody>
      </p:sp>
      <p:sp>
        <p:nvSpPr>
          <p:cNvPr id="33" name="Google Shape;33;p3"/>
          <p:cNvSpPr/>
          <p:nvPr/>
        </p:nvSpPr>
        <p:spPr>
          <a:xfrm>
            <a:off x="11533187" y="35701288"/>
            <a:ext cx="21282000" cy="7264500"/>
          </a:xfrm>
          <a:prstGeom prst="roundRect">
            <a:avLst>
              <a:gd fmla="val 16667" name="adj"/>
            </a:avLst>
          </a:prstGeom>
          <a:solidFill>
            <a:schemeClr val="lt1"/>
          </a:solidFill>
          <a:ln cap="flat" cmpd="sng" w="9525">
            <a:solidFill>
              <a:schemeClr val="dk1"/>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
          <p:cNvSpPr/>
          <p:nvPr/>
        </p:nvSpPr>
        <p:spPr>
          <a:xfrm>
            <a:off x="22558375" y="25699850"/>
            <a:ext cx="9674100" cy="9653700"/>
          </a:xfrm>
          <a:prstGeom prst="roundRect">
            <a:avLst>
              <a:gd fmla="val 16667" name="adj"/>
            </a:avLst>
          </a:prstGeom>
          <a:solidFill>
            <a:schemeClr val="lt1"/>
          </a:solidFill>
          <a:ln cap="flat" cmpd="sng" w="25400">
            <a:solidFill>
              <a:srgbClr val="9BBB59"/>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3"/>
          <p:cNvSpPr txBox="1"/>
          <p:nvPr/>
        </p:nvSpPr>
        <p:spPr>
          <a:xfrm>
            <a:off x="23815675" y="25897800"/>
            <a:ext cx="7159500" cy="10860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a:buNone/>
            </a:pPr>
            <a:r>
              <a:rPr b="1" i="0" lang="en-US" sz="5000" u="none">
                <a:solidFill>
                  <a:srgbClr val="FF0000"/>
                </a:solidFill>
                <a:latin typeface="Arial"/>
                <a:ea typeface="Arial"/>
                <a:cs typeface="Arial"/>
                <a:sym typeface="Arial"/>
              </a:rPr>
              <a:t>Conclusion</a:t>
            </a:r>
            <a:endParaRPr/>
          </a:p>
          <a:p>
            <a:pPr indent="0" lvl="0" marL="0" marR="0" rtl="0" algn="l">
              <a:lnSpc>
                <a:spcPct val="100000"/>
              </a:lnSpc>
              <a:spcBef>
                <a:spcPts val="0"/>
              </a:spcBef>
              <a:spcAft>
                <a:spcPts val="0"/>
              </a:spcAft>
              <a:buNone/>
            </a:pPr>
            <a:r>
              <a:t/>
            </a:r>
            <a:endParaRPr b="0" i="0" sz="5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400"/>
              <a:buFont typeface="Arial"/>
              <a:buNone/>
            </a:pPr>
            <a:r>
              <a:rPr b="1" i="0" lang="en-US" sz="5400" u="none">
                <a:solidFill>
                  <a:schemeClr val="dk1"/>
                </a:solidFill>
                <a:latin typeface="Arial"/>
                <a:ea typeface="Arial"/>
                <a:cs typeface="Arial"/>
                <a:sym typeface="Arial"/>
              </a:rPr>
              <a:t> </a:t>
            </a:r>
            <a:endParaRPr b="0" i="0" sz="5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0"/>
              <a:buFont typeface="Arial"/>
              <a:buNone/>
            </a:pPr>
            <a:r>
              <a:t/>
            </a:r>
            <a:endParaRPr b="1" i="0" sz="5000" u="non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4000"/>
              <a:buFont typeface="Arial"/>
              <a:buNone/>
            </a:pPr>
            <a:r>
              <a:t/>
            </a:r>
            <a:endParaRPr b="0" i="0" sz="4000" u="non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b="0" i="0" sz="4000" u="none">
              <a:solidFill>
                <a:schemeClr val="dk1"/>
              </a:solidFill>
              <a:latin typeface="Arial Black"/>
              <a:ea typeface="Arial Black"/>
              <a:cs typeface="Arial Black"/>
              <a:sym typeface="Arial Black"/>
            </a:endParaRPr>
          </a:p>
        </p:txBody>
      </p:sp>
      <p:sp>
        <p:nvSpPr>
          <p:cNvPr id="36" name="Google Shape;36;p3"/>
          <p:cNvSpPr/>
          <p:nvPr/>
        </p:nvSpPr>
        <p:spPr>
          <a:xfrm>
            <a:off x="22607525" y="8828075"/>
            <a:ext cx="10058400" cy="16557000"/>
          </a:xfrm>
          <a:prstGeom prst="roundRect">
            <a:avLst>
              <a:gd fmla="val 16667" name="adj"/>
            </a:avLst>
          </a:prstGeom>
          <a:solidFill>
            <a:schemeClr val="lt1"/>
          </a:solidFill>
          <a:ln cap="flat" cmpd="sng" w="25400">
            <a:solidFill>
              <a:srgbClr val="9BBB59"/>
            </a:solidFill>
            <a:prstDash val="solid"/>
            <a:miter lim="800000"/>
            <a:headEnd len="sm" w="sm" type="none"/>
            <a:tailEnd len="sm" w="sm" type="none"/>
          </a:ln>
        </p:spPr>
        <p:txBody>
          <a:bodyPr anchorCtr="0" anchor="ctr" bIns="60000" lIns="120000" spcFirstLastPara="1" rIns="120000" wrap="square" tIns="6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3"/>
          <p:cNvSpPr txBox="1"/>
          <p:nvPr/>
        </p:nvSpPr>
        <p:spPr>
          <a:xfrm>
            <a:off x="23063150" y="9112100"/>
            <a:ext cx="9144000" cy="10860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a:buNone/>
            </a:pPr>
            <a:r>
              <a:rPr b="1" i="0" lang="en-US" sz="5000" u="none">
                <a:solidFill>
                  <a:srgbClr val="FF0000"/>
                </a:solidFill>
                <a:latin typeface="Arial"/>
                <a:ea typeface="Arial"/>
                <a:cs typeface="Arial"/>
                <a:sym typeface="Arial"/>
              </a:rPr>
              <a:t>Applications of the Project</a:t>
            </a:r>
            <a:endParaRPr/>
          </a:p>
          <a:p>
            <a:pPr indent="0" lvl="0" marL="0" marR="0" rtl="0" algn="ctr">
              <a:lnSpc>
                <a:spcPct val="100000"/>
              </a:lnSpc>
              <a:spcBef>
                <a:spcPts val="0"/>
              </a:spcBef>
              <a:spcAft>
                <a:spcPts val="0"/>
              </a:spcAft>
              <a:buClr>
                <a:schemeClr val="dk1"/>
              </a:buClr>
              <a:buSzPts val="5000"/>
              <a:buFont typeface="Arial"/>
              <a:buNone/>
            </a:pPr>
            <a:r>
              <a:t/>
            </a:r>
            <a:endParaRPr b="1" i="0" sz="5000" u="non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t/>
            </a:r>
            <a:endParaRPr b="0" i="0" sz="4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800"/>
              <a:buFont typeface="Arial"/>
              <a:buNone/>
            </a:pPr>
            <a:r>
              <a:t/>
            </a:r>
            <a:endParaRPr b="1" i="0" sz="5800" u="non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5800" u="none">
              <a:solidFill>
                <a:srgbClr val="FF0000"/>
              </a:solidFill>
              <a:latin typeface="Arial"/>
              <a:ea typeface="Arial"/>
              <a:cs typeface="Arial"/>
              <a:sym typeface="Arial"/>
            </a:endParaRPr>
          </a:p>
        </p:txBody>
      </p:sp>
      <p:sp>
        <p:nvSpPr>
          <p:cNvPr id="38" name="Google Shape;38;p3"/>
          <p:cNvSpPr txBox="1"/>
          <p:nvPr/>
        </p:nvSpPr>
        <p:spPr>
          <a:xfrm>
            <a:off x="12458700" y="35771225"/>
            <a:ext cx="18249900" cy="8937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a:buNone/>
            </a:pPr>
            <a:r>
              <a:rPr b="1" i="0" lang="en-US" sz="5000" u="none">
                <a:solidFill>
                  <a:srgbClr val="FF0000"/>
                </a:solidFill>
                <a:latin typeface="Arial"/>
                <a:ea typeface="Arial"/>
                <a:cs typeface="Arial"/>
                <a:sym typeface="Arial"/>
              </a:rPr>
              <a:t>         Experimental Details</a:t>
            </a:r>
            <a:endParaRPr/>
          </a:p>
          <a:p>
            <a:pPr indent="0" lvl="0" marL="0" marR="0" rtl="0" algn="l">
              <a:lnSpc>
                <a:spcPct val="100000"/>
              </a:lnSpc>
              <a:spcBef>
                <a:spcPts val="0"/>
              </a:spcBef>
              <a:spcAft>
                <a:spcPts val="0"/>
              </a:spcAft>
              <a:buClr>
                <a:schemeClr val="dk1"/>
              </a:buClr>
              <a:buSzPts val="3600"/>
              <a:buFont typeface="Arial"/>
              <a:buNone/>
            </a:pPr>
            <a:r>
              <a:t/>
            </a:r>
            <a:endParaRPr b="0" i="0" sz="3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t/>
            </a:r>
            <a:endParaRPr b="0" i="0" sz="36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800"/>
              <a:buFont typeface="Arial"/>
              <a:buNone/>
            </a:pPr>
            <a:r>
              <a:t/>
            </a:r>
            <a:endParaRPr b="1" i="0" sz="5800" u="none">
              <a:solidFill>
                <a:srgbClr val="FF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200"/>
              <a:buFont typeface="Arial"/>
              <a:buNone/>
            </a:pPr>
            <a:r>
              <a:t/>
            </a:r>
            <a:endParaRPr b="1" i="0" sz="4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200"/>
              <a:buFont typeface="Arial"/>
              <a:buNone/>
            </a:pPr>
            <a:r>
              <a:rPr b="1" i="0" lang="en-US" sz="4200" u="none">
                <a:solidFill>
                  <a:schemeClr val="dk1"/>
                </a:solidFill>
                <a:latin typeface="Arial"/>
                <a:ea typeface="Arial"/>
                <a:cs typeface="Arial"/>
                <a:sym typeface="Arial"/>
              </a:rPr>
              <a:t> </a:t>
            </a:r>
            <a:endParaRPr b="1" i="0" sz="4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 </a:t>
            </a:r>
            <a:endParaRPr/>
          </a:p>
        </p:txBody>
      </p:sp>
      <p:sp>
        <p:nvSpPr>
          <p:cNvPr id="39" name="Google Shape;39;p3"/>
          <p:cNvSpPr txBox="1"/>
          <p:nvPr/>
        </p:nvSpPr>
        <p:spPr>
          <a:xfrm>
            <a:off x="-30162" y="-153987"/>
            <a:ext cx="32918401" cy="763111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3"/>
          <p:cNvSpPr txBox="1"/>
          <p:nvPr/>
        </p:nvSpPr>
        <p:spPr>
          <a:xfrm>
            <a:off x="1686699" y="4090975"/>
            <a:ext cx="30088800" cy="29529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chemeClr val="dk1"/>
              </a:buClr>
              <a:buSzPts val="4400"/>
              <a:buFont typeface="Arial Black"/>
              <a:buNone/>
            </a:pPr>
            <a:r>
              <a:rPr b="1" i="0" lang="en-US" sz="4800" u="none">
                <a:solidFill>
                  <a:schemeClr val="dk1"/>
                </a:solidFill>
                <a:latin typeface="Arial Black"/>
                <a:ea typeface="Arial Black"/>
                <a:cs typeface="Arial Black"/>
                <a:sym typeface="Arial Black"/>
              </a:rPr>
              <a:t>Windows Based Malware Prediction System using Deep Learning Techniques</a:t>
            </a:r>
            <a:endParaRPr b="1" i="0" sz="4800" u="none">
              <a:solidFill>
                <a:schemeClr val="dk1"/>
              </a:solidFill>
              <a:latin typeface="Arial Black"/>
              <a:ea typeface="Arial Black"/>
              <a:cs typeface="Arial Black"/>
              <a:sym typeface="Arial Black"/>
            </a:endParaRPr>
          </a:p>
          <a:p>
            <a:pPr indent="0" lvl="0" marL="0" marR="0" rtl="0" algn="ctr">
              <a:lnSpc>
                <a:spcPct val="10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Aatish Kayyath (1MS15CS002), Abishek Padaki (1MS15CS005), Aravind P Anil (1MS15CS024), Devika Anil (1MS15CS040)</a:t>
            </a:r>
            <a:endParaRPr b="0" i="0" sz="4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800"/>
              <a:buFont typeface="Times New Roman"/>
              <a:buNone/>
            </a:pPr>
            <a:r>
              <a:rPr b="0" i="0" lang="en-US" sz="4800" u="none">
                <a:solidFill>
                  <a:schemeClr val="dk1"/>
                </a:solidFill>
                <a:latin typeface="Times New Roman"/>
                <a:ea typeface="Times New Roman"/>
                <a:cs typeface="Times New Roman"/>
                <a:sym typeface="Times New Roman"/>
              </a:rPr>
              <a:t>Department of </a:t>
            </a:r>
            <a:r>
              <a:rPr lang="en-US" sz="4800">
                <a:solidFill>
                  <a:schemeClr val="dk1"/>
                </a:solidFill>
                <a:latin typeface="Times New Roman"/>
                <a:ea typeface="Times New Roman"/>
                <a:cs typeface="Times New Roman"/>
                <a:sym typeface="Times New Roman"/>
              </a:rPr>
              <a:t>Computer Science and Engineering</a:t>
            </a:r>
            <a:endParaRPr/>
          </a:p>
          <a:p>
            <a:pPr indent="0" lvl="0" marL="0" marR="0" rtl="0" algn="ctr">
              <a:lnSpc>
                <a:spcPct val="100000"/>
              </a:lnSpc>
              <a:spcBef>
                <a:spcPts val="0"/>
              </a:spcBef>
              <a:spcAft>
                <a:spcPts val="0"/>
              </a:spcAft>
              <a:buClr>
                <a:schemeClr val="dk1"/>
              </a:buClr>
              <a:buSzPts val="4800"/>
              <a:buFont typeface="Times New Roman"/>
              <a:buNone/>
            </a:pPr>
            <a:r>
              <a:rPr b="0" i="0" lang="en-US" sz="4800" u="none">
                <a:solidFill>
                  <a:schemeClr val="dk1"/>
                </a:solidFill>
                <a:latin typeface="Times New Roman"/>
                <a:ea typeface="Times New Roman"/>
                <a:cs typeface="Times New Roman"/>
                <a:sym typeface="Times New Roman"/>
              </a:rPr>
              <a:t>Guide</a:t>
            </a:r>
            <a:r>
              <a:rPr lang="en-US" sz="4800">
                <a:solidFill>
                  <a:schemeClr val="dk1"/>
                </a:solidFill>
                <a:latin typeface="Times New Roman"/>
                <a:ea typeface="Times New Roman"/>
                <a:cs typeface="Times New Roman"/>
                <a:sym typeface="Times New Roman"/>
              </a:rPr>
              <a:t>: Dr. Rajarajeswari S</a:t>
            </a:r>
            <a:endParaRPr/>
          </a:p>
        </p:txBody>
      </p:sp>
      <p:sp>
        <p:nvSpPr>
          <p:cNvPr id="41" name="Google Shape;41;p3"/>
          <p:cNvSpPr txBox="1"/>
          <p:nvPr/>
        </p:nvSpPr>
        <p:spPr>
          <a:xfrm>
            <a:off x="0" y="-117475"/>
            <a:ext cx="32918400" cy="376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Times New Roman"/>
              <a:buNone/>
            </a:pPr>
            <a:r>
              <a:rPr b="1" i="0" lang="en-US" sz="6000" u="none">
                <a:solidFill>
                  <a:srgbClr val="000000"/>
                </a:solidFill>
                <a:latin typeface="Times New Roman"/>
                <a:ea typeface="Times New Roman"/>
                <a:cs typeface="Times New Roman"/>
                <a:sym typeface="Times New Roman"/>
              </a:rPr>
              <a:t>  RAMAIAH INSTITUTE OF TECHNOLOGY</a:t>
            </a:r>
            <a:endParaRPr/>
          </a:p>
          <a:p>
            <a:pPr indent="0" lvl="0" marL="0" marR="0" rtl="0" algn="ctr">
              <a:lnSpc>
                <a:spcPct val="100000"/>
              </a:lnSpc>
              <a:spcBef>
                <a:spcPts val="0"/>
              </a:spcBef>
              <a:spcAft>
                <a:spcPts val="0"/>
              </a:spcAft>
              <a:buClr>
                <a:srgbClr val="000000"/>
              </a:buClr>
              <a:buSzPts val="6000"/>
              <a:buFont typeface="Times New Roman"/>
              <a:buNone/>
            </a:pPr>
            <a:r>
              <a:rPr b="0" i="0" lang="en-US" sz="6000" u="none">
                <a:solidFill>
                  <a:srgbClr val="000000"/>
                </a:solidFill>
                <a:latin typeface="Times New Roman"/>
                <a:ea typeface="Times New Roman"/>
                <a:cs typeface="Times New Roman"/>
                <a:sym typeface="Times New Roman"/>
              </a:rPr>
              <a:t>(</a:t>
            </a:r>
            <a:r>
              <a:rPr b="0" i="1" lang="en-US" sz="4400" u="none">
                <a:solidFill>
                  <a:srgbClr val="000000"/>
                </a:solidFill>
                <a:latin typeface="Times New Roman"/>
                <a:ea typeface="Times New Roman"/>
                <a:cs typeface="Times New Roman"/>
                <a:sym typeface="Times New Roman"/>
              </a:rPr>
              <a:t>Autonomous Institute Affiliated to VTU</a:t>
            </a:r>
            <a:r>
              <a:rPr b="0" i="0" lang="en-US" sz="6000" u="none">
                <a:solidFill>
                  <a:srgbClr val="000000"/>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Clr>
                <a:srgbClr val="7030A0"/>
              </a:buClr>
              <a:buSzPts val="6000"/>
              <a:buFont typeface="Times New Roman"/>
              <a:buNone/>
            </a:pPr>
            <a:r>
              <a:rPr b="1" i="0" lang="en-US" sz="6000" u="none">
                <a:solidFill>
                  <a:srgbClr val="7030A0"/>
                </a:solidFill>
                <a:latin typeface="Times New Roman"/>
                <a:ea typeface="Times New Roman"/>
                <a:cs typeface="Times New Roman"/>
                <a:sym typeface="Times New Roman"/>
              </a:rPr>
              <a:t>Open day - Project Exhibition  </a:t>
            </a:r>
            <a:endParaRPr/>
          </a:p>
          <a:p>
            <a:pPr indent="0" lvl="0" marL="0" marR="0" rtl="0" algn="ctr">
              <a:lnSpc>
                <a:spcPct val="100000"/>
              </a:lnSpc>
              <a:spcBef>
                <a:spcPts val="0"/>
              </a:spcBef>
              <a:spcAft>
                <a:spcPts val="0"/>
              </a:spcAft>
              <a:buClr>
                <a:srgbClr val="7030A0"/>
              </a:buClr>
              <a:buSzPts val="6000"/>
              <a:buFont typeface="Times New Roman"/>
              <a:buNone/>
            </a:pPr>
            <a:r>
              <a:rPr b="1" i="0" lang="en-US" sz="6000" u="none">
                <a:solidFill>
                  <a:srgbClr val="7030A0"/>
                </a:solidFill>
                <a:latin typeface="Times New Roman"/>
                <a:ea typeface="Times New Roman"/>
                <a:cs typeface="Times New Roman"/>
                <a:sym typeface="Times New Roman"/>
              </a:rPr>
              <a:t>PRADARSHANA 2019</a:t>
            </a:r>
            <a:endParaRPr b="0" i="0" sz="60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6000" u="none">
              <a:solidFill>
                <a:srgbClr val="7030A0"/>
              </a:solidFill>
              <a:latin typeface="Times New Roman"/>
              <a:ea typeface="Times New Roman"/>
              <a:cs typeface="Times New Roman"/>
              <a:sym typeface="Times New Roman"/>
            </a:endParaRPr>
          </a:p>
        </p:txBody>
      </p:sp>
      <p:sp>
        <p:nvSpPr>
          <p:cNvPr id="42" name="Google Shape;42;p3"/>
          <p:cNvSpPr txBox="1"/>
          <p:nvPr/>
        </p:nvSpPr>
        <p:spPr>
          <a:xfrm>
            <a:off x="215975" y="43721375"/>
            <a:ext cx="32529300" cy="893700"/>
          </a:xfrm>
          <a:prstGeom prst="rect">
            <a:avLst/>
          </a:prstGeom>
          <a:solidFill>
            <a:srgbClr val="93CDDD"/>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lgerian"/>
              <a:buNone/>
            </a:pPr>
            <a:r>
              <a:rPr b="0" i="1" lang="en-US" sz="4400" u="none">
                <a:solidFill>
                  <a:schemeClr val="dk1"/>
                </a:solidFill>
                <a:latin typeface="Algerian"/>
                <a:ea typeface="Algerian"/>
                <a:cs typeface="Algerian"/>
                <a:sym typeface="Algerian"/>
              </a:rPr>
              <a:t>Ramaiah Institute of Technology</a:t>
            </a:r>
            <a:endParaRPr/>
          </a:p>
        </p:txBody>
      </p:sp>
      <p:sp>
        <p:nvSpPr>
          <p:cNvPr id="43" name="Google Shape;43;p3"/>
          <p:cNvSpPr txBox="1"/>
          <p:nvPr/>
        </p:nvSpPr>
        <p:spPr>
          <a:xfrm>
            <a:off x="11790350" y="9034450"/>
            <a:ext cx="10206000" cy="141939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rgbClr val="FF0000"/>
              </a:buClr>
              <a:buSzPts val="5000"/>
              <a:buFont typeface="Arial"/>
              <a:buNone/>
            </a:pPr>
            <a:r>
              <a:rPr b="1" i="0" lang="en-US" sz="5000" u="none">
                <a:solidFill>
                  <a:srgbClr val="FF0000"/>
                </a:solidFill>
                <a:latin typeface="Arial"/>
                <a:ea typeface="Arial"/>
                <a:cs typeface="Arial"/>
                <a:sym typeface="Arial"/>
              </a:rPr>
              <a:t>Methodology / Process</a:t>
            </a:r>
            <a:endParaRPr/>
          </a:p>
          <a:p>
            <a:pPr indent="0" lvl="0" marL="0" marR="0" rtl="0" algn="ctr">
              <a:lnSpc>
                <a:spcPct val="100000"/>
              </a:lnSpc>
              <a:spcBef>
                <a:spcPts val="0"/>
              </a:spcBef>
              <a:spcAft>
                <a:spcPts val="0"/>
              </a:spcAft>
              <a:buClr>
                <a:schemeClr val="dk1"/>
              </a:buClr>
              <a:buSzPts val="5000"/>
              <a:buFont typeface="Arial"/>
              <a:buNone/>
            </a:pPr>
            <a:r>
              <a:t/>
            </a:r>
            <a:endParaRPr b="1" i="0" sz="5000" u="non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800"/>
              <a:buFont typeface="Arial"/>
              <a:buNone/>
            </a:pPr>
            <a:r>
              <a:t/>
            </a:r>
            <a:endParaRPr b="1" i="0" sz="5800" u="non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5800" u="none">
              <a:solidFill>
                <a:srgbClr val="FF0000"/>
              </a:solidFill>
              <a:latin typeface="Arial"/>
              <a:ea typeface="Arial"/>
              <a:cs typeface="Arial"/>
              <a:sym typeface="Arial"/>
            </a:endParaRPr>
          </a:p>
        </p:txBody>
      </p:sp>
      <p:pic>
        <p:nvPicPr>
          <p:cNvPr id="44" name="Google Shape;44;p3"/>
          <p:cNvPicPr preferRelativeResize="0"/>
          <p:nvPr/>
        </p:nvPicPr>
        <p:blipFill rotWithShape="1">
          <a:blip r:embed="rId5">
            <a:alphaModFix/>
          </a:blip>
          <a:srcRect b="0" l="0" r="0" t="0"/>
          <a:stretch/>
        </p:blipFill>
        <p:spPr>
          <a:xfrm>
            <a:off x="781050" y="822325"/>
            <a:ext cx="6433225" cy="3155125"/>
          </a:xfrm>
          <a:prstGeom prst="rect">
            <a:avLst/>
          </a:prstGeom>
          <a:noFill/>
          <a:ln>
            <a:noFill/>
          </a:ln>
        </p:spPr>
      </p:pic>
      <p:sp>
        <p:nvSpPr>
          <p:cNvPr id="45" name="Google Shape;45;p3"/>
          <p:cNvSpPr txBox="1"/>
          <p:nvPr/>
        </p:nvSpPr>
        <p:spPr>
          <a:xfrm>
            <a:off x="12033200" y="9196356"/>
            <a:ext cx="9893400" cy="893700"/>
          </a:xfrm>
          <a:prstGeom prst="rect">
            <a:avLst/>
          </a:prstGeom>
          <a:noFill/>
          <a:ln>
            <a:noFill/>
          </a:ln>
        </p:spPr>
        <p:txBody>
          <a:bodyPr anchorCtr="0" anchor="t" bIns="60000" lIns="120000" spcFirstLastPara="1" rIns="120000" wrap="square" tIns="60000">
            <a:noAutofit/>
          </a:bodyPr>
          <a:lstStyle/>
          <a:p>
            <a:pPr indent="0" lvl="0" marL="0" marR="0" rtl="0" algn="ctr">
              <a:lnSpc>
                <a:spcPct val="100000"/>
              </a:lnSpc>
              <a:spcBef>
                <a:spcPts val="0"/>
              </a:spcBef>
              <a:spcAft>
                <a:spcPts val="0"/>
              </a:spcAft>
              <a:buClr>
                <a:schemeClr val="dk1"/>
              </a:buClr>
              <a:buSzPts val="5000"/>
              <a:buFont typeface="Arial"/>
              <a:buNone/>
            </a:pPr>
            <a:r>
              <a:t/>
            </a:r>
            <a:endParaRPr b="1" i="0" sz="5000" u="none">
              <a:solidFill>
                <a:srgbClr val="FF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000"/>
              <a:buFont typeface="Arial"/>
              <a:buNone/>
            </a:pPr>
            <a:r>
              <a:t/>
            </a:r>
            <a:endParaRPr b="1" i="0" sz="5000" u="non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800"/>
              <a:buFont typeface="Arial"/>
              <a:buNone/>
            </a:pPr>
            <a:r>
              <a:t/>
            </a:r>
            <a:endParaRPr b="1" i="0" sz="5800" u="non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5800" u="none">
              <a:solidFill>
                <a:srgbClr val="FF0000"/>
              </a:solidFill>
              <a:latin typeface="Arial"/>
              <a:ea typeface="Arial"/>
              <a:cs typeface="Arial"/>
              <a:sym typeface="Arial"/>
            </a:endParaRPr>
          </a:p>
        </p:txBody>
      </p:sp>
      <p:sp>
        <p:nvSpPr>
          <p:cNvPr id="46" name="Google Shape;46;p3"/>
          <p:cNvSpPr txBox="1"/>
          <p:nvPr/>
        </p:nvSpPr>
        <p:spPr>
          <a:xfrm>
            <a:off x="1048950" y="9875139"/>
            <a:ext cx="9363900" cy="703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600"/>
              <a:t>There are over a billion potential systems in the world that can be potentially affected by malware. Designing a technique to prevent attacks from all different types of malware can be extremely difficult as compared to detecting the causes of malware and predicting if a machine will be hit with malware.</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rPr lang="en-US" sz="2600"/>
              <a:t>We work on an operating systems dataset that has over 7 million recorded operating systems and their various features. We create a model that tries to predict which of those operating systems will be hit with any type of malware. Essentially, the model will predict the vulnerability of the system and the probability that </a:t>
            </a:r>
            <a:r>
              <a:rPr lang="en-US" sz="2600"/>
              <a:t>the</a:t>
            </a:r>
            <a:r>
              <a:rPr lang="en-US" sz="2600"/>
              <a:t> system will be affected soon. The dataset will have actual results of the systems after receiving status of if they’re affected which is when we can decide and calculate the accuracy of our model. Rather than inspecting malware, we can get much better results by analyzing the system and its own vulnerabilities against targeted attacks from malware.</a:t>
            </a:r>
            <a:endParaRPr sz="2600"/>
          </a:p>
          <a:p>
            <a:pPr indent="0" lvl="0" marL="0" rtl="0" algn="just">
              <a:spcBef>
                <a:spcPts val="0"/>
              </a:spcBef>
              <a:spcAft>
                <a:spcPts val="0"/>
              </a:spcAft>
              <a:buNone/>
            </a:pPr>
            <a:r>
              <a:t/>
            </a:r>
            <a:endParaRPr sz="2200"/>
          </a:p>
          <a:p>
            <a:pPr indent="0" lvl="0" marL="0" rtl="0" algn="just">
              <a:spcBef>
                <a:spcPts val="0"/>
              </a:spcBef>
              <a:spcAft>
                <a:spcPts val="0"/>
              </a:spcAft>
              <a:buNone/>
            </a:pPr>
            <a:r>
              <a:rPr lang="en-US" sz="2200"/>
              <a:t> </a:t>
            </a:r>
            <a:endParaRPr sz="2200"/>
          </a:p>
        </p:txBody>
      </p:sp>
      <p:sp>
        <p:nvSpPr>
          <p:cNvPr id="47" name="Google Shape;47;p3"/>
          <p:cNvSpPr txBox="1"/>
          <p:nvPr/>
        </p:nvSpPr>
        <p:spPr>
          <a:xfrm>
            <a:off x="12208775" y="10245375"/>
            <a:ext cx="9363900" cy="1207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t>The final product has to be available publicly to anybody. Hence, rather than running it off a local system, the model and the GUI run on an EC2 instance.The model is connected to the frontend via a server whose routes and API endpoints are created using a flask server. The server fetches the trained model details from an h5 file which stores the model itself. We also store a small sample of the dataset within the EC2 instance</a:t>
            </a:r>
            <a:endParaRPr sz="2800"/>
          </a:p>
          <a:p>
            <a:pPr indent="0" lvl="0" marL="0" rtl="0" algn="just">
              <a:spcBef>
                <a:spcPts val="0"/>
              </a:spcBef>
              <a:spcAft>
                <a:spcPts val="0"/>
              </a:spcAft>
              <a:buNone/>
            </a:pPr>
            <a:r>
              <a:rPr lang="en-US" sz="2800"/>
              <a:t>The three different algorithms are LightGBM, xDeepFM and a recurrent neural network model. </a:t>
            </a:r>
            <a:endParaRPr sz="2800"/>
          </a:p>
          <a:p>
            <a:pPr indent="0" lvl="0" marL="0" rtl="0" algn="just">
              <a:spcBef>
                <a:spcPts val="0"/>
              </a:spcBef>
              <a:spcAft>
                <a:spcPts val="0"/>
              </a:spcAft>
              <a:buNone/>
            </a:pPr>
            <a:r>
              <a:rPr lang="en-US" sz="2800"/>
              <a:t>Step 1: Feature Engineering performed to obtain maximum accuracy from the different types of algorithms.</a:t>
            </a:r>
            <a:endParaRPr sz="2800"/>
          </a:p>
          <a:p>
            <a:pPr indent="-406400" lvl="0" marL="914400" rtl="0" algn="just">
              <a:spcBef>
                <a:spcPts val="0"/>
              </a:spcBef>
              <a:spcAft>
                <a:spcPts val="0"/>
              </a:spcAft>
              <a:buSzPts val="2800"/>
              <a:buChar char="●"/>
            </a:pPr>
            <a:r>
              <a:rPr lang="en-US" sz="2800"/>
              <a:t>Time Split Validation: Introduced five new engineered variables that increased validation score. AppVersion2, Lag1 (AVsigver/OsSigVer), Lag5 (AVsigver), </a:t>
            </a:r>
            <a:r>
              <a:rPr lang="en-US" sz="2800"/>
              <a:t>driveA</a:t>
            </a:r>
            <a:r>
              <a:rPr lang="en-US" sz="2800"/>
              <a:t> (harddrive partition used:total hard drive), driveB (difference)</a:t>
            </a:r>
            <a:endParaRPr sz="2800"/>
          </a:p>
          <a:p>
            <a:pPr indent="-406400" lvl="0" marL="914400" rtl="0" algn="just">
              <a:spcBef>
                <a:spcPts val="0"/>
              </a:spcBef>
              <a:spcAft>
                <a:spcPts val="0"/>
              </a:spcAft>
              <a:buSzPts val="2800"/>
              <a:buChar char="●"/>
            </a:pPr>
            <a:r>
              <a:rPr lang="en-US" sz="2800"/>
              <a:t>Feature Encoding:  Frequency Encoding and One-Hot Encoding were used variables as required.</a:t>
            </a:r>
            <a:endParaRPr sz="2800"/>
          </a:p>
          <a:p>
            <a:pPr indent="0" lvl="0" marL="0" rtl="0" algn="just">
              <a:spcBef>
                <a:spcPts val="0"/>
              </a:spcBef>
              <a:spcAft>
                <a:spcPts val="0"/>
              </a:spcAft>
              <a:buNone/>
            </a:pPr>
            <a:r>
              <a:rPr lang="en-US" sz="2800"/>
              <a:t>Step 2: Models used </a:t>
            </a:r>
            <a:endParaRPr sz="2800"/>
          </a:p>
          <a:p>
            <a:pPr indent="-406400" lvl="0" marL="914400" rtl="0" algn="just">
              <a:spcBef>
                <a:spcPts val="0"/>
              </a:spcBef>
              <a:spcAft>
                <a:spcPts val="0"/>
              </a:spcAft>
              <a:buSzPts val="2800"/>
              <a:buChar char="●"/>
            </a:pPr>
            <a:r>
              <a:rPr lang="en-US" sz="2800"/>
              <a:t>Light GBM: a decision tree based boosting algorithm, was chosen to understand the working of slow learners on this problem and its effects on large datasets</a:t>
            </a:r>
            <a:endParaRPr sz="2800"/>
          </a:p>
          <a:p>
            <a:pPr indent="-406400" lvl="0" marL="914400" rtl="0" algn="just">
              <a:spcBef>
                <a:spcPts val="0"/>
              </a:spcBef>
              <a:spcAft>
                <a:spcPts val="0"/>
              </a:spcAft>
              <a:buSzPts val="2800"/>
              <a:buChar char="●"/>
            </a:pPr>
            <a:r>
              <a:rPr lang="en-US" sz="2800"/>
              <a:t>Recurrent neural network model would help portray the effect of strong deep learning algorithm.</a:t>
            </a:r>
            <a:endParaRPr sz="2800"/>
          </a:p>
          <a:p>
            <a:pPr indent="-406400" lvl="0" marL="914400" rtl="0" algn="just">
              <a:spcBef>
                <a:spcPts val="0"/>
              </a:spcBef>
              <a:spcAft>
                <a:spcPts val="0"/>
              </a:spcAft>
              <a:buSzPts val="2800"/>
              <a:buChar char="●"/>
            </a:pPr>
            <a:r>
              <a:rPr lang="en-US" sz="2800"/>
              <a:t>xDeepFM is a convolutional neural network teamed with factorization feature selection model to help out with sparse data.</a:t>
            </a:r>
            <a:endParaRPr sz="2800"/>
          </a:p>
          <a:p>
            <a:pPr indent="0" lvl="0" marL="0" rtl="0" algn="just">
              <a:spcBef>
                <a:spcPts val="0"/>
              </a:spcBef>
              <a:spcAft>
                <a:spcPts val="0"/>
              </a:spcAft>
              <a:buNone/>
            </a:pPr>
            <a:r>
              <a:t/>
            </a:r>
            <a:endParaRPr sz="2800"/>
          </a:p>
        </p:txBody>
      </p:sp>
      <p:sp>
        <p:nvSpPr>
          <p:cNvPr id="48" name="Google Shape;48;p3"/>
          <p:cNvSpPr txBox="1"/>
          <p:nvPr/>
        </p:nvSpPr>
        <p:spPr>
          <a:xfrm>
            <a:off x="22975825" y="26785850"/>
            <a:ext cx="8839200" cy="812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t>We intend to build a model for predicting malware existence in operating systems with an impeccable accuracy. The outcome will also contain a hassle free user interface for the same as well. Future work could comprise of combining the works of detecting malware from the system codes written by understanding their semantics to help predict. We could also classify being detected along with predictions.</a:t>
            </a:r>
            <a:endParaRPr sz="2800"/>
          </a:p>
          <a:p>
            <a:pPr indent="0" lvl="0" marL="0" rtl="0" algn="just">
              <a:spcBef>
                <a:spcPts val="0"/>
              </a:spcBef>
              <a:spcAft>
                <a:spcPts val="0"/>
              </a:spcAft>
              <a:buNone/>
            </a:pPr>
            <a:r>
              <a:rPr lang="en-US" sz="2800"/>
              <a:t> </a:t>
            </a:r>
            <a:endParaRPr sz="2800"/>
          </a:p>
          <a:p>
            <a:pPr indent="0" lvl="0" marL="0" rtl="0" algn="just">
              <a:spcBef>
                <a:spcPts val="0"/>
              </a:spcBef>
              <a:spcAft>
                <a:spcPts val="0"/>
              </a:spcAft>
              <a:buNone/>
            </a:pPr>
            <a:r>
              <a:rPr lang="en-US" sz="2800"/>
              <a:t> Malware can be very devastating depending on the target entity. Key-loggers can gain confidential information on entire organizations which can have monetary impact of billions of dollars.</a:t>
            </a:r>
            <a:endParaRPr sz="2800"/>
          </a:p>
          <a:p>
            <a:pPr indent="0" lvl="0" marL="0" rtl="0" algn="just">
              <a:spcBef>
                <a:spcPts val="0"/>
              </a:spcBef>
              <a:spcAft>
                <a:spcPts val="0"/>
              </a:spcAft>
              <a:buNone/>
            </a:pPr>
            <a:r>
              <a:t/>
            </a:r>
            <a:endParaRPr sz="2800"/>
          </a:p>
          <a:p>
            <a:pPr indent="0" lvl="0" marL="0" rtl="0" algn="just">
              <a:spcBef>
                <a:spcPts val="0"/>
              </a:spcBef>
              <a:spcAft>
                <a:spcPts val="0"/>
              </a:spcAft>
              <a:buClr>
                <a:schemeClr val="dk1"/>
              </a:buClr>
              <a:buSzPts val="1100"/>
              <a:buFont typeface="Arial"/>
              <a:buNone/>
            </a:pPr>
            <a:r>
              <a:rPr lang="en-US" sz="2800"/>
              <a:t> Viruses like Stuxnet can change the fate of an entire</a:t>
            </a:r>
            <a:endParaRPr sz="2800"/>
          </a:p>
          <a:p>
            <a:pPr indent="0" lvl="0" marL="0" rtl="0" algn="just">
              <a:spcBef>
                <a:spcPts val="0"/>
              </a:spcBef>
              <a:spcAft>
                <a:spcPts val="0"/>
              </a:spcAft>
              <a:buNone/>
            </a:pPr>
            <a:r>
              <a:rPr lang="en-US" sz="2800"/>
              <a:t>country by altering war. Catching a virus before it hits a system will improve efficiency and simplify code base of various anti-virus deployments.</a:t>
            </a:r>
            <a:endParaRPr sz="2800"/>
          </a:p>
        </p:txBody>
      </p:sp>
      <p:sp>
        <p:nvSpPr>
          <p:cNvPr id="49" name="Google Shape;49;p3"/>
          <p:cNvSpPr txBox="1"/>
          <p:nvPr/>
        </p:nvSpPr>
        <p:spPr>
          <a:xfrm>
            <a:off x="12211038" y="36832388"/>
            <a:ext cx="19926300" cy="541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2700"/>
              <a:t>A. Dataset and Experimental Setting</a:t>
            </a:r>
            <a:endParaRPr b="1" sz="2700"/>
          </a:p>
          <a:p>
            <a:pPr indent="0" lvl="0" marL="0" rtl="0" algn="just">
              <a:spcBef>
                <a:spcPts val="0"/>
              </a:spcBef>
              <a:spcAft>
                <a:spcPts val="0"/>
              </a:spcAft>
              <a:buNone/>
            </a:pPr>
            <a:r>
              <a:rPr lang="en-US" sz="2700"/>
              <a:t>The goal is to predict a Windows machine’s probability of getting infected by various families of malware, based on different properties of that machine. The telemetry data containing these properties and the machine infections was generated by combining heartbeat and threat reports collected by Microsoft's endpoint protection solution, Windows Defender. Each row in this dataset corresponds to a machine, uniquely identified by a Machine Identifier. ‘HasDetections’ is the ground truth and indicates that malware was detected on the machine. Using the information and labels in train.csv, you must predict the value for HasDetections for each machine in test.csv. There are upto 82 columns that showcase various OS build information and upto 89,21,483 rows of values. This information has been obtained from Microsoft. Due to the physical limitations of RAM and CPU, only one-tenth of the data was used for training purposes. Experimental setting used Python based libraries to implement the three deep learning models.</a:t>
            </a:r>
            <a:endParaRPr sz="2700"/>
          </a:p>
          <a:p>
            <a:pPr indent="0" lvl="0" marL="0" rtl="0" algn="just">
              <a:spcBef>
                <a:spcPts val="0"/>
              </a:spcBef>
              <a:spcAft>
                <a:spcPts val="0"/>
              </a:spcAft>
              <a:buClr>
                <a:schemeClr val="dk1"/>
              </a:buClr>
              <a:buSzPts val="1100"/>
              <a:buFont typeface="Arial"/>
              <a:buNone/>
            </a:pPr>
            <a:r>
              <a:t/>
            </a:r>
            <a:endParaRPr sz="2700"/>
          </a:p>
          <a:p>
            <a:pPr indent="0" lvl="0" marL="0" rtl="0" algn="just">
              <a:spcBef>
                <a:spcPts val="0"/>
              </a:spcBef>
              <a:spcAft>
                <a:spcPts val="0"/>
              </a:spcAft>
              <a:buClr>
                <a:schemeClr val="dk1"/>
              </a:buClr>
              <a:buSzPts val="1100"/>
              <a:buFont typeface="Arial"/>
              <a:buNone/>
            </a:pPr>
            <a:r>
              <a:rPr b="1" lang="en-US" sz="2700"/>
              <a:t>B. Evaluation Metrics</a:t>
            </a:r>
            <a:endParaRPr b="1" sz="2700"/>
          </a:p>
          <a:p>
            <a:pPr indent="0" lvl="0" marL="0" rtl="0" algn="just">
              <a:spcBef>
                <a:spcPts val="0"/>
              </a:spcBef>
              <a:spcAft>
                <a:spcPts val="0"/>
              </a:spcAft>
              <a:buNone/>
            </a:pPr>
            <a:r>
              <a:rPr lang="en-US" sz="2700"/>
              <a:t>The trained model is evaluated using three evaluation metrics-</a:t>
            </a:r>
            <a:endParaRPr sz="2700"/>
          </a:p>
          <a:p>
            <a:pPr indent="0" lvl="0" marL="0" rtl="0" algn="just">
              <a:spcBef>
                <a:spcPts val="0"/>
              </a:spcBef>
              <a:spcAft>
                <a:spcPts val="0"/>
              </a:spcAft>
              <a:buNone/>
            </a:pPr>
            <a:r>
              <a:rPr lang="en-US" sz="2700"/>
              <a:t> Validation Accuracy, Validation Loss, Training accuracy and Training Loss, calculated using ROC-AUC metric.</a:t>
            </a:r>
            <a:endParaRPr sz="2700"/>
          </a:p>
        </p:txBody>
      </p:sp>
      <p:sp>
        <p:nvSpPr>
          <p:cNvPr id="50" name="Google Shape;50;p3"/>
          <p:cNvSpPr txBox="1"/>
          <p:nvPr/>
        </p:nvSpPr>
        <p:spPr>
          <a:xfrm>
            <a:off x="763025" y="19305750"/>
            <a:ext cx="9893400" cy="2384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600"/>
              <a:t>The trained model is evaluated using three evaluation metrics - Validation Accuracy, Validation Loss, Training accuracy and Training Loss, calculated using ROC-AUC metric.</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rPr lang="en-US" sz="2000"/>
              <a:t>Table 1: Accuracy and loss Comparison</a:t>
            </a:r>
            <a:endParaRPr sz="2600"/>
          </a:p>
          <a:p>
            <a:pPr indent="0" lvl="0" marL="0" rtl="0" algn="just">
              <a:spcBef>
                <a:spcPts val="0"/>
              </a:spcBef>
              <a:spcAft>
                <a:spcPts val="0"/>
              </a:spcAft>
              <a:buNone/>
            </a:pPr>
            <a:r>
              <a:rPr lang="en-US" sz="2600"/>
              <a:t>The below graph depicts the behavior of the three different models of 1000 test data values.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rPr lang="en-US" sz="2600"/>
              <a:t>It is clearly observable that the LGBM model is incapable</a:t>
            </a:r>
            <a:r>
              <a:rPr lang="en-US" sz="2600"/>
              <a:t> </a:t>
            </a:r>
            <a:r>
              <a:rPr lang="en-US" sz="2600"/>
              <a:t>of differentiate between the vulnerable and least vulnerable machines and plays it safe by predicting all values around 50 percent. Neural network model is able to understand the extreme cases well. XDeepFM also identifies a similar pattern but with much more efficiency.</a:t>
            </a:r>
            <a:endParaRPr sz="26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a:p>
          <a:p>
            <a:pPr indent="0" lvl="0" marL="0" rtl="0" algn="just">
              <a:spcBef>
                <a:spcPts val="0"/>
              </a:spcBef>
              <a:spcAft>
                <a:spcPts val="0"/>
              </a:spcAft>
              <a:buNone/>
            </a:pPr>
            <a:r>
              <a:rPr lang="en-US"/>
              <a:t>Figure: Graphical User Interface: Landing and Result Screens and (below) Sequence Flow of Product</a:t>
            </a:r>
            <a:endParaRPr/>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p:txBody>
      </p:sp>
      <p:graphicFrame>
        <p:nvGraphicFramePr>
          <p:cNvPr id="51" name="Google Shape;51;p3"/>
          <p:cNvGraphicFramePr/>
          <p:nvPr/>
        </p:nvGraphicFramePr>
        <p:xfrm>
          <a:off x="1446300" y="20790525"/>
          <a:ext cx="3000000" cy="3000000"/>
        </p:xfrm>
        <a:graphic>
          <a:graphicData uri="http://schemas.openxmlformats.org/drawingml/2006/table">
            <a:tbl>
              <a:tblPr>
                <a:noFill/>
                <a:tableStyleId>{B2B9F1E1-0855-46E9-A0C6-86613C810770}</a:tableStyleId>
              </a:tblPr>
              <a:tblGrid>
                <a:gridCol w="1745575"/>
                <a:gridCol w="1745575"/>
                <a:gridCol w="1745575"/>
                <a:gridCol w="1745575"/>
                <a:gridCol w="1745575"/>
              </a:tblGrid>
              <a:tr h="765800">
                <a:tc>
                  <a:txBody>
                    <a:bodyPr/>
                    <a:lstStyle/>
                    <a:p>
                      <a:pPr indent="0" lvl="0" marL="0" rtl="0" algn="ctr">
                        <a:spcBef>
                          <a:spcPts val="0"/>
                        </a:spcBef>
                        <a:spcAft>
                          <a:spcPts val="0"/>
                        </a:spcAft>
                        <a:buNone/>
                      </a:pPr>
                      <a:r>
                        <a:rPr b="1" lang="en-US" sz="2000"/>
                        <a:t>Model Used </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000"/>
                        <a:t>Training Accuracy</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000"/>
                        <a:t>Training Loss</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000"/>
                        <a:t>Validation Accuracy </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000"/>
                        <a:t>Valication Loss</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11850">
                <a:tc>
                  <a:txBody>
                    <a:bodyPr/>
                    <a:lstStyle/>
                    <a:p>
                      <a:pPr indent="0" lvl="0" marL="0" rtl="0" algn="ctr">
                        <a:spcBef>
                          <a:spcPts val="0"/>
                        </a:spcBef>
                        <a:spcAft>
                          <a:spcPts val="0"/>
                        </a:spcAft>
                        <a:buNone/>
                      </a:pPr>
                      <a:r>
                        <a:rPr b="1" lang="en-US" sz="2000"/>
                        <a:t>LightGBM</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0.6290</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0.5202</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0.5201</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0.6932</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060350">
                <a:tc>
                  <a:txBody>
                    <a:bodyPr/>
                    <a:lstStyle/>
                    <a:p>
                      <a:pPr indent="0" lvl="0" marL="0" rtl="0" algn="ctr">
                        <a:spcBef>
                          <a:spcPts val="0"/>
                        </a:spcBef>
                        <a:spcAft>
                          <a:spcPts val="0"/>
                        </a:spcAft>
                        <a:buNone/>
                      </a:pPr>
                      <a:r>
                        <a:rPr b="1" lang="en-US" sz="2000"/>
                        <a:t>Recurrent Neural Network</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0.6835</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0.5736</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0.6523</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0.5932</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11850">
                <a:tc>
                  <a:txBody>
                    <a:bodyPr/>
                    <a:lstStyle/>
                    <a:p>
                      <a:pPr indent="0" lvl="0" marL="0" rtl="0" algn="ctr">
                        <a:spcBef>
                          <a:spcPts val="0"/>
                        </a:spcBef>
                        <a:spcAft>
                          <a:spcPts val="0"/>
                        </a:spcAft>
                        <a:buNone/>
                      </a:pPr>
                      <a:r>
                        <a:rPr b="1" lang="en-US" sz="2000"/>
                        <a:t>XDeepFM</a:t>
                      </a:r>
                      <a:endParaRPr b="1"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0.7383</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0.5981</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0.7215</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t>0.6213</a:t>
                      </a:r>
                      <a:endParaRPr sz="2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pic>
        <p:nvPicPr>
          <p:cNvPr descr="https://lh6.googleusercontent.com/VPrpf__1L6lwROwbV6GDy6gBmBS9WiaHFfmR-igdJ7vgRB1yue2EwS_Sftu_cJpPvgNBSyd3HaO2wHHZ8fo9kDNPO-rtIhRG80YEkZdcwvyBruM6xXaekEXXz66B42L6FuTOH6RWmK4" id="52" name="Google Shape;52;p3"/>
          <p:cNvPicPr preferRelativeResize="0"/>
          <p:nvPr/>
        </p:nvPicPr>
        <p:blipFill rotWithShape="1">
          <a:blip r:embed="rId6">
            <a:alphaModFix/>
          </a:blip>
          <a:srcRect b="3132" l="4899" r="8083" t="5526"/>
          <a:stretch/>
        </p:blipFill>
        <p:spPr>
          <a:xfrm>
            <a:off x="2022225" y="25385175"/>
            <a:ext cx="7576050" cy="4802725"/>
          </a:xfrm>
          <a:prstGeom prst="rect">
            <a:avLst/>
          </a:prstGeom>
          <a:noFill/>
          <a:ln>
            <a:noFill/>
          </a:ln>
        </p:spPr>
      </p:pic>
      <p:pic>
        <p:nvPicPr>
          <p:cNvPr id="53" name="Google Shape;53;p3"/>
          <p:cNvPicPr preferRelativeResize="0"/>
          <p:nvPr/>
        </p:nvPicPr>
        <p:blipFill>
          <a:blip r:embed="rId7">
            <a:alphaModFix/>
          </a:blip>
          <a:stretch>
            <a:fillRect/>
          </a:stretch>
        </p:blipFill>
        <p:spPr>
          <a:xfrm>
            <a:off x="781050" y="32516575"/>
            <a:ext cx="4102810" cy="2535700"/>
          </a:xfrm>
          <a:prstGeom prst="rect">
            <a:avLst/>
          </a:prstGeom>
          <a:noFill/>
          <a:ln>
            <a:noFill/>
          </a:ln>
        </p:spPr>
      </p:pic>
      <p:pic>
        <p:nvPicPr>
          <p:cNvPr id="54" name="Google Shape;54;p3"/>
          <p:cNvPicPr preferRelativeResize="0"/>
          <p:nvPr/>
        </p:nvPicPr>
        <p:blipFill rotWithShape="1">
          <a:blip r:embed="rId8">
            <a:alphaModFix/>
          </a:blip>
          <a:srcRect b="0" l="0" r="0" t="16226"/>
          <a:stretch/>
        </p:blipFill>
        <p:spPr>
          <a:xfrm>
            <a:off x="6346450" y="32516575"/>
            <a:ext cx="4377100" cy="2432051"/>
          </a:xfrm>
          <a:prstGeom prst="rect">
            <a:avLst/>
          </a:prstGeom>
          <a:noFill/>
          <a:ln>
            <a:noFill/>
          </a:ln>
        </p:spPr>
      </p:pic>
      <p:pic>
        <p:nvPicPr>
          <p:cNvPr id="55" name="Google Shape;55;p3"/>
          <p:cNvPicPr preferRelativeResize="0"/>
          <p:nvPr/>
        </p:nvPicPr>
        <p:blipFill>
          <a:blip r:embed="rId9">
            <a:alphaModFix/>
          </a:blip>
          <a:stretch>
            <a:fillRect/>
          </a:stretch>
        </p:blipFill>
        <p:spPr>
          <a:xfrm>
            <a:off x="3758188" y="35353625"/>
            <a:ext cx="3903075" cy="2677425"/>
          </a:xfrm>
          <a:prstGeom prst="rect">
            <a:avLst/>
          </a:prstGeom>
          <a:noFill/>
          <a:ln>
            <a:noFill/>
          </a:ln>
        </p:spPr>
      </p:pic>
      <p:pic>
        <p:nvPicPr>
          <p:cNvPr id="56" name="Google Shape;56;p3"/>
          <p:cNvPicPr preferRelativeResize="0"/>
          <p:nvPr/>
        </p:nvPicPr>
        <p:blipFill>
          <a:blip r:embed="rId10">
            <a:alphaModFix/>
          </a:blip>
          <a:stretch>
            <a:fillRect/>
          </a:stretch>
        </p:blipFill>
        <p:spPr>
          <a:xfrm>
            <a:off x="2022227" y="38631925"/>
            <a:ext cx="7319581" cy="4802725"/>
          </a:xfrm>
          <a:prstGeom prst="rect">
            <a:avLst/>
          </a:prstGeom>
          <a:noFill/>
          <a:ln>
            <a:noFill/>
          </a:ln>
        </p:spPr>
      </p:pic>
      <p:sp>
        <p:nvSpPr>
          <p:cNvPr id="57" name="Google Shape;57;p3"/>
          <p:cNvSpPr txBox="1"/>
          <p:nvPr/>
        </p:nvSpPr>
        <p:spPr>
          <a:xfrm>
            <a:off x="23130275" y="10026825"/>
            <a:ext cx="9144000" cy="8502600"/>
          </a:xfrm>
          <a:prstGeom prst="rect">
            <a:avLst/>
          </a:prstGeom>
          <a:noFill/>
          <a:ln>
            <a:noFill/>
          </a:ln>
        </p:spPr>
        <p:txBody>
          <a:bodyPr anchorCtr="0" anchor="t" bIns="91425" lIns="91425" spcFirstLastPara="1" rIns="91425" wrap="square" tIns="91425">
            <a:noAutofit/>
          </a:bodyPr>
          <a:lstStyle/>
          <a:p>
            <a:pPr indent="-393700" lvl="0" marL="457200" rtl="0" algn="just">
              <a:spcBef>
                <a:spcPts val="0"/>
              </a:spcBef>
              <a:spcAft>
                <a:spcPts val="0"/>
              </a:spcAft>
              <a:buSzPts val="2600"/>
              <a:buChar char="●"/>
            </a:pPr>
            <a:r>
              <a:rPr lang="en-US" sz="2600"/>
              <a:t>Malware detection essentially a time-series problem, but it is made complicated by the introduction of new machines, machines that come online and offline, machines that receive patches, machines that receive new operating systems, etc. </a:t>
            </a:r>
            <a:endParaRPr sz="2600"/>
          </a:p>
          <a:p>
            <a:pPr indent="-393700" lvl="0" marL="457200" rtl="0" algn="just">
              <a:spcBef>
                <a:spcPts val="0"/>
              </a:spcBef>
              <a:spcAft>
                <a:spcPts val="0"/>
              </a:spcAft>
              <a:buSzPts val="2600"/>
              <a:buChar char="●"/>
            </a:pPr>
            <a:r>
              <a:rPr lang="en-US" sz="2600"/>
              <a:t>This approach is assessing vulnerability of the system rather than the attacker. If the attacker is constantly evolving and learning new techniques against the system’s defense, then efforts to defend against certain types of attacks are futile.</a:t>
            </a:r>
            <a:endParaRPr sz="2600"/>
          </a:p>
          <a:p>
            <a:pPr indent="0" lvl="0" marL="0" rtl="0" algn="just">
              <a:spcBef>
                <a:spcPts val="0"/>
              </a:spcBef>
              <a:spcAft>
                <a:spcPts val="0"/>
              </a:spcAft>
              <a:buNone/>
            </a:pPr>
            <a:r>
              <a:rPr lang="en-US" sz="2600"/>
              <a:t>This product is useful for a wide variety of Windows operating system users.</a:t>
            </a:r>
            <a:endParaRPr sz="2600"/>
          </a:p>
          <a:p>
            <a:pPr indent="-393700" lvl="0" marL="457200" rtl="0" algn="just">
              <a:spcBef>
                <a:spcPts val="0"/>
              </a:spcBef>
              <a:spcAft>
                <a:spcPts val="0"/>
              </a:spcAft>
              <a:buSzPts val="2600"/>
              <a:buChar char="●"/>
            </a:pPr>
            <a:r>
              <a:rPr lang="en-US" sz="2600"/>
              <a:t>It is useful for the layman user to be able to predict a malware attack on his/her system with minimal input i.e OS Build information.</a:t>
            </a:r>
            <a:endParaRPr sz="2600"/>
          </a:p>
          <a:p>
            <a:pPr indent="-393700" lvl="0" marL="457200" rtl="0" algn="just">
              <a:spcBef>
                <a:spcPts val="0"/>
              </a:spcBef>
              <a:spcAft>
                <a:spcPts val="0"/>
              </a:spcAft>
              <a:buSzPts val="2600"/>
              <a:buChar char="●"/>
            </a:pPr>
            <a:r>
              <a:rPr lang="en-US" sz="2600"/>
              <a:t>It can be used OS developers to identify the faults with every build and also identify trends in similar versions and identify the cause for the defect.</a:t>
            </a:r>
            <a:endParaRPr sz="2600"/>
          </a:p>
          <a:p>
            <a:pPr indent="0" lvl="0" marL="0" rtl="0" algn="just">
              <a:spcBef>
                <a:spcPts val="0"/>
              </a:spcBef>
              <a:spcAft>
                <a:spcPts val="0"/>
              </a:spcAft>
              <a:buNone/>
            </a:pPr>
            <a:r>
              <a:rPr lang="en-US" sz="2600"/>
              <a:t>If the weak points on a system can be found out and patch them before an attack happens, a very secure and malware proof security configuration can be developed.</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a:p>
            <a:pPr indent="0" lvl="0" marL="0" rtl="0" algn="just">
              <a:spcBef>
                <a:spcPts val="0"/>
              </a:spcBef>
              <a:spcAft>
                <a:spcPts val="0"/>
              </a:spcAft>
              <a:buNone/>
            </a:pPr>
            <a:r>
              <a:t/>
            </a:r>
            <a:endParaRPr sz="2600"/>
          </a:p>
        </p:txBody>
      </p:sp>
      <p:pic>
        <p:nvPicPr>
          <p:cNvPr id="58" name="Google Shape;58;p3"/>
          <p:cNvPicPr preferRelativeResize="0"/>
          <p:nvPr/>
        </p:nvPicPr>
        <p:blipFill rotWithShape="1">
          <a:blip r:embed="rId11">
            <a:alphaModFix/>
          </a:blip>
          <a:srcRect b="36907" l="15751" r="49788" t="7849"/>
          <a:stretch/>
        </p:blipFill>
        <p:spPr>
          <a:xfrm>
            <a:off x="24485663" y="18509901"/>
            <a:ext cx="6433225" cy="6856486"/>
          </a:xfrm>
          <a:prstGeom prst="rect">
            <a:avLst/>
          </a:prstGeom>
          <a:noFill/>
          <a:ln>
            <a:noFill/>
          </a:ln>
        </p:spPr>
      </p:pic>
      <p:sp>
        <p:nvSpPr>
          <p:cNvPr id="59" name="Google Shape;59;p3"/>
          <p:cNvSpPr txBox="1"/>
          <p:nvPr/>
        </p:nvSpPr>
        <p:spPr>
          <a:xfrm>
            <a:off x="12393975" y="24796600"/>
            <a:ext cx="9363900" cy="850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600"/>
              <a:t>Malware is software that is aimed at intentionally causing a system to behave in a way that it should not. Its main objective is to disrupt the system’s normal functioning or cause damage to the system itself and its components or both. Malware comes in many different forms, but irrespective of the type, their objective is one - damage to a system. Malware attack is a very large domain of cyber security attacks. Cryptanalysts across the world has been in a long drawn out battle which has intensified in the past decade with malware. With increase in the technological capabilities of computers, there is also a distinct sharp increase in the capabilities of what malware can do and more importantly, how a malware can prevent from being detected.</a:t>
            </a:r>
            <a:endParaRPr sz="2600"/>
          </a:p>
          <a:p>
            <a:pPr indent="0" lvl="0" marL="0" rtl="0" algn="just">
              <a:spcBef>
                <a:spcPts val="0"/>
              </a:spcBef>
              <a:spcAft>
                <a:spcPts val="0"/>
              </a:spcAft>
              <a:buNone/>
            </a:pPr>
            <a:r>
              <a:t/>
            </a:r>
            <a:endParaRPr sz="2600"/>
          </a:p>
          <a:p>
            <a:pPr indent="0" lvl="0" marL="0" rtl="0" algn="just">
              <a:spcBef>
                <a:spcPts val="0"/>
              </a:spcBef>
              <a:spcAft>
                <a:spcPts val="0"/>
              </a:spcAft>
              <a:buClr>
                <a:schemeClr val="dk1"/>
              </a:buClr>
              <a:buSzPts val="1100"/>
              <a:buFont typeface="Arial"/>
              <a:buNone/>
            </a:pPr>
            <a:r>
              <a:rPr lang="en-US" sz="2600"/>
              <a:t>True exhaustive analysis of malware cannot be done in theory or practice. The list of malwares is constantly growing and evolving. True preparation against attacks takes a whole different approach. This approach is assessing vulnerability of the system rather than the attacker. If the attacker is constantly evolving and learning new techniques against the system’s defense, then efforts to defend against certain types of attacks are futile. Hence, we try to predict an attack in a more generic sense before it has even happened by assessing the system itself. This theory is mainly based on the assumption that malware is targeted.</a:t>
            </a:r>
            <a:endParaRPr sz="2600"/>
          </a:p>
          <a:p>
            <a:pPr indent="0" lvl="0" marL="0" rtl="0" algn="just">
              <a:spcBef>
                <a:spcPts val="0"/>
              </a:spcBef>
              <a:spcAft>
                <a:spcPts val="0"/>
              </a:spcAft>
              <a:buNone/>
            </a:pPr>
            <a:r>
              <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