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0"/>
  </p:handoutMasterIdLst>
  <p:sldIdLst>
    <p:sldId id="295" r:id="rId3"/>
    <p:sldId id="288" r:id="rId5"/>
    <p:sldId id="303" r:id="rId6"/>
    <p:sldId id="300" r:id="rId7"/>
    <p:sldId id="299" r:id="rId8"/>
    <p:sldId id="289" r:id="rId9"/>
    <p:sldId id="347" r:id="rId10"/>
    <p:sldId id="270" r:id="rId11"/>
    <p:sldId id="327" r:id="rId12"/>
    <p:sldId id="273" r:id="rId13"/>
    <p:sldId id="304" r:id="rId14"/>
    <p:sldId id="272" r:id="rId15"/>
    <p:sldId id="310" r:id="rId16"/>
    <p:sldId id="308" r:id="rId17"/>
    <p:sldId id="348" r:id="rId18"/>
    <p:sldId id="275" r:id="rId19"/>
    <p:sldId id="274" r:id="rId20"/>
    <p:sldId id="305" r:id="rId21"/>
    <p:sldId id="292" r:id="rId22"/>
    <p:sldId id="290" r:id="rId23"/>
    <p:sldId id="280" r:id="rId24"/>
    <p:sldId id="281" r:id="rId25"/>
    <p:sldId id="306" r:id="rId26"/>
    <p:sldId id="307" r:id="rId27"/>
    <p:sldId id="282" r:id="rId28"/>
    <p:sldId id="29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B95"/>
    <a:srgbClr val="277C85"/>
    <a:srgbClr val="206A72"/>
    <a:srgbClr val="1D6269"/>
    <a:srgbClr val="42BAC8"/>
    <a:srgbClr val="2E939E"/>
    <a:srgbClr val="33A3AF"/>
    <a:srgbClr val="2C8E98"/>
    <a:srgbClr val="2F98A3"/>
    <a:srgbClr val="227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autoAdjust="0"/>
  </p:normalViewPr>
  <p:slideViewPr>
    <p:cSldViewPr snapToGrid="0" showGuides="1">
      <p:cViewPr>
        <p:scale>
          <a:sx n="52" d="100"/>
          <a:sy n="52" d="100"/>
        </p:scale>
        <p:origin x="-1224" y="-378"/>
      </p:cViewPr>
      <p:guideLst>
        <p:guide orient="horz" pos="2152"/>
        <p:guide orient="horz" pos="4088"/>
        <p:guide orient="horz" pos="487"/>
        <p:guide orient="horz" pos="2316"/>
        <p:guide orient="horz" pos="821"/>
        <p:guide orient="horz" pos="3350"/>
        <p:guide orient="horz" pos="3639"/>
        <p:guide orient="horz" pos="1025"/>
        <p:guide orient="horz" pos="1933"/>
        <p:guide pos="3843"/>
        <p:guide pos="211"/>
        <p:guide pos="7469"/>
        <p:guide pos="918"/>
        <p:guide pos="6779"/>
        <p:guide pos="3727"/>
        <p:guide pos="3953"/>
        <p:guide pos="2328"/>
        <p:guide pos="5316"/>
        <p:guide pos="3055"/>
        <p:guide pos="46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868" y="-120"/>
      </p:cViewPr>
      <p:guideLst>
        <p:guide orient="horz" pos="2869"/>
        <p:guide pos="21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FB9DB-23B5-49D5-A60F-79C781E9F7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37725-54BD-47FC-8062-EC17FFA2D8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AEB5-17ED-49C6-B915-2E2D9EF8D2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56E6-B1B1-4904-A8C2-04C98D7566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CDA477EA-48B9-4728-97CB-8A980F9D5CF5}"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20" name="文本占位符 2"/>
          <p:cNvSpPr>
            <a:spLocks noGrp="1"/>
          </p:cNvSpPr>
          <p:nvPr>
            <p:ph type="body" idx="1" hasCustomPrompt="1"/>
          </p:nvPr>
        </p:nvSpPr>
        <p:spPr>
          <a:xfrm>
            <a:off x="6436392" y="2614036"/>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2" name="文本占位符 2"/>
          <p:cNvSpPr>
            <a:spLocks noGrp="1"/>
          </p:cNvSpPr>
          <p:nvPr>
            <p:ph type="body" idx="13" hasCustomPrompt="1"/>
          </p:nvPr>
        </p:nvSpPr>
        <p:spPr>
          <a:xfrm>
            <a:off x="6436392" y="3624944"/>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3" name="文本占位符 2"/>
          <p:cNvSpPr>
            <a:spLocks noGrp="1"/>
          </p:cNvSpPr>
          <p:nvPr>
            <p:ph type="body" idx="14" hasCustomPrompt="1"/>
          </p:nvPr>
        </p:nvSpPr>
        <p:spPr>
          <a:xfrm>
            <a:off x="6436392" y="4635852"/>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4" name="文本占位符 2"/>
          <p:cNvSpPr>
            <a:spLocks noGrp="1"/>
          </p:cNvSpPr>
          <p:nvPr>
            <p:ph type="body" idx="15" hasCustomPrompt="1"/>
          </p:nvPr>
        </p:nvSpPr>
        <p:spPr>
          <a:xfrm>
            <a:off x="6436392" y="1605530"/>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Click to edit Master title style</a:t>
            </a:r>
            <a:endParaRPr lang="zh-CN" altLang="en-US" smtClean="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88" y="2531377"/>
            <a:ext cx="12206517"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650046" y="3057034"/>
            <a:ext cx="7959026" cy="1419860"/>
          </a:xfrm>
          <a:prstGeom prst="rect">
            <a:avLst/>
          </a:prstGeom>
          <a:noFill/>
        </p:spPr>
        <p:txBody>
          <a:bodyPr wrap="square" rtlCol="0">
            <a:spAutoFit/>
          </a:bodyPr>
          <a:lstStyle/>
          <a:p>
            <a:pPr algn="ctr">
              <a:lnSpc>
                <a:spcPct val="90000"/>
              </a:lnSpc>
              <a:spcBef>
                <a:spcPct val="0"/>
              </a:spcBef>
            </a:pPr>
            <a:r>
              <a:rPr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FLIGHT PRICE PREDICTION PROJECT</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4301490" y="6028055"/>
            <a:ext cx="4655820" cy="829945"/>
          </a:xfrm>
          <a:prstGeom prst="rect">
            <a:avLst/>
          </a:prstGeom>
          <a:noFill/>
        </p:spPr>
        <p:txBody>
          <a:bodyPr wrap="square" rtlCol="0">
            <a:spAutoFit/>
          </a:bodyPr>
          <a:p>
            <a:pPr algn="ctr"/>
            <a:r>
              <a:rPr lang="en-US" sz="2400" b="1">
                <a:latin typeface="Calibri" panose="020F0502020204030204" charset="0"/>
                <a:cs typeface="Calibri" panose="020F0502020204030204" charset="0"/>
              </a:rPr>
              <a:t>SUBMITTED BY:</a:t>
            </a:r>
            <a:endParaRPr lang="en-US" sz="2400" b="1">
              <a:latin typeface="Calibri" panose="020F0502020204030204" charset="0"/>
              <a:cs typeface="Calibri" panose="020F0502020204030204" charset="0"/>
            </a:endParaRPr>
          </a:p>
          <a:p>
            <a:pPr algn="ctr"/>
            <a:r>
              <a:rPr lang="en-US" sz="2400" b="1">
                <a:latin typeface="Calibri" panose="020F0502020204030204" charset="0"/>
                <a:cs typeface="Calibri" panose="020F0502020204030204" charset="0"/>
              </a:rPr>
              <a:t>ATISH KALANGUTKAR</a:t>
            </a:r>
            <a:endParaRPr lang="en-US" sz="2400"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324568" y="3539451"/>
            <a:ext cx="1790871" cy="753075"/>
            <a:chOff x="1324568" y="3488651"/>
            <a:chExt cx="1790871" cy="753075"/>
          </a:xfrm>
        </p:grpSpPr>
        <p:sp>
          <p:nvSpPr>
            <p:cNvPr id="41" name="文本框 40"/>
            <p:cNvSpPr txBox="1"/>
            <p:nvPr/>
          </p:nvSpPr>
          <p:spPr>
            <a:xfrm>
              <a:off x="1324569" y="3488651"/>
              <a:ext cx="1790870" cy="339725"/>
            </a:xfrm>
            <a:prstGeom prst="rect">
              <a:avLst/>
            </a:prstGeom>
            <a:noFill/>
          </p:spPr>
          <p:txBody>
            <a:bodyPr wrap="square" rtlCol="0">
              <a:spAutoFit/>
            </a:bodyPr>
            <a:lstStyle/>
            <a:p>
              <a:pPr algn="ctr">
                <a:lnSpc>
                  <a:spcPct val="90000"/>
                </a:lnSpc>
                <a:spcBef>
                  <a:spcPts val="1000"/>
                </a:spcBef>
              </a:pPr>
              <a:endPar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2" name="文本框 41"/>
            <p:cNvSpPr txBox="1"/>
            <p:nvPr/>
          </p:nvSpPr>
          <p:spPr>
            <a:xfrm>
              <a:off x="1324568" y="3870886"/>
              <a:ext cx="1790871" cy="370840"/>
            </a:xfrm>
            <a:prstGeom prst="rect">
              <a:avLst/>
            </a:prstGeom>
            <a:noFill/>
          </p:spPr>
          <p:txBody>
            <a:bodyPr wrap="square" rtlCol="0">
              <a:spAutoFit/>
            </a:bodyPr>
            <a:lstStyle/>
            <a:p>
              <a:pPr>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
        <p:nvSpPr>
          <p:cNvPr id="36" name="文本框 35"/>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Visualization</a:t>
            </a:r>
            <a:endPar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pic>
        <p:nvPicPr>
          <p:cNvPr id="3" name="Picture 2"/>
          <p:cNvPicPr>
            <a:picLocks noChangeAspect="1"/>
          </p:cNvPicPr>
          <p:nvPr/>
        </p:nvPicPr>
        <p:blipFill>
          <a:blip r:embed="rId1"/>
          <a:stretch>
            <a:fillRect/>
          </a:stretch>
        </p:blipFill>
        <p:spPr>
          <a:xfrm>
            <a:off x="0" y="764540"/>
            <a:ext cx="4991100" cy="5166360"/>
          </a:xfrm>
          <a:prstGeom prst="rect">
            <a:avLst/>
          </a:prstGeom>
          <a:noFill/>
          <a:ln>
            <a:noFill/>
          </a:ln>
        </p:spPr>
      </p:pic>
      <p:sp>
        <p:nvSpPr>
          <p:cNvPr id="7" name="Text Box 6"/>
          <p:cNvSpPr txBox="1"/>
          <p:nvPr/>
        </p:nvSpPr>
        <p:spPr>
          <a:xfrm>
            <a:off x="5141595" y="831850"/>
            <a:ext cx="6998970" cy="3415030"/>
          </a:xfrm>
          <a:prstGeom prst="rect">
            <a:avLst/>
          </a:prstGeom>
          <a:noFill/>
        </p:spPr>
        <p:txBody>
          <a:bodyPr wrap="square" rtlCol="0">
            <a:spAutoFit/>
          </a:bodyPr>
          <a:p>
            <a:pPr algn="just">
              <a:lnSpc>
                <a:spcPct val="150000"/>
              </a:lnSpc>
            </a:pPr>
            <a:r>
              <a:rPr lang="en-US">
                <a:latin typeface="Calibri" panose="020F0502020204030204" charset="0"/>
                <a:cs typeface="Calibri" panose="020F0502020204030204" charset="0"/>
              </a:rPr>
              <a:t>By looking at the plots we can see that: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rPr>
              <a:t>The distribution plot shows how the data has been distributed in each of the columns.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column arrival hour and duration skewness is present and also data is not distributed normally as we don’t see a proper bell shaped curve.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So to cross verify this we will check the skewness and if the values is more than +5 or -5 than by using power transform method we will treat the skewness.</a:t>
            </a:r>
            <a:endParaRPr lang="en-US">
              <a:latin typeface="Calibri" panose="020F0502020204030204" charset="0"/>
              <a:cs typeface="Calibri" panose="020F0502020204030204" charset="0"/>
            </a:endParaRPr>
          </a:p>
        </p:txBody>
      </p:sp>
      <p:sp>
        <p:nvSpPr>
          <p:cNvPr id="11" name="Text Box 10"/>
          <p:cNvSpPr txBox="1"/>
          <p:nvPr/>
        </p:nvSpPr>
        <p:spPr>
          <a:xfrm>
            <a:off x="50165" y="6055360"/>
            <a:ext cx="4939665" cy="368300"/>
          </a:xfrm>
          <a:prstGeom prst="rect">
            <a:avLst/>
          </a:prstGeom>
          <a:noFill/>
        </p:spPr>
        <p:txBody>
          <a:bodyPr wrap="square" rtlCol="0">
            <a:spAutoFit/>
          </a:bodyPr>
          <a:p>
            <a:pPr algn="ctr"/>
            <a:r>
              <a:rPr lang="en-US" b="1">
                <a:latin typeface="Calibri" panose="020F0502020204030204" charset="0"/>
                <a:cs typeface="Calibri" panose="020F0502020204030204" charset="0"/>
              </a:rPr>
              <a:t>Distribution Plot</a:t>
            </a: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1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4607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en-US" altLang="zh-CN" sz="2800" b="1" u="sng" dirty="0">
              <a:solidFill>
                <a:srgbClr val="08181A"/>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endParaRPr>
          </a:p>
        </p:txBody>
      </p:sp>
      <p:pic>
        <p:nvPicPr>
          <p:cNvPr id="26" name="Picture 25"/>
          <p:cNvPicPr>
            <a:picLocks noChangeAspect="1"/>
          </p:cNvPicPr>
          <p:nvPr/>
        </p:nvPicPr>
        <p:blipFill>
          <a:blip r:embed="rId1"/>
          <a:stretch>
            <a:fillRect/>
          </a:stretch>
        </p:blipFill>
        <p:spPr>
          <a:xfrm>
            <a:off x="0" y="964565"/>
            <a:ext cx="5638165" cy="4737735"/>
          </a:xfrm>
          <a:prstGeom prst="rect">
            <a:avLst/>
          </a:prstGeom>
          <a:noFill/>
          <a:ln>
            <a:noFill/>
          </a:ln>
        </p:spPr>
      </p:pic>
      <p:sp>
        <p:nvSpPr>
          <p:cNvPr id="3" name="Text Box 2"/>
          <p:cNvSpPr txBox="1"/>
          <p:nvPr/>
        </p:nvSpPr>
        <p:spPr>
          <a:xfrm>
            <a:off x="5902325" y="1064895"/>
            <a:ext cx="5518150" cy="46615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most of the flights which were travelling from Goa to Delhi from 3rd Feb to 7th Feb will be Air Asia amongst all the other airline companies.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Most of the prices which we have got from the source/site are from Flight Network.</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All the flights departure is from Goa International Airport and arrival will be on Delhi Indira Gandhi Airport.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data which we got from the date 3rd Feb to 7th Feb, in this most of the flights will be taking 1stop while travelling from Goa to Delhi.</a:t>
            </a:r>
            <a:endParaRPr lang="en-US">
              <a:latin typeface="Calibri" panose="020F0502020204030204" charset="0"/>
              <a:cs typeface="Calibri" panose="020F0502020204030204" charset="0"/>
            </a:endParaRPr>
          </a:p>
        </p:txBody>
      </p:sp>
      <p:sp>
        <p:nvSpPr>
          <p:cNvPr id="4" name="Text Box 3"/>
          <p:cNvSpPr txBox="1"/>
          <p:nvPr/>
        </p:nvSpPr>
        <p:spPr>
          <a:xfrm>
            <a:off x="9525" y="5893435"/>
            <a:ext cx="5710555" cy="368300"/>
          </a:xfrm>
          <a:prstGeom prst="rect">
            <a:avLst/>
          </a:prstGeom>
          <a:noFill/>
        </p:spPr>
        <p:txBody>
          <a:bodyPr wrap="square" rtlCol="0">
            <a:spAutoFit/>
          </a:bodyPr>
          <a:p>
            <a:pPr algn="ctr"/>
            <a:r>
              <a:rPr lang="en-US" b="1">
                <a:latin typeface="Calibri" panose="020F0502020204030204" charset="0"/>
                <a:cs typeface="Calibri" panose="020F0502020204030204" charset="0"/>
              </a:rPr>
              <a:t>Count Plots</a:t>
            </a: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0" y="18097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1"/>
          <p:cNvPicPr>
            <a:picLocks noChangeAspect="1"/>
          </p:cNvPicPr>
          <p:nvPr/>
        </p:nvPicPr>
        <p:blipFill>
          <a:blip r:embed="rId1"/>
          <a:stretch>
            <a:fillRect/>
          </a:stretch>
        </p:blipFill>
        <p:spPr>
          <a:xfrm>
            <a:off x="360680" y="1159510"/>
            <a:ext cx="2720340" cy="3620135"/>
          </a:xfrm>
          <a:prstGeom prst="rect">
            <a:avLst/>
          </a:prstGeom>
        </p:spPr>
      </p:pic>
      <p:pic>
        <p:nvPicPr>
          <p:cNvPr id="3" name="Picture 2"/>
          <p:cNvPicPr>
            <a:picLocks noChangeAspect="1"/>
          </p:cNvPicPr>
          <p:nvPr/>
        </p:nvPicPr>
        <p:blipFill>
          <a:blip r:embed="rId2"/>
          <a:stretch>
            <a:fillRect/>
          </a:stretch>
        </p:blipFill>
        <p:spPr>
          <a:xfrm>
            <a:off x="3081020" y="1068705"/>
            <a:ext cx="2804160" cy="3831590"/>
          </a:xfrm>
          <a:prstGeom prst="rect">
            <a:avLst/>
          </a:prstGeom>
        </p:spPr>
      </p:pic>
      <p:pic>
        <p:nvPicPr>
          <p:cNvPr id="4" name="Picture 3"/>
          <p:cNvPicPr>
            <a:picLocks noChangeAspect="1"/>
          </p:cNvPicPr>
          <p:nvPr/>
        </p:nvPicPr>
        <p:blipFill>
          <a:blip r:embed="rId3"/>
          <a:stretch>
            <a:fillRect/>
          </a:stretch>
        </p:blipFill>
        <p:spPr>
          <a:xfrm>
            <a:off x="360680" y="4900295"/>
            <a:ext cx="2872740" cy="1463040"/>
          </a:xfrm>
          <a:prstGeom prst="rect">
            <a:avLst/>
          </a:prstGeom>
        </p:spPr>
      </p:pic>
      <p:sp>
        <p:nvSpPr>
          <p:cNvPr id="5" name="Text Box 4"/>
          <p:cNvSpPr txBox="1"/>
          <p:nvPr/>
        </p:nvSpPr>
        <p:spPr>
          <a:xfrm>
            <a:off x="5974080" y="857250"/>
            <a:ext cx="6217920" cy="60007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Airline Name vs Price we can see that Qatar airways have the highest prices for flight ticket which is more than 80000.</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Source vs Price we can see that source Qatar airways showing highest prices for flight ticket.</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Total Stops vs Price we can see that whenever there is a 3 stop in between while travelling from Goa to Delhi prices are higher as compared to others.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Day vs Price we can see that on 5th Feb prices of flight tickets are higher than the other dates may be because of Sunday.</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Departure Hour vs Price we can see that early morning ticket prices are higher that is at 4am ticket prices are higher as compared to the other timings.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Arrival Hour vs Price  we can see that whenever the arrival hour is at 2am the ticket prices are higher as compared to others.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rPr>
              <a:t>In plot Duration Hour vs Price  we can see that the duration hours which is 28 hours have the highest ticket price.</a:t>
            </a:r>
            <a:endParaRPr lang="en-US" sz="1600">
              <a:latin typeface="Calibri" panose="020F0502020204030204" charset="0"/>
              <a:cs typeface="Calibri" panose="020F0502020204030204" charset="0"/>
            </a:endParaRPr>
          </a:p>
        </p:txBody>
      </p:sp>
      <p:sp>
        <p:nvSpPr>
          <p:cNvPr id="6" name="Text Box 5"/>
          <p:cNvSpPr txBox="1"/>
          <p:nvPr/>
        </p:nvSpPr>
        <p:spPr>
          <a:xfrm>
            <a:off x="100965" y="6420485"/>
            <a:ext cx="5537835" cy="368300"/>
          </a:xfrm>
          <a:prstGeom prst="rect">
            <a:avLst/>
          </a:prstGeom>
          <a:noFill/>
        </p:spPr>
        <p:txBody>
          <a:bodyPr wrap="square" rtlCol="0">
            <a:spAutoFit/>
          </a:bodyPr>
          <a:p>
            <a:pPr algn="ctr"/>
            <a:r>
              <a:rPr lang="en-US" b="1">
                <a:latin typeface="Calibri" panose="020F0502020204030204" charset="0"/>
                <a:cs typeface="Calibri" panose="020F0502020204030204" charset="0"/>
              </a:rPr>
              <a:t>Bar Plot</a:t>
            </a:r>
            <a:endParaRPr lang="en-US" b="1">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0" y="0"/>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34" name="Picture 33"/>
          <p:cNvPicPr>
            <a:picLocks noChangeAspect="1"/>
          </p:cNvPicPr>
          <p:nvPr/>
        </p:nvPicPr>
        <p:blipFill>
          <a:blip r:embed="rId1"/>
          <a:stretch>
            <a:fillRect/>
          </a:stretch>
        </p:blipFill>
        <p:spPr>
          <a:xfrm>
            <a:off x="-635" y="478155"/>
            <a:ext cx="5272405" cy="4179570"/>
          </a:xfrm>
          <a:prstGeom prst="rect">
            <a:avLst/>
          </a:prstGeom>
          <a:noFill/>
          <a:ln>
            <a:noFill/>
          </a:ln>
        </p:spPr>
      </p:pic>
      <p:sp>
        <p:nvSpPr>
          <p:cNvPr id="4" name="Text Box 3"/>
          <p:cNvSpPr txBox="1"/>
          <p:nvPr/>
        </p:nvSpPr>
        <p:spPr>
          <a:xfrm>
            <a:off x="-635" y="4657725"/>
            <a:ext cx="5517515" cy="368300"/>
          </a:xfrm>
          <a:prstGeom prst="rect">
            <a:avLst/>
          </a:prstGeom>
          <a:noFill/>
        </p:spPr>
        <p:txBody>
          <a:bodyPr wrap="square" rtlCol="0">
            <a:spAutoFit/>
          </a:bodyPr>
          <a:p>
            <a:pPr algn="ctr"/>
            <a:r>
              <a:rPr lang="en-US" b="1">
                <a:latin typeface="Calibri" panose="020F0502020204030204" charset="0"/>
                <a:cs typeface="Calibri" panose="020F0502020204030204" charset="0"/>
              </a:rPr>
              <a:t>Highest Ticket Prices Count Plot(Highest 10)</a:t>
            </a:r>
            <a:endParaRPr lang="en-US" b="1">
              <a:latin typeface="Calibri" panose="020F0502020204030204" charset="0"/>
              <a:cs typeface="Calibri" panose="020F0502020204030204" charset="0"/>
            </a:endParaRPr>
          </a:p>
        </p:txBody>
      </p:sp>
      <p:sp>
        <p:nvSpPr>
          <p:cNvPr id="5" name="Text Box 4"/>
          <p:cNvSpPr txBox="1"/>
          <p:nvPr/>
        </p:nvSpPr>
        <p:spPr>
          <a:xfrm>
            <a:off x="5690235" y="478155"/>
            <a:ext cx="6257925" cy="383095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plots we can see that plots plotted from the data which have the highest 10 prices from date 3rd Feb to 7th Feb.</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So in above plots we can see that Qatar airways have the most expensive flight tickets.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Again Qatar airways source have the highest of the flight tickets.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And while travelling all the Qatar airways took only 1 stop in between.</a:t>
            </a:r>
            <a:endParaRPr lang="en-US">
              <a:latin typeface="Calibri" panose="020F0502020204030204" charset="0"/>
              <a:cs typeface="Calibri" panose="020F0502020204030204" charset="0"/>
            </a:endParaRPr>
          </a:p>
        </p:txBody>
      </p:sp>
      <p:pic>
        <p:nvPicPr>
          <p:cNvPr id="35" name="Picture 34"/>
          <p:cNvPicPr>
            <a:picLocks noChangeAspect="1"/>
          </p:cNvPicPr>
          <p:nvPr/>
        </p:nvPicPr>
        <p:blipFill>
          <a:blip r:embed="rId2"/>
          <a:stretch>
            <a:fillRect/>
          </a:stretch>
        </p:blipFill>
        <p:spPr>
          <a:xfrm>
            <a:off x="8976995" y="4866005"/>
            <a:ext cx="3215640" cy="1823085"/>
          </a:xfrm>
          <a:prstGeom prst="rect">
            <a:avLst/>
          </a:prstGeom>
          <a:noFill/>
          <a:ln>
            <a:noFill/>
          </a:ln>
        </p:spPr>
      </p:pic>
      <p:sp>
        <p:nvSpPr>
          <p:cNvPr id="6" name="Text Box 5"/>
          <p:cNvSpPr txBox="1"/>
          <p:nvPr/>
        </p:nvSpPr>
        <p:spPr>
          <a:xfrm>
            <a:off x="8976995" y="4434205"/>
            <a:ext cx="2727960" cy="368300"/>
          </a:xfrm>
          <a:prstGeom prst="rect">
            <a:avLst/>
          </a:prstGeom>
          <a:noFill/>
        </p:spPr>
        <p:txBody>
          <a:bodyPr wrap="square" rtlCol="0">
            <a:spAutoFit/>
          </a:bodyPr>
          <a:p>
            <a:pPr algn="ctr"/>
            <a:r>
              <a:rPr lang="en-US" b="1">
                <a:latin typeface="Calibri" panose="020F0502020204030204" charset="0"/>
                <a:cs typeface="Calibri" panose="020F0502020204030204" charset="0"/>
              </a:rPr>
              <a:t>Bar Plot </a:t>
            </a:r>
            <a:r>
              <a:rPr lang="en-US" b="1">
                <a:latin typeface="Calibri" panose="020F0502020204030204" charset="0"/>
                <a:cs typeface="Calibri" panose="020F0502020204030204" charset="0"/>
                <a:sym typeface="+mn-ea"/>
              </a:rPr>
              <a:t>Highest 10</a:t>
            </a:r>
            <a:endParaRPr lang="en-US" b="1">
              <a:latin typeface="Calibri" panose="020F0502020204030204" charset="0"/>
              <a:cs typeface="Calibri" panose="020F0502020204030204" charset="0"/>
            </a:endParaRPr>
          </a:p>
        </p:txBody>
      </p:sp>
      <p:sp>
        <p:nvSpPr>
          <p:cNvPr id="7" name="Text Box 6"/>
          <p:cNvSpPr txBox="1"/>
          <p:nvPr/>
        </p:nvSpPr>
        <p:spPr>
          <a:xfrm>
            <a:off x="445135" y="5316220"/>
            <a:ext cx="8468360"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So by looking at the bar plot we can see that whenever Qatar airways departure time was 4am that is in the early morning, the prices of the flight tickets was always expensive.</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 y="160655"/>
            <a:ext cx="1219327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9" name="Text Box 8"/>
          <p:cNvSpPr txBox="1"/>
          <p:nvPr/>
        </p:nvSpPr>
        <p:spPr>
          <a:xfrm>
            <a:off x="5567045" y="699770"/>
            <a:ext cx="664400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plots we can see the plots plotted from the data which have the lowest 10 prices from date 3rd feb to 7th feb.</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So in above plots we can see that go first,Air India, Indigo and Air asia india have the cheapest flight tickets.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Agoda.com,Easemytrip and happyfares source have the lowest of the flight tickets.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And while travelling most of them did'nt take any stop inbetween.</a:t>
            </a:r>
            <a:endParaRPr lang="en-US">
              <a:latin typeface="Calibri" panose="020F0502020204030204" charset="0"/>
              <a:cs typeface="Calibri" panose="020F0502020204030204" charset="0"/>
            </a:endParaRPr>
          </a:p>
        </p:txBody>
      </p:sp>
      <p:pic>
        <p:nvPicPr>
          <p:cNvPr id="10" name="Picture 9"/>
          <p:cNvPicPr>
            <a:picLocks noChangeAspect="1"/>
          </p:cNvPicPr>
          <p:nvPr/>
        </p:nvPicPr>
        <p:blipFill>
          <a:blip r:embed="rId1"/>
          <a:stretch>
            <a:fillRect/>
          </a:stretch>
        </p:blipFill>
        <p:spPr>
          <a:xfrm>
            <a:off x="-635" y="699770"/>
            <a:ext cx="5189220" cy="3863340"/>
          </a:xfrm>
          <a:prstGeom prst="rect">
            <a:avLst/>
          </a:prstGeom>
        </p:spPr>
      </p:pic>
      <p:sp>
        <p:nvSpPr>
          <p:cNvPr id="11" name="Text Box 10"/>
          <p:cNvSpPr txBox="1"/>
          <p:nvPr/>
        </p:nvSpPr>
        <p:spPr>
          <a:xfrm>
            <a:off x="80010" y="4650740"/>
            <a:ext cx="5071110" cy="645160"/>
          </a:xfrm>
          <a:prstGeom prst="rect">
            <a:avLst/>
          </a:prstGeom>
          <a:noFill/>
        </p:spPr>
        <p:txBody>
          <a:bodyPr wrap="square" rtlCol="0">
            <a:spAutoFit/>
          </a:bodyPr>
          <a:p>
            <a:pPr algn="ctr"/>
            <a:r>
              <a:rPr lang="en-US" b="1">
                <a:latin typeface="Calibri" panose="020F0502020204030204" charset="0"/>
                <a:cs typeface="Calibri" panose="020F0502020204030204" charset="0"/>
                <a:sym typeface="+mn-ea"/>
              </a:rPr>
              <a:t>Cheapest Ticket Prices Count Plot(Lowest 10)</a:t>
            </a:r>
            <a:endParaRPr lang="en-US" b="1">
              <a:latin typeface="Calibri" panose="020F0502020204030204" charset="0"/>
              <a:cs typeface="Calibri" panose="020F0502020204030204" charset="0"/>
            </a:endParaRPr>
          </a:p>
          <a:p>
            <a:pPr algn="ctr"/>
            <a:endParaRPr lang="en-US"/>
          </a:p>
        </p:txBody>
      </p:sp>
      <p:pic>
        <p:nvPicPr>
          <p:cNvPr id="13" name="Picture 12"/>
          <p:cNvPicPr>
            <a:picLocks noChangeAspect="1"/>
          </p:cNvPicPr>
          <p:nvPr/>
        </p:nvPicPr>
        <p:blipFill>
          <a:blip r:embed="rId2"/>
          <a:stretch>
            <a:fillRect/>
          </a:stretch>
        </p:blipFill>
        <p:spPr>
          <a:xfrm>
            <a:off x="8010525" y="4563110"/>
            <a:ext cx="4181475" cy="2214880"/>
          </a:xfrm>
          <a:prstGeom prst="rect">
            <a:avLst/>
          </a:prstGeom>
        </p:spPr>
      </p:pic>
      <p:sp>
        <p:nvSpPr>
          <p:cNvPr id="14" name="Text Box 13"/>
          <p:cNvSpPr txBox="1"/>
          <p:nvPr/>
        </p:nvSpPr>
        <p:spPr>
          <a:xfrm>
            <a:off x="8802370" y="4244975"/>
            <a:ext cx="2799715" cy="645160"/>
          </a:xfrm>
          <a:prstGeom prst="rect">
            <a:avLst/>
          </a:prstGeom>
          <a:noFill/>
        </p:spPr>
        <p:txBody>
          <a:bodyPr wrap="square" rtlCol="0">
            <a:spAutoFit/>
          </a:bodyPr>
          <a:p>
            <a:pPr algn="ctr"/>
            <a:r>
              <a:rPr lang="en-US" b="1">
                <a:latin typeface="Calibri" panose="020F0502020204030204" charset="0"/>
                <a:cs typeface="Calibri" panose="020F0502020204030204" charset="0"/>
                <a:sym typeface="+mn-ea"/>
              </a:rPr>
              <a:t>Bar Plot </a:t>
            </a:r>
            <a:r>
              <a:rPr lang="en-US" b="1">
                <a:latin typeface="Calibri" panose="020F0502020204030204" charset="0"/>
                <a:cs typeface="Calibri" panose="020F0502020204030204" charset="0"/>
                <a:sym typeface="+mn-ea"/>
              </a:rPr>
              <a:t>Lowest </a:t>
            </a:r>
            <a:r>
              <a:rPr lang="en-US" b="1">
                <a:latin typeface="Calibri" panose="020F0502020204030204" charset="0"/>
                <a:cs typeface="Calibri" panose="020F0502020204030204" charset="0"/>
                <a:sym typeface="+mn-ea"/>
              </a:rPr>
              <a:t>10</a:t>
            </a:r>
            <a:endParaRPr lang="en-US" b="1">
              <a:latin typeface="Calibri" panose="020F0502020204030204" charset="0"/>
              <a:cs typeface="Calibri" panose="020F0502020204030204" charset="0"/>
            </a:endParaRPr>
          </a:p>
          <a:p>
            <a:pPr algn="ctr"/>
            <a:endParaRPr lang="en-US"/>
          </a:p>
        </p:txBody>
      </p:sp>
      <p:sp>
        <p:nvSpPr>
          <p:cNvPr id="15" name="Text Box 14"/>
          <p:cNvSpPr txBox="1"/>
          <p:nvPr/>
        </p:nvSpPr>
        <p:spPr>
          <a:xfrm>
            <a:off x="-635" y="5360670"/>
            <a:ext cx="7931150"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bar plot we can see that when the flight departure timing was in the midnight or close to midnight that is at 12am, 1am, 2am and 11pm that time the prices of the flight tickets were cheapest.</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25" y="304165"/>
            <a:ext cx="12192000" cy="521970"/>
          </a:xfrm>
          <a:prstGeom prst="rect">
            <a:avLst/>
          </a:prstGeom>
          <a:noFill/>
        </p:spPr>
        <p:txBody>
          <a:bodyPr wrap="square" rtlCol="0">
            <a:spAutoFit/>
          </a:bodyPr>
          <a:p>
            <a:pPr algn="ctr"/>
            <a:r>
              <a:rPr lang="en-US" sz="2800" b="1" u="sng">
                <a:latin typeface="Calibri" panose="020F0502020204030204" charset="0"/>
                <a:cs typeface="Calibri" panose="020F0502020204030204" charset="0"/>
              </a:rPr>
              <a:t>Identifying Outliers Using Box Plots</a:t>
            </a:r>
            <a:endParaRPr lang="en-US" sz="2800" b="1" u="sng">
              <a:latin typeface="Calibri" panose="020F0502020204030204" charset="0"/>
              <a:cs typeface="Calibri" panose="020F0502020204030204" charset="0"/>
            </a:endParaRPr>
          </a:p>
        </p:txBody>
      </p:sp>
      <p:pic>
        <p:nvPicPr>
          <p:cNvPr id="3" name="Picture 2"/>
          <p:cNvPicPr>
            <a:picLocks noChangeAspect="1"/>
          </p:cNvPicPr>
          <p:nvPr/>
        </p:nvPicPr>
        <p:blipFill>
          <a:blip r:embed="rId1"/>
          <a:stretch>
            <a:fillRect/>
          </a:stretch>
        </p:blipFill>
        <p:spPr>
          <a:xfrm>
            <a:off x="0" y="1223010"/>
            <a:ext cx="3108960" cy="4554220"/>
          </a:xfrm>
          <a:prstGeom prst="rect">
            <a:avLst/>
          </a:prstGeom>
        </p:spPr>
      </p:pic>
      <p:pic>
        <p:nvPicPr>
          <p:cNvPr id="4" name="Picture 3"/>
          <p:cNvPicPr>
            <a:picLocks noChangeAspect="1"/>
          </p:cNvPicPr>
          <p:nvPr/>
        </p:nvPicPr>
        <p:blipFill>
          <a:blip r:embed="rId2"/>
          <a:stretch>
            <a:fillRect/>
          </a:stretch>
        </p:blipFill>
        <p:spPr>
          <a:xfrm>
            <a:off x="2957830" y="1223010"/>
            <a:ext cx="3619500" cy="4554220"/>
          </a:xfrm>
          <a:prstGeom prst="rect">
            <a:avLst/>
          </a:prstGeom>
        </p:spPr>
      </p:pic>
      <p:sp>
        <p:nvSpPr>
          <p:cNvPr id="5" name="Text Box 4"/>
          <p:cNvSpPr txBox="1"/>
          <p:nvPr/>
        </p:nvSpPr>
        <p:spPr>
          <a:xfrm>
            <a:off x="6541770" y="1303655"/>
            <a:ext cx="5466715"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box plots we can see that in column duration hours outliers are present, So by using z-score method it will be removed.</a:t>
            </a:r>
            <a:endParaRPr lang="en-US">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Correlation Between Features And Label</a:t>
            </a:r>
            <a:endPar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grpSp>
        <p:nvGrpSpPr>
          <p:cNvPr id="10" name="组合 9"/>
          <p:cNvGrpSpPr/>
          <p:nvPr/>
        </p:nvGrpSpPr>
        <p:grpSpPr>
          <a:xfrm>
            <a:off x="1002030" y="2015490"/>
            <a:ext cx="2703830" cy="643297"/>
            <a:chOff x="1294421" y="2015194"/>
            <a:chExt cx="2411814" cy="643422"/>
          </a:xfrm>
        </p:grpSpPr>
        <p:sp>
          <p:nvSpPr>
            <p:cNvPr id="73" name="文本框 72"/>
            <p:cNvSpPr txBox="1"/>
            <p:nvPr/>
          </p:nvSpPr>
          <p:spPr>
            <a:xfrm>
              <a:off x="1294421" y="2015194"/>
              <a:ext cx="2318000" cy="339791"/>
            </a:xfrm>
            <a:prstGeom prst="rect">
              <a:avLst/>
            </a:prstGeom>
            <a:noFill/>
          </p:spPr>
          <p:txBody>
            <a:bodyPr wrap="square" rtlCol="0">
              <a:spAutoFit/>
            </a:bodyPr>
            <a:lstStyle/>
            <a:p>
              <a:pPr>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74" name="文本框 73"/>
            <p:cNvSpPr txBox="1"/>
            <p:nvPr/>
          </p:nvSpPr>
          <p:spPr>
            <a:xfrm>
              <a:off x="1301339" y="2287704"/>
              <a:ext cx="2404896" cy="370912"/>
            </a:xfrm>
            <a:prstGeom prst="rect">
              <a:avLst/>
            </a:prstGeom>
            <a:noFill/>
          </p:spPr>
          <p:txBody>
            <a:bodyPr wrap="square" rtlCol="0">
              <a:spAutoFit/>
            </a:bodyPr>
            <a:lstStyle/>
            <a:p>
              <a:pPr algn="l">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1" name="组合 10"/>
          <p:cNvGrpSpPr/>
          <p:nvPr/>
        </p:nvGrpSpPr>
        <p:grpSpPr>
          <a:xfrm>
            <a:off x="1010285" y="3156585"/>
            <a:ext cx="2695575" cy="643315"/>
            <a:chOff x="1294421" y="3156490"/>
            <a:chExt cx="2411814" cy="643398"/>
          </a:xfrm>
        </p:grpSpPr>
        <p:sp>
          <p:nvSpPr>
            <p:cNvPr id="75" name="文本框 74"/>
            <p:cNvSpPr txBox="1"/>
            <p:nvPr/>
          </p:nvSpPr>
          <p:spPr>
            <a:xfrm>
              <a:off x="1294421" y="3156490"/>
              <a:ext cx="2318000" cy="339769"/>
            </a:xfrm>
            <a:prstGeom prst="rect">
              <a:avLst/>
            </a:prstGeom>
            <a:noFill/>
          </p:spPr>
          <p:txBody>
            <a:bodyPr wrap="square" rtlCol="0">
              <a:spAutoFit/>
            </a:bodyPr>
            <a:lstStyle/>
            <a:p>
              <a:pPr>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76" name="文本框 75"/>
            <p:cNvSpPr txBox="1"/>
            <p:nvPr/>
          </p:nvSpPr>
          <p:spPr>
            <a:xfrm>
              <a:off x="1301339" y="3429000"/>
              <a:ext cx="2404896" cy="370888"/>
            </a:xfrm>
            <a:prstGeom prst="rect">
              <a:avLst/>
            </a:prstGeom>
            <a:noFill/>
          </p:spPr>
          <p:txBody>
            <a:bodyPr wrap="square" rtlCol="0">
              <a:spAutoFit/>
            </a:bodyPr>
            <a:lstStyle/>
            <a:p>
              <a:pPr algn="l">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2" name="组合 11"/>
          <p:cNvGrpSpPr/>
          <p:nvPr/>
        </p:nvGrpSpPr>
        <p:grpSpPr>
          <a:xfrm>
            <a:off x="1017905" y="4281170"/>
            <a:ext cx="2687955" cy="643301"/>
            <a:chOff x="1294421" y="4280954"/>
            <a:chExt cx="2411814" cy="643416"/>
          </a:xfrm>
        </p:grpSpPr>
        <p:sp>
          <p:nvSpPr>
            <p:cNvPr id="77" name="文本框 76"/>
            <p:cNvSpPr txBox="1"/>
            <p:nvPr/>
          </p:nvSpPr>
          <p:spPr>
            <a:xfrm>
              <a:off x="1294421" y="4280954"/>
              <a:ext cx="2318000" cy="339786"/>
            </a:xfrm>
            <a:prstGeom prst="rect">
              <a:avLst/>
            </a:prstGeom>
            <a:noFill/>
          </p:spPr>
          <p:txBody>
            <a:bodyPr wrap="square" rtlCol="0">
              <a:spAutoFit/>
            </a:bodyPr>
            <a:lstStyle/>
            <a:p>
              <a:pPr>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78" name="文本框 77"/>
            <p:cNvSpPr txBox="1"/>
            <p:nvPr/>
          </p:nvSpPr>
          <p:spPr>
            <a:xfrm>
              <a:off x="1301339" y="4553464"/>
              <a:ext cx="2404896" cy="370906"/>
            </a:xfrm>
            <a:prstGeom prst="rect">
              <a:avLst/>
            </a:prstGeom>
            <a:noFill/>
          </p:spPr>
          <p:txBody>
            <a:bodyPr wrap="square" rtlCol="0">
              <a:spAutoFit/>
            </a:bodyPr>
            <a:lstStyle/>
            <a:p>
              <a:pPr algn="l">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pic>
        <p:nvPicPr>
          <p:cNvPr id="2" name="Picture 1"/>
          <p:cNvPicPr>
            <a:picLocks noChangeAspect="1"/>
          </p:cNvPicPr>
          <p:nvPr/>
        </p:nvPicPr>
        <p:blipFill>
          <a:blip r:embed="rId1"/>
          <a:stretch>
            <a:fillRect/>
          </a:stretch>
        </p:blipFill>
        <p:spPr>
          <a:xfrm>
            <a:off x="-635" y="895985"/>
            <a:ext cx="5189220" cy="3463925"/>
          </a:xfrm>
          <a:prstGeom prst="rect">
            <a:avLst/>
          </a:prstGeom>
        </p:spPr>
      </p:pic>
      <p:pic>
        <p:nvPicPr>
          <p:cNvPr id="16" name="Picture 15"/>
          <p:cNvPicPr>
            <a:picLocks noChangeAspect="1"/>
          </p:cNvPicPr>
          <p:nvPr/>
        </p:nvPicPr>
        <p:blipFill>
          <a:blip r:embed="rId2"/>
          <a:stretch>
            <a:fillRect/>
          </a:stretch>
        </p:blipFill>
        <p:spPr>
          <a:xfrm>
            <a:off x="5188585" y="895985"/>
            <a:ext cx="6776720" cy="3385185"/>
          </a:xfrm>
          <a:prstGeom prst="rect">
            <a:avLst/>
          </a:prstGeom>
        </p:spPr>
      </p:pic>
      <p:sp>
        <p:nvSpPr>
          <p:cNvPr id="17" name="Text Box 16"/>
          <p:cNvSpPr txBox="1"/>
          <p:nvPr/>
        </p:nvSpPr>
        <p:spPr>
          <a:xfrm>
            <a:off x="19050" y="4594860"/>
            <a:ext cx="12151360" cy="9220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bar plot we can see that features are positively as well as negatively correlated with the label.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heatmap we can see if there is any multicollinearity problem between the Features.</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0795" y="20129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Data Analysis Steps Done</a:t>
            </a:r>
            <a:endPar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grpSp>
        <p:nvGrpSpPr>
          <p:cNvPr id="15" name="组合 14"/>
          <p:cNvGrpSpPr/>
          <p:nvPr/>
        </p:nvGrpSpPr>
        <p:grpSpPr>
          <a:xfrm>
            <a:off x="8238654" y="1965779"/>
            <a:ext cx="2808078" cy="647327"/>
            <a:chOff x="8248814" y="1925139"/>
            <a:chExt cx="2808078" cy="647327"/>
          </a:xfrm>
        </p:grpSpPr>
        <p:sp>
          <p:nvSpPr>
            <p:cNvPr id="40" name="文本框 39"/>
            <p:cNvSpPr txBox="1"/>
            <p:nvPr/>
          </p:nvSpPr>
          <p:spPr>
            <a:xfrm>
              <a:off x="8248815" y="1925139"/>
              <a:ext cx="2808076" cy="339725"/>
            </a:xfrm>
            <a:prstGeom prst="rect">
              <a:avLst/>
            </a:prstGeom>
            <a:noFill/>
          </p:spPr>
          <p:txBody>
            <a:bodyPr wrap="square" rtlCol="0">
              <a:spAutoFit/>
            </a:bodyPr>
            <a:lstStyle/>
            <a:p>
              <a:pPr>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41" name="文本框 40"/>
            <p:cNvSpPr txBox="1"/>
            <p:nvPr/>
          </p:nvSpPr>
          <p:spPr>
            <a:xfrm>
              <a:off x="8248814" y="2201626"/>
              <a:ext cx="2808078" cy="370840"/>
            </a:xfrm>
            <a:prstGeom prst="rect">
              <a:avLst/>
            </a:prstGeom>
            <a:noFill/>
          </p:spPr>
          <p:txBody>
            <a:bodyPr wrap="square" rtlCol="0">
              <a:spAutoFit/>
            </a:bodyPr>
            <a:lstStyle/>
            <a:p>
              <a:pPr algn="l">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6" name="组合 15"/>
          <p:cNvGrpSpPr/>
          <p:nvPr/>
        </p:nvGrpSpPr>
        <p:grpSpPr>
          <a:xfrm>
            <a:off x="8238654" y="3762944"/>
            <a:ext cx="2808078" cy="647327"/>
            <a:chOff x="8248814" y="3722304"/>
            <a:chExt cx="2808078" cy="647327"/>
          </a:xfrm>
        </p:grpSpPr>
        <p:sp>
          <p:nvSpPr>
            <p:cNvPr id="42" name="文本框 41"/>
            <p:cNvSpPr txBox="1"/>
            <p:nvPr/>
          </p:nvSpPr>
          <p:spPr>
            <a:xfrm>
              <a:off x="8248815" y="3722304"/>
              <a:ext cx="2808076" cy="339725"/>
            </a:xfrm>
            <a:prstGeom prst="rect">
              <a:avLst/>
            </a:prstGeom>
            <a:noFill/>
          </p:spPr>
          <p:txBody>
            <a:bodyPr wrap="square" rtlCol="0">
              <a:spAutoFit/>
            </a:bodyPr>
            <a:lstStyle/>
            <a:p>
              <a:pPr>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43" name="文本框 42"/>
            <p:cNvSpPr txBox="1"/>
            <p:nvPr/>
          </p:nvSpPr>
          <p:spPr>
            <a:xfrm>
              <a:off x="8248814" y="3998791"/>
              <a:ext cx="2808078" cy="370840"/>
            </a:xfrm>
            <a:prstGeom prst="rect">
              <a:avLst/>
            </a:prstGeom>
            <a:noFill/>
          </p:spPr>
          <p:txBody>
            <a:bodyPr wrap="square" rtlCol="0">
              <a:spAutoFit/>
            </a:bodyPr>
            <a:lstStyle/>
            <a:p>
              <a:pPr algn="l">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29210" y="1090295"/>
            <a:ext cx="12181840" cy="341503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Encoded the categorical column data by using Lable Encoder.</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To visualize the correlation between the Features and Label and multicollinearity problem  i have used bar plot and heatmap.</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 Used Box plot to check whether there are outliers present or not in continuous data columns. Further found that in one column outliers were present which were later on removed by using z-score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Skewness was checked and found that in two columns skewness was present so later on it was treated with the help of power transform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Used Standard Scaler method to standardize the data.</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Split, Train and Test to build the machine learning model. Found best random state and accuracy.</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 calcmode="lin" valueType="num">
                                      <p:cBhvr>
                                        <p:cTn id="15" dur="500" fill="hold"/>
                                        <p:tgtEl>
                                          <p:spTgt spid="16"/>
                                        </p:tgtEl>
                                        <p:attrNameLst>
                                          <p:attrName>style.rotation</p:attrName>
                                        </p:attrNameLst>
                                      </p:cBhvr>
                                      <p:tavLst>
                                        <p:tav tm="0">
                                          <p:val>
                                            <p:fltVal val="360"/>
                                          </p:val>
                                        </p:tav>
                                        <p:tav tm="100000">
                                          <p:val>
                                            <p:fltVal val="0"/>
                                          </p:val>
                                        </p:tav>
                                      </p:tavLst>
                                    </p:anim>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59080"/>
            <a:ext cx="12192000" cy="478155"/>
          </a:xfrm>
          <a:prstGeom prst="rect">
            <a:avLst/>
          </a:prstGeom>
          <a:noFill/>
        </p:spPr>
        <p:txBody>
          <a:bodyPr wrap="square" rtlCol="0">
            <a:spAutoFit/>
          </a:bodyPr>
          <a:lstStyle/>
          <a:p>
            <a:pPr algn="ctr">
              <a:lnSpc>
                <a:spcPct val="90000"/>
              </a:lnSpc>
              <a:spcBef>
                <a:spcPct val="0"/>
              </a:spcBef>
            </a:pPr>
            <a:r>
              <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Model Building</a:t>
            </a:r>
            <a:endPar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sp>
        <p:nvSpPr>
          <p:cNvPr id="3" name="Text Box 2"/>
          <p:cNvSpPr txBox="1"/>
          <p:nvPr/>
        </p:nvSpPr>
        <p:spPr>
          <a:xfrm>
            <a:off x="0" y="1146175"/>
            <a:ext cx="12181205" cy="2999740"/>
          </a:xfrm>
          <a:prstGeom prst="rect">
            <a:avLst/>
          </a:prstGeom>
          <a:noFill/>
        </p:spPr>
        <p:txBody>
          <a:bodyPr wrap="square" rtlCol="0">
            <a:spAutoFit/>
          </a:bodyPr>
          <a:p>
            <a:pPr indent="0" algn="just">
              <a:lnSpc>
                <a:spcPct val="150000"/>
              </a:lnSpc>
              <a:buNone/>
            </a:pPr>
            <a:r>
              <a:rPr lang="en-US">
                <a:latin typeface="Calibri" panose="020F0502020204030204" charset="0"/>
                <a:cs typeface="Calibri" panose="020F0502020204030204" charset="0"/>
              </a:rPr>
              <a:t>Since ‘Price’ is my target variable which is continuous in nature, so that we came to know that it is regression type problem.</a:t>
            </a:r>
            <a:endParaRPr lang="en-US">
              <a:latin typeface="Calibri" panose="020F0502020204030204" charset="0"/>
              <a:cs typeface="Calibri" panose="020F0502020204030204" charset="0"/>
            </a:endParaRPr>
          </a:p>
          <a:p>
            <a:pPr indent="0" algn="just">
              <a:lnSpc>
                <a:spcPct val="150000"/>
              </a:lnSpc>
              <a:buNone/>
            </a:pPr>
            <a:r>
              <a:rPr lang="en-IN" dirty="0">
                <a:effectLst/>
                <a:latin typeface="Calibri" panose="020F0502020204030204" charset="0"/>
                <a:ea typeface="Calibri" panose="020F0502020204030204" charset="0"/>
                <a:cs typeface="Calibri" panose="020F0502020204030204" charset="0"/>
                <a:sym typeface="+mn-ea"/>
              </a:rPr>
              <a:t>After the pre-processing</a:t>
            </a:r>
            <a:r>
              <a:rPr lang="en-US" altLang="en-IN" dirty="0">
                <a:effectLst/>
                <a:latin typeface="Calibri" panose="020F0502020204030204" charset="0"/>
                <a:ea typeface="Calibri" panose="020F0502020204030204" charset="0"/>
                <a:cs typeface="Calibri" panose="020F0502020204030204" charset="0"/>
                <a:sym typeface="+mn-ea"/>
              </a:rPr>
              <a:t>, </a:t>
            </a:r>
            <a:r>
              <a:rPr lang="en-IN" dirty="0">
                <a:effectLst/>
                <a:latin typeface="Calibri" panose="020F0502020204030204" charset="0"/>
                <a:ea typeface="Calibri" panose="020F0502020204030204" charset="0"/>
                <a:cs typeface="Calibri" panose="020F0502020204030204" charset="0"/>
                <a:sym typeface="+mn-ea"/>
              </a:rPr>
              <a:t>data cleaning </a:t>
            </a:r>
            <a:r>
              <a:rPr lang="en-US" altLang="en-IN" dirty="0">
                <a:effectLst/>
                <a:latin typeface="Calibri" panose="020F0502020204030204" charset="0"/>
                <a:ea typeface="Calibri" panose="020F0502020204030204" charset="0"/>
                <a:cs typeface="Calibri" panose="020F0502020204030204" charset="0"/>
                <a:sym typeface="+mn-ea"/>
              </a:rPr>
              <a:t>and feature selection method </a:t>
            </a:r>
            <a:r>
              <a:rPr lang="en-IN" dirty="0">
                <a:effectLst/>
                <a:latin typeface="Calibri" panose="020F0502020204030204" charset="0"/>
                <a:ea typeface="Calibri" panose="020F0502020204030204" charset="0"/>
                <a:cs typeface="Calibri" panose="020F0502020204030204" charset="0"/>
                <a:sym typeface="+mn-ea"/>
              </a:rPr>
              <a:t>I left with </a:t>
            </a:r>
            <a:r>
              <a:rPr lang="en-IN" dirty="0">
                <a:latin typeface="Calibri" panose="020F0502020204030204" charset="0"/>
                <a:ea typeface="Calibri" panose="020F0502020204030204" charset="0"/>
                <a:cs typeface="Calibri" panose="020F0502020204030204" charset="0"/>
                <a:sym typeface="+mn-ea"/>
              </a:rPr>
              <a:t>1</a:t>
            </a:r>
            <a:r>
              <a:rPr lang="en-US" altLang="en-IN" dirty="0">
                <a:latin typeface="Calibri" panose="020F0502020204030204" charset="0"/>
                <a:ea typeface="Calibri" panose="020F0502020204030204" charset="0"/>
                <a:cs typeface="Calibri" panose="020F0502020204030204" charset="0"/>
                <a:sym typeface="+mn-ea"/>
              </a:rPr>
              <a:t>0</a:t>
            </a:r>
            <a:r>
              <a:rPr lang="en-IN" dirty="0">
                <a:effectLst/>
                <a:latin typeface="Calibri" panose="020F0502020204030204" charset="0"/>
                <a:ea typeface="Calibri" panose="020F0502020204030204" charset="0"/>
                <a:cs typeface="Calibri" panose="020F0502020204030204" charset="0"/>
                <a:sym typeface="+mn-ea"/>
              </a:rPr>
              <a:t> columns including target. The algorithms used on training the data are as follows:</a:t>
            </a:r>
            <a:endParaRPr lang="en-IN" dirty="0">
              <a:effectLst/>
              <a:latin typeface="Calibri" panose="020F0502020204030204" charset="0"/>
              <a:ea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rPr>
              <a:t>1.Xtreme Gradient Boosting Regressor (XGB)</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rPr>
              <a:t>2.Gradient Boosting Regressor</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rPr>
              <a:t>3.Ada Boost Regressor</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rPr>
              <a:t>4.Random Forest Regressor</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rPr>
              <a:t>Xtreme Gradient Boosting Regressor</a:t>
            </a:r>
            <a:endParaRPr lang="en-US" altLang="zh-CN" sz="2800" b="1" u="sng"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endParaRPr>
          </a:p>
        </p:txBody>
      </p:sp>
      <p:pic>
        <p:nvPicPr>
          <p:cNvPr id="2" name="Picture 1"/>
          <p:cNvPicPr>
            <a:picLocks noChangeAspect="1"/>
          </p:cNvPicPr>
          <p:nvPr/>
        </p:nvPicPr>
        <p:blipFill>
          <a:blip r:embed="rId1"/>
          <a:stretch>
            <a:fillRect/>
          </a:stretch>
        </p:blipFill>
        <p:spPr>
          <a:xfrm>
            <a:off x="0" y="782320"/>
            <a:ext cx="5608955" cy="5627370"/>
          </a:xfrm>
          <a:prstGeom prst="rect">
            <a:avLst/>
          </a:prstGeom>
        </p:spPr>
      </p:pic>
      <p:sp>
        <p:nvSpPr>
          <p:cNvPr id="18" name="Text Box 17"/>
          <p:cNvSpPr txBox="1"/>
          <p:nvPr/>
        </p:nvSpPr>
        <p:spPr>
          <a:xfrm>
            <a:off x="5598160" y="872490"/>
            <a:ext cx="587311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XGB Regressor model and checked for its evaluation metrics. The model is giving testing score as 97.93%.</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0" y="366395"/>
            <a:ext cx="12191365" cy="521970"/>
          </a:xfrm>
          <a:prstGeom prst="rect">
            <a:avLst/>
          </a:prstGeom>
          <a:noFill/>
        </p:spPr>
        <p:txBody>
          <a:bodyPr wrap="square" rtlCol="0">
            <a:spAutoFit/>
          </a:bodyPr>
          <a:lstStyle/>
          <a:p>
            <a:pPr algn="ctr"/>
            <a:r>
              <a:rPr lang="zh-CN" altLang="en-US" sz="2800" b="1" u="sng" dirty="0" smtClean="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CONTENTS</a:t>
            </a:r>
            <a:endParaRPr lang="zh-CN" altLang="en-US" sz="2800" b="1" u="sng" dirty="0" smtClean="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sp>
        <p:nvSpPr>
          <p:cNvPr id="7" name="Text Box 6"/>
          <p:cNvSpPr txBox="1"/>
          <p:nvPr/>
        </p:nvSpPr>
        <p:spPr>
          <a:xfrm>
            <a:off x="-40640" y="1021715"/>
            <a:ext cx="12232640" cy="53543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Introduction</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Statement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Understanding</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Benefits of Flight </a:t>
            </a:r>
            <a:r>
              <a:rPr lang="en-US">
                <a:latin typeface="Calibri" panose="020F0502020204030204" charset="0"/>
                <a:ea typeface="Microsoft Sans Serif" panose="020B0604020202020204" pitchFamily="34" charset="0"/>
                <a:cs typeface="Calibri" panose="020F0502020204030204" charset="0"/>
                <a:sym typeface="+mn-ea"/>
              </a:rPr>
              <a:t>Price Prediction</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&amp; Model Building Flowchart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Exploratory Data Analysis (EDA)</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Visualizations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Steps Done</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Model Building</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Hyper Parameter Tuning and Creating Final Model</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Saving the model and prediction results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Conclusion</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buFont typeface="Wingdings" panose="05000000000000000000" charset="0"/>
              <a:buChar char="Ø"/>
            </a:pP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right)">
                                      <p:cBhvr>
                                        <p:cTn id="7" dur="25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Gradient Boosting Regressor</a:t>
            </a:r>
            <a:endPar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pic>
        <p:nvPicPr>
          <p:cNvPr id="2" name="Picture 1"/>
          <p:cNvPicPr>
            <a:picLocks noChangeAspect="1"/>
          </p:cNvPicPr>
          <p:nvPr/>
        </p:nvPicPr>
        <p:blipFill>
          <a:blip r:embed="rId1"/>
          <a:stretch>
            <a:fillRect/>
          </a:stretch>
        </p:blipFill>
        <p:spPr>
          <a:xfrm>
            <a:off x="0" y="852170"/>
            <a:ext cx="4859020" cy="5667375"/>
          </a:xfrm>
          <a:prstGeom prst="rect">
            <a:avLst/>
          </a:prstGeom>
        </p:spPr>
      </p:pic>
      <p:sp>
        <p:nvSpPr>
          <p:cNvPr id="6" name="Text Box 5"/>
          <p:cNvSpPr txBox="1"/>
          <p:nvPr/>
        </p:nvSpPr>
        <p:spPr>
          <a:xfrm>
            <a:off x="5527040" y="852170"/>
            <a:ext cx="6562725"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Gradient Boosting Regressor model and checked for its evaluation metrics. The model is giving testing score as 95.36%.</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Ada Boost Regressor</a:t>
            </a:r>
            <a:endPar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pic>
        <p:nvPicPr>
          <p:cNvPr id="2" name="Picture 1"/>
          <p:cNvPicPr>
            <a:picLocks noChangeAspect="1"/>
          </p:cNvPicPr>
          <p:nvPr/>
        </p:nvPicPr>
        <p:blipFill>
          <a:blip r:embed="rId1"/>
          <a:stretch>
            <a:fillRect/>
          </a:stretch>
        </p:blipFill>
        <p:spPr>
          <a:xfrm>
            <a:off x="0" y="893445"/>
            <a:ext cx="5509895" cy="5680075"/>
          </a:xfrm>
          <a:prstGeom prst="rect">
            <a:avLst/>
          </a:prstGeom>
        </p:spPr>
      </p:pic>
      <p:sp>
        <p:nvSpPr>
          <p:cNvPr id="12" name="Text Box 11"/>
          <p:cNvSpPr txBox="1"/>
          <p:nvPr/>
        </p:nvSpPr>
        <p:spPr>
          <a:xfrm>
            <a:off x="6055360" y="1075055"/>
            <a:ext cx="5071110"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Ada Boost Regressor model and checked for its evaluation metrics. The model is giving testing score as 77.31%.</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Random Forest Regressor</a:t>
            </a:r>
            <a:endPar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pic>
        <p:nvPicPr>
          <p:cNvPr id="6" name="Picture 5"/>
          <p:cNvPicPr>
            <a:picLocks noChangeAspect="1"/>
          </p:cNvPicPr>
          <p:nvPr/>
        </p:nvPicPr>
        <p:blipFill>
          <a:blip r:embed="rId1"/>
          <a:stretch>
            <a:fillRect/>
          </a:stretch>
        </p:blipFill>
        <p:spPr>
          <a:xfrm>
            <a:off x="0" y="906780"/>
            <a:ext cx="5915025" cy="5855970"/>
          </a:xfrm>
          <a:prstGeom prst="rect">
            <a:avLst/>
          </a:prstGeom>
        </p:spPr>
      </p:pic>
      <p:sp>
        <p:nvSpPr>
          <p:cNvPr id="11" name="Text Box 10"/>
          <p:cNvSpPr txBox="1"/>
          <p:nvPr/>
        </p:nvSpPr>
        <p:spPr>
          <a:xfrm>
            <a:off x="6409690" y="1014095"/>
            <a:ext cx="565975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Ada Boost Regressor model and checked for its evaluation metrics. The model is giving testing score as 97.33%.</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5" y="215900"/>
            <a:ext cx="12192000" cy="478155"/>
          </a:xfrm>
          <a:prstGeom prst="rect">
            <a:avLst/>
          </a:prstGeom>
          <a:noFill/>
        </p:spPr>
        <p:txBody>
          <a:bodyPr wrap="square" rtlCol="0">
            <a:spAutoFit/>
          </a:bodyPr>
          <a:lstStyle/>
          <a:p>
            <a:pPr algn="ctr">
              <a:lnSpc>
                <a:spcPct val="90000"/>
              </a:lnSpc>
              <a:spcBef>
                <a:spcPct val="0"/>
              </a:spcBef>
            </a:pPr>
            <a:r>
              <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Hyperparameter Tuning And Creating Final Model</a:t>
            </a:r>
            <a:endPar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pic>
        <p:nvPicPr>
          <p:cNvPr id="3" name="Picture 2"/>
          <p:cNvPicPr>
            <a:picLocks noChangeAspect="1"/>
          </p:cNvPicPr>
          <p:nvPr/>
        </p:nvPicPr>
        <p:blipFill>
          <a:blip r:embed="rId1"/>
          <a:stretch>
            <a:fillRect/>
          </a:stretch>
        </p:blipFill>
        <p:spPr>
          <a:xfrm>
            <a:off x="100330" y="837565"/>
            <a:ext cx="4398010" cy="3215640"/>
          </a:xfrm>
          <a:prstGeom prst="rect">
            <a:avLst/>
          </a:prstGeom>
        </p:spPr>
      </p:pic>
      <p:pic>
        <p:nvPicPr>
          <p:cNvPr id="4" name="Picture 3"/>
          <p:cNvPicPr>
            <a:picLocks noChangeAspect="1"/>
          </p:cNvPicPr>
          <p:nvPr/>
        </p:nvPicPr>
        <p:blipFill>
          <a:blip r:embed="rId2"/>
          <a:stretch>
            <a:fillRect/>
          </a:stretch>
        </p:blipFill>
        <p:spPr>
          <a:xfrm>
            <a:off x="4182110" y="837565"/>
            <a:ext cx="4021455" cy="3044190"/>
          </a:xfrm>
          <a:prstGeom prst="rect">
            <a:avLst/>
          </a:prstGeom>
        </p:spPr>
      </p:pic>
      <p:pic>
        <p:nvPicPr>
          <p:cNvPr id="5" name="Picture 4"/>
          <p:cNvPicPr>
            <a:picLocks noChangeAspect="1"/>
          </p:cNvPicPr>
          <p:nvPr/>
        </p:nvPicPr>
        <p:blipFill>
          <a:blip r:embed="rId3"/>
          <a:stretch>
            <a:fillRect/>
          </a:stretch>
        </p:blipFill>
        <p:spPr>
          <a:xfrm>
            <a:off x="7832725" y="773430"/>
            <a:ext cx="4358640" cy="3279775"/>
          </a:xfrm>
          <a:prstGeom prst="rect">
            <a:avLst/>
          </a:prstGeom>
        </p:spPr>
      </p:pic>
      <p:sp>
        <p:nvSpPr>
          <p:cNvPr id="6" name="Text Box 5"/>
          <p:cNvSpPr txBox="1"/>
          <p:nvPr/>
        </p:nvSpPr>
        <p:spPr>
          <a:xfrm>
            <a:off x="10160" y="4273550"/>
            <a:ext cx="12181840" cy="258445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 have used Grid Search CV to tuned the model and get the best parameters of XGB Regressor. And after getting the best parameters used  that for building final model to get the best accuracy.</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After performing hyper parameter tuning using best parameters of XGB, the testing scores remained same but the cross validation score increased from 85% to 88%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graph we can observe how our model is mapping and also we can observe the straight line which is our actual dataset and dots are the predictions that the model has given.</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 y="160655"/>
            <a:ext cx="12192635" cy="737235"/>
          </a:xfrm>
          <a:prstGeom prst="rect">
            <a:avLst/>
          </a:prstGeom>
          <a:noFill/>
        </p:spPr>
        <p:txBody>
          <a:bodyPr wrap="square" rtlCol="0">
            <a:spAutoFit/>
          </a:bodyPr>
          <a:lstStyle/>
          <a:p>
            <a:pPr indent="0" algn="ctr">
              <a:lnSpc>
                <a:spcPct val="150000"/>
              </a:lnSpc>
              <a:buFont typeface="Wingdings" panose="05000000000000000000" charset="0"/>
              <a:buNone/>
            </a:pPr>
            <a:r>
              <a:rPr lang="en-US" sz="2800" b="1" u="sng" dirty="0">
                <a:latin typeface="Calibri" panose="020F0502020204030204" charset="0"/>
                <a:ea typeface="Microsoft Sans Serif" panose="020B0604020202020204" pitchFamily="34" charset="0"/>
                <a:cs typeface="Calibri" panose="020F0502020204030204" charset="0"/>
                <a:sym typeface="+mn-ea"/>
              </a:rPr>
              <a:t>Saving The Model And Prediction From Saved Model</a:t>
            </a:r>
            <a:endParaRPr lang="zh-CN" altLang="en-US" sz="2800" b="1" u="sng"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1"/>
          <p:cNvPicPr>
            <a:picLocks noChangeAspect="1"/>
          </p:cNvPicPr>
          <p:nvPr/>
        </p:nvPicPr>
        <p:blipFill>
          <a:blip r:embed="rId1"/>
          <a:stretch>
            <a:fillRect/>
          </a:stretch>
        </p:blipFill>
        <p:spPr>
          <a:xfrm>
            <a:off x="71120" y="1029335"/>
            <a:ext cx="5120640" cy="5106670"/>
          </a:xfrm>
          <a:prstGeom prst="rect">
            <a:avLst/>
          </a:prstGeom>
        </p:spPr>
      </p:pic>
      <p:sp>
        <p:nvSpPr>
          <p:cNvPr id="4" name="Text Box 3"/>
          <p:cNvSpPr txBox="1"/>
          <p:nvPr/>
        </p:nvSpPr>
        <p:spPr>
          <a:xfrm>
            <a:off x="5526405" y="1112520"/>
            <a:ext cx="6278880" cy="42462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IN" dirty="0">
                <a:effectLst/>
                <a:latin typeface="Calibri" panose="020F0502020204030204" charset="0"/>
                <a:ea typeface="Calibri" panose="020F0502020204030204" charset="0"/>
                <a:cs typeface="Calibri" panose="020F0502020204030204" charset="0"/>
                <a:sym typeface="+mn-ea"/>
              </a:rPr>
              <a:t>I have saved my final best model using </a:t>
            </a:r>
            <a:r>
              <a:rPr lang="en-US" altLang="en-IN" dirty="0" err="1">
                <a:effectLst/>
                <a:latin typeface="Calibri" panose="020F0502020204030204" charset="0"/>
                <a:ea typeface="Calibri" panose="020F0502020204030204" charset="0"/>
                <a:cs typeface="Calibri" panose="020F0502020204030204" charset="0"/>
                <a:sym typeface="+mn-ea"/>
              </a:rPr>
              <a:t>pickle </a:t>
            </a:r>
            <a:r>
              <a:rPr lang="en-IN" dirty="0">
                <a:effectLst/>
                <a:latin typeface="Calibri" panose="020F0502020204030204" charset="0"/>
                <a:ea typeface="Calibri" panose="020F0502020204030204" charset="0"/>
                <a:cs typeface="Calibri" panose="020F0502020204030204" charset="0"/>
                <a:sym typeface="+mn-ea"/>
              </a:rPr>
              <a:t>library and loaded saved model for predictions.</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Using regression model, we have got the predicted price of the flight tickets. From the above output we can observe that predicted values are almost near to the actual values.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graph shows how our model is mapping and the plot gives the linear relation between predicted and actual price of the flight tickets. The blue line is the best fitting line which gives us the actual values/data and red dots gives us the predicted values/data.</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7937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Conclusion</a:t>
            </a:r>
            <a:endParaRPr lang="en-US" altLang="zh-CN" sz="2800" b="1" u="sng" dirty="0">
              <a:ln/>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sp>
        <p:nvSpPr>
          <p:cNvPr id="2" name="Text Box 1"/>
          <p:cNvSpPr txBox="1"/>
          <p:nvPr/>
        </p:nvSpPr>
        <p:spPr>
          <a:xfrm>
            <a:off x="40640" y="655320"/>
            <a:ext cx="12151360" cy="632396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case study aims to give an idea of applying machine learning algorithms to predict the price of the flight tickets. After the completion of this project, we got an insight of how to collect data, pre-processing the data, analyse the data, cleaning the data and building a model.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this we have used 4 learning models to predict the price of the flight ticket.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our detailed analysis we can determine the following:</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Flight ticket prices change during the morning and evening time of the day.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Some flights more specifically Qatar Airways which are departing in the early morning that is at 4 AM are having most expensive ticket prices.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Some flights such as Go First, Air Asia, Indigo they have the cheapest ticket price especially in the late night or around mid night that is around 11 PM, 12 AM, 1AM like that.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From the analysis we came to know that late nights flights are cheaper compared to working hours.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last minute flights are always expensive.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As in our data jet airways is not there, so I will compare between Indigo and Spice jet. So by looking at the plots we can see that Spice jet are slightly expensive than that of Indigo.</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Morning flights as in early morning flights which departs at 4am are most expensive specifically the Qatar Airways.</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 y="1992428"/>
            <a:ext cx="12192000"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354230" y="2631162"/>
            <a:ext cx="7959026" cy="1309370"/>
          </a:xfrm>
          <a:prstGeom prst="rect">
            <a:avLst/>
          </a:prstGeom>
          <a:noFill/>
        </p:spPr>
        <p:txBody>
          <a:bodyPr wrap="square" rtlCol="0" anchor="ctr">
            <a:spAutoFit/>
          </a:bodyPr>
          <a:lstStyle/>
          <a:p>
            <a:pPr algn="ctr">
              <a:lnSpc>
                <a:spcPct val="90000"/>
              </a:lnSpc>
              <a:spcBef>
                <a:spcPct val="0"/>
              </a:spcBef>
            </a:pPr>
            <a:r>
              <a:rPr lang="en-US" altLang="zh-CN"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THANK YOU</a:t>
            </a:r>
            <a:r>
              <a:rPr lang="zh-CN" altLang="en-US"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a:t>
            </a:r>
            <a:endParaRPr lang="zh-CN" altLang="en-US" sz="8800" b="1" dirty="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58470"/>
            <a:ext cx="12192000" cy="478155"/>
          </a:xfrm>
          <a:prstGeom prst="rect">
            <a:avLst/>
          </a:prstGeom>
          <a:noFill/>
        </p:spPr>
        <p:txBody>
          <a:bodyPr wrap="square" rtlCol="0">
            <a:spAutoFit/>
          </a:bodyPr>
          <a:lstStyle/>
          <a:p>
            <a:pPr algn="ctr">
              <a:lnSpc>
                <a:spcPct val="90000"/>
              </a:lnSpc>
              <a:spcBef>
                <a:spcPct val="0"/>
              </a:spcBef>
            </a:pPr>
            <a:r>
              <a:rPr lang="zh-CN" altLang="en-US" sz="2800" b="1" u="sng" dirty="0">
                <a:solidFill>
                  <a:srgbClr val="08181A"/>
                </a:solidFill>
                <a:latin typeface="Calibri" panose="020F0502020204030204" charset="0"/>
                <a:ea typeface="Microsoft YaHei" panose="020B0503020204020204" pitchFamily="34" charset="-122"/>
                <a:cs typeface="Calibri" panose="020F0502020204030204" charset="0"/>
              </a:rPr>
              <a:t>INTRODUCTION</a:t>
            </a:r>
            <a:endParaRPr lang="zh-CN" altLang="en-US" sz="2800" b="1" u="sng" dirty="0">
              <a:solidFill>
                <a:srgbClr val="08181A"/>
              </a:solidFill>
              <a:latin typeface="Calibri" panose="020F0502020204030204" charset="0"/>
              <a:ea typeface="Microsoft YaHei" panose="020B0503020204020204" pitchFamily="34" charset="-122"/>
              <a:cs typeface="Calibri" panose="020F0502020204030204" charset="0"/>
            </a:endParaRPr>
          </a:p>
        </p:txBody>
      </p:sp>
      <p:sp>
        <p:nvSpPr>
          <p:cNvPr id="3" name="Text Box 2"/>
          <p:cNvSpPr txBox="1"/>
          <p:nvPr/>
        </p:nvSpPr>
        <p:spPr>
          <a:xfrm>
            <a:off x="20320" y="1054735"/>
            <a:ext cx="12151360" cy="383095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tourism industry is changing fast and this is attracting a lot more travelers each year. Airline industry is one of the most sophisticated industry in using complex pricing strategies  to maximize revenue, based on proprietary algorithms and hidden variables. That is why the airline companies use complex algorithms to calculate the flight ticket prices. There are several different factors on which the price of the flight ticket depends. The seller has information about all the factors, but buyers are able to access limited information only, which is not enough to predict the airfare prices.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Now a days flight prices are quite unpredictable. The ticket prices change frequently. Customers seeking to get the lowest price for their ticket, while airline companies are trying to keep their overall revenue as high as possible. That’s why we will try to use machine learning models to solve this problem. This can help airlines by predicting what prices they can maintain and also it will help customers to predict future flight prices and plan their journey accordingly.</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8125" y="160655"/>
            <a:ext cx="11953875" cy="521970"/>
          </a:xfrm>
          <a:prstGeom prst="rect">
            <a:avLst/>
          </a:prstGeom>
          <a:noFill/>
        </p:spPr>
        <p:txBody>
          <a:bodyPr wrap="square" rtlCol="0">
            <a:spAutoFit/>
          </a:bodyPr>
          <a:lstStyle/>
          <a:p>
            <a:pPr algn="ctr"/>
            <a:r>
              <a:rPr lang="en-US" sz="2800" b="1" u="sng"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Problem Statement</a:t>
            </a:r>
            <a:endParaRPr lang="en-US" altLang="en-US"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endParaRPr>
          </a:p>
        </p:txBody>
      </p:sp>
      <p:sp>
        <p:nvSpPr>
          <p:cNvPr id="2" name="Text Box 1"/>
          <p:cNvSpPr txBox="1"/>
          <p:nvPr/>
        </p:nvSpPr>
        <p:spPr>
          <a:xfrm>
            <a:off x="19685" y="933450"/>
            <a:ext cx="12171680" cy="7154545"/>
          </a:xfrm>
          <a:prstGeom prst="rect">
            <a:avLst/>
          </a:prstGeom>
          <a:noFill/>
        </p:spPr>
        <p:txBody>
          <a:bodyPr wrap="square" rtlCol="0">
            <a:spAutoFit/>
          </a:bodyPr>
          <a:p>
            <a:pPr algn="just">
              <a:lnSpc>
                <a:spcPct val="150000"/>
              </a:lnSpc>
            </a:pPr>
            <a:r>
              <a:rPr lang="en-US">
                <a:latin typeface="Calibri" panose="020F0502020204030204" charset="0"/>
                <a:cs typeface="Calibri" panose="020F0502020204030204" charset="0"/>
              </a:rPr>
              <a:t>Flight tickets prices is a thing which is very hard to guess, as today we might see a price of a particular flight and if we again went to check out the flight ticket prices of the same flight tomorrow than it will be different story this is because the airlines uses sophisticated quasi-academics tactics known as ‘revenue management’ or ‘yeild management’. So anyone who has booked ticket knows how unexpectedly the prices vary. The cheapest available ticket on a given flight gets more and less expensive over time. This usually happens as an attempt to maximize revenue based on:</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Time of purchase patterns(making sure last minute purchases are expensive).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Keeping the flight as full  as they want it(raising prices on a flight which is filling up in order to reduce sales and hold inventory for those expensive last minute expensive purchases).</a:t>
            </a:r>
            <a:endParaRPr lang="en-US">
              <a:latin typeface="Calibri" panose="020F0502020204030204" charset="0"/>
              <a:cs typeface="Calibri" panose="020F0502020204030204" charset="0"/>
            </a:endParaRPr>
          </a:p>
          <a:p>
            <a:pPr indent="0" algn="just">
              <a:lnSpc>
                <a:spcPct val="150000"/>
              </a:lnSpc>
              <a:buFont typeface="Wingdings" panose="05000000000000000000" charset="0"/>
              <a:buNone/>
            </a:pPr>
            <a:r>
              <a:rPr lang="en-US" b="1">
                <a:latin typeface="Calibri" panose="020F0502020204030204" charset="0"/>
                <a:cs typeface="Calibri" panose="020F0502020204030204" charset="0"/>
              </a:rPr>
              <a:t>Business Goal:</a:t>
            </a:r>
            <a:r>
              <a:rPr lang="en-US">
                <a:latin typeface="Calibri" panose="020F0502020204030204" charset="0"/>
                <a:cs typeface="Calibri" panose="020F0502020204030204" charset="0"/>
              </a:rPr>
              <a:t> </a:t>
            </a:r>
            <a:r>
              <a:rPr lang="en-IN" spc="-5" dirty="0">
                <a:solidFill>
                  <a:srgbClr val="292929"/>
                </a:solidFill>
                <a:effectLst/>
                <a:latin typeface="Calibri" panose="020F0502020204030204" charset="0"/>
                <a:ea typeface="Calibri" panose="020F0502020204030204" charset="0"/>
                <a:cs typeface="Calibri" panose="020F0502020204030204" charset="0"/>
                <a:sym typeface="+mn-ea"/>
              </a:rPr>
              <a:t>The main aim of this project is to predict the price of flight tickets based on various features. </a:t>
            </a:r>
            <a:r>
              <a:rPr lang="en-IN" dirty="0">
                <a:effectLst/>
                <a:latin typeface="Calibri" panose="020F0502020204030204" charset="0"/>
                <a:ea typeface="Calibri" panose="020F0502020204030204" charset="0"/>
                <a:cs typeface="Calibri" panose="020F0502020204030204" charset="0"/>
                <a:sym typeface="+mn-ea"/>
              </a:rPr>
              <a:t>The purpose of the paper is to study the factors which influence the fluctuations in the airfare prices and how they are related to the change in the prices. </a:t>
            </a:r>
            <a:endParaRPr lang="en-IN" dirty="0">
              <a:effectLst/>
              <a:latin typeface="Calibri" panose="020F0502020204030204" charset="0"/>
              <a:ea typeface="Calibri" panose="020F0502020204030204" charset="0"/>
              <a:cs typeface="Calibri" panose="020F0502020204030204" charset="0"/>
              <a:sym typeface="+mn-ea"/>
            </a:endParaRPr>
          </a:p>
          <a:p>
            <a:pPr indent="0" algn="just">
              <a:lnSpc>
                <a:spcPct val="150000"/>
              </a:lnSpc>
              <a:buFont typeface="Wingdings" panose="05000000000000000000" charset="0"/>
              <a:buNone/>
            </a:pPr>
            <a:r>
              <a:rPr lang="en-IN" dirty="0">
                <a:effectLst/>
                <a:latin typeface="Calibri" panose="020F0502020204030204" charset="0"/>
                <a:ea typeface="Calibri" panose="020F0502020204030204" charset="0"/>
                <a:cs typeface="Calibri" panose="020F0502020204030204" charset="0"/>
                <a:sym typeface="+mn-ea"/>
              </a:rPr>
              <a:t>Then using this information, build a system that can help buyers whether to buy a ticket or no</a:t>
            </a:r>
            <a:r>
              <a:rPr lang="en-IN" spc="-5" dirty="0">
                <a:solidFill>
                  <a:srgbClr val="000000"/>
                </a:solidFill>
                <a:effectLst/>
                <a:latin typeface="Calibri" panose="020F0502020204030204" charset="0"/>
                <a:ea typeface="Calibri" panose="020F0502020204030204" charset="0"/>
                <a:cs typeface="Calibri" panose="020F0502020204030204" charset="0"/>
                <a:sym typeface="+mn-ea"/>
              </a:rPr>
              <a:t>t. </a:t>
            </a:r>
            <a:r>
              <a:rPr lang="en-IN" dirty="0">
                <a:effectLst/>
                <a:latin typeface="Calibri" panose="020F0502020204030204" charset="0"/>
                <a:ea typeface="Calibri" panose="020F0502020204030204" charset="0"/>
                <a:cs typeface="Calibri" panose="020F0502020204030204" charset="0"/>
                <a:sym typeface="+mn-ea"/>
              </a:rPr>
              <a:t>So, we will deploy an Machine Learning model for flight ticket price prediction and analysis. This model will provide the approximate selling price for the flight tickets based on different features.</a:t>
            </a:r>
            <a:endParaRPr lang="en-IN" dirty="0">
              <a:effectLst/>
              <a:latin typeface="Calibri" panose="020F0502020204030204" charset="0"/>
              <a:ea typeface="Calibri" panose="020F0502020204030204" charset="0"/>
              <a:cs typeface="Calibri" panose="020F0502020204030204" charset="0"/>
            </a:endParaRPr>
          </a:p>
          <a:p>
            <a:pPr indent="0" algn="just">
              <a:lnSpc>
                <a:spcPct val="150000"/>
              </a:lnSpc>
              <a:buFont typeface="Wingdings" panose="05000000000000000000" charset="0"/>
              <a:buNone/>
            </a:pPr>
            <a:endParaRPr lang="en-IN" dirty="0">
              <a:effectLst/>
              <a:latin typeface="Century" panose="02040604050505020304" pitchFamily="18" charset="0"/>
              <a:ea typeface="Calibri" panose="020F0502020204030204" charset="0"/>
              <a:cs typeface="Times New Roman" panose="02020603050405020304" pitchFamily="18" charset="0"/>
              <a:sym typeface="+mn-ea"/>
            </a:endParaRPr>
          </a:p>
          <a:p>
            <a:pPr indent="0" algn="just">
              <a:lnSpc>
                <a:spcPct val="150000"/>
              </a:lnSpc>
              <a:buFont typeface="Wingdings" panose="05000000000000000000" charset="0"/>
              <a:buNone/>
            </a:pPr>
            <a:endParaRPr lang="en-US" dirty="0"/>
          </a:p>
          <a:p>
            <a:pPr indent="0" algn="just">
              <a:lnSpc>
                <a:spcPct val="150000"/>
              </a:lnSpc>
              <a:buFont typeface="Wingdings" panose="05000000000000000000" charset="0"/>
              <a:buNone/>
            </a:pP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9875" y="549275"/>
            <a:ext cx="11921490" cy="478155"/>
          </a:xfrm>
          <a:prstGeom prst="rect">
            <a:avLst/>
          </a:prstGeom>
          <a:noFill/>
        </p:spPr>
        <p:txBody>
          <a:bodyPr wrap="square" rtlCol="0">
            <a:spAutoFit/>
          </a:bodyPr>
          <a:lstStyle/>
          <a:p>
            <a:pPr algn="ctr">
              <a:lnSpc>
                <a:spcPct val="90000"/>
              </a:lnSpc>
              <a:spcBef>
                <a:spcPct val="0"/>
              </a:spcBef>
            </a:pPr>
            <a:r>
              <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Problem Understanding</a:t>
            </a:r>
            <a:endPar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sp>
        <p:nvSpPr>
          <p:cNvPr id="9" name="Text Box 8"/>
          <p:cNvSpPr txBox="1"/>
          <p:nvPr/>
        </p:nvSpPr>
        <p:spPr>
          <a:xfrm>
            <a:off x="9525" y="1298575"/>
            <a:ext cx="12171680" cy="53543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dirty="0">
                <a:latin typeface="Century" panose="02040604050505020304" pitchFamily="18" charset="0"/>
                <a:sym typeface="+mn-ea"/>
              </a:rPr>
              <a:t> </a:t>
            </a:r>
            <a:r>
              <a:rPr lang="en-US" dirty="0">
                <a:latin typeface="Calibri" panose="020F0502020204030204" charset="0"/>
                <a:cs typeface="Calibri" panose="020F0502020204030204" charset="0"/>
                <a:sym typeface="+mn-ea"/>
              </a:rPr>
              <a:t>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dirty="0">
              <a:effectLst/>
              <a:latin typeface="Calibri" panose="020F0502020204030204" charset="0"/>
              <a:ea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IN" dirty="0">
                <a:effectLst/>
                <a:latin typeface="Calibri" panose="020F0502020204030204" charset="0"/>
                <a:ea typeface="Calibri" panose="020F0502020204030204" charset="0"/>
                <a:cs typeface="Calibri" panose="020F0502020204030204" charset="0"/>
                <a:sym typeface="+mn-ea"/>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effectLst/>
              <a:latin typeface="Calibri" panose="020F0502020204030204" charset="0"/>
              <a:ea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IN" dirty="0">
                <a:latin typeface="Calibri" panose="020F0502020204030204" charset="0"/>
                <a:cs typeface="Calibri" panose="020F0502020204030204" charset="0"/>
              </a:rPr>
              <a:t>So here here we are trying to help the customers or buyers to understand the price of the flight tickets by deploying machine learning models. This models would help the sellers and buyers to understand the  flight ticket prices in market and accordingly they will be able to book their tickets. This would be a practical implementation of a data analysis, statistics and machine learning techniques to solve a daily problem faces by travelers.</a:t>
            </a:r>
            <a:endParaRPr lang="en-IN" dirty="0">
              <a:latin typeface="Calibri" panose="020F0502020204030204" charset="0"/>
              <a:cs typeface="Calibri" panose="020F0502020204030204" charset="0"/>
            </a:endParaRPr>
          </a:p>
          <a:p>
            <a:pPr marL="285750" indent="-285750"/>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50"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Benefits Of Flight Price Prediction</a:t>
            </a:r>
            <a:endPar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sp>
        <p:nvSpPr>
          <p:cNvPr id="2" name="Text Box 1"/>
          <p:cNvSpPr txBox="1"/>
          <p:nvPr/>
        </p:nvSpPr>
        <p:spPr>
          <a:xfrm>
            <a:off x="19050" y="923290"/>
            <a:ext cx="12181840" cy="5077460"/>
          </a:xfrm>
          <a:prstGeom prst="rect">
            <a:avLst/>
          </a:prstGeom>
          <a:noFill/>
        </p:spPr>
        <p:txBody>
          <a:bodyPr wrap="square" rtlCol="0">
            <a:spAutoFit/>
          </a:bodyPr>
          <a:p>
            <a:pPr marL="285750" indent="-285750" algn="just" fontAlgn="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alibri" panose="020F0502020204030204" charset="0"/>
                <a:cs typeface="Calibri" panose="020F0502020204030204" charset="0"/>
                <a:sym typeface="+mn-ea"/>
              </a:rPr>
              <a:t>Predicting flight prices helps an individuals to know and understand the future price of the flight tickets</a:t>
            </a:r>
            <a:r>
              <a:rPr lang="en-US" dirty="0" smtClean="0">
                <a:latin typeface="Calibri" panose="020F0502020204030204" charset="0"/>
                <a:cs typeface="Calibri" panose="020F0502020204030204" charset="0"/>
                <a:sym typeface="+mn-ea"/>
              </a:rPr>
              <a:t>.</a:t>
            </a:r>
            <a:endParaRPr lang="en-US" dirty="0" smtClean="0">
              <a:latin typeface="Calibri" panose="020F0502020204030204" charset="0"/>
              <a:cs typeface="Calibri" panose="020F0502020204030204" charset="0"/>
            </a:endParaRPr>
          </a:p>
          <a:p>
            <a:pPr marL="285750" indent="-285750" algn="just" fontAlgn="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alibri" panose="020F0502020204030204" charset="0"/>
                <a:cs typeface="Calibri" panose="020F0502020204030204" charset="0"/>
                <a:sym typeface="+mn-ea"/>
              </a:rPr>
              <a:t>pricing strategies</a:t>
            </a:r>
            <a:r>
              <a:rPr lang="en-US" dirty="0">
                <a:effectLst/>
                <a:latin typeface="Calibri" panose="020F0502020204030204" charset="0"/>
                <a:cs typeface="Calibri" panose="020F0502020204030204" charset="0"/>
                <a:sym typeface="+mn-ea"/>
              </a:rPr>
              <a:t> accordingly.</a:t>
            </a:r>
            <a:endParaRPr lang="en-US" dirty="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dirty="0">
                <a:solidFill>
                  <a:srgbClr val="000000"/>
                </a:solidFill>
                <a:effectLst/>
                <a:latin typeface="Calibri" panose="020F0502020204030204" charset="0"/>
                <a:cs typeface="Calibri" panose="020F0502020204030204" charset="0"/>
                <a:sym typeface="+mn-ea"/>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alibri" panose="020F0502020204030204" charset="0"/>
              <a:cs typeface="Calibri" panose="020F0502020204030204" charset="0"/>
            </a:endParaRPr>
          </a:p>
          <a:p>
            <a:pPr marL="285750" indent="-285750" algn="just">
              <a:lnSpc>
                <a:spcPct val="150000"/>
              </a:lnSpc>
              <a:buNone/>
            </a:pP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320" y="243205"/>
            <a:ext cx="12252325" cy="521970"/>
          </a:xfrm>
          <a:prstGeom prst="rect">
            <a:avLst/>
          </a:prstGeom>
          <a:noFill/>
        </p:spPr>
        <p:txBody>
          <a:bodyPr wrap="square" rtlCol="0">
            <a:spAutoFit/>
          </a:bodyPr>
          <a:p>
            <a:pPr algn="ctr"/>
            <a:r>
              <a:rPr lang="en-US" sz="2800" b="1" u="sng">
                <a:latin typeface="Calibri" panose="020F0502020204030204" charset="0"/>
                <a:cs typeface="Calibri" panose="020F0502020204030204" charset="0"/>
              </a:rPr>
              <a:t>Data Analysis And Model Building Flow Chart</a:t>
            </a:r>
            <a:endParaRPr lang="en-US" sz="2800" b="1" u="sng">
              <a:latin typeface="Calibri" panose="020F0502020204030204" charset="0"/>
              <a:cs typeface="Calibri" panose="020F0502020204030204" charset="0"/>
            </a:endParaRPr>
          </a:p>
        </p:txBody>
      </p:sp>
      <p:sp>
        <p:nvSpPr>
          <p:cNvPr id="35" name="Flowchart: Alternate Process 34"/>
          <p:cNvSpPr/>
          <p:nvPr/>
        </p:nvSpPr>
        <p:spPr>
          <a:xfrm>
            <a:off x="52"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Arrow: Down 22"/>
          <p:cNvSpPr/>
          <p:nvPr/>
        </p:nvSpPr>
        <p:spPr>
          <a:xfrm>
            <a:off x="835655" y="350747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40" name="Flowchart: Alternate Process 39"/>
          <p:cNvSpPr/>
          <p:nvPr/>
        </p:nvSpPr>
        <p:spPr>
          <a:xfrm>
            <a:off x="52" y="3980273"/>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p:cNvSpPr/>
          <p:nvPr/>
        </p:nvSpPr>
        <p:spPr>
          <a:xfrm>
            <a:off x="-10108" y="2393142"/>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p:cNvSpPr/>
          <p:nvPr/>
        </p:nvSpPr>
        <p:spPr>
          <a:xfrm>
            <a:off x="52" y="5567041"/>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3" name="Arrow: Right 12"/>
          <p:cNvSpPr/>
          <p:nvPr/>
        </p:nvSpPr>
        <p:spPr>
          <a:xfrm>
            <a:off x="3152140" y="1255969"/>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21" name="Arrow: Left 20"/>
          <p:cNvSpPr/>
          <p:nvPr/>
        </p:nvSpPr>
        <p:spPr>
          <a:xfrm>
            <a:off x="3175000" y="276826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25" name="Arrow: Right 24"/>
          <p:cNvSpPr/>
          <p:nvPr/>
        </p:nvSpPr>
        <p:spPr>
          <a:xfrm>
            <a:off x="3174999" y="427965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33" name="Arrow: Left 32"/>
          <p:cNvSpPr/>
          <p:nvPr/>
        </p:nvSpPr>
        <p:spPr>
          <a:xfrm>
            <a:off x="3168015" y="5932231"/>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36" name="Flowchart: Alternate Process 35"/>
          <p:cNvSpPr/>
          <p:nvPr/>
        </p:nvSpPr>
        <p:spPr>
          <a:xfrm>
            <a:off x="5034435"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p:cNvSpPr/>
          <p:nvPr/>
        </p:nvSpPr>
        <p:spPr>
          <a:xfrm>
            <a:off x="5034435" y="237604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p:cNvSpPr/>
          <p:nvPr/>
        </p:nvSpPr>
        <p:spPr>
          <a:xfrm>
            <a:off x="5034435" y="393428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p:cNvSpPr/>
          <p:nvPr/>
        </p:nvSpPr>
        <p:spPr>
          <a:xfrm>
            <a:off x="5034435" y="5492746"/>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5" name="Arrow: Right 14"/>
          <p:cNvSpPr/>
          <p:nvPr/>
        </p:nvSpPr>
        <p:spPr>
          <a:xfrm>
            <a:off x="8138160" y="1288127"/>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19" name="Arrow: Left 18"/>
          <p:cNvSpPr/>
          <p:nvPr/>
        </p:nvSpPr>
        <p:spPr>
          <a:xfrm>
            <a:off x="8138160" y="276826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27" name="Arrow: Right 26"/>
          <p:cNvSpPr/>
          <p:nvPr/>
        </p:nvSpPr>
        <p:spPr>
          <a:xfrm>
            <a:off x="8138160" y="4277751"/>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31" name="Arrow: Left 30"/>
          <p:cNvSpPr/>
          <p:nvPr/>
        </p:nvSpPr>
        <p:spPr>
          <a:xfrm>
            <a:off x="8138159" y="5823873"/>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17" name="Arrow: Down 16"/>
          <p:cNvSpPr/>
          <p:nvPr/>
        </p:nvSpPr>
        <p:spPr>
          <a:xfrm>
            <a:off x="10788650" y="2065020"/>
            <a:ext cx="475615" cy="3200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29" name="Arrow: Down 28"/>
          <p:cNvSpPr/>
          <p:nvPr/>
        </p:nvSpPr>
        <p:spPr>
          <a:xfrm>
            <a:off x="10789180" y="5122139"/>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3" name="Flowchart: Alternate Process 2"/>
          <p:cNvSpPr/>
          <p:nvPr/>
        </p:nvSpPr>
        <p:spPr>
          <a:xfrm>
            <a:off x="9941560" y="1123950"/>
            <a:ext cx="2169160" cy="902970"/>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p:cNvSpPr/>
          <p:nvPr/>
        </p:nvSpPr>
        <p:spPr>
          <a:xfrm>
            <a:off x="9942247" y="238493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p:cNvSpPr/>
          <p:nvPr/>
        </p:nvSpPr>
        <p:spPr>
          <a:xfrm>
            <a:off x="9941612" y="398635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p:cNvSpPr/>
          <p:nvPr/>
        </p:nvSpPr>
        <p:spPr>
          <a:xfrm>
            <a:off x="9860967" y="5587996"/>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hidden="1"/>
          <p:cNvGrpSpPr/>
          <p:nvPr/>
        </p:nvGrpSpPr>
        <p:grpSpPr>
          <a:xfrm>
            <a:off x="3394780" y="1714500"/>
            <a:ext cx="2576281" cy="1313894"/>
            <a:chOff x="3394780" y="1714500"/>
            <a:chExt cx="2576281" cy="1313894"/>
          </a:xfrm>
        </p:grpSpPr>
        <p:grpSp>
          <p:nvGrpSpPr>
            <p:cNvPr id="20" name="组合 19"/>
            <p:cNvGrpSpPr/>
            <p:nvPr/>
          </p:nvGrpSpPr>
          <p:grpSpPr>
            <a:xfrm>
              <a:off x="3394780" y="1714500"/>
              <a:ext cx="2576281" cy="1313894"/>
              <a:chOff x="1019175" y="1714500"/>
              <a:chExt cx="2576281" cy="1313894"/>
            </a:xfrm>
          </p:grpSpPr>
          <p:sp>
            <p:nvSpPr>
              <p:cNvPr id="21" name="右箭头 20"/>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p:cNvPicPr>
              <a:picLocks noChangeAspect="1"/>
            </p:cNvPicPr>
            <p:nvPr/>
          </p:nvPicPr>
          <p:blipFill rotWithShape="1">
            <a:blip r:embed="rId1">
              <a:biLevel thresh="25000"/>
            </a:blip>
            <a:srcRect l="11517" t="9697" r="12158" b="12022"/>
            <a:stretch>
              <a:fillRect/>
            </a:stretch>
          </p:blipFill>
          <p:spPr>
            <a:xfrm rot="2700000">
              <a:off x="3483982" y="2092543"/>
              <a:ext cx="858053" cy="641950"/>
            </a:xfrm>
            <a:prstGeom prst="rect">
              <a:avLst/>
            </a:prstGeom>
          </p:spPr>
        </p:pic>
      </p:grpSp>
      <p:grpSp>
        <p:nvGrpSpPr>
          <p:cNvPr id="5" name="组合 4" hidden="1"/>
          <p:cNvGrpSpPr/>
          <p:nvPr/>
        </p:nvGrpSpPr>
        <p:grpSpPr>
          <a:xfrm>
            <a:off x="6232031" y="1714500"/>
            <a:ext cx="2576281" cy="1313894"/>
            <a:chOff x="6232031" y="1714500"/>
            <a:chExt cx="2576281" cy="1313894"/>
          </a:xfrm>
        </p:grpSpPr>
        <p:grpSp>
          <p:nvGrpSpPr>
            <p:cNvPr id="23" name="组合 22"/>
            <p:cNvGrpSpPr/>
            <p:nvPr/>
          </p:nvGrpSpPr>
          <p:grpSpPr>
            <a:xfrm>
              <a:off x="6232031" y="1714500"/>
              <a:ext cx="2576281" cy="1313894"/>
              <a:chOff x="1019175" y="1714500"/>
              <a:chExt cx="2576281" cy="1313894"/>
            </a:xfrm>
          </p:grpSpPr>
          <p:sp>
            <p:nvSpPr>
              <p:cNvPr id="24" name="右箭头 23"/>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片 35"/>
            <p:cNvPicPr>
              <a:picLocks noChangeAspect="1"/>
            </p:cNvPicPr>
            <p:nvPr/>
          </p:nvPicPr>
          <p:blipFill rotWithShape="1">
            <a:blip r:embed="rId2">
              <a:biLevel thresh="25000"/>
            </a:blip>
            <a:srcRect l="16617" t="8459" r="12734" b="13596"/>
            <a:stretch>
              <a:fillRect/>
            </a:stretch>
          </p:blipFill>
          <p:spPr>
            <a:xfrm>
              <a:off x="6375749" y="1992787"/>
              <a:ext cx="798415" cy="757320"/>
            </a:xfrm>
            <a:prstGeom prst="rect">
              <a:avLst/>
            </a:prstGeom>
          </p:spPr>
        </p:pic>
      </p:grpSp>
      <p:grpSp>
        <p:nvGrpSpPr>
          <p:cNvPr id="6" name="组合 5" hidden="1"/>
          <p:cNvGrpSpPr/>
          <p:nvPr/>
        </p:nvGrpSpPr>
        <p:grpSpPr>
          <a:xfrm>
            <a:off x="9069281" y="1714500"/>
            <a:ext cx="2576281" cy="1313894"/>
            <a:chOff x="9069281" y="1714500"/>
            <a:chExt cx="2576281" cy="1313894"/>
          </a:xfrm>
        </p:grpSpPr>
        <p:grpSp>
          <p:nvGrpSpPr>
            <p:cNvPr id="26" name="组合 25"/>
            <p:cNvGrpSpPr/>
            <p:nvPr/>
          </p:nvGrpSpPr>
          <p:grpSpPr>
            <a:xfrm>
              <a:off x="9069281" y="1714500"/>
              <a:ext cx="2576281" cy="1313894"/>
              <a:chOff x="1019175" y="1714500"/>
              <a:chExt cx="2576281" cy="1313894"/>
            </a:xfrm>
          </p:grpSpPr>
          <p:sp>
            <p:nvSpPr>
              <p:cNvPr id="27" name="右箭头 26"/>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p:cNvPicPr>
              <a:picLocks noChangeAspect="1"/>
            </p:cNvPicPr>
            <p:nvPr/>
          </p:nvPicPr>
          <p:blipFill rotWithShape="1">
            <a:blip r:embed="rId3">
              <a:biLevel thresh="25000"/>
            </a:blip>
            <a:srcRect l="17696" t="10953" r="23620" b="13414"/>
            <a:stretch>
              <a:fillRect/>
            </a:stretch>
          </p:blipFill>
          <p:spPr>
            <a:xfrm>
              <a:off x="9322782" y="2065381"/>
              <a:ext cx="600000" cy="643049"/>
            </a:xfrm>
            <a:prstGeom prst="rect">
              <a:avLst/>
            </a:prstGeom>
          </p:spPr>
        </p:pic>
      </p:grpSp>
      <p:sp>
        <p:nvSpPr>
          <p:cNvPr id="51" name="文本框 50"/>
          <p:cNvSpPr txBox="1"/>
          <p:nvPr/>
        </p:nvSpPr>
        <p:spPr>
          <a:xfrm>
            <a:off x="-635" y="20129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rPr>
              <a:t>Exploratory Data Analysis (EDA)</a:t>
            </a:r>
            <a:endPar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p:txBody>
      </p:sp>
      <p:grpSp>
        <p:nvGrpSpPr>
          <p:cNvPr id="11" name="组合 10"/>
          <p:cNvGrpSpPr/>
          <p:nvPr/>
        </p:nvGrpSpPr>
        <p:grpSpPr>
          <a:xfrm>
            <a:off x="9161015" y="3432284"/>
            <a:ext cx="2392810" cy="710565"/>
            <a:chOff x="9161015" y="3432284"/>
            <a:chExt cx="2392810" cy="710565"/>
          </a:xfrm>
        </p:grpSpPr>
        <p:sp>
          <p:nvSpPr>
            <p:cNvPr id="53" name="文本框 52"/>
            <p:cNvSpPr txBox="1"/>
            <p:nvPr/>
          </p:nvSpPr>
          <p:spPr>
            <a:xfrm>
              <a:off x="9161018" y="3432284"/>
              <a:ext cx="2392807" cy="339725"/>
            </a:xfrm>
            <a:prstGeom prst="rect">
              <a:avLst/>
            </a:prstGeom>
            <a:noFill/>
          </p:spPr>
          <p:txBody>
            <a:bodyPr wrap="square" rtlCol="0">
              <a:spAutoFit/>
            </a:bodyPr>
            <a:lstStyle/>
            <a:p>
              <a:pPr>
                <a:lnSpc>
                  <a:spcPct val="90000"/>
                </a:lnSpc>
                <a:spcBef>
                  <a:spcPts val="1000"/>
                </a:spcBef>
              </a:pPr>
              <a:endPar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55" name="文本框 54"/>
            <p:cNvSpPr txBox="1"/>
            <p:nvPr/>
          </p:nvSpPr>
          <p:spPr>
            <a:xfrm>
              <a:off x="9161015" y="3772009"/>
              <a:ext cx="1816735" cy="370840"/>
            </a:xfrm>
            <a:prstGeom prst="rect">
              <a:avLst/>
            </a:prstGeom>
            <a:noFill/>
          </p:spPr>
          <p:txBody>
            <a:bodyPr wrap="square" rtlCol="0">
              <a:spAutoFit/>
            </a:bodyPr>
            <a:lstStyle/>
            <a:p>
              <a:pPr>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
        <p:nvSpPr>
          <p:cNvPr id="9" name="Text Box 8"/>
          <p:cNvSpPr txBox="1"/>
          <p:nvPr/>
        </p:nvSpPr>
        <p:spPr>
          <a:xfrm>
            <a:off x="20320" y="795655"/>
            <a:ext cx="12171680" cy="632396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Importing required libraries and loading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some statistical information such as shape of the dataset,unique values and number of unique values present, type of data present in the columns,value counts, checked for duplicates etc.</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for null values but there were no null values present in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Taking care of timestamp variables by converting data types of Date, Departure Time and Arrival Time from object data type into date time data types.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Done feature engineering on target variable that is ‘Price’ as it was having commas in between the numbers and because of that it was showing data type as object. So replaced them by empty spaces and converted the data type to integer.</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 column duration was having values I terms of hours and minutes, so splitted the data into hours and minutes appended the data into new columns departure hours and departure minutes which was added to the dataset. And than ‘h’ and ‘m’ from columns departure hour and departure minute was replaced by empty spaces. After that their data type was converted from object to integer data type.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Than separated categorical and numeric features according to the data types.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Performed uni-variate, bi-variate and multi-variate analysis by plotting distribution plot, count plot, pie plot and bar plot.</a:t>
            </a:r>
            <a:endParaRPr lang="en-US">
              <a:latin typeface="Calibri" panose="020F0502020204030204" charset="0"/>
              <a:cs typeface="Calibri" panose="020F0502020204030204" charset="0"/>
            </a:endParaRPr>
          </a:p>
          <a:p>
            <a:pPr marL="285750" indent="-285750" algn="just">
              <a:lnSpc>
                <a:spcPct val="150000"/>
              </a:lnSpc>
              <a:buNone/>
            </a:pP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75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740410"/>
            <a:ext cx="12181840" cy="66008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Than checked for the most expensive prices data, cheapest prices data and longest duration data.</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Encoded the categorical features by using Label encoded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Checked whether there are any outliers present or not using box plot on numerical data columns and found that duration hours was having outliers so by using z-score method removed outliers.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Checked for skewness on numerical data columns and found that arrival hour and duration hours column was having skewness, so by using power transform method treated the skewness of that particular columns.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Used bar plot to check the correlation between the features and the label and after with the help of heatmap checked whether there is multicollinearity present or not among the features. So found that column departure_from and destination are highly multi correlated with each other. So plotting scatter plot to check the trend or relationship between them.</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After plotting scatter plot we saw a positive relationship them, but to cross verify, i had used vif method, in that their values was showing infinity, so dropped both the columns and also month column was showing NaN value, so dropped that column also.</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Separated feature and label data and than feature scaling was done by using power transform method to avoid any kind of data biasness.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After that feature selection method was used to select the best features for the prediction.</a:t>
            </a:r>
            <a:endParaRPr lang="en-US">
              <a:latin typeface="Calibri" panose="020F0502020204030204" charset="0"/>
              <a:cs typeface="Calibri" panose="020F0502020204030204" charset="0"/>
            </a:endParaRPr>
          </a:p>
          <a:p>
            <a:pPr marL="285750" indent="-285750">
              <a:buFont typeface="Wingdings" panose="05000000000000000000" charset="0"/>
              <a:buChar char="Ø"/>
            </a:pPr>
            <a:endParaRPr lang="en-US"/>
          </a:p>
        </p:txBody>
      </p:sp>
      <p:sp>
        <p:nvSpPr>
          <p:cNvPr id="4" name="Text Box 3"/>
          <p:cNvSpPr txBox="1"/>
          <p:nvPr/>
        </p:nvSpPr>
        <p:spPr>
          <a:xfrm>
            <a:off x="0" y="135255"/>
            <a:ext cx="12201525" cy="953135"/>
          </a:xfrm>
          <a:prstGeom prst="rect">
            <a:avLst/>
          </a:prstGeom>
          <a:noFill/>
        </p:spPr>
        <p:txBody>
          <a:bodyPr wrap="square" rtlCol="0">
            <a:spAutoFit/>
          </a:bodyPr>
          <a:p>
            <a:pPr algn="ct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Exploratory Data Analysis (EDA) Cont..</a:t>
            </a:r>
            <a:endPar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a:p>
            <a:pPr algn="ctr"/>
            <a:endParaRPr lang="en-US" sz="2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16946</Words>
  <Application>WPS Presentation</Application>
  <PresentationFormat>自定义</PresentationFormat>
  <Paragraphs>235</Paragraphs>
  <Slides>26</Slides>
  <Notes>26</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26</vt:i4>
      </vt:variant>
    </vt:vector>
  </HeadingPairs>
  <TitlesOfParts>
    <vt:vector size="52" baseType="lpstr">
      <vt:lpstr>Arial</vt:lpstr>
      <vt:lpstr>SimSun</vt:lpstr>
      <vt:lpstr>Wingdings</vt:lpstr>
      <vt:lpstr>Courier New</vt:lpstr>
      <vt:lpstr>Microsoft YaHei</vt:lpstr>
      <vt:lpstr>Calibri</vt:lpstr>
      <vt:lpstr>Wingdings</vt:lpstr>
      <vt:lpstr>Microsoft Sans Serif</vt:lpstr>
      <vt:lpstr>Century</vt:lpstr>
      <vt:lpstr>Times New Roman</vt:lpstr>
      <vt:lpstr>Palatino Linotype</vt:lpstr>
      <vt:lpstr>Arial Unicode MS</vt:lpstr>
      <vt:lpstr>Century Gothic</vt:lpstr>
      <vt:lpstr>Batang</vt:lpstr>
      <vt:lpstr>Constantia</vt:lpstr>
      <vt:lpstr>Impact</vt:lpstr>
      <vt:lpstr>BankGothic Md BT</vt:lpstr>
      <vt:lpstr>Yu Gothic UI Semibold</vt:lpstr>
      <vt:lpstr>Algerian</vt:lpstr>
      <vt:lpstr>KaiTi</vt:lpstr>
      <vt:lpstr>Adobe Myungjo Std M</vt:lpstr>
      <vt:lpstr>MS UI Gothic</vt:lpstr>
      <vt:lpstr>Microsoft JhengHei UI</vt:lpstr>
      <vt:lpstr>Cambria</vt:lpstr>
      <vt:lpstr>Microsoft JhengHei Light</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Aatish Kalangutkar</cp:lastModifiedBy>
  <cp:revision>318</cp:revision>
  <dcterms:created xsi:type="dcterms:W3CDTF">2014-12-01T05:17:00Z</dcterms:created>
  <dcterms:modified xsi:type="dcterms:W3CDTF">2023-01-12T06:32:12Z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797F397FBEBE459CB9C8FBA0684A5802</vt:lpwstr>
  </property>
</Properties>
</file>