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34"/>
  </p:handoutMasterIdLst>
  <p:sldIdLst>
    <p:sldId id="295" r:id="rId3"/>
    <p:sldId id="303" r:id="rId5"/>
    <p:sldId id="327" r:id="rId6"/>
    <p:sldId id="299" r:id="rId7"/>
    <p:sldId id="289" r:id="rId8"/>
    <p:sldId id="270" r:id="rId9"/>
    <p:sldId id="273" r:id="rId10"/>
    <p:sldId id="304" r:id="rId11"/>
    <p:sldId id="272" r:id="rId12"/>
    <p:sldId id="310" r:id="rId13"/>
    <p:sldId id="308" r:id="rId14"/>
    <p:sldId id="275" r:id="rId15"/>
    <p:sldId id="274" r:id="rId16"/>
    <p:sldId id="305" r:id="rId17"/>
    <p:sldId id="292" r:id="rId18"/>
    <p:sldId id="290" r:id="rId19"/>
    <p:sldId id="280" r:id="rId20"/>
    <p:sldId id="281" r:id="rId21"/>
    <p:sldId id="306" r:id="rId22"/>
    <p:sldId id="307" r:id="rId23"/>
    <p:sldId id="282" r:id="rId24"/>
    <p:sldId id="284" r:id="rId25"/>
    <p:sldId id="283" r:id="rId26"/>
    <p:sldId id="285" r:id="rId27"/>
    <p:sldId id="328" r:id="rId28"/>
    <p:sldId id="331" r:id="rId29"/>
    <p:sldId id="329" r:id="rId30"/>
    <p:sldId id="330" r:id="rId31"/>
    <p:sldId id="332" r:id="rId32"/>
    <p:sldId id="296"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B8B95"/>
    <a:srgbClr val="277C85"/>
    <a:srgbClr val="206A72"/>
    <a:srgbClr val="1D6269"/>
    <a:srgbClr val="42BAC8"/>
    <a:srgbClr val="2E939E"/>
    <a:srgbClr val="33A3AF"/>
    <a:srgbClr val="2C8E98"/>
    <a:srgbClr val="2F98A3"/>
    <a:srgbClr val="2270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43" autoAdjust="0"/>
    <p:restoredTop sz="94660" autoAdjust="0"/>
  </p:normalViewPr>
  <p:slideViewPr>
    <p:cSldViewPr snapToGrid="0" showGuides="1">
      <p:cViewPr>
        <p:scale>
          <a:sx n="52" d="100"/>
          <a:sy n="52" d="100"/>
        </p:scale>
        <p:origin x="-1224" y="-378"/>
      </p:cViewPr>
      <p:guideLst>
        <p:guide orient="horz" pos="2160"/>
        <p:guide orient="horz" pos="4032"/>
        <p:guide orient="horz" pos="402"/>
        <p:guide orient="horz" pos="2249"/>
        <p:guide orient="horz" pos="833"/>
        <p:guide orient="horz" pos="3312"/>
        <p:guide orient="horz" pos="3630"/>
        <p:guide orient="horz" pos="1025"/>
        <p:guide orient="horz" pos="1905"/>
        <p:guide orient="horz" pos="3706"/>
        <p:guide pos="3839"/>
        <p:guide pos="211"/>
        <p:guide pos="7497"/>
        <p:guide pos="927"/>
        <p:guide pos="6752"/>
        <p:guide pos="3712"/>
        <p:guide pos="4027"/>
        <p:guide pos="2328"/>
        <p:guide pos="5299"/>
        <p:guide pos="3076"/>
        <p:guide pos="465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7" d="100"/>
          <a:sy n="67" d="100"/>
        </p:scale>
        <p:origin x="-2868" y="-120"/>
      </p:cViewPr>
      <p:guideLst>
        <p:guide orient="horz" pos="2879"/>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commentAuthors" Target="commentAuthors.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EFB9DB-23B5-49D5-A60F-79C781E9F7DD}"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3537725-54BD-47FC-8062-EC17FFA2D8A0}"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06AEB5-17ED-49C6-B915-2E2D9EF8D2A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Click to edit Master text style</a:t>
            </a:r>
            <a:endParaRPr lang="zh-CN" altLang="en-US" smtClean="0"/>
          </a:p>
          <a:p>
            <a:pPr lvl="1"/>
            <a:r>
              <a:rPr lang="zh-CN" altLang="en-US" smtClean="0"/>
              <a:t>Second level</a:t>
            </a:r>
            <a:endParaRPr lang="zh-CN" altLang="en-US" smtClean="0"/>
          </a:p>
          <a:p>
            <a:pPr lvl="2"/>
            <a:r>
              <a:rPr lang="zh-CN" altLang="en-US" smtClean="0"/>
              <a:t>Third level</a:t>
            </a:r>
            <a:endParaRPr lang="zh-CN" altLang="en-US" smtClean="0"/>
          </a:p>
          <a:p>
            <a:pPr lvl="3"/>
            <a:r>
              <a:rPr lang="zh-CN" altLang="en-US" smtClean="0"/>
              <a:t>Fourth level</a:t>
            </a:r>
            <a:endParaRPr lang="zh-CN" altLang="en-US" smtClean="0"/>
          </a:p>
          <a:p>
            <a:pPr lvl="4"/>
            <a:r>
              <a:rPr lang="zh-CN" altLang="en-US" smtClean="0"/>
              <a:t>Fifth level</a:t>
            </a:r>
            <a:endParaRPr lang="zh-CN" altLang="en-US" smtClean="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CD56E6-B1B1-4904-A8C2-04C98D75669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356350"/>
            <a:ext cx="2743200" cy="365125"/>
          </a:xfrm>
          <a:prstGeom prst="rect">
            <a:avLst/>
          </a:prstGeom>
        </p:spPr>
        <p:txBody>
          <a:bodyPr/>
          <a:lstStyle/>
          <a:p>
            <a:fld id="{2B9A32D9-BCEE-48FC-9084-42EEA3BBCC8C}" type="datetime1">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356350"/>
            <a:ext cx="2743200" cy="365125"/>
          </a:xfrm>
          <a:prstGeom prst="rect">
            <a:avLst/>
          </a:prstGeom>
        </p:spPr>
        <p:txBody>
          <a:bodyPr/>
          <a:lstStyle/>
          <a:p>
            <a:fld id="{CDA477EA-48B9-4728-97CB-8A980F9D5CF5}" type="datetime1">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20" name="文本占位符 2"/>
          <p:cNvSpPr>
            <a:spLocks noGrp="1"/>
          </p:cNvSpPr>
          <p:nvPr>
            <p:ph type="body" idx="1" hasCustomPrompt="1"/>
          </p:nvPr>
        </p:nvSpPr>
        <p:spPr>
          <a:xfrm>
            <a:off x="6436392" y="2614036"/>
            <a:ext cx="4555458" cy="619017"/>
          </a:xfrm>
        </p:spPr>
        <p:txBody>
          <a:bodyPr anchor="ctr">
            <a:normAutofit/>
          </a:bodyPr>
          <a:lstStyle>
            <a:lvl1pPr marL="0" indent="0" algn="l" defTabSz="914400" rtl="0" eaLnBrk="1" latinLnBrk="0" hangingPunct="1">
              <a:lnSpc>
                <a:spcPct val="90000"/>
              </a:lnSpc>
              <a:spcBef>
                <a:spcPct val="0"/>
              </a:spcBef>
              <a:buNone/>
              <a:defRPr lang="zh-CN" altLang="en-US" sz="2200" b="1" strike="noStrike" kern="1200" dirty="0" smtClean="0">
                <a:solidFill>
                  <a:schemeClr val="tx1">
                    <a:lumMod val="75000"/>
                    <a:lumOff val="25000"/>
                  </a:schemeClr>
                </a:solidFill>
                <a:latin typeface="Microsoft YaHei" panose="020B0503020204020204" pitchFamily="34" charset="-122"/>
                <a:ea typeface="Microsoft YaHe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Click to edit Master title style</a:t>
            </a:r>
            <a:endParaRPr lang="zh-CN" altLang="en-US" dirty="0" smtClean="0"/>
          </a:p>
        </p:txBody>
      </p:sp>
      <p:sp>
        <p:nvSpPr>
          <p:cNvPr id="22" name="文本占位符 2"/>
          <p:cNvSpPr>
            <a:spLocks noGrp="1"/>
          </p:cNvSpPr>
          <p:nvPr>
            <p:ph type="body" idx="13" hasCustomPrompt="1"/>
          </p:nvPr>
        </p:nvSpPr>
        <p:spPr>
          <a:xfrm>
            <a:off x="6436392" y="3624944"/>
            <a:ext cx="4555458" cy="619017"/>
          </a:xfrm>
        </p:spPr>
        <p:txBody>
          <a:bodyPr anchor="ctr">
            <a:normAutofit/>
          </a:bodyPr>
          <a:lstStyle>
            <a:lvl1pPr marL="0" indent="0" algn="l" defTabSz="914400" rtl="0" eaLnBrk="1" latinLnBrk="0" hangingPunct="1">
              <a:lnSpc>
                <a:spcPct val="90000"/>
              </a:lnSpc>
              <a:spcBef>
                <a:spcPct val="0"/>
              </a:spcBef>
              <a:buNone/>
              <a:defRPr lang="zh-CN" altLang="en-US" sz="2200" b="1" strike="noStrike" kern="1200" dirty="0" smtClean="0">
                <a:solidFill>
                  <a:schemeClr val="tx1">
                    <a:lumMod val="75000"/>
                    <a:lumOff val="25000"/>
                  </a:schemeClr>
                </a:solidFill>
                <a:latin typeface="Microsoft YaHei" panose="020B0503020204020204" pitchFamily="34" charset="-122"/>
                <a:ea typeface="Microsoft YaHe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Click to edit Master title style</a:t>
            </a:r>
            <a:endParaRPr lang="zh-CN" altLang="en-US" dirty="0" smtClean="0"/>
          </a:p>
        </p:txBody>
      </p:sp>
      <p:sp>
        <p:nvSpPr>
          <p:cNvPr id="23" name="文本占位符 2"/>
          <p:cNvSpPr>
            <a:spLocks noGrp="1"/>
          </p:cNvSpPr>
          <p:nvPr>
            <p:ph type="body" idx="14" hasCustomPrompt="1"/>
          </p:nvPr>
        </p:nvSpPr>
        <p:spPr>
          <a:xfrm>
            <a:off x="6436392" y="4635852"/>
            <a:ext cx="4555458" cy="619017"/>
          </a:xfrm>
        </p:spPr>
        <p:txBody>
          <a:bodyPr anchor="ctr">
            <a:normAutofit/>
          </a:bodyPr>
          <a:lstStyle>
            <a:lvl1pPr marL="0" indent="0" algn="l" defTabSz="914400" rtl="0" eaLnBrk="1" latinLnBrk="0" hangingPunct="1">
              <a:lnSpc>
                <a:spcPct val="90000"/>
              </a:lnSpc>
              <a:spcBef>
                <a:spcPct val="0"/>
              </a:spcBef>
              <a:buNone/>
              <a:defRPr lang="zh-CN" altLang="en-US" sz="2200" b="1" strike="noStrike" kern="1200" dirty="0" smtClean="0">
                <a:solidFill>
                  <a:schemeClr val="tx1">
                    <a:lumMod val="75000"/>
                    <a:lumOff val="25000"/>
                  </a:schemeClr>
                </a:solidFill>
                <a:latin typeface="Microsoft YaHei" panose="020B0503020204020204" pitchFamily="34" charset="-122"/>
                <a:ea typeface="Microsoft YaHe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Click to edit Master title style</a:t>
            </a:r>
            <a:endParaRPr lang="zh-CN" altLang="en-US" dirty="0" smtClean="0"/>
          </a:p>
        </p:txBody>
      </p:sp>
      <p:sp>
        <p:nvSpPr>
          <p:cNvPr id="24" name="文本占位符 2"/>
          <p:cNvSpPr>
            <a:spLocks noGrp="1"/>
          </p:cNvSpPr>
          <p:nvPr>
            <p:ph type="body" idx="15" hasCustomPrompt="1"/>
          </p:nvPr>
        </p:nvSpPr>
        <p:spPr>
          <a:xfrm>
            <a:off x="6436392" y="1605530"/>
            <a:ext cx="4555458" cy="619017"/>
          </a:xfrm>
        </p:spPr>
        <p:txBody>
          <a:bodyPr anchor="ctr">
            <a:normAutofit/>
          </a:bodyPr>
          <a:lstStyle>
            <a:lvl1pPr marL="0" indent="0" algn="l" defTabSz="914400" rtl="0" eaLnBrk="1" latinLnBrk="0" hangingPunct="1">
              <a:lnSpc>
                <a:spcPct val="90000"/>
              </a:lnSpc>
              <a:spcBef>
                <a:spcPct val="0"/>
              </a:spcBef>
              <a:buNone/>
              <a:defRPr lang="zh-CN" altLang="en-US" sz="2200" b="1" strike="noStrike" kern="1200" dirty="0" smtClean="0">
                <a:solidFill>
                  <a:schemeClr val="tx1">
                    <a:lumMod val="75000"/>
                    <a:lumOff val="25000"/>
                  </a:schemeClr>
                </a:solidFill>
                <a:latin typeface="Microsoft YaHei" panose="020B0503020204020204" pitchFamily="34" charset="-122"/>
                <a:ea typeface="Microsoft YaHe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Click to edit Master title style</a:t>
            </a:r>
            <a:endParaRPr lang="zh-CN" altLang="en-US" dirty="0" smtClean="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B046E8FC-32C2-412C-BB5B-1B61C7E32455}" type="datetime1">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标题 1"/>
          <p:cNvSpPr>
            <a:spLocks noGrp="1"/>
          </p:cNvSpPr>
          <p:nvPr>
            <p:ph type="title"/>
          </p:nvPr>
        </p:nvSpPr>
        <p:spPr>
          <a:xfrm>
            <a:off x="838200" y="4728739"/>
            <a:ext cx="10515600" cy="618385"/>
          </a:xfrm>
        </p:spPr>
        <p:txBody>
          <a:bodyPr>
            <a:noAutofit/>
          </a:bodyPr>
          <a:lstStyle>
            <a:lvl1pPr algn="ctr">
              <a:defRPr sz="3600" b="1">
                <a:solidFill>
                  <a:schemeClr val="tx1">
                    <a:lumMod val="75000"/>
                    <a:lumOff val="25000"/>
                  </a:schemeClr>
                </a:solidFill>
                <a:latin typeface="Microsoft YaHei" panose="020B0503020204020204" pitchFamily="34" charset="-122"/>
                <a:ea typeface="Microsoft YaHei" panose="020B0503020204020204" pitchFamily="34" charset="-122"/>
              </a:defRPr>
            </a:lvl1pPr>
          </a:lstStyle>
          <a:p>
            <a:r>
              <a:rPr lang="zh-CN" altLang="en-US" dirty="0" smtClean="0"/>
              <a:t>Click to edit Master title style</a:t>
            </a:r>
            <a:endParaRPr lang="zh-CN" altLang="en-US" dirty="0" smtClean="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B046E8FC-32C2-412C-BB5B-1B61C7E32455}" type="datetime1">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标题 1"/>
          <p:cNvSpPr>
            <a:spLocks noGrp="1"/>
          </p:cNvSpPr>
          <p:nvPr>
            <p:ph type="title"/>
          </p:nvPr>
        </p:nvSpPr>
        <p:spPr>
          <a:xfrm>
            <a:off x="838200" y="4728739"/>
            <a:ext cx="10515600" cy="618385"/>
          </a:xfrm>
        </p:spPr>
        <p:txBody>
          <a:bodyPr>
            <a:noAutofit/>
          </a:bodyPr>
          <a:lstStyle>
            <a:lvl1pPr algn="ctr">
              <a:defRPr sz="3600" b="0">
                <a:solidFill>
                  <a:schemeClr val="tx1">
                    <a:lumMod val="75000"/>
                    <a:lumOff val="25000"/>
                  </a:schemeClr>
                </a:solidFill>
                <a:latin typeface="Microsoft YaHei" panose="020B0503020204020204" pitchFamily="34" charset="-122"/>
                <a:ea typeface="Microsoft YaHei" panose="020B0503020204020204" pitchFamily="34" charset="-122"/>
              </a:defRPr>
            </a:lvl1pPr>
          </a:lstStyle>
          <a:p>
            <a:r>
              <a:rPr lang="zh-CN" altLang="en-US" dirty="0" smtClean="0"/>
              <a:t>Click to edit Master title style</a:t>
            </a:r>
            <a:endParaRPr lang="zh-CN" altLang="en-US" dirty="0" smtClean="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B046E8FC-32C2-412C-BB5B-1B61C7E32455}" type="datetime1">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标题 1"/>
          <p:cNvSpPr>
            <a:spLocks noGrp="1"/>
          </p:cNvSpPr>
          <p:nvPr>
            <p:ph type="title"/>
          </p:nvPr>
        </p:nvSpPr>
        <p:spPr>
          <a:xfrm>
            <a:off x="838200" y="4728739"/>
            <a:ext cx="10515600" cy="618385"/>
          </a:xfrm>
        </p:spPr>
        <p:txBody>
          <a:bodyPr>
            <a:noAutofit/>
          </a:bodyPr>
          <a:lstStyle>
            <a:lvl1pPr algn="ctr">
              <a:defRPr sz="3600" b="1">
                <a:solidFill>
                  <a:schemeClr val="tx1">
                    <a:lumMod val="75000"/>
                    <a:lumOff val="25000"/>
                  </a:schemeClr>
                </a:solidFill>
                <a:latin typeface="Microsoft YaHei" panose="020B0503020204020204" pitchFamily="34" charset="-122"/>
                <a:ea typeface="Microsoft YaHei" panose="020B0503020204020204" pitchFamily="34" charset="-122"/>
              </a:defRPr>
            </a:lvl1pPr>
          </a:lstStyle>
          <a:p>
            <a:r>
              <a:rPr lang="zh-CN" altLang="en-US" dirty="0" smtClean="0"/>
              <a:t>Click to edit Master title style</a:t>
            </a:r>
            <a:endParaRPr lang="zh-CN" altLang="en-US" dirty="0" smtClean="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B046E8FC-32C2-412C-BB5B-1B61C7E32455}" type="datetime1">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标题 1"/>
          <p:cNvSpPr>
            <a:spLocks noGrp="1"/>
          </p:cNvSpPr>
          <p:nvPr>
            <p:ph type="title"/>
          </p:nvPr>
        </p:nvSpPr>
        <p:spPr>
          <a:xfrm>
            <a:off x="838200" y="4728739"/>
            <a:ext cx="10515600" cy="618385"/>
          </a:xfrm>
        </p:spPr>
        <p:txBody>
          <a:bodyPr>
            <a:noAutofit/>
          </a:bodyPr>
          <a:lstStyle>
            <a:lvl1pPr algn="ctr">
              <a:defRPr sz="3600" b="1">
                <a:solidFill>
                  <a:schemeClr val="tx1">
                    <a:lumMod val="75000"/>
                    <a:lumOff val="25000"/>
                  </a:schemeClr>
                </a:solidFill>
                <a:latin typeface="Microsoft YaHei" panose="020B0503020204020204" pitchFamily="34" charset="-122"/>
                <a:ea typeface="Microsoft YaHei" panose="020B0503020204020204" pitchFamily="34" charset="-122"/>
              </a:defRPr>
            </a:lvl1pPr>
          </a:lstStyle>
          <a:p>
            <a:r>
              <a:rPr lang="zh-CN" altLang="en-US" dirty="0" smtClean="0"/>
              <a:t>Click to edit Master title style</a:t>
            </a:r>
            <a:endParaRPr lang="zh-CN" altLang="en-US" dirty="0" smtClean="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zh-CN" altLang="en-US" smtClean="0"/>
              <a:t>Click to edit Master title style</a:t>
            </a:r>
            <a:endParaRPr lang="zh-CN" altLang="en-US" smtClean="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Click to edit Master text style</a:t>
            </a:r>
            <a:endParaRPr lang="zh-CN" altLang="en-US" smtClean="0"/>
          </a:p>
          <a:p>
            <a:pPr lvl="1"/>
            <a:r>
              <a:rPr lang="zh-CN" altLang="en-US" smtClean="0"/>
              <a:t>Second level</a:t>
            </a:r>
            <a:endParaRPr lang="zh-CN" altLang="en-US" smtClean="0"/>
          </a:p>
          <a:p>
            <a:pPr lvl="2"/>
            <a:r>
              <a:rPr lang="zh-CN" altLang="en-US" smtClean="0"/>
              <a:t>Third level</a:t>
            </a:r>
            <a:endParaRPr lang="zh-CN" altLang="en-US" smtClean="0"/>
          </a:p>
          <a:p>
            <a:pPr lvl="3"/>
            <a:r>
              <a:rPr lang="zh-CN" altLang="en-US" smtClean="0"/>
              <a:t>Fourth level</a:t>
            </a:r>
            <a:endParaRPr lang="zh-CN" altLang="en-US" smtClean="0"/>
          </a:p>
          <a:p>
            <a:pPr lvl="4"/>
            <a:r>
              <a:rPr lang="zh-CN" altLang="en-US" smtClean="0"/>
              <a:t>Fifth level</a:t>
            </a:r>
            <a:endParaRPr lang="zh-CN" altLang="en-US"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5.xml"/><Relationship Id="rId2" Type="http://schemas.openxmlformats.org/officeDocument/2006/relationships/image" Target="../media/image14.png"/><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19.png"/><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image" Target="../media/image21.png"/><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9.png"/><Relationship Id="rId1"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1.png"/><Relationship Id="rId1"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4"/>
          <p:cNvSpPr/>
          <p:nvPr/>
        </p:nvSpPr>
        <p:spPr>
          <a:xfrm rot="5400000" flipH="1">
            <a:off x="-973668" y="973667"/>
            <a:ext cx="6858002" cy="4910667"/>
          </a:xfrm>
          <a:custGeom>
            <a:avLst/>
            <a:gdLst/>
            <a:ahLst/>
            <a:cxnLst/>
            <a:rect l="l" t="t" r="r" b="b"/>
            <a:pathLst>
              <a:path w="5151968" h="5410203">
                <a:moveTo>
                  <a:pt x="5151967" y="2023534"/>
                </a:moveTo>
                <a:lnTo>
                  <a:pt x="0" y="2023534"/>
                </a:lnTo>
                <a:lnTo>
                  <a:pt x="2575984" y="0"/>
                </a:lnTo>
                <a:close/>
                <a:moveTo>
                  <a:pt x="5151968" y="2023536"/>
                </a:moveTo>
                <a:lnTo>
                  <a:pt x="5151968" y="5410203"/>
                </a:lnTo>
                <a:lnTo>
                  <a:pt x="8468" y="5410203"/>
                </a:lnTo>
                <a:lnTo>
                  <a:pt x="8468" y="2023536"/>
                </a:lnTo>
                <a:close/>
              </a:path>
            </a:pathLst>
          </a:custGeom>
          <a:solidFill>
            <a:srgbClr val="62AFC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88" y="2561857"/>
            <a:ext cx="12206517" cy="2470707"/>
          </a:xfrm>
          <a:prstGeom prst="rect">
            <a:avLst/>
          </a:prstGeom>
          <a:solidFill>
            <a:srgbClr val="2B8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2650046" y="3086879"/>
            <a:ext cx="7959026" cy="1419860"/>
          </a:xfrm>
          <a:prstGeom prst="rect">
            <a:avLst/>
          </a:prstGeom>
          <a:noFill/>
        </p:spPr>
        <p:txBody>
          <a:bodyPr wrap="square" rtlCol="0">
            <a:spAutoFit/>
          </a:bodyPr>
          <a:lstStyle/>
          <a:p>
            <a:pPr algn="ctr">
              <a:lnSpc>
                <a:spcPct val="90000"/>
              </a:lnSpc>
              <a:spcBef>
                <a:spcPct val="0"/>
              </a:spcBef>
            </a:pPr>
            <a:r>
              <a:rPr sz="4800" b="1" dirty="0" smtClean="0">
                <a:solidFill>
                  <a:schemeClr val="bg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cs typeface="Calibri" panose="020F0502020204030204" charset="0"/>
              </a:rPr>
              <a:t>MICRO-CREDIT DEFAULTER MODEL</a:t>
            </a:r>
            <a:endParaRPr sz="4800" b="1" dirty="0" smtClean="0">
              <a:solidFill>
                <a:schemeClr val="bg1"/>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cs typeface="Calibri" panose="020F0502020204030204" charset="0"/>
            </a:endParaRPr>
          </a:p>
        </p:txBody>
      </p:sp>
      <p:sp>
        <p:nvSpPr>
          <p:cNvPr id="2" name="Text Box 1"/>
          <p:cNvSpPr txBox="1"/>
          <p:nvPr/>
        </p:nvSpPr>
        <p:spPr>
          <a:xfrm>
            <a:off x="4301490" y="6028055"/>
            <a:ext cx="4655820" cy="829945"/>
          </a:xfrm>
          <a:prstGeom prst="rect">
            <a:avLst/>
          </a:prstGeom>
          <a:noFill/>
        </p:spPr>
        <p:txBody>
          <a:bodyPr wrap="square" rtlCol="0">
            <a:spAutoFit/>
          </a:bodyPr>
          <a:p>
            <a:pPr algn="ctr"/>
            <a:r>
              <a:rPr lang="en-US" sz="2400" b="1">
                <a:latin typeface="Calibri" panose="020F0502020204030204" charset="0"/>
                <a:cs typeface="Calibri" panose="020F0502020204030204" charset="0"/>
              </a:rPr>
              <a:t>SUBMITTED BY:</a:t>
            </a:r>
            <a:endParaRPr lang="en-US" sz="2400" b="1">
              <a:latin typeface="Calibri" panose="020F0502020204030204" charset="0"/>
              <a:cs typeface="Calibri" panose="020F0502020204030204" charset="0"/>
            </a:endParaRPr>
          </a:p>
          <a:p>
            <a:pPr algn="ctr"/>
            <a:r>
              <a:rPr lang="en-US" sz="2400" b="1">
                <a:latin typeface="Calibri" panose="020F0502020204030204" charset="0"/>
                <a:cs typeface="Calibri" panose="020F0502020204030204" charset="0"/>
              </a:rPr>
              <a:t>ATISH KALANGUTKAR</a:t>
            </a:r>
            <a:endParaRPr lang="en-US" sz="2400" b="1">
              <a:latin typeface="Calibri" panose="020F0502020204030204" charset="0"/>
              <a:cs typeface="Calibri" panose="020F0502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75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1250"/>
                            </p:stCondLst>
                            <p:childTnLst>
                              <p:par>
                                <p:cTn id="9" presetID="49" presetClass="entr" presetSubtype="0" decel="100000" fill="hold" grpId="0" nodeType="afterEffect">
                                  <p:stCondLst>
                                    <p:cond delay="0"/>
                                  </p:stCondLst>
                                  <p:childTnLst>
                                    <p:set>
                                      <p:cBhvr>
                                        <p:cTn id="10" dur="1" fill="hold">
                                          <p:stCondLst>
                                            <p:cond delay="0"/>
                                          </p:stCondLst>
                                        </p:cTn>
                                        <p:tgtEl>
                                          <p:spTgt spid="100"/>
                                        </p:tgtEl>
                                        <p:attrNameLst>
                                          <p:attrName>style.visibility</p:attrName>
                                        </p:attrNameLst>
                                      </p:cBhvr>
                                      <p:to>
                                        <p:strVal val="visible"/>
                                      </p:to>
                                    </p:set>
                                    <p:anim calcmode="lin" valueType="num">
                                      <p:cBhvr>
                                        <p:cTn id="11" dur="500" fill="hold"/>
                                        <p:tgtEl>
                                          <p:spTgt spid="100"/>
                                        </p:tgtEl>
                                        <p:attrNameLst>
                                          <p:attrName>ppt_w</p:attrName>
                                        </p:attrNameLst>
                                      </p:cBhvr>
                                      <p:tavLst>
                                        <p:tav tm="0">
                                          <p:val>
                                            <p:fltVal val="0"/>
                                          </p:val>
                                        </p:tav>
                                        <p:tav tm="100000">
                                          <p:val>
                                            <p:strVal val="#ppt_w"/>
                                          </p:val>
                                        </p:tav>
                                      </p:tavLst>
                                    </p:anim>
                                    <p:anim calcmode="lin" valueType="num">
                                      <p:cBhvr>
                                        <p:cTn id="12" dur="500" fill="hold"/>
                                        <p:tgtEl>
                                          <p:spTgt spid="100"/>
                                        </p:tgtEl>
                                        <p:attrNameLst>
                                          <p:attrName>ppt_h</p:attrName>
                                        </p:attrNameLst>
                                      </p:cBhvr>
                                      <p:tavLst>
                                        <p:tav tm="0">
                                          <p:val>
                                            <p:fltVal val="0"/>
                                          </p:val>
                                        </p:tav>
                                        <p:tav tm="100000">
                                          <p:val>
                                            <p:strVal val="#ppt_h"/>
                                          </p:val>
                                        </p:tav>
                                      </p:tavLst>
                                    </p:anim>
                                    <p:anim calcmode="lin" valueType="num">
                                      <p:cBhvr>
                                        <p:cTn id="13" dur="500" fill="hold"/>
                                        <p:tgtEl>
                                          <p:spTgt spid="100"/>
                                        </p:tgtEl>
                                        <p:attrNameLst>
                                          <p:attrName>style.rotation</p:attrName>
                                        </p:attrNameLst>
                                      </p:cBhvr>
                                      <p:tavLst>
                                        <p:tav tm="0">
                                          <p:val>
                                            <p:fltVal val="360"/>
                                          </p:val>
                                        </p:tav>
                                        <p:tav tm="100000">
                                          <p:val>
                                            <p:fltVal val="0"/>
                                          </p:val>
                                        </p:tav>
                                      </p:tavLst>
                                    </p:anim>
                                    <p:animEffect transition="in" filter="fade">
                                      <p:cBhvr>
                                        <p:cTn id="14"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0" y="170815"/>
            <a:ext cx="12192000" cy="478155"/>
          </a:xfrm>
          <a:prstGeom prst="rect">
            <a:avLst/>
          </a:prstGeom>
          <a:noFill/>
        </p:spPr>
        <p:txBody>
          <a:bodyPr wrap="square" rtlCol="0">
            <a:spAutoFit/>
          </a:bodyPr>
          <a:lstStyle/>
          <a:p>
            <a:pPr algn="ctr">
              <a:lnSpc>
                <a:spcPct val="90000"/>
              </a:lnSpc>
              <a:spcBef>
                <a:spcPct val="0"/>
              </a:spcBef>
            </a:pPr>
            <a:r>
              <a:rPr lang="en-US" altLang="zh-CN" sz="2800" b="1" u="sng" dirty="0">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sym typeface="+mn-ea"/>
              </a:rPr>
              <a:t>Visualization</a:t>
            </a:r>
            <a:endParaRPr lang="zh-CN" altLang="en-US" sz="2800" b="1" dirty="0">
              <a:solidFill>
                <a:schemeClr val="tx1">
                  <a:lumMod val="75000"/>
                  <a:lumOff val="25000"/>
                </a:schemeClr>
              </a:solidFill>
              <a:latin typeface="Microsoft YaHei" panose="020B0503020204020204" pitchFamily="34" charset="-122"/>
              <a:ea typeface="Microsoft YaHei" panose="020B0503020204020204" pitchFamily="34" charset="-122"/>
              <a:cs typeface="+mj-cs"/>
            </a:endParaRPr>
          </a:p>
        </p:txBody>
      </p:sp>
      <p:pic>
        <p:nvPicPr>
          <p:cNvPr id="25" name="Picture 17" descr="IMG_256"/>
          <p:cNvPicPr>
            <a:picLocks noChangeAspect="1"/>
          </p:cNvPicPr>
          <p:nvPr/>
        </p:nvPicPr>
        <p:blipFill>
          <a:blip r:embed="rId1"/>
          <a:stretch>
            <a:fillRect/>
          </a:stretch>
        </p:blipFill>
        <p:spPr>
          <a:xfrm>
            <a:off x="93345" y="642620"/>
            <a:ext cx="4519930" cy="5572760"/>
          </a:xfrm>
          <a:prstGeom prst="rect">
            <a:avLst/>
          </a:prstGeom>
          <a:noFill/>
          <a:ln w="9525">
            <a:noFill/>
          </a:ln>
        </p:spPr>
      </p:pic>
      <p:sp>
        <p:nvSpPr>
          <p:cNvPr id="3" name="Text Box 2"/>
          <p:cNvSpPr txBox="1"/>
          <p:nvPr/>
        </p:nvSpPr>
        <p:spPr>
          <a:xfrm>
            <a:off x="5050790" y="740410"/>
            <a:ext cx="7130415" cy="2999740"/>
          </a:xfrm>
          <a:prstGeom prst="rect">
            <a:avLst/>
          </a:prstGeom>
          <a:noFill/>
        </p:spPr>
        <p:txBody>
          <a:bodyPr wrap="square" rtlCol="0">
            <a:spAutoFit/>
          </a:bodyPr>
          <a:p>
            <a:pPr algn="just">
              <a:lnSpc>
                <a:spcPct val="150000"/>
              </a:lnSpc>
            </a:pPr>
            <a:r>
              <a:rPr lang="en-US">
                <a:latin typeface="Calibri" panose="020F0502020204030204" charset="0"/>
                <a:cs typeface="Calibri" panose="020F0502020204030204" charset="0"/>
              </a:rPr>
              <a:t>In above plots we can see that:</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By looking at the above plots we can see that in most of the columns data is not distributed normally as we don’t see a proper bell shaped curve.</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In most of the columns data is skewed to right.So to cross verify further i will check the skewness and if the values are more than +0.5or -0.5 than by using power transform method i will treat the skewness.</a:t>
            </a:r>
            <a:endParaRPr lang="en-US">
              <a:latin typeface="Calibri" panose="020F0502020204030204" charset="0"/>
              <a:cs typeface="Calibri" panose="020F0502020204030204" charset="0"/>
            </a:endParaRPr>
          </a:p>
        </p:txBody>
      </p:sp>
      <p:sp>
        <p:nvSpPr>
          <p:cNvPr id="4" name="Text Box 3"/>
          <p:cNvSpPr txBox="1"/>
          <p:nvPr/>
        </p:nvSpPr>
        <p:spPr>
          <a:xfrm>
            <a:off x="1480820" y="6368415"/>
            <a:ext cx="1745615" cy="368300"/>
          </a:xfrm>
          <a:prstGeom prst="rect">
            <a:avLst/>
          </a:prstGeom>
          <a:noFill/>
        </p:spPr>
        <p:txBody>
          <a:bodyPr wrap="none" rtlCol="0" anchor="t">
            <a:spAutoFit/>
          </a:bodyPr>
          <a:p>
            <a:pPr algn="ctr"/>
            <a:r>
              <a:rPr lang="en-US" b="1">
                <a:latin typeface="Calibri" panose="020F0502020204030204" charset="0"/>
                <a:cs typeface="Calibri" panose="020F0502020204030204" charset="0"/>
                <a:sym typeface="+mn-ea"/>
              </a:rPr>
              <a:t>Distribution Plot</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160655"/>
            <a:ext cx="12192000" cy="478155"/>
          </a:xfrm>
          <a:prstGeom prst="rect">
            <a:avLst/>
          </a:prstGeom>
          <a:noFill/>
        </p:spPr>
        <p:txBody>
          <a:bodyPr wrap="square" rtlCol="0">
            <a:spAutoFit/>
          </a:bodyPr>
          <a:lstStyle/>
          <a:p>
            <a:pPr algn="ctr">
              <a:lnSpc>
                <a:spcPct val="90000"/>
              </a:lnSpc>
              <a:spcBef>
                <a:spcPct val="0"/>
              </a:spcBef>
            </a:pPr>
            <a:r>
              <a:rPr lang="en-US" altLang="zh-CN" sz="2800" b="1" u="sng" dirty="0">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sym typeface="+mn-ea"/>
              </a:rPr>
              <a:t>Visualization Cont..</a:t>
            </a:r>
            <a:endParaRPr lang="zh-CN" altLang="en-US" sz="2800" b="1" dirty="0">
              <a:solidFill>
                <a:schemeClr val="tx1">
                  <a:lumMod val="75000"/>
                  <a:lumOff val="25000"/>
                </a:schemeClr>
              </a:solidFill>
              <a:latin typeface="Microsoft YaHei" panose="020B0503020204020204" pitchFamily="34" charset="-122"/>
              <a:ea typeface="Microsoft YaHei" panose="020B0503020204020204" pitchFamily="34" charset="-122"/>
              <a:cs typeface="+mj-cs"/>
            </a:endParaRPr>
          </a:p>
        </p:txBody>
      </p:sp>
      <p:pic>
        <p:nvPicPr>
          <p:cNvPr id="2" name="Picture 18" descr="IMG_256"/>
          <p:cNvPicPr>
            <a:picLocks noChangeAspect="1"/>
          </p:cNvPicPr>
          <p:nvPr/>
        </p:nvPicPr>
        <p:blipFill>
          <a:blip r:embed="rId1"/>
          <a:stretch>
            <a:fillRect/>
          </a:stretch>
        </p:blipFill>
        <p:spPr>
          <a:xfrm>
            <a:off x="113665" y="709930"/>
            <a:ext cx="4541520" cy="4519295"/>
          </a:xfrm>
          <a:prstGeom prst="rect">
            <a:avLst/>
          </a:prstGeom>
          <a:noFill/>
          <a:ln w="9525">
            <a:noFill/>
          </a:ln>
        </p:spPr>
      </p:pic>
      <p:sp>
        <p:nvSpPr>
          <p:cNvPr id="9" name="Text Box 8"/>
          <p:cNvSpPr txBox="1"/>
          <p:nvPr/>
        </p:nvSpPr>
        <p:spPr>
          <a:xfrm>
            <a:off x="4726305" y="709930"/>
            <a:ext cx="7465695" cy="4799965"/>
          </a:xfrm>
          <a:prstGeom prst="rect">
            <a:avLst/>
          </a:prstGeom>
          <a:noFill/>
        </p:spPr>
        <p:txBody>
          <a:bodyPr wrap="square" rtlCol="0">
            <a:spAutoFit/>
          </a:bodyPr>
          <a:p>
            <a:pPr marL="171450" indent="-171450">
              <a:buFont typeface="Wingdings" panose="05000000000000000000" charset="0"/>
              <a:buChar char="Ø"/>
            </a:pPr>
            <a:r>
              <a:rPr lang="en-US" sz="900">
                <a:latin typeface="Calibri" panose="020F0502020204030204" charset="0"/>
                <a:cs typeface="Calibri" panose="020F0502020204030204" charset="0"/>
              </a:rPr>
              <a:t>In above plots we can see that:</a:t>
            </a:r>
            <a:endParaRPr lang="en-US" sz="900">
              <a:latin typeface="Calibri" panose="020F0502020204030204" charset="0"/>
              <a:cs typeface="Calibri" panose="020F0502020204030204" charset="0"/>
            </a:endParaRPr>
          </a:p>
          <a:p>
            <a:pPr marL="171450" indent="-171450">
              <a:buFont typeface="Wingdings" panose="05000000000000000000" charset="0"/>
              <a:buChar char="Ø"/>
            </a:pPr>
            <a:r>
              <a:rPr lang="en-US" sz="900">
                <a:latin typeface="Calibri" panose="020F0502020204030204" charset="0"/>
                <a:cs typeface="Calibri" panose="020F0502020204030204" charset="0"/>
              </a:rPr>
              <a:t>From the above bar plot that is label vs aon, we can observe that the defaulter rate is higher where the user age on cellular network in days is high.</a:t>
            </a:r>
            <a:endParaRPr lang="en-US" sz="900">
              <a:latin typeface="Calibri" panose="020F0502020204030204" charset="0"/>
              <a:cs typeface="Calibri" panose="020F0502020204030204" charset="0"/>
            </a:endParaRPr>
          </a:p>
          <a:p>
            <a:pPr marL="171450" indent="-171450">
              <a:buFont typeface="Wingdings" panose="05000000000000000000" charset="0"/>
              <a:buChar char="Ø"/>
            </a:pPr>
            <a:r>
              <a:rPr lang="en-US" sz="900">
                <a:latin typeface="Calibri" panose="020F0502020204030204" charset="0"/>
                <a:cs typeface="Calibri" panose="020F0502020204030204" charset="0"/>
              </a:rPr>
              <a:t>from the plot label vs daily_decr30 and daily_decr90, we can observe that the users who have spent daily amount from main account over last 30 days and 90 days have always paid back the loan amount within 5 days. May be around 1000 or 1200 users failed to pay back the loan within due date.</a:t>
            </a:r>
            <a:endParaRPr lang="en-US" sz="900">
              <a:latin typeface="Calibri" panose="020F0502020204030204" charset="0"/>
              <a:cs typeface="Calibri" panose="020F0502020204030204" charset="0"/>
            </a:endParaRPr>
          </a:p>
          <a:p>
            <a:pPr marL="171450" indent="-171450">
              <a:buFont typeface="Wingdings" panose="05000000000000000000" charset="0"/>
              <a:buChar char="Ø"/>
            </a:pPr>
            <a:r>
              <a:rPr lang="en-US" sz="900">
                <a:latin typeface="Calibri" panose="020F0502020204030204" charset="0"/>
                <a:cs typeface="Calibri" panose="020F0502020204030204" charset="0"/>
              </a:rPr>
              <a:t>By looking at the plot label vs rental20 and rental90, we can observe that non-defaulters average main account balance for 30 and 90 days is more than 2500 and defaulters average main account balance is less than 2500.</a:t>
            </a:r>
            <a:endParaRPr lang="en-US" sz="900">
              <a:latin typeface="Calibri" panose="020F0502020204030204" charset="0"/>
              <a:cs typeface="Calibri" panose="020F0502020204030204" charset="0"/>
            </a:endParaRPr>
          </a:p>
          <a:p>
            <a:pPr marL="171450" indent="-171450">
              <a:buFont typeface="Wingdings" panose="05000000000000000000" charset="0"/>
              <a:buChar char="Ø"/>
            </a:pPr>
            <a:r>
              <a:rPr lang="en-US" sz="900">
                <a:latin typeface="Calibri" panose="020F0502020204030204" charset="0"/>
                <a:cs typeface="Calibri" panose="020F0502020204030204" charset="0"/>
              </a:rPr>
              <a:t>By looking at the plot label vs cnt_ma_reach30, we can observe that if the user have recharged more than once than they have paid the loan within 5 days. And if the user have recharge only once than they have not paid the loan within 5days.</a:t>
            </a:r>
            <a:endParaRPr lang="en-US" sz="900">
              <a:latin typeface="Calibri" panose="020F0502020204030204" charset="0"/>
              <a:cs typeface="Calibri" panose="020F0502020204030204" charset="0"/>
            </a:endParaRPr>
          </a:p>
          <a:p>
            <a:pPr marL="171450" indent="-171450">
              <a:buFont typeface="Wingdings" panose="05000000000000000000" charset="0"/>
              <a:buChar char="Ø"/>
            </a:pPr>
            <a:r>
              <a:rPr lang="en-US" sz="900">
                <a:latin typeface="Calibri" panose="020F0502020204030204" charset="0"/>
                <a:cs typeface="Calibri" panose="020F0502020204030204" charset="0"/>
              </a:rPr>
              <a:t>By looking at the plot label vs cnt_ma_reach90, we can observe that if the user have recharged more than two times than they have paid the loan within 5 days. And if the user have recharge only two times than they have not paid the loan within 5days.</a:t>
            </a:r>
            <a:endParaRPr lang="en-US" sz="900">
              <a:latin typeface="Calibri" panose="020F0502020204030204" charset="0"/>
              <a:cs typeface="Calibri" panose="020F0502020204030204" charset="0"/>
            </a:endParaRPr>
          </a:p>
          <a:p>
            <a:pPr marL="171450" indent="-171450">
              <a:buFont typeface="Wingdings" panose="05000000000000000000" charset="0"/>
              <a:buChar char="Ø"/>
            </a:pPr>
            <a:r>
              <a:rPr lang="en-US" sz="900">
                <a:latin typeface="Calibri" panose="020F0502020204030204" charset="0"/>
                <a:cs typeface="Calibri" panose="020F0502020204030204" charset="0"/>
              </a:rPr>
              <a:t>By looking at the plot label vs fr_ma_reach30 and fr_ma_reach90, we can observe that the frequency of main account recharged in last 30 days is same for defaulters and non-defaulters. While the frequency of main account recharged in last 90 days is increased for non-defaulters compared to defaulters.</a:t>
            </a:r>
            <a:endParaRPr lang="en-US" sz="900">
              <a:latin typeface="Calibri" panose="020F0502020204030204" charset="0"/>
              <a:cs typeface="Calibri" panose="020F0502020204030204" charset="0"/>
            </a:endParaRPr>
          </a:p>
          <a:p>
            <a:pPr marL="171450" indent="-171450">
              <a:buFont typeface="Wingdings" panose="05000000000000000000" charset="0"/>
              <a:buChar char="Ø"/>
            </a:pPr>
            <a:r>
              <a:rPr lang="en-US" sz="900">
                <a:latin typeface="Calibri" panose="020F0502020204030204" charset="0"/>
                <a:cs typeface="Calibri" panose="020F0502020204030204" charset="0"/>
              </a:rPr>
              <a:t>By looking at the plot label vs smamnt_ma_reach30, we can observe that the users who failed to pay back the loan within 5 days have less amount of recharge in their main account over last 30 days which is around 2000-2500 (in Indonesian Rupiah). And the users who paid back their loan within 5 days, they have the total amount of recharge in their main account more than 8000 (in Indonesian Rupiah) in last 30 days.</a:t>
            </a:r>
            <a:endParaRPr lang="en-US" sz="900">
              <a:latin typeface="Calibri" panose="020F0502020204030204" charset="0"/>
              <a:cs typeface="Calibri" panose="020F0502020204030204" charset="0"/>
            </a:endParaRPr>
          </a:p>
          <a:p>
            <a:pPr marL="171450" indent="-171450">
              <a:buFont typeface="Wingdings" panose="05000000000000000000" charset="0"/>
              <a:buChar char="Ø"/>
            </a:pPr>
            <a:r>
              <a:rPr lang="en-US" sz="900">
                <a:latin typeface="Calibri" panose="020F0502020204030204" charset="0"/>
                <a:cs typeface="Calibri" panose="020F0502020204030204" charset="0"/>
              </a:rPr>
              <a:t>By looking at the plot label vs smamnt_ma_reach30, we can observe that the users who have paid their loan amount within 5 days have the total amount of recharge in their main account more than 12000 (Indonesian Rupiah) in last 90 days while the defaulters have their total amount of recharge in their main account around 2000-4000 (Indonesian Rupiah) over last 90 days.</a:t>
            </a:r>
            <a:endParaRPr lang="en-US" sz="900">
              <a:latin typeface="Calibri" panose="020F0502020204030204" charset="0"/>
              <a:cs typeface="Calibri" panose="020F0502020204030204" charset="0"/>
            </a:endParaRPr>
          </a:p>
          <a:p>
            <a:pPr marL="171450" indent="-171450">
              <a:buFont typeface="Wingdings" panose="05000000000000000000" charset="0"/>
              <a:buChar char="Ø"/>
            </a:pPr>
            <a:r>
              <a:rPr lang="en-US" sz="900">
                <a:latin typeface="Calibri" panose="020F0502020204030204" charset="0"/>
                <a:cs typeface="Calibri" panose="020F0502020204030204" charset="0"/>
              </a:rPr>
              <a:t>By looking at the plot label vs meadianamnt_ma_reach30, we can observe that the users who have done their median amount of recharge around 1750-2000 (Indonesian Rupiah) in main account over last 30 days have successfully paid their credit amount within 5 days of issuing loan while the users who have done their median amount recharge around 1000 have failed to pay back the loan within due date.</a:t>
            </a:r>
            <a:endParaRPr lang="en-US" sz="900">
              <a:latin typeface="Calibri" panose="020F0502020204030204" charset="0"/>
              <a:cs typeface="Calibri" panose="020F0502020204030204" charset="0"/>
            </a:endParaRPr>
          </a:p>
          <a:p>
            <a:pPr marL="171450" indent="-171450">
              <a:buFont typeface="Wingdings" panose="05000000000000000000" charset="0"/>
              <a:buChar char="Ø"/>
            </a:pPr>
            <a:r>
              <a:rPr lang="en-US" sz="900">
                <a:latin typeface="Calibri" panose="020F0502020204030204" charset="0"/>
                <a:cs typeface="Calibri" panose="020F0502020204030204" charset="0"/>
              </a:rPr>
              <a:t>By looking at the plot label vs meadianamnt_ma_reach90, we can observe that Similar to 30 days data, here also the users who have done their median amount recharge of around 1750-2000 in their main account over last 90 days they have paid back their credit amount within 5 days while the users having their median amount of recharge around 1000-1250 have not paid the loan within 5 days.</a:t>
            </a:r>
            <a:endParaRPr lang="en-US" sz="900">
              <a:latin typeface="Calibri" panose="020F0502020204030204" charset="0"/>
              <a:cs typeface="Calibri" panose="020F0502020204030204" charset="0"/>
            </a:endParaRPr>
          </a:p>
          <a:p>
            <a:pPr marL="171450" indent="-171450">
              <a:buFont typeface="Wingdings" panose="05000000000000000000" charset="0"/>
              <a:buChar char="Ø"/>
            </a:pPr>
            <a:r>
              <a:rPr lang="en-US" sz="900">
                <a:latin typeface="Calibri" panose="020F0502020204030204" charset="0"/>
                <a:cs typeface="Calibri" panose="020F0502020204030204" charset="0"/>
              </a:rPr>
              <a:t>By looking at the plot label vs meadianmarechprebal30, we can observe that in 30 days data, the median of main account balance for defaulters are around 4500 (Indonesian Rupiah) which is high compared to non-defaulters. Which means increasing median of main account balance just before recharge in last 30 days at user level, increasing the probability to being defaulter.</a:t>
            </a:r>
            <a:endParaRPr lang="en-US" sz="900">
              <a:latin typeface="Calibri" panose="020F0502020204030204" charset="0"/>
              <a:cs typeface="Calibri" panose="020F0502020204030204" charset="0"/>
            </a:endParaRPr>
          </a:p>
          <a:p>
            <a:pPr marL="171450" indent="-171450">
              <a:buFont typeface="Wingdings" panose="05000000000000000000" charset="0"/>
              <a:buChar char="Ø"/>
            </a:pPr>
            <a:r>
              <a:rPr lang="en-US" sz="900">
                <a:latin typeface="Calibri" panose="020F0502020204030204" charset="0"/>
                <a:cs typeface="Calibri" panose="020F0502020204030204" charset="0"/>
              </a:rPr>
              <a:t>By looking at the plot label vs meadianmarechprebal90, we can observe that in last 90 days data, the median of main account balance for non-defaulters are around 100 (Indonesian Rupiah) which is high compared to defaulters. Which means increasing median of main account balance just before recharge in last 90 days at user level, increasing the probability of being non-defaulters.</a:t>
            </a:r>
            <a:endParaRPr lang="en-US" sz="900">
              <a:latin typeface="Calibri" panose="020F0502020204030204" charset="0"/>
              <a:cs typeface="Calibri" panose="020F0502020204030204" charset="0"/>
            </a:endParaRPr>
          </a:p>
          <a:p>
            <a:pPr marL="171450" indent="-171450">
              <a:buFont typeface="Wingdings" panose="05000000000000000000" charset="0"/>
              <a:buChar char="Ø"/>
            </a:pPr>
            <a:r>
              <a:rPr lang="en-US" sz="900">
                <a:latin typeface="Calibri" panose="020F0502020204030204" charset="0"/>
                <a:cs typeface="Calibri" panose="020F0502020204030204" charset="0"/>
              </a:rPr>
              <a:t>By looking at the plot label vs cnt_loans30, we can observe that defaulters have taken 1 loan in last 30 days that is when a person takes loan amount for 1 time in last 30 days the chances of not paying back the credit amount are higher. And the users who have paid back the loan, they have taken maximum number of 3 loans in last 30 days data.</a:t>
            </a:r>
            <a:endParaRPr lang="en-US" sz="900">
              <a:latin typeface="Calibri" panose="020F0502020204030204" charset="0"/>
              <a:cs typeface="Calibri" panose="020F0502020204030204" charset="0"/>
            </a:endParaRPr>
          </a:p>
          <a:p>
            <a:pPr marL="171450" indent="-171450">
              <a:buFont typeface="Wingdings" panose="05000000000000000000" charset="0"/>
              <a:buChar char="Ø"/>
            </a:pPr>
            <a:endParaRPr lang="en-US" sz="900">
              <a:latin typeface="Calibri" panose="020F0502020204030204" charset="0"/>
              <a:cs typeface="Calibri" panose="020F0502020204030204" charset="0"/>
            </a:endParaRPr>
          </a:p>
        </p:txBody>
      </p:sp>
      <p:sp>
        <p:nvSpPr>
          <p:cNvPr id="10" name="Text Box 9"/>
          <p:cNvSpPr txBox="1"/>
          <p:nvPr/>
        </p:nvSpPr>
        <p:spPr>
          <a:xfrm>
            <a:off x="40005" y="5639435"/>
            <a:ext cx="12131040" cy="1322070"/>
          </a:xfrm>
          <a:prstGeom prst="rect">
            <a:avLst/>
          </a:prstGeom>
          <a:noFill/>
        </p:spPr>
        <p:txBody>
          <a:bodyPr wrap="square" rtlCol="0">
            <a:spAutoFit/>
          </a:bodyPr>
          <a:p>
            <a:pPr marL="171450" indent="-171450">
              <a:buFont typeface="Wingdings" panose="05000000000000000000" charset="0"/>
              <a:buChar char="Ø"/>
            </a:pPr>
            <a:r>
              <a:rPr lang="en-US" sz="1000">
                <a:latin typeface="Calibri" panose="020F0502020204030204" charset="0"/>
                <a:cs typeface="Calibri" panose="020F0502020204030204" charset="0"/>
                <a:sym typeface="+mn-ea"/>
              </a:rPr>
              <a:t>By looking at the plot label vs cnt_loans90, we can observe that in 90 days data, the number of loans taken by the defaulters are highly increasing also increasing the probability to being defaulter. Also, the number of loans taken by non-defaulters being decreased in last 90 days when compared to 30 days data.</a:t>
            </a:r>
            <a:endParaRPr lang="en-US" sz="1000">
              <a:latin typeface="Calibri" panose="020F0502020204030204" charset="0"/>
              <a:cs typeface="Calibri" panose="020F0502020204030204" charset="0"/>
            </a:endParaRPr>
          </a:p>
          <a:p>
            <a:pPr marL="171450" indent="-171450">
              <a:buFont typeface="Wingdings" panose="05000000000000000000" charset="0"/>
              <a:buChar char="Ø"/>
            </a:pPr>
            <a:r>
              <a:rPr lang="en-US" sz="1000">
                <a:latin typeface="Calibri" panose="020F0502020204030204" charset="0"/>
                <a:cs typeface="Calibri" panose="020F0502020204030204" charset="0"/>
                <a:sym typeface="+mn-ea"/>
              </a:rPr>
              <a:t>By looking at the plot label vs amnt_loans30, we can observe that the total amount of loans taken by the defaulters in last 30 days are in the range of 7.5-10 while the non-defaulters have taken upto 20 loans in last 30 days.</a:t>
            </a:r>
            <a:endParaRPr lang="en-US" sz="1000">
              <a:latin typeface="Calibri" panose="020F0502020204030204" charset="0"/>
              <a:cs typeface="Calibri" panose="020F0502020204030204" charset="0"/>
            </a:endParaRPr>
          </a:p>
          <a:p>
            <a:pPr marL="171450" indent="-171450">
              <a:buFont typeface="Wingdings" panose="05000000000000000000" charset="0"/>
              <a:buChar char="Ø"/>
            </a:pPr>
            <a:r>
              <a:rPr lang="en-US" sz="1000">
                <a:latin typeface="Calibri" panose="020F0502020204030204" charset="0"/>
                <a:cs typeface="Calibri" panose="020F0502020204030204" charset="0"/>
                <a:sym typeface="+mn-ea"/>
              </a:rPr>
              <a:t>By looking at the plot label vs amnt_loans90, we can observe that the total amount of loans taken by the defaulters in last 90 days are up to 10 and the non-defaulters have taken total amount of loans up to 26 in last 90 days.So, from the above plot we can conclude that when the total number of loans taken by the users in last 90 days is below 10, then the chances of not paying back the loan amount are high.</a:t>
            </a:r>
            <a:endParaRPr lang="en-US" sz="1000">
              <a:latin typeface="Calibri" panose="020F0502020204030204" charset="0"/>
              <a:cs typeface="Calibri" panose="020F0502020204030204" charset="0"/>
            </a:endParaRPr>
          </a:p>
          <a:p>
            <a:pPr marL="171450" indent="-171450">
              <a:buFont typeface="Wingdings" panose="05000000000000000000" charset="0"/>
              <a:buChar char="Ø"/>
            </a:pPr>
            <a:r>
              <a:rPr lang="en-US" sz="1000">
                <a:latin typeface="Calibri" panose="020F0502020204030204" charset="0"/>
                <a:cs typeface="Calibri" panose="020F0502020204030204" charset="0"/>
                <a:sym typeface="+mn-ea"/>
              </a:rPr>
              <a:t>By looking at the plot label vs maxamnt_loans30 and maxamnt_loans90, we can observe that the maximum amount of loan taken by the user in last 30 days and 90 days are almost same. The maximum amount of loan taken by the defaulters and non-defaulters are up to 6 and 7 respectively in last 30 and 90 days.</a:t>
            </a:r>
            <a:endParaRPr lang="en-US" sz="1000">
              <a:latin typeface="Calibri" panose="020F0502020204030204" charset="0"/>
              <a:cs typeface="Calibri" panose="020F0502020204030204" charset="0"/>
            </a:endParaRPr>
          </a:p>
          <a:p>
            <a:pPr marL="171450" indent="-171450">
              <a:buFont typeface="Wingdings" panose="05000000000000000000" charset="0"/>
              <a:buChar char="Ø"/>
            </a:pPr>
            <a:endParaRPr lang="en-US" sz="1000"/>
          </a:p>
        </p:txBody>
      </p:sp>
      <p:sp>
        <p:nvSpPr>
          <p:cNvPr id="11" name="Text Box 10"/>
          <p:cNvSpPr txBox="1"/>
          <p:nvPr/>
        </p:nvSpPr>
        <p:spPr>
          <a:xfrm>
            <a:off x="1870075" y="5250180"/>
            <a:ext cx="1028700" cy="368300"/>
          </a:xfrm>
          <a:prstGeom prst="rect">
            <a:avLst/>
          </a:prstGeom>
          <a:noFill/>
        </p:spPr>
        <p:txBody>
          <a:bodyPr wrap="none" rtlCol="0" anchor="t">
            <a:spAutoFit/>
          </a:bodyPr>
          <a:p>
            <a:pPr algn="ctr"/>
            <a:r>
              <a:rPr lang="en-IN" altLang="en-US" b="1">
                <a:latin typeface="Calibri" panose="020F0502020204030204" charset="0"/>
                <a:cs typeface="Calibri" panose="020F0502020204030204" charset="0"/>
                <a:sym typeface="+mn-ea"/>
              </a:rPr>
              <a:t>Bar </a:t>
            </a:r>
            <a:r>
              <a:rPr lang="en-US" b="1">
                <a:latin typeface="Calibri" panose="020F0502020204030204" charset="0"/>
                <a:cs typeface="Calibri" panose="020F0502020204030204" charset="0"/>
                <a:sym typeface="+mn-ea"/>
              </a:rPr>
              <a:t>Plots</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文本框 56"/>
          <p:cNvSpPr txBox="1"/>
          <p:nvPr/>
        </p:nvSpPr>
        <p:spPr>
          <a:xfrm>
            <a:off x="0" y="160655"/>
            <a:ext cx="12192000" cy="478155"/>
          </a:xfrm>
          <a:prstGeom prst="rect">
            <a:avLst/>
          </a:prstGeom>
          <a:noFill/>
        </p:spPr>
        <p:txBody>
          <a:bodyPr wrap="square" rtlCol="0">
            <a:spAutoFit/>
          </a:bodyPr>
          <a:lstStyle/>
          <a:p>
            <a:pPr algn="ctr">
              <a:lnSpc>
                <a:spcPct val="90000"/>
              </a:lnSpc>
              <a:spcBef>
                <a:spcPct val="0"/>
              </a:spcBef>
            </a:pPr>
            <a:r>
              <a:rPr lang="en-US" altLang="zh-CN" sz="2800" b="1" u="sng" dirty="0">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sym typeface="+mn-ea"/>
              </a:rPr>
              <a:t>Visualization Cont..</a:t>
            </a:r>
            <a:endParaRPr lang="zh-CN" altLang="en-US" sz="2800" b="1" dirty="0">
              <a:solidFill>
                <a:schemeClr val="tx1">
                  <a:lumMod val="75000"/>
                  <a:lumOff val="25000"/>
                </a:schemeClr>
              </a:solidFill>
              <a:latin typeface="Microsoft YaHei" panose="020B0503020204020204" pitchFamily="34" charset="-122"/>
              <a:ea typeface="Microsoft YaHei" panose="020B0503020204020204" pitchFamily="34" charset="-122"/>
              <a:cs typeface="+mj-cs"/>
            </a:endParaRPr>
          </a:p>
        </p:txBody>
      </p:sp>
      <p:pic>
        <p:nvPicPr>
          <p:cNvPr id="27" name="Picture 19" descr="IMG_256"/>
          <p:cNvPicPr>
            <a:picLocks noChangeAspect="1"/>
          </p:cNvPicPr>
          <p:nvPr/>
        </p:nvPicPr>
        <p:blipFill>
          <a:blip r:embed="rId1"/>
          <a:stretch>
            <a:fillRect/>
          </a:stretch>
        </p:blipFill>
        <p:spPr>
          <a:xfrm>
            <a:off x="9525" y="749300"/>
            <a:ext cx="3886200" cy="2495550"/>
          </a:xfrm>
          <a:prstGeom prst="rect">
            <a:avLst/>
          </a:prstGeom>
          <a:noFill/>
          <a:ln w="9525">
            <a:noFill/>
          </a:ln>
        </p:spPr>
      </p:pic>
      <p:pic>
        <p:nvPicPr>
          <p:cNvPr id="28" name="Picture 20" descr="IMG_256"/>
          <p:cNvPicPr>
            <a:picLocks noChangeAspect="1"/>
          </p:cNvPicPr>
          <p:nvPr/>
        </p:nvPicPr>
        <p:blipFill>
          <a:blip r:embed="rId2"/>
          <a:stretch>
            <a:fillRect/>
          </a:stretch>
        </p:blipFill>
        <p:spPr>
          <a:xfrm>
            <a:off x="3991610" y="801370"/>
            <a:ext cx="4422140" cy="2403475"/>
          </a:xfrm>
          <a:prstGeom prst="rect">
            <a:avLst/>
          </a:prstGeom>
          <a:noFill/>
          <a:ln w="9525">
            <a:noFill/>
          </a:ln>
        </p:spPr>
      </p:pic>
      <p:pic>
        <p:nvPicPr>
          <p:cNvPr id="29" name="Picture 21" descr="IMG_256"/>
          <p:cNvPicPr>
            <a:picLocks noChangeAspect="1"/>
          </p:cNvPicPr>
          <p:nvPr/>
        </p:nvPicPr>
        <p:blipFill>
          <a:blip r:embed="rId3"/>
          <a:stretch>
            <a:fillRect/>
          </a:stretch>
        </p:blipFill>
        <p:spPr>
          <a:xfrm>
            <a:off x="8413750" y="801370"/>
            <a:ext cx="3778250" cy="2403475"/>
          </a:xfrm>
          <a:prstGeom prst="rect">
            <a:avLst/>
          </a:prstGeom>
          <a:noFill/>
          <a:ln w="9525">
            <a:noFill/>
          </a:ln>
        </p:spPr>
      </p:pic>
      <p:sp>
        <p:nvSpPr>
          <p:cNvPr id="2" name="Text Box 1"/>
          <p:cNvSpPr txBox="1"/>
          <p:nvPr/>
        </p:nvSpPr>
        <p:spPr>
          <a:xfrm>
            <a:off x="9525" y="3570605"/>
            <a:ext cx="3864610" cy="175323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By looking at the plot we can see that the number of non-defaulters are more than that of defaulters in this dataset.</a:t>
            </a:r>
            <a:endParaRPr lang="en-US">
              <a:latin typeface="Calibri" panose="020F0502020204030204" charset="0"/>
              <a:cs typeface="Calibri" panose="020F0502020204030204" charset="0"/>
            </a:endParaRPr>
          </a:p>
        </p:txBody>
      </p:sp>
      <p:sp>
        <p:nvSpPr>
          <p:cNvPr id="17" name="Text Box 16"/>
          <p:cNvSpPr txBox="1"/>
          <p:nvPr/>
        </p:nvSpPr>
        <p:spPr>
          <a:xfrm>
            <a:off x="4630420" y="3570605"/>
            <a:ext cx="3783330" cy="133794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By looking at the plot we can see that most if the people have took loan only once in past 30 days.</a:t>
            </a:r>
            <a:endParaRPr lang="en-US">
              <a:latin typeface="Calibri" panose="020F0502020204030204" charset="0"/>
              <a:cs typeface="Calibri" panose="020F0502020204030204" charset="0"/>
            </a:endParaRPr>
          </a:p>
        </p:txBody>
      </p:sp>
      <p:sp>
        <p:nvSpPr>
          <p:cNvPr id="18" name="Text Box 17"/>
          <p:cNvSpPr txBox="1"/>
          <p:nvPr/>
        </p:nvSpPr>
        <p:spPr>
          <a:xfrm>
            <a:off x="8834120" y="3570605"/>
            <a:ext cx="3255645" cy="2999740"/>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By looking at the plot we can see that most of the people who took loan only once in past 30 days.Most of them have paid the loan within 5 days as compared to the ones who have not paid the loan.</a:t>
            </a:r>
            <a:endParaRPr lang="en-US">
              <a:latin typeface="Calibri" panose="020F0502020204030204" charset="0"/>
              <a:cs typeface="Calibri" panose="020F0502020204030204" charset="0"/>
            </a:endParaRPr>
          </a:p>
        </p:txBody>
      </p:sp>
      <p:sp>
        <p:nvSpPr>
          <p:cNvPr id="19" name="Text Box 18"/>
          <p:cNvSpPr txBox="1"/>
          <p:nvPr/>
        </p:nvSpPr>
        <p:spPr>
          <a:xfrm>
            <a:off x="5581650" y="3244850"/>
            <a:ext cx="1028700" cy="368300"/>
          </a:xfrm>
          <a:prstGeom prst="rect">
            <a:avLst/>
          </a:prstGeom>
          <a:noFill/>
        </p:spPr>
        <p:txBody>
          <a:bodyPr wrap="none" rtlCol="0" anchor="t">
            <a:spAutoFit/>
          </a:bodyPr>
          <a:p>
            <a:pPr algn="ctr"/>
            <a:r>
              <a:rPr lang="en-IN" altLang="en-US" b="1">
                <a:latin typeface="Calibri" panose="020F0502020204030204" charset="0"/>
                <a:cs typeface="Calibri" panose="020F0502020204030204" charset="0"/>
                <a:sym typeface="+mn-ea"/>
              </a:rPr>
              <a:t>Bar </a:t>
            </a:r>
            <a:r>
              <a:rPr lang="en-US" b="1">
                <a:latin typeface="Calibri" panose="020F0502020204030204" charset="0"/>
                <a:cs typeface="Calibri" panose="020F0502020204030204" charset="0"/>
                <a:sym typeface="+mn-ea"/>
              </a:rPr>
              <a:t>Plots</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635" y="160655"/>
            <a:ext cx="12192635" cy="478155"/>
          </a:xfrm>
          <a:prstGeom prst="rect">
            <a:avLst/>
          </a:prstGeom>
          <a:noFill/>
        </p:spPr>
        <p:txBody>
          <a:bodyPr wrap="square" rtlCol="0">
            <a:spAutoFit/>
          </a:bodyPr>
          <a:lstStyle/>
          <a:p>
            <a:pPr algn="ctr">
              <a:lnSpc>
                <a:spcPct val="90000"/>
              </a:lnSpc>
              <a:spcBef>
                <a:spcPct val="0"/>
              </a:spcBef>
            </a:pPr>
            <a:r>
              <a:rPr lang="en-US" altLang="zh-CN" sz="2800" b="1" u="sng" dirty="0">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sym typeface="+mn-ea"/>
              </a:rPr>
              <a:t>Visualization Cont..</a:t>
            </a:r>
            <a:endParaRPr lang="zh-CN" altLang="en-US" sz="2800" b="1" dirty="0">
              <a:solidFill>
                <a:schemeClr val="tx1">
                  <a:lumMod val="75000"/>
                  <a:lumOff val="25000"/>
                </a:schemeClr>
              </a:solidFill>
              <a:latin typeface="Microsoft YaHei" panose="020B0503020204020204" pitchFamily="34" charset="-122"/>
              <a:ea typeface="Microsoft YaHei" panose="020B0503020204020204" pitchFamily="34" charset="-122"/>
              <a:cs typeface="+mj-cs"/>
            </a:endParaRPr>
          </a:p>
        </p:txBody>
      </p:sp>
      <p:pic>
        <p:nvPicPr>
          <p:cNvPr id="30" name="Picture 22" descr="IMG_256"/>
          <p:cNvPicPr>
            <a:picLocks noChangeAspect="1"/>
          </p:cNvPicPr>
          <p:nvPr/>
        </p:nvPicPr>
        <p:blipFill>
          <a:blip r:embed="rId1"/>
          <a:stretch>
            <a:fillRect/>
          </a:stretch>
        </p:blipFill>
        <p:spPr>
          <a:xfrm>
            <a:off x="66040" y="806450"/>
            <a:ext cx="3792855" cy="2567940"/>
          </a:xfrm>
          <a:prstGeom prst="rect">
            <a:avLst/>
          </a:prstGeom>
          <a:noFill/>
          <a:ln w="9525">
            <a:noFill/>
          </a:ln>
        </p:spPr>
      </p:pic>
      <p:pic>
        <p:nvPicPr>
          <p:cNvPr id="31" name="Picture 23" descr="IMG_256"/>
          <p:cNvPicPr>
            <a:picLocks noChangeAspect="1"/>
          </p:cNvPicPr>
          <p:nvPr/>
        </p:nvPicPr>
        <p:blipFill>
          <a:blip r:embed="rId2"/>
          <a:stretch>
            <a:fillRect/>
          </a:stretch>
        </p:blipFill>
        <p:spPr>
          <a:xfrm>
            <a:off x="3858895" y="806450"/>
            <a:ext cx="3839845" cy="2567940"/>
          </a:xfrm>
          <a:prstGeom prst="rect">
            <a:avLst/>
          </a:prstGeom>
          <a:noFill/>
          <a:ln w="9525">
            <a:noFill/>
          </a:ln>
        </p:spPr>
      </p:pic>
      <p:pic>
        <p:nvPicPr>
          <p:cNvPr id="2" name="Picture 27" descr="IMG_256"/>
          <p:cNvPicPr>
            <a:picLocks noChangeAspect="1"/>
          </p:cNvPicPr>
          <p:nvPr/>
        </p:nvPicPr>
        <p:blipFill>
          <a:blip r:embed="rId3"/>
          <a:stretch>
            <a:fillRect/>
          </a:stretch>
        </p:blipFill>
        <p:spPr>
          <a:xfrm>
            <a:off x="7777480" y="806450"/>
            <a:ext cx="4414520" cy="2567305"/>
          </a:xfrm>
          <a:prstGeom prst="rect">
            <a:avLst/>
          </a:prstGeom>
          <a:noFill/>
          <a:ln w="9525">
            <a:noFill/>
          </a:ln>
        </p:spPr>
      </p:pic>
      <p:sp>
        <p:nvSpPr>
          <p:cNvPr id="7" name="Text Box 6"/>
          <p:cNvSpPr txBox="1"/>
          <p:nvPr/>
        </p:nvSpPr>
        <p:spPr>
          <a:xfrm>
            <a:off x="66040" y="3442970"/>
            <a:ext cx="3864610" cy="3415030"/>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By looking at the plots we can see that most of the people have took a total amount of loan that is 6(Indonesian Rupiah) in past 30 days among which most of them have paid the loan within 5 days as compared to the ones who have not paid the loan.</a:t>
            </a:r>
            <a:endParaRPr lang="en-US">
              <a:latin typeface="Calibri" panose="020F0502020204030204" charset="0"/>
              <a:cs typeface="Calibri" panose="020F0502020204030204" charset="0"/>
            </a:endParaRPr>
          </a:p>
        </p:txBody>
      </p:sp>
      <p:sp>
        <p:nvSpPr>
          <p:cNvPr id="17" name="Text Box 16"/>
          <p:cNvSpPr txBox="1"/>
          <p:nvPr/>
        </p:nvSpPr>
        <p:spPr>
          <a:xfrm>
            <a:off x="5581650" y="3244850"/>
            <a:ext cx="1028700" cy="368300"/>
          </a:xfrm>
          <a:prstGeom prst="rect">
            <a:avLst/>
          </a:prstGeom>
          <a:noFill/>
        </p:spPr>
        <p:txBody>
          <a:bodyPr wrap="none" rtlCol="0" anchor="t">
            <a:spAutoFit/>
          </a:bodyPr>
          <a:p>
            <a:pPr algn="ctr"/>
            <a:r>
              <a:rPr lang="en-IN" altLang="en-US" b="1">
                <a:latin typeface="Calibri" panose="020F0502020204030204" charset="0"/>
                <a:cs typeface="Calibri" panose="020F0502020204030204" charset="0"/>
                <a:sym typeface="+mn-ea"/>
              </a:rPr>
              <a:t>Bar </a:t>
            </a:r>
            <a:r>
              <a:rPr lang="en-US" b="1">
                <a:latin typeface="Calibri" panose="020F0502020204030204" charset="0"/>
                <a:cs typeface="Calibri" panose="020F0502020204030204" charset="0"/>
                <a:sym typeface="+mn-ea"/>
              </a:rPr>
              <a:t>Plots</a:t>
            </a:r>
            <a:endParaRPr lang="en-US"/>
          </a:p>
        </p:txBody>
      </p:sp>
      <p:sp>
        <p:nvSpPr>
          <p:cNvPr id="18" name="Text Box 17"/>
          <p:cNvSpPr txBox="1"/>
          <p:nvPr/>
        </p:nvSpPr>
        <p:spPr>
          <a:xfrm>
            <a:off x="4714875" y="3442970"/>
            <a:ext cx="3215005" cy="216852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By looking at the plot we can see that most of the people have took 6(Indonesian Rupiah) as maximum amount of loan for the past 30 days.</a:t>
            </a:r>
            <a:endParaRPr lang="en-US">
              <a:latin typeface="Calibri" panose="020F0502020204030204" charset="0"/>
              <a:cs typeface="Calibri" panose="020F0502020204030204" charset="0"/>
            </a:endParaRPr>
          </a:p>
        </p:txBody>
      </p:sp>
      <p:sp>
        <p:nvSpPr>
          <p:cNvPr id="24" name="Text Box 23"/>
          <p:cNvSpPr txBox="1"/>
          <p:nvPr/>
        </p:nvSpPr>
        <p:spPr>
          <a:xfrm>
            <a:off x="8261350" y="3373755"/>
            <a:ext cx="3641725" cy="2999740"/>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By looking at the plot we can see that most of the people who took maximum amount of loan that is 6(Indonesian Rupiah) for the past 30 days among them most of them have paid the loan within 5 days.</a:t>
            </a:r>
            <a:endParaRPr lang="en-US">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35" y="259080"/>
            <a:ext cx="12191365" cy="478155"/>
          </a:xfrm>
          <a:prstGeom prst="rect">
            <a:avLst/>
          </a:prstGeom>
          <a:noFill/>
        </p:spPr>
        <p:txBody>
          <a:bodyPr wrap="square" rtlCol="0">
            <a:spAutoFit/>
          </a:bodyPr>
          <a:lstStyle/>
          <a:p>
            <a:pPr algn="ctr">
              <a:lnSpc>
                <a:spcPct val="90000"/>
              </a:lnSpc>
              <a:spcBef>
                <a:spcPct val="0"/>
              </a:spcBef>
            </a:pPr>
            <a:r>
              <a:rPr lang="en-US" altLang="zh-CN" sz="2800" b="1" u="sng" dirty="0">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sym typeface="+mn-ea"/>
              </a:rPr>
              <a:t>Visualization Cont..</a:t>
            </a:r>
            <a:endParaRPr lang="zh-CN" altLang="en-US" sz="2800" b="1" dirty="0">
              <a:solidFill>
                <a:srgbClr val="08181A"/>
              </a:solidFill>
              <a:latin typeface="Microsoft YaHei" panose="020B0503020204020204" pitchFamily="34" charset="-122"/>
              <a:ea typeface="Microsoft YaHei" panose="020B0503020204020204" pitchFamily="34" charset="-122"/>
              <a:cs typeface="+mj-cs"/>
            </a:endParaRPr>
          </a:p>
        </p:txBody>
      </p:sp>
      <p:pic>
        <p:nvPicPr>
          <p:cNvPr id="33" name="Picture 25" descr="IMG_256"/>
          <p:cNvPicPr>
            <a:picLocks noChangeAspect="1"/>
          </p:cNvPicPr>
          <p:nvPr/>
        </p:nvPicPr>
        <p:blipFill>
          <a:blip r:embed="rId1"/>
          <a:stretch>
            <a:fillRect/>
          </a:stretch>
        </p:blipFill>
        <p:spPr>
          <a:xfrm>
            <a:off x="-70485" y="847408"/>
            <a:ext cx="5962650" cy="3114675"/>
          </a:xfrm>
          <a:prstGeom prst="rect">
            <a:avLst/>
          </a:prstGeom>
          <a:noFill/>
          <a:ln w="9525">
            <a:noFill/>
          </a:ln>
        </p:spPr>
      </p:pic>
      <p:pic>
        <p:nvPicPr>
          <p:cNvPr id="34" name="Picture 26" descr="IMG_256"/>
          <p:cNvPicPr>
            <a:picLocks noChangeAspect="1"/>
          </p:cNvPicPr>
          <p:nvPr/>
        </p:nvPicPr>
        <p:blipFill>
          <a:blip r:embed="rId2"/>
          <a:stretch>
            <a:fillRect/>
          </a:stretch>
        </p:blipFill>
        <p:spPr>
          <a:xfrm>
            <a:off x="5892165" y="847725"/>
            <a:ext cx="6010275" cy="3114040"/>
          </a:xfrm>
          <a:prstGeom prst="rect">
            <a:avLst/>
          </a:prstGeom>
          <a:noFill/>
          <a:ln w="9525">
            <a:noFill/>
          </a:ln>
        </p:spPr>
      </p:pic>
      <p:sp>
        <p:nvSpPr>
          <p:cNvPr id="3" name="Text Box 2"/>
          <p:cNvSpPr txBox="1"/>
          <p:nvPr/>
        </p:nvSpPr>
        <p:spPr>
          <a:xfrm>
            <a:off x="100965" y="4366895"/>
            <a:ext cx="5619750" cy="216852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By looking at the plot we can see that most of the people have took a total amount of loan that is 6(Indonesian Rupiah) in past 90 days among which most of them have paid the loan within 5 days as compared to the ones who have not paid the loan.</a:t>
            </a:r>
            <a:endParaRPr lang="en-US">
              <a:latin typeface="Calibri" panose="020F0502020204030204" charset="0"/>
              <a:cs typeface="Calibri" panose="020F0502020204030204" charset="0"/>
            </a:endParaRPr>
          </a:p>
        </p:txBody>
      </p:sp>
      <p:sp>
        <p:nvSpPr>
          <p:cNvPr id="4" name="Text Box 3"/>
          <p:cNvSpPr txBox="1"/>
          <p:nvPr/>
        </p:nvSpPr>
        <p:spPr>
          <a:xfrm>
            <a:off x="6369685" y="4366895"/>
            <a:ext cx="5700395" cy="175323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By looking at the plot we can see that most of the people who took maximum amount of loan that is 6(Indonesian Rupiah) for the past 90 days among them most of them have paid the loan within 5 days.</a:t>
            </a:r>
            <a:endParaRPr lang="en-US">
              <a:latin typeface="Calibri" panose="020F0502020204030204" charset="0"/>
              <a:cs typeface="Calibri" panose="020F0502020204030204" charset="0"/>
            </a:endParaRPr>
          </a:p>
        </p:txBody>
      </p:sp>
      <p:sp>
        <p:nvSpPr>
          <p:cNvPr id="5" name="Text Box 4"/>
          <p:cNvSpPr txBox="1"/>
          <p:nvPr/>
        </p:nvSpPr>
        <p:spPr>
          <a:xfrm>
            <a:off x="5581650" y="3961765"/>
            <a:ext cx="1028700" cy="368300"/>
          </a:xfrm>
          <a:prstGeom prst="rect">
            <a:avLst/>
          </a:prstGeom>
          <a:noFill/>
        </p:spPr>
        <p:txBody>
          <a:bodyPr wrap="none" rtlCol="0" anchor="t">
            <a:spAutoFit/>
          </a:bodyPr>
          <a:p>
            <a:pPr algn="ctr"/>
            <a:r>
              <a:rPr lang="en-IN" altLang="en-US" b="1">
                <a:latin typeface="Calibri" panose="020F0502020204030204" charset="0"/>
                <a:cs typeface="Calibri" panose="020F0502020204030204" charset="0"/>
                <a:sym typeface="+mn-ea"/>
              </a:rPr>
              <a:t>Bar </a:t>
            </a:r>
            <a:r>
              <a:rPr lang="en-US" b="1">
                <a:latin typeface="Calibri" panose="020F0502020204030204" charset="0"/>
                <a:cs typeface="Calibri" panose="020F0502020204030204" charset="0"/>
                <a:sym typeface="+mn-ea"/>
              </a:rPr>
              <a:t>Plots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60655"/>
            <a:ext cx="12192000" cy="478155"/>
          </a:xfrm>
          <a:prstGeom prst="rect">
            <a:avLst/>
          </a:prstGeom>
          <a:noFill/>
        </p:spPr>
        <p:txBody>
          <a:bodyPr wrap="square" rtlCol="0">
            <a:spAutoFit/>
          </a:bodyPr>
          <a:lstStyle/>
          <a:p>
            <a:pPr algn="ctr">
              <a:lnSpc>
                <a:spcPct val="90000"/>
              </a:lnSpc>
              <a:spcBef>
                <a:spcPct val="0"/>
              </a:spcBef>
            </a:pPr>
            <a:r>
              <a:rPr lang="en-US" altLang="zh-CN" sz="2800" b="1" u="sng" dirty="0">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sym typeface="+mn-ea"/>
              </a:rPr>
              <a:t>Visualization Cont..</a:t>
            </a:r>
            <a:endParaRPr lang="zh-CN" altLang="en-US" sz="2800" b="1" dirty="0">
              <a:solidFill>
                <a:schemeClr val="tx1">
                  <a:lumMod val="75000"/>
                  <a:lumOff val="25000"/>
                </a:schemeClr>
              </a:solidFill>
              <a:latin typeface="Microsoft YaHei" panose="020B0503020204020204" pitchFamily="34" charset="-122"/>
              <a:ea typeface="Microsoft YaHei" panose="020B0503020204020204" pitchFamily="34" charset="-122"/>
              <a:cs typeface="+mj-cs"/>
            </a:endParaRPr>
          </a:p>
        </p:txBody>
      </p:sp>
      <p:pic>
        <p:nvPicPr>
          <p:cNvPr id="2" name="Picture 28" descr="IMG_256"/>
          <p:cNvPicPr>
            <a:picLocks noChangeAspect="1"/>
          </p:cNvPicPr>
          <p:nvPr/>
        </p:nvPicPr>
        <p:blipFill>
          <a:blip r:embed="rId1"/>
          <a:stretch>
            <a:fillRect/>
          </a:stretch>
        </p:blipFill>
        <p:spPr>
          <a:xfrm>
            <a:off x="1315085" y="1031875"/>
            <a:ext cx="4126230" cy="3365500"/>
          </a:xfrm>
          <a:prstGeom prst="rect">
            <a:avLst/>
          </a:prstGeom>
          <a:noFill/>
          <a:ln w="9525">
            <a:noFill/>
          </a:ln>
        </p:spPr>
      </p:pic>
      <p:pic>
        <p:nvPicPr>
          <p:cNvPr id="18" name="Picture 29" descr="IMG_256"/>
          <p:cNvPicPr>
            <a:picLocks noChangeAspect="1"/>
          </p:cNvPicPr>
          <p:nvPr/>
        </p:nvPicPr>
        <p:blipFill>
          <a:blip r:embed="rId2"/>
          <a:stretch>
            <a:fillRect/>
          </a:stretch>
        </p:blipFill>
        <p:spPr>
          <a:xfrm>
            <a:off x="5441315" y="1032510"/>
            <a:ext cx="4249420" cy="3365500"/>
          </a:xfrm>
          <a:prstGeom prst="rect">
            <a:avLst/>
          </a:prstGeom>
          <a:noFill/>
          <a:ln w="9525">
            <a:noFill/>
          </a:ln>
        </p:spPr>
      </p:pic>
      <p:sp>
        <p:nvSpPr>
          <p:cNvPr id="19" name="Text Box 18"/>
          <p:cNvSpPr txBox="1"/>
          <p:nvPr/>
        </p:nvSpPr>
        <p:spPr>
          <a:xfrm>
            <a:off x="1307465" y="4726940"/>
            <a:ext cx="4270375" cy="175323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By looking at the plot we can see that most of the people have took maximum amount of loan that is 6(Indonesian Rupiah) for past 30 days.</a:t>
            </a:r>
            <a:endParaRPr lang="en-US">
              <a:latin typeface="Calibri" panose="020F0502020204030204" charset="0"/>
              <a:cs typeface="Calibri" panose="020F0502020204030204" charset="0"/>
            </a:endParaRPr>
          </a:p>
        </p:txBody>
      </p:sp>
      <p:sp>
        <p:nvSpPr>
          <p:cNvPr id="24" name="Text Box 23"/>
          <p:cNvSpPr txBox="1"/>
          <p:nvPr/>
        </p:nvSpPr>
        <p:spPr>
          <a:xfrm>
            <a:off x="6115685" y="4736465"/>
            <a:ext cx="3661410" cy="216852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t>By looking at the plot we can see that most of the people have took maximum amount of loan that is 6(Indonesian Rupiah) for past 90 days.</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35" y="160655"/>
            <a:ext cx="12192635" cy="521970"/>
          </a:xfrm>
          <a:prstGeom prst="rect">
            <a:avLst/>
          </a:prstGeom>
          <a:noFill/>
        </p:spPr>
        <p:txBody>
          <a:bodyPr wrap="square" rtlCol="0">
            <a:spAutoFit/>
          </a:bodyPr>
          <a:lstStyle/>
          <a:p>
            <a:pPr algn="ctr"/>
            <a:r>
              <a:rPr lang="en-US" sz="2800" b="1" u="sng">
                <a:latin typeface="Calibri" panose="020F0502020204030204" charset="0"/>
                <a:cs typeface="Calibri" panose="020F0502020204030204" charset="0"/>
                <a:sym typeface="+mn-ea"/>
              </a:rPr>
              <a:t>Identifying Outliers Using Box Plots</a:t>
            </a:r>
            <a:endParaRPr lang="zh-CN" altLang="en-US" sz="2800" b="1" dirty="0">
              <a:solidFill>
                <a:schemeClr val="tx1">
                  <a:lumMod val="75000"/>
                  <a:lumOff val="25000"/>
                </a:schemeClr>
              </a:solidFill>
              <a:latin typeface="Microsoft YaHei" panose="020B0503020204020204" pitchFamily="34" charset="-122"/>
              <a:ea typeface="Microsoft YaHei" panose="020B0503020204020204" pitchFamily="34" charset="-122"/>
              <a:cs typeface="+mj-cs"/>
            </a:endParaRPr>
          </a:p>
        </p:txBody>
      </p:sp>
      <p:pic>
        <p:nvPicPr>
          <p:cNvPr id="9" name="Picture 1" descr="IMG_256"/>
          <p:cNvPicPr>
            <a:picLocks noChangeAspect="1"/>
          </p:cNvPicPr>
          <p:nvPr/>
        </p:nvPicPr>
        <p:blipFill>
          <a:blip r:embed="rId1"/>
          <a:stretch>
            <a:fillRect/>
          </a:stretch>
        </p:blipFill>
        <p:spPr>
          <a:xfrm>
            <a:off x="693420" y="852170"/>
            <a:ext cx="4912360" cy="5221605"/>
          </a:xfrm>
          <a:prstGeom prst="rect">
            <a:avLst/>
          </a:prstGeom>
          <a:noFill/>
          <a:ln w="9525">
            <a:noFill/>
          </a:ln>
        </p:spPr>
      </p:pic>
      <p:sp>
        <p:nvSpPr>
          <p:cNvPr id="6" name="Text Box 5"/>
          <p:cNvSpPr txBox="1"/>
          <p:nvPr/>
        </p:nvSpPr>
        <p:spPr>
          <a:xfrm>
            <a:off x="5993130" y="852170"/>
            <a:ext cx="4939030" cy="2999740"/>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By looking at the above box plots we can see that except columns</a:t>
            </a:r>
            <a:r>
              <a:rPr lang="en-IN" altLang="en-US">
                <a:latin typeface="Calibri" panose="020F0502020204030204" charset="0"/>
                <a:cs typeface="Calibri" panose="020F0502020204030204" charset="0"/>
              </a:rPr>
              <a:t> </a:t>
            </a:r>
            <a:r>
              <a:rPr lang="en-US">
                <a:latin typeface="Calibri" panose="020F0502020204030204" charset="0"/>
                <a:cs typeface="Calibri" panose="020F0502020204030204" charset="0"/>
              </a:rPr>
              <a:t>daily_decr30,</a:t>
            </a:r>
            <a:r>
              <a:rPr lang="en-IN" altLang="en-US">
                <a:latin typeface="Calibri" panose="020F0502020204030204" charset="0"/>
                <a:cs typeface="Calibri" panose="020F0502020204030204" charset="0"/>
              </a:rPr>
              <a:t> </a:t>
            </a:r>
            <a:r>
              <a:rPr lang="en-US">
                <a:latin typeface="Calibri" panose="020F0502020204030204" charset="0"/>
                <a:cs typeface="Calibri" panose="020F0502020204030204" charset="0"/>
              </a:rPr>
              <a:t>daily_decr90,</a:t>
            </a:r>
            <a:r>
              <a:rPr lang="en-IN" altLang="en-US">
                <a:latin typeface="Calibri" panose="020F0502020204030204" charset="0"/>
                <a:cs typeface="Calibri" panose="020F0502020204030204" charset="0"/>
              </a:rPr>
              <a:t> </a:t>
            </a:r>
            <a:r>
              <a:rPr lang="en-US">
                <a:latin typeface="Calibri" panose="020F0502020204030204" charset="0"/>
                <a:cs typeface="Calibri" panose="020F0502020204030204" charset="0"/>
              </a:rPr>
              <a:t>fr_ma_rech30,</a:t>
            </a:r>
            <a:r>
              <a:rPr lang="en-IN" altLang="en-US">
                <a:latin typeface="Calibri" panose="020F0502020204030204" charset="0"/>
                <a:cs typeface="Calibri" panose="020F0502020204030204" charset="0"/>
              </a:rPr>
              <a:t> </a:t>
            </a:r>
            <a:r>
              <a:rPr lang="en-US">
                <a:latin typeface="Calibri" panose="020F0502020204030204" charset="0"/>
                <a:cs typeface="Calibri" panose="020F0502020204030204" charset="0"/>
              </a:rPr>
              <a:t>fr_ma_rech90,</a:t>
            </a:r>
            <a:r>
              <a:rPr lang="en-IN" altLang="en-US">
                <a:latin typeface="Calibri" panose="020F0502020204030204" charset="0"/>
                <a:cs typeface="Calibri" panose="020F0502020204030204" charset="0"/>
              </a:rPr>
              <a:t> </a:t>
            </a:r>
            <a:r>
              <a:rPr lang="en-US">
                <a:latin typeface="Calibri" panose="020F0502020204030204" charset="0"/>
                <a:cs typeface="Calibri" panose="020F0502020204030204" charset="0"/>
              </a:rPr>
              <a:t>cnt_loans30,</a:t>
            </a:r>
            <a:r>
              <a:rPr lang="en-IN" altLang="en-US">
                <a:latin typeface="Calibri" panose="020F0502020204030204" charset="0"/>
                <a:cs typeface="Calibri" panose="020F0502020204030204" charset="0"/>
              </a:rPr>
              <a:t> </a:t>
            </a:r>
            <a:r>
              <a:rPr lang="en-US">
                <a:latin typeface="Calibri" panose="020F0502020204030204" charset="0"/>
                <a:cs typeface="Calibri" panose="020F0502020204030204" charset="0"/>
              </a:rPr>
              <a:t>cnt_loans90,</a:t>
            </a:r>
            <a:r>
              <a:rPr lang="en-IN" altLang="en-US">
                <a:latin typeface="Calibri" panose="020F0502020204030204" charset="0"/>
                <a:cs typeface="Calibri" panose="020F0502020204030204" charset="0"/>
              </a:rPr>
              <a:t> </a:t>
            </a:r>
            <a:r>
              <a:rPr lang="en-US">
                <a:latin typeface="Calibri" panose="020F0502020204030204" charset="0"/>
                <a:cs typeface="Calibri" panose="020F0502020204030204" charset="0"/>
              </a:rPr>
              <a:t>payback30,</a:t>
            </a:r>
            <a:r>
              <a:rPr lang="en-IN" altLang="en-US">
                <a:latin typeface="Calibri" panose="020F0502020204030204" charset="0"/>
                <a:cs typeface="Calibri" panose="020F0502020204030204" charset="0"/>
              </a:rPr>
              <a:t> </a:t>
            </a:r>
            <a:r>
              <a:rPr lang="en-US">
                <a:latin typeface="Calibri" panose="020F0502020204030204" charset="0"/>
                <a:cs typeface="Calibri" panose="020F0502020204030204" charset="0"/>
              </a:rPr>
              <a:t>payback90,day and month in rest all the columns outliers are present.So using z-score method to remove the outliers.</a:t>
            </a:r>
            <a:endParaRPr lang="en-US">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a:off x="238125" y="160655"/>
            <a:ext cx="11953875" cy="478155"/>
          </a:xfrm>
          <a:prstGeom prst="rect">
            <a:avLst/>
          </a:prstGeom>
          <a:noFill/>
        </p:spPr>
        <p:txBody>
          <a:bodyPr wrap="square" rtlCol="0">
            <a:spAutoFit/>
          </a:bodyPr>
          <a:lstStyle/>
          <a:p>
            <a:pPr algn="ctr">
              <a:lnSpc>
                <a:spcPct val="90000"/>
              </a:lnSpc>
              <a:spcBef>
                <a:spcPct val="0"/>
              </a:spcBef>
            </a:pPr>
            <a:r>
              <a:rPr lang="en-US" altLang="zh-CN" sz="2800" b="1" u="sng" dirty="0">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sym typeface="+mn-ea"/>
              </a:rPr>
              <a:t>Correlation Between Features And Label</a:t>
            </a:r>
            <a:endParaRPr lang="zh-CN" altLang="en-US" sz="2800" b="1" dirty="0">
              <a:solidFill>
                <a:schemeClr val="tx1">
                  <a:lumMod val="75000"/>
                  <a:lumOff val="25000"/>
                </a:schemeClr>
              </a:solidFill>
              <a:latin typeface="Microsoft YaHei" panose="020B0503020204020204" pitchFamily="34" charset="-122"/>
              <a:ea typeface="Microsoft YaHei" panose="020B0503020204020204" pitchFamily="34" charset="-122"/>
              <a:cs typeface="+mj-cs"/>
            </a:endParaRPr>
          </a:p>
        </p:txBody>
      </p:sp>
      <p:pic>
        <p:nvPicPr>
          <p:cNvPr id="101" name="Picture 100"/>
          <p:cNvPicPr/>
          <p:nvPr/>
        </p:nvPicPr>
        <p:blipFill>
          <a:blip r:embed="rId1"/>
          <a:stretch>
            <a:fillRect/>
          </a:stretch>
        </p:blipFill>
        <p:spPr>
          <a:xfrm>
            <a:off x="238125" y="752475"/>
            <a:ext cx="5309235" cy="3819525"/>
          </a:xfrm>
          <a:prstGeom prst="rect">
            <a:avLst/>
          </a:prstGeom>
          <a:noFill/>
          <a:ln w="9525">
            <a:noFill/>
          </a:ln>
        </p:spPr>
      </p:pic>
      <p:pic>
        <p:nvPicPr>
          <p:cNvPr id="102" name="Picture 101"/>
          <p:cNvPicPr/>
          <p:nvPr/>
        </p:nvPicPr>
        <p:blipFill>
          <a:blip r:embed="rId2"/>
          <a:stretch>
            <a:fillRect/>
          </a:stretch>
        </p:blipFill>
        <p:spPr>
          <a:xfrm>
            <a:off x="5547995" y="752475"/>
            <a:ext cx="7655560" cy="3820160"/>
          </a:xfrm>
          <a:prstGeom prst="rect">
            <a:avLst/>
          </a:prstGeom>
          <a:noFill/>
          <a:ln w="9525">
            <a:noFill/>
          </a:ln>
        </p:spPr>
      </p:pic>
      <p:sp>
        <p:nvSpPr>
          <p:cNvPr id="2" name="Text Box 1"/>
          <p:cNvSpPr txBox="1"/>
          <p:nvPr/>
        </p:nvSpPr>
        <p:spPr>
          <a:xfrm>
            <a:off x="666115" y="4685665"/>
            <a:ext cx="4452620" cy="368300"/>
          </a:xfrm>
          <a:prstGeom prst="rect">
            <a:avLst/>
          </a:prstGeom>
          <a:noFill/>
        </p:spPr>
        <p:txBody>
          <a:bodyPr wrap="square" rtlCol="0">
            <a:spAutoFit/>
          </a:bodyPr>
          <a:p>
            <a:pPr algn="ctr"/>
            <a:r>
              <a:rPr lang="en-IN" altLang="en-US"/>
              <a:t>Bar Plot</a:t>
            </a:r>
            <a:endParaRPr lang="en-IN" altLang="en-US"/>
          </a:p>
        </p:txBody>
      </p:sp>
      <p:sp>
        <p:nvSpPr>
          <p:cNvPr id="12" name="Text Box 11"/>
          <p:cNvSpPr txBox="1"/>
          <p:nvPr/>
        </p:nvSpPr>
        <p:spPr>
          <a:xfrm>
            <a:off x="7418070" y="4572635"/>
            <a:ext cx="3915410" cy="368300"/>
          </a:xfrm>
          <a:prstGeom prst="rect">
            <a:avLst/>
          </a:prstGeom>
          <a:noFill/>
        </p:spPr>
        <p:txBody>
          <a:bodyPr wrap="square" rtlCol="0">
            <a:spAutoFit/>
          </a:bodyPr>
          <a:p>
            <a:pPr algn="ctr"/>
            <a:r>
              <a:rPr lang="en-IN" altLang="en-US"/>
              <a:t>HeatMap</a:t>
            </a:r>
            <a:endParaRPr lang="en-IN" altLang="en-US"/>
          </a:p>
        </p:txBody>
      </p:sp>
      <p:sp>
        <p:nvSpPr>
          <p:cNvPr id="15" name="Text Box 14"/>
          <p:cNvSpPr txBox="1"/>
          <p:nvPr/>
        </p:nvSpPr>
        <p:spPr>
          <a:xfrm>
            <a:off x="80645" y="5330190"/>
            <a:ext cx="5547995" cy="175323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By looking at the bar plot we can see that features are positively as well as negatively correlated with the label.</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endParaRPr lang="en-US">
              <a:latin typeface="Calibri" panose="020F0502020204030204" charset="0"/>
              <a:cs typeface="Calibri" panose="020F0502020204030204" charset="0"/>
            </a:endParaRPr>
          </a:p>
        </p:txBody>
      </p:sp>
      <p:sp>
        <p:nvSpPr>
          <p:cNvPr id="16" name="Text Box 15"/>
          <p:cNvSpPr txBox="1"/>
          <p:nvPr/>
        </p:nvSpPr>
        <p:spPr>
          <a:xfrm>
            <a:off x="6338570" y="5330190"/>
            <a:ext cx="5700395" cy="133794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By looking at the heatmap we can see if there is any multicollinearity problem between the Features.</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endParaRPr lang="en-US">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0" y="160655"/>
            <a:ext cx="12192000" cy="478155"/>
          </a:xfrm>
          <a:prstGeom prst="rect">
            <a:avLst/>
          </a:prstGeom>
          <a:noFill/>
        </p:spPr>
        <p:txBody>
          <a:bodyPr wrap="square" rtlCol="0">
            <a:spAutoFit/>
          </a:bodyPr>
          <a:lstStyle/>
          <a:p>
            <a:pPr algn="ctr">
              <a:lnSpc>
                <a:spcPct val="90000"/>
              </a:lnSpc>
              <a:spcBef>
                <a:spcPct val="0"/>
              </a:spcBef>
            </a:pPr>
            <a:r>
              <a:rPr lang="en-US" altLang="zh-CN" sz="2800" b="1" u="sng" dirty="0">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sym typeface="+mn-ea"/>
              </a:rPr>
              <a:t>Data Analysis Steps Done</a:t>
            </a:r>
            <a:endParaRPr lang="zh-CN" altLang="en-US" sz="2800" b="1" dirty="0">
              <a:solidFill>
                <a:schemeClr val="tx1">
                  <a:lumMod val="75000"/>
                  <a:lumOff val="25000"/>
                </a:schemeClr>
              </a:solidFill>
              <a:latin typeface="Microsoft YaHei" panose="020B0503020204020204" pitchFamily="34" charset="-122"/>
              <a:ea typeface="Microsoft YaHei" panose="020B0503020204020204" pitchFamily="34" charset="-122"/>
              <a:cs typeface="+mj-cs"/>
            </a:endParaRPr>
          </a:p>
        </p:txBody>
      </p:sp>
      <p:grpSp>
        <p:nvGrpSpPr>
          <p:cNvPr id="12" name="组合 11"/>
          <p:cNvGrpSpPr/>
          <p:nvPr/>
        </p:nvGrpSpPr>
        <p:grpSpPr>
          <a:xfrm>
            <a:off x="7113938" y="2197989"/>
            <a:ext cx="4413851" cy="627878"/>
            <a:chOff x="6327173" y="1681099"/>
            <a:chExt cx="4413851" cy="627878"/>
          </a:xfrm>
        </p:grpSpPr>
        <p:sp>
          <p:nvSpPr>
            <p:cNvPr id="21" name="文本框 20"/>
            <p:cNvSpPr txBox="1"/>
            <p:nvPr/>
          </p:nvSpPr>
          <p:spPr>
            <a:xfrm>
              <a:off x="6327174" y="1681099"/>
              <a:ext cx="2321526" cy="339725"/>
            </a:xfrm>
            <a:prstGeom prst="rect">
              <a:avLst/>
            </a:prstGeom>
            <a:noFill/>
          </p:spPr>
          <p:txBody>
            <a:bodyPr wrap="square" rtlCol="0">
              <a:spAutoFit/>
            </a:bodyPr>
            <a:lstStyle/>
            <a:p>
              <a:pPr algn="just">
                <a:lnSpc>
                  <a:spcPct val="90000"/>
                </a:lnSpc>
                <a:spcBef>
                  <a:spcPts val="1000"/>
                </a:spcBef>
              </a:pPr>
              <a:endParaRPr lang="zh-CN" altLang="en-US" b="1" dirty="0">
                <a:solidFill>
                  <a:srgbClr val="277C85"/>
                </a:solidFill>
                <a:latin typeface="Microsoft YaHei" panose="020B0503020204020204" pitchFamily="34" charset="-122"/>
                <a:ea typeface="Microsoft YaHei" panose="020B0503020204020204" pitchFamily="34" charset="-122"/>
              </a:endParaRPr>
            </a:p>
          </p:txBody>
        </p:sp>
        <p:sp>
          <p:nvSpPr>
            <p:cNvPr id="22" name="文本框 21"/>
            <p:cNvSpPr txBox="1"/>
            <p:nvPr/>
          </p:nvSpPr>
          <p:spPr>
            <a:xfrm>
              <a:off x="6327173" y="1938137"/>
              <a:ext cx="4413851" cy="370840"/>
            </a:xfrm>
            <a:prstGeom prst="rect">
              <a:avLst/>
            </a:prstGeom>
            <a:noFill/>
          </p:spPr>
          <p:txBody>
            <a:bodyPr wrap="square" rtlCol="0">
              <a:spAutoFit/>
            </a:bodyPr>
            <a:lstStyle/>
            <a:p>
              <a:pPr algn="just">
                <a:lnSpc>
                  <a:spcPct val="130000"/>
                </a:lnSpc>
              </a:pPr>
              <a:endPar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grpSp>
      <p:grpSp>
        <p:nvGrpSpPr>
          <p:cNvPr id="14" name="组合 13"/>
          <p:cNvGrpSpPr/>
          <p:nvPr/>
        </p:nvGrpSpPr>
        <p:grpSpPr>
          <a:xfrm>
            <a:off x="6383688" y="4349699"/>
            <a:ext cx="4413851" cy="627878"/>
            <a:chOff x="6327173" y="4322384"/>
            <a:chExt cx="4413851" cy="627878"/>
          </a:xfrm>
        </p:grpSpPr>
        <p:sp>
          <p:nvSpPr>
            <p:cNvPr id="30" name="文本框 29"/>
            <p:cNvSpPr txBox="1"/>
            <p:nvPr/>
          </p:nvSpPr>
          <p:spPr>
            <a:xfrm>
              <a:off x="6327174" y="4322384"/>
              <a:ext cx="2321526" cy="339725"/>
            </a:xfrm>
            <a:prstGeom prst="rect">
              <a:avLst/>
            </a:prstGeom>
            <a:noFill/>
          </p:spPr>
          <p:txBody>
            <a:bodyPr wrap="square" rtlCol="0">
              <a:spAutoFit/>
            </a:bodyPr>
            <a:lstStyle/>
            <a:p>
              <a:pPr algn="just">
                <a:lnSpc>
                  <a:spcPct val="90000"/>
                </a:lnSpc>
                <a:spcBef>
                  <a:spcPts val="1000"/>
                </a:spcBef>
              </a:pPr>
              <a:endParaRPr lang="zh-CN" altLang="en-US" b="1" dirty="0">
                <a:solidFill>
                  <a:srgbClr val="277C85"/>
                </a:solidFill>
                <a:latin typeface="Microsoft YaHei" panose="020B0503020204020204" pitchFamily="34" charset="-122"/>
                <a:ea typeface="Microsoft YaHei" panose="020B0503020204020204" pitchFamily="34" charset="-122"/>
              </a:endParaRPr>
            </a:p>
          </p:txBody>
        </p:sp>
        <p:sp>
          <p:nvSpPr>
            <p:cNvPr id="31" name="文本框 30"/>
            <p:cNvSpPr txBox="1"/>
            <p:nvPr/>
          </p:nvSpPr>
          <p:spPr>
            <a:xfrm>
              <a:off x="6327173" y="4579422"/>
              <a:ext cx="4413851" cy="370840"/>
            </a:xfrm>
            <a:prstGeom prst="rect">
              <a:avLst/>
            </a:prstGeom>
            <a:noFill/>
          </p:spPr>
          <p:txBody>
            <a:bodyPr wrap="square" rtlCol="0">
              <a:spAutoFit/>
            </a:bodyPr>
            <a:lstStyle/>
            <a:p>
              <a:pPr algn="just">
                <a:lnSpc>
                  <a:spcPct val="130000"/>
                </a:lnSpc>
              </a:pPr>
              <a:endPar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grpSp>
      <p:sp>
        <p:nvSpPr>
          <p:cNvPr id="6" name="Text Box 5"/>
          <p:cNvSpPr txBox="1"/>
          <p:nvPr/>
        </p:nvSpPr>
        <p:spPr>
          <a:xfrm>
            <a:off x="60325" y="1136015"/>
            <a:ext cx="12100560" cy="369252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To visualize the correlation between the Features and Label and multicollinearity problem  i have used bar plot and heatmap.</a:t>
            </a:r>
            <a:endParaRPr lang="en-US">
              <a:latin typeface="Calibri" panose="020F0502020204030204" charset="0"/>
              <a:cs typeface="Calibri" panose="020F0502020204030204" charset="0"/>
              <a:sym typeface="+mn-ea"/>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Skewness was checked and found that in </a:t>
            </a:r>
            <a:r>
              <a:rPr lang="en-IN" altLang="en-US">
                <a:latin typeface="Calibri" panose="020F0502020204030204" charset="0"/>
                <a:cs typeface="Calibri" panose="020F0502020204030204" charset="0"/>
                <a:sym typeface="+mn-ea"/>
              </a:rPr>
              <a:t>many</a:t>
            </a:r>
            <a:r>
              <a:rPr lang="en-US">
                <a:latin typeface="Calibri" panose="020F0502020204030204" charset="0"/>
                <a:cs typeface="Calibri" panose="020F0502020204030204" charset="0"/>
                <a:sym typeface="+mn-ea"/>
              </a:rPr>
              <a:t> columns skewness was present so later on it was treated with the help of power transform method.</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Used Box plot to check whether there are outliers present or not in continuous data columns. Further found that in </a:t>
            </a:r>
            <a:r>
              <a:rPr lang="en-IN" altLang="en-US">
                <a:latin typeface="Calibri" panose="020F0502020204030204" charset="0"/>
                <a:cs typeface="Calibri" panose="020F0502020204030204" charset="0"/>
                <a:sym typeface="+mn-ea"/>
              </a:rPr>
              <a:t>many columns </a:t>
            </a:r>
            <a:r>
              <a:rPr lang="en-US">
                <a:latin typeface="Calibri" panose="020F0502020204030204" charset="0"/>
                <a:cs typeface="Calibri" panose="020F0502020204030204" charset="0"/>
                <a:sym typeface="+mn-ea"/>
              </a:rPr>
              <a:t>outliers were present which were later on removed by using z-score method.</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Used Standard Scaler method to standardize the data.</a:t>
            </a:r>
            <a:endParaRPr lang="en-US">
              <a:latin typeface="Calibri" panose="020F0502020204030204" charset="0"/>
              <a:cs typeface="Calibri" panose="020F0502020204030204" charset="0"/>
              <a:sym typeface="+mn-ea"/>
            </a:endParaRPr>
          </a:p>
          <a:p>
            <a:pPr marL="285750" indent="-285750" algn="just">
              <a:lnSpc>
                <a:spcPct val="150000"/>
              </a:lnSpc>
              <a:buFont typeface="Wingdings" panose="05000000000000000000" charset="0"/>
              <a:buChar char="Ø"/>
            </a:pPr>
            <a:r>
              <a:rPr lang="en-IN" altLang="en-US">
                <a:latin typeface="Calibri" panose="020F0502020204030204" charset="0"/>
                <a:cs typeface="Calibri" panose="020F0502020204030204" charset="0"/>
                <a:sym typeface="+mn-ea"/>
              </a:rPr>
              <a:t>Data of label target variable was not balanced. So by using SMOTE Technique data was balanced.</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Split, Train and Test to build the machine learning model. Found best random state and accuracy.</a:t>
            </a:r>
            <a:endParaRPr lang="en-US">
              <a:latin typeface="Calibri" panose="020F0502020204030204" charset="0"/>
              <a:cs typeface="Calibri" panose="020F0502020204030204" charset="0"/>
            </a:endParaRPr>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450" decel="100000" fill="hold"/>
                                        <p:tgtEl>
                                          <p:spTgt spid="12"/>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12"/>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75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anim calcmode="lin" valueType="num">
                                      <p:cBhvr>
                                        <p:cTn id="14" dur="500" fill="hold"/>
                                        <p:tgtEl>
                                          <p:spTgt spid="14"/>
                                        </p:tgtEl>
                                        <p:attrNameLst>
                                          <p:attrName>ppt_x</p:attrName>
                                        </p:attrNameLst>
                                      </p:cBhvr>
                                      <p:tavLst>
                                        <p:tav tm="0">
                                          <p:val>
                                            <p:strVal val="#ppt_x"/>
                                          </p:val>
                                        </p:tav>
                                        <p:tav tm="100000">
                                          <p:val>
                                            <p:strVal val="#ppt_x"/>
                                          </p:val>
                                        </p:tav>
                                      </p:tavLst>
                                    </p:anim>
                                    <p:anim calcmode="lin" valueType="num">
                                      <p:cBhvr>
                                        <p:cTn id="15" dur="450" decel="100000" fill="hold"/>
                                        <p:tgtEl>
                                          <p:spTgt spid="14"/>
                                        </p:tgtEl>
                                        <p:attrNameLst>
                                          <p:attrName>ppt_y</p:attrName>
                                        </p:attrNameLst>
                                      </p:cBhvr>
                                      <p:tavLst>
                                        <p:tav tm="0">
                                          <p:val>
                                            <p:strVal val="#ppt_y+1"/>
                                          </p:val>
                                        </p:tav>
                                        <p:tav tm="100000">
                                          <p:val>
                                            <p:strVal val="#ppt_y-.03"/>
                                          </p:val>
                                        </p:tav>
                                      </p:tavLst>
                                    </p:anim>
                                    <p:anim calcmode="lin" valueType="num">
                                      <p:cBhvr>
                                        <p:cTn id="16" dur="50" accel="100000" fill="hold">
                                          <p:stCondLst>
                                            <p:cond delay="450"/>
                                          </p:stCondLst>
                                        </p:cTn>
                                        <p:tgtEl>
                                          <p:spTgt spid="1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35" y="215900"/>
            <a:ext cx="12192635" cy="478155"/>
          </a:xfrm>
          <a:prstGeom prst="rect">
            <a:avLst/>
          </a:prstGeom>
          <a:noFill/>
        </p:spPr>
        <p:txBody>
          <a:bodyPr wrap="square" rtlCol="0">
            <a:spAutoFit/>
          </a:bodyPr>
          <a:lstStyle/>
          <a:p>
            <a:pPr algn="ctr">
              <a:lnSpc>
                <a:spcPct val="90000"/>
              </a:lnSpc>
              <a:spcBef>
                <a:spcPct val="0"/>
              </a:spcBef>
            </a:pPr>
            <a:r>
              <a:rPr lang="en-US" altLang="zh-CN" sz="2800" b="1" u="sng" dirty="0">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sym typeface="+mn-ea"/>
              </a:rPr>
              <a:t>Model Building</a:t>
            </a:r>
            <a:endParaRPr lang="en-IN" altLang="zh-CN" sz="2800" b="1" u="sng" dirty="0">
              <a:solidFill>
                <a:srgbClr val="08181A"/>
              </a:solidFill>
              <a:latin typeface="Microsoft YaHei" panose="020B0503020204020204" pitchFamily="34" charset="-122"/>
              <a:ea typeface="Microsoft YaHei" panose="020B0503020204020204" pitchFamily="34" charset="-122"/>
              <a:cs typeface="+mj-cs"/>
            </a:endParaRPr>
          </a:p>
        </p:txBody>
      </p:sp>
      <p:sp>
        <p:nvSpPr>
          <p:cNvPr id="5" name="Text Box 4"/>
          <p:cNvSpPr txBox="1"/>
          <p:nvPr/>
        </p:nvSpPr>
        <p:spPr>
          <a:xfrm>
            <a:off x="0" y="908050"/>
            <a:ext cx="12192000" cy="3830955"/>
          </a:xfrm>
          <a:prstGeom prst="rect">
            <a:avLst/>
          </a:prstGeom>
          <a:noFill/>
        </p:spPr>
        <p:txBody>
          <a:bodyPr wrap="square" rtlCol="0">
            <a:spAutoFit/>
          </a:bodyPr>
          <a:p>
            <a:pPr indent="0" algn="just">
              <a:lnSpc>
                <a:spcPct val="150000"/>
              </a:lnSpc>
              <a:buNone/>
            </a:pPr>
            <a:r>
              <a:rPr lang="en-US">
                <a:latin typeface="Calibri" panose="020F0502020204030204" charset="0"/>
                <a:cs typeface="Calibri" panose="020F0502020204030204" charset="0"/>
                <a:sym typeface="+mn-ea"/>
              </a:rPr>
              <a:t>Since ‘</a:t>
            </a:r>
            <a:r>
              <a:rPr lang="en-IN" altLang="en-US">
                <a:latin typeface="Calibri" panose="020F0502020204030204" charset="0"/>
                <a:cs typeface="Calibri" panose="020F0502020204030204" charset="0"/>
                <a:sym typeface="+mn-ea"/>
              </a:rPr>
              <a:t>label’ </a:t>
            </a:r>
            <a:r>
              <a:rPr lang="en-US">
                <a:latin typeface="Calibri" panose="020F0502020204030204" charset="0"/>
                <a:cs typeface="Calibri" panose="020F0502020204030204" charset="0"/>
                <a:sym typeface="+mn-ea"/>
              </a:rPr>
              <a:t>is my target variable which is </a:t>
            </a:r>
            <a:r>
              <a:rPr lang="en-IN" altLang="en-US">
                <a:latin typeface="Calibri" panose="020F0502020204030204" charset="0"/>
                <a:cs typeface="Calibri" panose="020F0502020204030204" charset="0"/>
                <a:sym typeface="+mn-ea"/>
              </a:rPr>
              <a:t>categorical </a:t>
            </a:r>
            <a:r>
              <a:rPr lang="en-US">
                <a:latin typeface="Calibri" panose="020F0502020204030204" charset="0"/>
                <a:cs typeface="Calibri" panose="020F0502020204030204" charset="0"/>
                <a:sym typeface="+mn-ea"/>
              </a:rPr>
              <a:t>in nature, so that we came to know that it is </a:t>
            </a:r>
            <a:r>
              <a:rPr lang="en-IN" altLang="en-US">
                <a:latin typeface="Calibri" panose="020F0502020204030204" charset="0"/>
                <a:cs typeface="Calibri" panose="020F0502020204030204" charset="0"/>
                <a:sym typeface="+mn-ea"/>
              </a:rPr>
              <a:t>Classification </a:t>
            </a:r>
            <a:r>
              <a:rPr lang="en-US">
                <a:latin typeface="Calibri" panose="020F0502020204030204" charset="0"/>
                <a:cs typeface="Calibri" panose="020F0502020204030204" charset="0"/>
                <a:sym typeface="+mn-ea"/>
              </a:rPr>
              <a:t>type problem.</a:t>
            </a:r>
            <a:endParaRPr lang="en-US">
              <a:latin typeface="Calibri" panose="020F0502020204030204" charset="0"/>
              <a:cs typeface="Calibri" panose="020F0502020204030204" charset="0"/>
            </a:endParaRPr>
          </a:p>
          <a:p>
            <a:pPr indent="0" algn="just">
              <a:lnSpc>
                <a:spcPct val="150000"/>
              </a:lnSpc>
              <a:buNone/>
            </a:pPr>
            <a:r>
              <a:rPr lang="en-IN" dirty="0">
                <a:effectLst/>
                <a:latin typeface="Calibri" panose="020F0502020204030204" charset="0"/>
                <a:ea typeface="Calibri" panose="020F0502020204030204" charset="0"/>
                <a:cs typeface="Calibri" panose="020F0502020204030204" charset="0"/>
                <a:sym typeface="+mn-ea"/>
              </a:rPr>
              <a:t>After the pre-processing</a:t>
            </a:r>
            <a:r>
              <a:rPr lang="en-US" altLang="en-IN" dirty="0">
                <a:effectLst/>
                <a:latin typeface="Calibri" panose="020F0502020204030204" charset="0"/>
                <a:ea typeface="Calibri" panose="020F0502020204030204" charset="0"/>
                <a:cs typeface="Calibri" panose="020F0502020204030204" charset="0"/>
                <a:sym typeface="+mn-ea"/>
              </a:rPr>
              <a:t>, </a:t>
            </a:r>
            <a:r>
              <a:rPr lang="en-IN" dirty="0">
                <a:effectLst/>
                <a:latin typeface="Calibri" panose="020F0502020204030204" charset="0"/>
                <a:ea typeface="Calibri" panose="020F0502020204030204" charset="0"/>
                <a:cs typeface="Calibri" panose="020F0502020204030204" charset="0"/>
                <a:sym typeface="+mn-ea"/>
              </a:rPr>
              <a:t>data cleaning </a:t>
            </a:r>
            <a:r>
              <a:rPr lang="en-US" altLang="en-IN" dirty="0">
                <a:effectLst/>
                <a:latin typeface="Calibri" panose="020F0502020204030204" charset="0"/>
                <a:ea typeface="Calibri" panose="020F0502020204030204" charset="0"/>
                <a:cs typeface="Calibri" panose="020F0502020204030204" charset="0"/>
                <a:sym typeface="+mn-ea"/>
              </a:rPr>
              <a:t>and </a:t>
            </a:r>
            <a:r>
              <a:rPr lang="en-IN" altLang="en-US" dirty="0">
                <a:effectLst/>
                <a:latin typeface="Calibri" panose="020F0502020204030204" charset="0"/>
                <a:ea typeface="Calibri" panose="020F0502020204030204" charset="0"/>
                <a:cs typeface="Calibri" panose="020F0502020204030204" charset="0"/>
                <a:sym typeface="+mn-ea"/>
              </a:rPr>
              <a:t>lastly using PCA Technqiue </a:t>
            </a:r>
            <a:r>
              <a:rPr lang="en-IN" dirty="0">
                <a:effectLst/>
                <a:latin typeface="Calibri" panose="020F0502020204030204" charset="0"/>
                <a:ea typeface="Calibri" panose="020F0502020204030204" charset="0"/>
                <a:cs typeface="Calibri" panose="020F0502020204030204" charset="0"/>
                <a:sym typeface="+mn-ea"/>
              </a:rPr>
              <a:t>I left with 20 columns including target. The algorithms used on training the data are as follows:</a:t>
            </a:r>
            <a:endParaRPr lang="en-IN" dirty="0">
              <a:effectLst/>
              <a:latin typeface="Calibri" panose="020F0502020204030204" charset="0"/>
              <a:ea typeface="Calibri" panose="020F0502020204030204" charset="0"/>
              <a:cs typeface="Calibri" panose="020F0502020204030204" charset="0"/>
            </a:endParaRPr>
          </a:p>
          <a:p>
            <a:pPr indent="0" algn="just">
              <a:lnSpc>
                <a:spcPct val="150000"/>
              </a:lnSpc>
              <a:buNone/>
            </a:pPr>
            <a:r>
              <a:rPr lang="en-US">
                <a:latin typeface="Calibri" panose="020F0502020204030204" charset="0"/>
                <a:cs typeface="Calibri" panose="020F0502020204030204" charset="0"/>
                <a:sym typeface="+mn-ea"/>
              </a:rPr>
              <a:t>1.Xtreme Gradient Boosting </a:t>
            </a:r>
            <a:r>
              <a:rPr lang="en-IN" altLang="en-US">
                <a:latin typeface="Calibri" panose="020F0502020204030204" charset="0"/>
                <a:cs typeface="Calibri" panose="020F0502020204030204" charset="0"/>
                <a:sym typeface="+mn-ea"/>
              </a:rPr>
              <a:t>Classifier</a:t>
            </a:r>
            <a:r>
              <a:rPr lang="en-US">
                <a:latin typeface="Calibri" panose="020F0502020204030204" charset="0"/>
                <a:cs typeface="Calibri" panose="020F0502020204030204" charset="0"/>
                <a:sym typeface="+mn-ea"/>
              </a:rPr>
              <a:t>(XGB)</a:t>
            </a:r>
            <a:endParaRPr lang="en-US">
              <a:latin typeface="Calibri" panose="020F0502020204030204" charset="0"/>
              <a:cs typeface="Calibri" panose="020F0502020204030204" charset="0"/>
            </a:endParaRPr>
          </a:p>
          <a:p>
            <a:pPr indent="0" algn="just">
              <a:lnSpc>
                <a:spcPct val="150000"/>
              </a:lnSpc>
              <a:buNone/>
            </a:pPr>
            <a:r>
              <a:rPr lang="en-US">
                <a:latin typeface="Calibri" panose="020F0502020204030204" charset="0"/>
                <a:cs typeface="Calibri" panose="020F0502020204030204" charset="0"/>
                <a:sym typeface="+mn-ea"/>
              </a:rPr>
              <a:t>2.</a:t>
            </a:r>
            <a:r>
              <a:rPr lang="en-US">
                <a:latin typeface="Calibri" panose="020F0502020204030204" charset="0"/>
                <a:cs typeface="Calibri" panose="020F0502020204030204" charset="0"/>
                <a:sym typeface="+mn-ea"/>
              </a:rPr>
              <a:t>Ada Boost </a:t>
            </a:r>
            <a:r>
              <a:rPr lang="en-IN" altLang="en-US">
                <a:latin typeface="Calibri" panose="020F0502020204030204" charset="0"/>
                <a:cs typeface="Calibri" panose="020F0502020204030204" charset="0"/>
                <a:sym typeface="+mn-ea"/>
              </a:rPr>
              <a:t>Classifier</a:t>
            </a:r>
            <a:endParaRPr lang="en-US">
              <a:latin typeface="Calibri" panose="020F0502020204030204" charset="0"/>
              <a:cs typeface="Calibri" panose="020F0502020204030204" charset="0"/>
              <a:sym typeface="+mn-ea"/>
            </a:endParaRPr>
          </a:p>
          <a:p>
            <a:pPr indent="0" algn="just">
              <a:lnSpc>
                <a:spcPct val="150000"/>
              </a:lnSpc>
              <a:buNone/>
            </a:pPr>
            <a:r>
              <a:rPr lang="en-US">
                <a:latin typeface="Calibri" panose="020F0502020204030204" charset="0"/>
                <a:cs typeface="Calibri" panose="020F0502020204030204" charset="0"/>
                <a:sym typeface="+mn-ea"/>
              </a:rPr>
              <a:t>3.</a:t>
            </a:r>
            <a:r>
              <a:rPr lang="en-US">
                <a:latin typeface="Calibri" panose="020F0502020204030204" charset="0"/>
                <a:cs typeface="Calibri" panose="020F0502020204030204" charset="0"/>
                <a:sym typeface="+mn-ea"/>
              </a:rPr>
              <a:t>Gradient Boosting </a:t>
            </a:r>
            <a:r>
              <a:rPr lang="en-IN" altLang="en-US">
                <a:latin typeface="Calibri" panose="020F0502020204030204" charset="0"/>
                <a:cs typeface="Calibri" panose="020F0502020204030204" charset="0"/>
                <a:sym typeface="+mn-ea"/>
              </a:rPr>
              <a:t>Classifier</a:t>
            </a:r>
            <a:endParaRPr lang="en-US">
              <a:latin typeface="Calibri" panose="020F0502020204030204" charset="0"/>
              <a:cs typeface="Calibri" panose="020F0502020204030204" charset="0"/>
            </a:endParaRPr>
          </a:p>
          <a:p>
            <a:pPr indent="0" algn="just">
              <a:lnSpc>
                <a:spcPct val="150000"/>
              </a:lnSpc>
              <a:buNone/>
            </a:pPr>
            <a:r>
              <a:rPr lang="en-US">
                <a:latin typeface="Calibri" panose="020F0502020204030204" charset="0"/>
                <a:cs typeface="Calibri" panose="020F0502020204030204" charset="0"/>
                <a:sym typeface="+mn-ea"/>
              </a:rPr>
              <a:t>4.Random Forest </a:t>
            </a:r>
            <a:r>
              <a:rPr lang="en-IN" altLang="en-US">
                <a:latin typeface="Calibri" panose="020F0502020204030204" charset="0"/>
                <a:cs typeface="Calibri" panose="020F0502020204030204" charset="0"/>
                <a:sym typeface="+mn-ea"/>
              </a:rPr>
              <a:t>Classifier</a:t>
            </a:r>
            <a:endParaRPr lang="en-IN" altLang="en-US">
              <a:latin typeface="Calibri" panose="020F0502020204030204" charset="0"/>
              <a:cs typeface="Calibri" panose="020F0502020204030204" charset="0"/>
              <a:sym typeface="+mn-ea"/>
            </a:endParaRPr>
          </a:p>
          <a:p>
            <a:pPr indent="0" algn="just">
              <a:lnSpc>
                <a:spcPct val="150000"/>
              </a:lnSpc>
              <a:buNone/>
            </a:pPr>
            <a:r>
              <a:rPr lang="en-IN" altLang="en-US">
                <a:latin typeface="Calibri" panose="020F0502020204030204" charset="0"/>
                <a:cs typeface="Calibri" panose="020F0502020204030204" charset="0"/>
              </a:rPr>
              <a:t>5.Decision Tree Classifier</a:t>
            </a:r>
            <a:endParaRPr lang="en-IN" altLang="en-US">
              <a:latin typeface="Calibri" panose="020F0502020204030204" charset="0"/>
              <a:cs typeface="Calibri" panose="020F0502020204030204" charset="0"/>
            </a:endParaRPr>
          </a:p>
          <a:p>
            <a:pPr indent="0" algn="just">
              <a:lnSpc>
                <a:spcPct val="150000"/>
              </a:lnSpc>
              <a:buNone/>
            </a:pPr>
            <a:r>
              <a:rPr lang="en-IN" altLang="en-US">
                <a:latin typeface="Calibri" panose="020F0502020204030204" charset="0"/>
                <a:cs typeface="Calibri" panose="020F0502020204030204" charset="0"/>
              </a:rPr>
              <a:t>6.Logistic Regression</a:t>
            </a:r>
            <a:endParaRPr lang="en-IN" altLang="en-US">
              <a:latin typeface="Calibri" panose="020F0502020204030204" charset="0"/>
              <a:cs typeface="Calibri" panose="020F0502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458470"/>
            <a:ext cx="12192000" cy="478155"/>
          </a:xfrm>
          <a:prstGeom prst="rect">
            <a:avLst/>
          </a:prstGeom>
          <a:noFill/>
        </p:spPr>
        <p:txBody>
          <a:bodyPr wrap="square" rtlCol="0">
            <a:spAutoFit/>
          </a:bodyPr>
          <a:lstStyle/>
          <a:p>
            <a:pPr algn="ctr">
              <a:lnSpc>
                <a:spcPct val="90000"/>
              </a:lnSpc>
              <a:spcBef>
                <a:spcPct val="0"/>
              </a:spcBef>
            </a:pPr>
            <a:r>
              <a:rPr lang="en-IN" altLang="zh-CN" sz="2800" b="1" u="sng" dirty="0">
                <a:solidFill>
                  <a:srgbClr val="08181A"/>
                </a:solidFill>
                <a:latin typeface="Microsoft YaHei" panose="020B0503020204020204" pitchFamily="34" charset="-122"/>
                <a:ea typeface="Microsoft YaHei" panose="020B0503020204020204" pitchFamily="34" charset="-122"/>
                <a:cs typeface="Calibri Light" panose="020F0302020204030204" charset="0"/>
              </a:rPr>
              <a:t>Contents</a:t>
            </a:r>
            <a:endParaRPr lang="en-IN" altLang="zh-CN" sz="2800" b="1" u="sng" dirty="0">
              <a:solidFill>
                <a:srgbClr val="08181A"/>
              </a:solidFill>
              <a:latin typeface="Microsoft YaHei" panose="020B0503020204020204" pitchFamily="34" charset="-122"/>
              <a:ea typeface="Microsoft YaHei" panose="020B0503020204020204" pitchFamily="34" charset="-122"/>
              <a:cs typeface="Calibri Light" panose="020F0302020204030204" charset="0"/>
            </a:endParaRPr>
          </a:p>
        </p:txBody>
      </p:sp>
      <p:sp>
        <p:nvSpPr>
          <p:cNvPr id="4" name="Text Box 3"/>
          <p:cNvSpPr txBox="1"/>
          <p:nvPr/>
        </p:nvSpPr>
        <p:spPr>
          <a:xfrm>
            <a:off x="10160" y="1064895"/>
            <a:ext cx="12181840" cy="5631180"/>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dirty="0">
                <a:latin typeface="Calibri" panose="020F0502020204030204" charset="0"/>
                <a:ea typeface="Microsoft Sans Serif" panose="020B0604020202020204" pitchFamily="34" charset="0"/>
                <a:cs typeface="Calibri" panose="020F0502020204030204" charset="0"/>
                <a:sym typeface="+mn-ea"/>
              </a:rPr>
              <a:t>Introduction</a:t>
            </a:r>
            <a:endParaRPr lang="en-US" dirty="0">
              <a:latin typeface="Calibri" panose="020F0502020204030204" charset="0"/>
              <a:ea typeface="Microsoft Sans Serif" panose="020B0604020202020204" pitchFamily="34" charset="0"/>
              <a:cs typeface="Calibri" panose="020F0502020204030204" charset="0"/>
            </a:endParaRPr>
          </a:p>
          <a:p>
            <a:pPr marL="285750" indent="-285750" algn="just">
              <a:lnSpc>
                <a:spcPct val="150000"/>
              </a:lnSpc>
              <a:buFont typeface="Wingdings" panose="05000000000000000000" charset="0"/>
              <a:buChar char="Ø"/>
            </a:pPr>
            <a:r>
              <a:rPr lang="en-US" dirty="0">
                <a:latin typeface="Calibri" panose="020F0502020204030204" charset="0"/>
                <a:ea typeface="Microsoft Sans Serif" panose="020B0604020202020204" pitchFamily="34" charset="0"/>
                <a:cs typeface="Calibri" panose="020F0502020204030204" charset="0"/>
                <a:sym typeface="+mn-ea"/>
              </a:rPr>
              <a:t>Problem Statement</a:t>
            </a:r>
            <a:endParaRPr lang="en-US" dirty="0">
              <a:latin typeface="Calibri" panose="020F0502020204030204" charset="0"/>
              <a:ea typeface="Microsoft Sans Serif" panose="020B0604020202020204" pitchFamily="34" charset="0"/>
              <a:cs typeface="Calibri" panose="020F0502020204030204" charset="0"/>
            </a:endParaRPr>
          </a:p>
          <a:p>
            <a:pPr marL="285750" indent="-285750" algn="just">
              <a:lnSpc>
                <a:spcPct val="150000"/>
              </a:lnSpc>
              <a:buFont typeface="Wingdings" panose="05000000000000000000" charset="0"/>
              <a:buChar char="Ø"/>
            </a:pPr>
            <a:r>
              <a:rPr lang="en-US" dirty="0">
                <a:latin typeface="Calibri" panose="020F0502020204030204" charset="0"/>
                <a:ea typeface="Microsoft Sans Serif" panose="020B0604020202020204" pitchFamily="34" charset="0"/>
                <a:cs typeface="Calibri" panose="020F0502020204030204" charset="0"/>
                <a:sym typeface="+mn-ea"/>
              </a:rPr>
              <a:t>Problem Understanding</a:t>
            </a:r>
            <a:endParaRPr lang="en-US" dirty="0">
              <a:latin typeface="Calibri" panose="020F0502020204030204" charset="0"/>
              <a:ea typeface="Microsoft Sans Serif" panose="020B0604020202020204" pitchFamily="34" charset="0"/>
              <a:cs typeface="Calibri" panose="020F0502020204030204" charset="0"/>
            </a:endParaRPr>
          </a:p>
          <a:p>
            <a:pPr marL="285750" indent="-285750" algn="just">
              <a:lnSpc>
                <a:spcPct val="150000"/>
              </a:lnSpc>
              <a:buFont typeface="Wingdings" panose="05000000000000000000" charset="0"/>
              <a:buChar char="Ø"/>
            </a:pPr>
            <a:r>
              <a:rPr lang="en-US" dirty="0">
                <a:latin typeface="Calibri" panose="020F0502020204030204" charset="0"/>
                <a:ea typeface="Microsoft Sans Serif" panose="020B0604020202020204" pitchFamily="34" charset="0"/>
                <a:cs typeface="Calibri" panose="020F0502020204030204" charset="0"/>
                <a:sym typeface="+mn-ea"/>
              </a:rPr>
              <a:t>Data Analysis &amp; Model Building Flowchart</a:t>
            </a:r>
            <a:endParaRPr lang="en-US" dirty="0">
              <a:latin typeface="Calibri" panose="020F0502020204030204" charset="0"/>
              <a:ea typeface="Microsoft Sans Serif" panose="020B0604020202020204" pitchFamily="34" charset="0"/>
              <a:cs typeface="Calibri" panose="020F0502020204030204" charset="0"/>
            </a:endParaRPr>
          </a:p>
          <a:p>
            <a:pPr marL="285750" indent="-285750" algn="just">
              <a:lnSpc>
                <a:spcPct val="150000"/>
              </a:lnSpc>
              <a:buFont typeface="Wingdings" panose="05000000000000000000" charset="0"/>
              <a:buChar char="Ø"/>
            </a:pPr>
            <a:r>
              <a:rPr lang="en-US" dirty="0">
                <a:latin typeface="Calibri" panose="020F0502020204030204" charset="0"/>
                <a:ea typeface="Microsoft Sans Serif" panose="020B0604020202020204" pitchFamily="34" charset="0"/>
                <a:cs typeface="Calibri" panose="020F0502020204030204" charset="0"/>
                <a:sym typeface="+mn-ea"/>
              </a:rPr>
              <a:t>Exploratory Data Analysis (EDA)</a:t>
            </a:r>
            <a:endParaRPr lang="en-US" dirty="0">
              <a:latin typeface="Calibri" panose="020F0502020204030204" charset="0"/>
              <a:ea typeface="Microsoft Sans Serif" panose="020B0604020202020204" pitchFamily="34" charset="0"/>
              <a:cs typeface="Calibri" panose="020F0502020204030204" charset="0"/>
            </a:endParaRPr>
          </a:p>
          <a:p>
            <a:pPr marL="285750" indent="-285750" algn="just">
              <a:lnSpc>
                <a:spcPct val="150000"/>
              </a:lnSpc>
              <a:buFont typeface="Wingdings" panose="05000000000000000000" charset="0"/>
              <a:buChar char="Ø"/>
            </a:pPr>
            <a:r>
              <a:rPr lang="en-US" dirty="0">
                <a:latin typeface="Calibri" panose="020F0502020204030204" charset="0"/>
                <a:ea typeface="Microsoft Sans Serif" panose="020B0604020202020204" pitchFamily="34" charset="0"/>
                <a:cs typeface="Calibri" panose="020F0502020204030204" charset="0"/>
                <a:sym typeface="+mn-ea"/>
              </a:rPr>
              <a:t>Visualizations</a:t>
            </a:r>
            <a:endParaRPr lang="en-US" dirty="0">
              <a:latin typeface="Calibri" panose="020F0502020204030204" charset="0"/>
              <a:ea typeface="Microsoft Sans Serif" panose="020B0604020202020204" pitchFamily="34" charset="0"/>
              <a:cs typeface="Calibri" panose="020F0502020204030204" charset="0"/>
            </a:endParaRPr>
          </a:p>
          <a:p>
            <a:pPr marL="285750" indent="-285750" algn="just">
              <a:lnSpc>
                <a:spcPct val="150000"/>
              </a:lnSpc>
              <a:buFont typeface="Wingdings" panose="05000000000000000000" charset="0"/>
              <a:buChar char="Ø"/>
            </a:pPr>
            <a:r>
              <a:rPr lang="en-US" dirty="0">
                <a:latin typeface="Calibri" panose="020F0502020204030204" charset="0"/>
                <a:ea typeface="Microsoft Sans Serif" panose="020B0604020202020204" pitchFamily="34" charset="0"/>
                <a:cs typeface="Calibri" panose="020F0502020204030204" charset="0"/>
                <a:sym typeface="+mn-ea"/>
              </a:rPr>
              <a:t>Data Analysis Steps Done</a:t>
            </a:r>
            <a:endParaRPr lang="en-US" dirty="0">
              <a:latin typeface="Calibri" panose="020F0502020204030204" charset="0"/>
              <a:ea typeface="Microsoft Sans Serif" panose="020B0604020202020204" pitchFamily="34" charset="0"/>
              <a:cs typeface="Calibri" panose="020F0502020204030204" charset="0"/>
            </a:endParaRPr>
          </a:p>
          <a:p>
            <a:pPr marL="285750" indent="-285750" algn="just">
              <a:lnSpc>
                <a:spcPct val="150000"/>
              </a:lnSpc>
              <a:buFont typeface="Wingdings" panose="05000000000000000000" charset="0"/>
              <a:buChar char="Ø"/>
            </a:pPr>
            <a:r>
              <a:rPr lang="en-US" dirty="0">
                <a:latin typeface="Calibri" panose="020F0502020204030204" charset="0"/>
                <a:ea typeface="Microsoft Sans Serif" panose="020B0604020202020204" pitchFamily="34" charset="0"/>
                <a:cs typeface="Calibri" panose="020F0502020204030204" charset="0"/>
                <a:sym typeface="+mn-ea"/>
              </a:rPr>
              <a:t>Model Building</a:t>
            </a:r>
            <a:endParaRPr lang="en-US" dirty="0">
              <a:latin typeface="Calibri" panose="020F0502020204030204" charset="0"/>
              <a:ea typeface="Microsoft Sans Serif" panose="020B0604020202020204" pitchFamily="34" charset="0"/>
              <a:cs typeface="Calibri" panose="020F0502020204030204" charset="0"/>
              <a:sym typeface="+mn-ea"/>
            </a:endParaRPr>
          </a:p>
          <a:p>
            <a:pPr marL="285750" indent="-285750" algn="just">
              <a:lnSpc>
                <a:spcPct val="150000"/>
              </a:lnSpc>
              <a:buFont typeface="Wingdings" panose="05000000000000000000" charset="0"/>
              <a:buChar char="Ø"/>
            </a:pPr>
            <a:r>
              <a:rPr lang="en-IN" altLang="en-US" dirty="0">
                <a:latin typeface="Calibri" panose="020F0502020204030204" charset="0"/>
                <a:ea typeface="Microsoft Sans Serif" panose="020B0604020202020204" pitchFamily="34" charset="0"/>
                <a:cs typeface="Calibri" panose="020F0502020204030204" charset="0"/>
                <a:sym typeface="+mn-ea"/>
              </a:rPr>
              <a:t>ROC-AUC Curve</a:t>
            </a:r>
            <a:endParaRPr lang="en-US" dirty="0">
              <a:latin typeface="Calibri" panose="020F0502020204030204" charset="0"/>
              <a:ea typeface="Microsoft Sans Serif" panose="020B0604020202020204" pitchFamily="34" charset="0"/>
              <a:cs typeface="Calibri" panose="020F0502020204030204" charset="0"/>
            </a:endParaRPr>
          </a:p>
          <a:p>
            <a:pPr marL="285750" indent="-285750" algn="just">
              <a:lnSpc>
                <a:spcPct val="150000"/>
              </a:lnSpc>
              <a:buFont typeface="Wingdings" panose="05000000000000000000" charset="0"/>
              <a:buChar char="Ø"/>
            </a:pPr>
            <a:r>
              <a:rPr lang="en-US" dirty="0">
                <a:latin typeface="Calibri" panose="020F0502020204030204" charset="0"/>
                <a:ea typeface="Microsoft Sans Serif" panose="020B0604020202020204" pitchFamily="34" charset="0"/>
                <a:cs typeface="Calibri" panose="020F0502020204030204" charset="0"/>
                <a:sym typeface="+mn-ea"/>
              </a:rPr>
              <a:t>Hyper Parameter Tuning and Creating Final Model</a:t>
            </a:r>
            <a:endParaRPr lang="en-US" dirty="0">
              <a:latin typeface="Calibri" panose="020F0502020204030204" charset="0"/>
              <a:ea typeface="Microsoft Sans Serif" panose="020B0604020202020204" pitchFamily="34" charset="0"/>
              <a:cs typeface="Calibri" panose="020F0502020204030204" charset="0"/>
              <a:sym typeface="+mn-ea"/>
            </a:endParaRPr>
          </a:p>
          <a:p>
            <a:pPr marL="285750" indent="-285750" algn="just">
              <a:lnSpc>
                <a:spcPct val="150000"/>
              </a:lnSpc>
              <a:buFont typeface="Wingdings" panose="05000000000000000000" charset="0"/>
              <a:buChar char="Ø"/>
            </a:pPr>
            <a:r>
              <a:rPr lang="en-US" dirty="0">
                <a:latin typeface="Calibri" panose="020F0502020204030204" charset="0"/>
                <a:ea typeface="Microsoft Sans Serif" panose="020B0604020202020204" pitchFamily="34" charset="0"/>
                <a:cs typeface="Calibri" panose="020F0502020204030204" charset="0"/>
                <a:sym typeface="+mn-ea"/>
              </a:rPr>
              <a:t>Saving the model and prediction results</a:t>
            </a:r>
            <a:endParaRPr lang="en-US" dirty="0">
              <a:latin typeface="Calibri" panose="020F0502020204030204" charset="0"/>
              <a:ea typeface="Microsoft Sans Serif" panose="020B0604020202020204" pitchFamily="34" charset="0"/>
              <a:cs typeface="Calibri" panose="020F0502020204030204" charset="0"/>
            </a:endParaRPr>
          </a:p>
          <a:p>
            <a:pPr marL="285750" indent="-285750" algn="just">
              <a:lnSpc>
                <a:spcPct val="150000"/>
              </a:lnSpc>
              <a:buFont typeface="Wingdings" panose="05000000000000000000" charset="0"/>
              <a:buChar char="Ø"/>
            </a:pPr>
            <a:r>
              <a:rPr lang="en-US" dirty="0">
                <a:latin typeface="Calibri" panose="020F0502020204030204" charset="0"/>
                <a:ea typeface="Microsoft Sans Serif" panose="020B0604020202020204" pitchFamily="34" charset="0"/>
                <a:cs typeface="Calibri" panose="020F0502020204030204" charset="0"/>
                <a:sym typeface="+mn-ea"/>
              </a:rPr>
              <a:t>Conclusion</a:t>
            </a:r>
            <a:endParaRPr lang="en-US" dirty="0">
              <a:latin typeface="Calibri" panose="020F0502020204030204" charset="0"/>
              <a:ea typeface="Microsoft Sans Serif" panose="020B0604020202020204" pitchFamily="34" charset="0"/>
              <a:cs typeface="Calibri" panose="020F0502020204030204" charset="0"/>
            </a:endParaRPr>
          </a:p>
          <a:p>
            <a:pPr marL="285750" indent="-285750" algn="just">
              <a:buFont typeface="Wingdings" panose="05000000000000000000" charset="0"/>
              <a:buChar char="Ø"/>
            </a:pPr>
            <a:endParaRPr lang="en-US">
              <a:latin typeface="Calibri" panose="020F0502020204030204" charset="0"/>
              <a:cs typeface="Calibri" panose="020F0502020204030204" charset="0"/>
            </a:endParaRPr>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35" y="160655"/>
            <a:ext cx="12192635" cy="478155"/>
          </a:xfrm>
          <a:prstGeom prst="rect">
            <a:avLst/>
          </a:prstGeom>
          <a:noFill/>
        </p:spPr>
        <p:txBody>
          <a:bodyPr wrap="square" rtlCol="0">
            <a:spAutoFit/>
          </a:bodyPr>
          <a:lstStyle/>
          <a:p>
            <a:pPr algn="ctr">
              <a:lnSpc>
                <a:spcPct val="90000"/>
              </a:lnSpc>
              <a:spcBef>
                <a:spcPct val="0"/>
              </a:spcBef>
            </a:pPr>
            <a:r>
              <a:rPr lang="en-US" altLang="zh-CN" sz="2800" b="1" u="sng" dirty="0">
                <a:solidFill>
                  <a:schemeClr val="tx1">
                    <a:lumMod val="75000"/>
                    <a:lumOff val="25000"/>
                  </a:schemeClr>
                </a:solidFill>
                <a:latin typeface="Calibri" panose="020F0502020204030204" charset="0"/>
                <a:ea typeface="Microsoft YaHei" panose="020B0503020204020204" pitchFamily="34" charset="-122"/>
                <a:cs typeface="Calibri" panose="020F0502020204030204" charset="0"/>
                <a:sym typeface="+mn-ea"/>
              </a:rPr>
              <a:t>Xtreme Gradient Boosting </a:t>
            </a:r>
            <a:r>
              <a:rPr lang="en-IN" altLang="en-US" sz="2800" b="1" u="sng" dirty="0">
                <a:solidFill>
                  <a:schemeClr val="tx1">
                    <a:lumMod val="75000"/>
                    <a:lumOff val="25000"/>
                  </a:schemeClr>
                </a:solidFill>
                <a:latin typeface="Calibri" panose="020F0502020204030204" charset="0"/>
                <a:ea typeface="Microsoft YaHei" panose="020B0503020204020204" pitchFamily="34" charset="-122"/>
                <a:cs typeface="Calibri" panose="020F0502020204030204" charset="0"/>
                <a:sym typeface="+mn-ea"/>
              </a:rPr>
              <a:t>Classifier</a:t>
            </a:r>
            <a:endParaRPr lang="en-IN" altLang="en-US" sz="2800" b="1" u="sng" dirty="0">
              <a:solidFill>
                <a:schemeClr val="tx1">
                  <a:lumMod val="75000"/>
                  <a:lumOff val="25000"/>
                </a:schemeClr>
              </a:solidFill>
              <a:latin typeface="Calibri" panose="020F0502020204030204" charset="0"/>
              <a:ea typeface="Microsoft YaHei" panose="020B0503020204020204" pitchFamily="34" charset="-122"/>
              <a:cs typeface="Calibri" panose="020F0502020204030204" charset="0"/>
              <a:sym typeface="+mn-ea"/>
            </a:endParaRPr>
          </a:p>
        </p:txBody>
      </p:sp>
      <p:pic>
        <p:nvPicPr>
          <p:cNvPr id="2" name="Picture 5"/>
          <p:cNvPicPr>
            <a:picLocks noChangeAspect="1"/>
          </p:cNvPicPr>
          <p:nvPr/>
        </p:nvPicPr>
        <p:blipFill>
          <a:blip r:embed="rId1"/>
          <a:stretch>
            <a:fillRect/>
          </a:stretch>
        </p:blipFill>
        <p:spPr>
          <a:xfrm>
            <a:off x="-317" y="777240"/>
            <a:ext cx="5268595" cy="2118360"/>
          </a:xfrm>
          <a:prstGeom prst="rect">
            <a:avLst/>
          </a:prstGeom>
          <a:noFill/>
          <a:ln>
            <a:noFill/>
          </a:ln>
        </p:spPr>
      </p:pic>
      <p:pic>
        <p:nvPicPr>
          <p:cNvPr id="4" name="Picture 6"/>
          <p:cNvPicPr>
            <a:picLocks noChangeAspect="1"/>
          </p:cNvPicPr>
          <p:nvPr/>
        </p:nvPicPr>
        <p:blipFill>
          <a:blip r:embed="rId2"/>
          <a:stretch>
            <a:fillRect/>
          </a:stretch>
        </p:blipFill>
        <p:spPr>
          <a:xfrm>
            <a:off x="0" y="3033713"/>
            <a:ext cx="5271770" cy="2679065"/>
          </a:xfrm>
          <a:prstGeom prst="rect">
            <a:avLst/>
          </a:prstGeom>
          <a:noFill/>
          <a:ln>
            <a:noFill/>
          </a:ln>
        </p:spPr>
      </p:pic>
      <p:sp>
        <p:nvSpPr>
          <p:cNvPr id="16" name="Text Box 15"/>
          <p:cNvSpPr txBox="1"/>
          <p:nvPr/>
        </p:nvSpPr>
        <p:spPr>
          <a:xfrm>
            <a:off x="5638165" y="821690"/>
            <a:ext cx="6217920" cy="922020"/>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Created XGB Classifier model and checked for its evaluation metrics. The model is giving testing score as 87.54%.</a:t>
            </a:r>
            <a:endParaRPr lang="en-US">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35" y="160655"/>
            <a:ext cx="12192635" cy="478155"/>
          </a:xfrm>
          <a:prstGeom prst="rect">
            <a:avLst/>
          </a:prstGeom>
          <a:noFill/>
        </p:spPr>
        <p:txBody>
          <a:bodyPr wrap="square" rtlCol="0">
            <a:spAutoFit/>
          </a:bodyPr>
          <a:lstStyle/>
          <a:p>
            <a:pPr algn="ctr">
              <a:lnSpc>
                <a:spcPct val="90000"/>
              </a:lnSpc>
              <a:spcBef>
                <a:spcPct val="0"/>
              </a:spcBef>
            </a:pPr>
            <a:r>
              <a:rPr lang="en-US" altLang="zh-CN" sz="2800" b="1" u="sng" dirty="0">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sym typeface="+mn-ea"/>
              </a:rPr>
              <a:t>Ada Boost </a:t>
            </a:r>
            <a:r>
              <a:rPr lang="en-IN" altLang="en-US" sz="2800" b="1" u="sng" dirty="0">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sym typeface="+mn-ea"/>
              </a:rPr>
              <a:t>Classifier</a:t>
            </a:r>
            <a:endParaRPr lang="en-IN" altLang="en-US" sz="2800" b="1" u="sng" dirty="0">
              <a:solidFill>
                <a:schemeClr val="tx1">
                  <a:lumMod val="75000"/>
                  <a:lumOff val="25000"/>
                </a:schemeClr>
              </a:solidFill>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sym typeface="+mn-ea"/>
            </a:endParaRPr>
          </a:p>
        </p:txBody>
      </p:sp>
      <p:pic>
        <p:nvPicPr>
          <p:cNvPr id="15" name="Picture 7"/>
          <p:cNvPicPr>
            <a:picLocks noChangeAspect="1"/>
          </p:cNvPicPr>
          <p:nvPr/>
        </p:nvPicPr>
        <p:blipFill>
          <a:blip r:embed="rId1"/>
          <a:stretch>
            <a:fillRect/>
          </a:stretch>
        </p:blipFill>
        <p:spPr>
          <a:xfrm>
            <a:off x="0" y="901700"/>
            <a:ext cx="5697855" cy="5500370"/>
          </a:xfrm>
          <a:prstGeom prst="rect">
            <a:avLst/>
          </a:prstGeom>
          <a:noFill/>
          <a:ln>
            <a:noFill/>
          </a:ln>
        </p:spPr>
      </p:pic>
      <p:sp>
        <p:nvSpPr>
          <p:cNvPr id="2" name="Text Box 1"/>
          <p:cNvSpPr txBox="1"/>
          <p:nvPr/>
        </p:nvSpPr>
        <p:spPr>
          <a:xfrm>
            <a:off x="6176010" y="953770"/>
            <a:ext cx="5639435" cy="133794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Created Ada Boost Classifier model and checked for its evaluation metrics. The model is giving testing score as 79.18%.</a:t>
            </a:r>
            <a:endParaRPr lang="en-US">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635" y="160655"/>
            <a:ext cx="12192635" cy="865505"/>
          </a:xfrm>
          <a:prstGeom prst="rect">
            <a:avLst/>
          </a:prstGeom>
          <a:noFill/>
        </p:spPr>
        <p:txBody>
          <a:bodyPr wrap="square" rtlCol="0">
            <a:spAutoFit/>
          </a:bodyPr>
          <a:lstStyle/>
          <a:p>
            <a:pPr algn="ctr">
              <a:lnSpc>
                <a:spcPct val="90000"/>
              </a:lnSpc>
              <a:spcBef>
                <a:spcPct val="0"/>
              </a:spcBef>
            </a:pPr>
            <a:r>
              <a:rPr lang="en-US" altLang="zh-CN" sz="2800" b="1" u="sng" dirty="0">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sym typeface="+mn-ea"/>
              </a:rPr>
              <a:t>Gradient Boosting </a:t>
            </a:r>
            <a:r>
              <a:rPr lang="en-IN" altLang="en-US" sz="2800" b="1" u="sng" dirty="0">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sym typeface="+mn-ea"/>
              </a:rPr>
              <a:t>Classifier</a:t>
            </a:r>
            <a:endParaRPr lang="en-US" altLang="zh-CN" sz="2800" b="1" u="sng" dirty="0">
              <a:solidFill>
                <a:schemeClr val="tx1"/>
              </a:solidFill>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endParaRPr>
          </a:p>
          <a:p>
            <a:pPr algn="ctr">
              <a:lnSpc>
                <a:spcPct val="90000"/>
              </a:lnSpc>
              <a:spcBef>
                <a:spcPct val="0"/>
              </a:spcBef>
            </a:pPr>
            <a:endParaRPr lang="zh-CN" altLang="en-US" sz="2800" b="1" dirty="0">
              <a:solidFill>
                <a:schemeClr val="tx1">
                  <a:lumMod val="75000"/>
                  <a:lumOff val="25000"/>
                </a:schemeClr>
              </a:solidFill>
              <a:latin typeface="Microsoft YaHei" panose="020B0503020204020204" pitchFamily="34" charset="-122"/>
              <a:ea typeface="Microsoft YaHei" panose="020B0503020204020204" pitchFamily="34" charset="-122"/>
              <a:cs typeface="+mj-cs"/>
            </a:endParaRPr>
          </a:p>
        </p:txBody>
      </p:sp>
      <p:pic>
        <p:nvPicPr>
          <p:cNvPr id="2" name="Picture 8"/>
          <p:cNvPicPr>
            <a:picLocks noChangeAspect="1"/>
          </p:cNvPicPr>
          <p:nvPr/>
        </p:nvPicPr>
        <p:blipFill>
          <a:blip r:embed="rId1"/>
          <a:stretch>
            <a:fillRect/>
          </a:stretch>
        </p:blipFill>
        <p:spPr>
          <a:xfrm>
            <a:off x="67945" y="734695"/>
            <a:ext cx="5664835" cy="5825490"/>
          </a:xfrm>
          <a:prstGeom prst="rect">
            <a:avLst/>
          </a:prstGeom>
          <a:noFill/>
          <a:ln>
            <a:noFill/>
          </a:ln>
        </p:spPr>
      </p:pic>
      <p:sp>
        <p:nvSpPr>
          <p:cNvPr id="34" name="Text Box 33"/>
          <p:cNvSpPr txBox="1"/>
          <p:nvPr/>
        </p:nvSpPr>
        <p:spPr>
          <a:xfrm>
            <a:off x="6009005" y="846455"/>
            <a:ext cx="5974080" cy="133794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Created Gradient Boosting Classifier model and checked for its evaluation metrics. The model is giving testing score as 82.54%.</a:t>
            </a:r>
            <a:endParaRPr lang="en-US">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35" y="160655"/>
            <a:ext cx="12192635" cy="478155"/>
          </a:xfrm>
          <a:prstGeom prst="rect">
            <a:avLst/>
          </a:prstGeom>
          <a:noFill/>
        </p:spPr>
        <p:txBody>
          <a:bodyPr wrap="square" rtlCol="0">
            <a:spAutoFit/>
          </a:bodyPr>
          <a:lstStyle/>
          <a:p>
            <a:pPr algn="ctr">
              <a:lnSpc>
                <a:spcPct val="90000"/>
              </a:lnSpc>
              <a:spcBef>
                <a:spcPct val="0"/>
              </a:spcBef>
            </a:pPr>
            <a:r>
              <a:rPr lang="en-US" altLang="zh-CN" sz="2800" b="1" u="sng" dirty="0">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sym typeface="+mn-ea"/>
              </a:rPr>
              <a:t>Random Forest</a:t>
            </a:r>
            <a:r>
              <a:rPr lang="en-IN" altLang="en-US" sz="2800" b="1" u="sng" dirty="0">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sym typeface="+mn-ea"/>
              </a:rPr>
              <a:t> Classifier</a:t>
            </a:r>
            <a:endParaRPr lang="en-IN" altLang="en-US" sz="2800" b="1" u="sng" dirty="0">
              <a:solidFill>
                <a:schemeClr val="tx1">
                  <a:lumMod val="75000"/>
                  <a:lumOff val="25000"/>
                </a:schemeClr>
              </a:solidFill>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sym typeface="+mn-ea"/>
            </a:endParaRPr>
          </a:p>
        </p:txBody>
      </p:sp>
      <p:pic>
        <p:nvPicPr>
          <p:cNvPr id="17" name="Picture 9"/>
          <p:cNvPicPr>
            <a:picLocks noChangeAspect="1"/>
          </p:cNvPicPr>
          <p:nvPr/>
        </p:nvPicPr>
        <p:blipFill>
          <a:blip r:embed="rId1"/>
          <a:stretch>
            <a:fillRect/>
          </a:stretch>
        </p:blipFill>
        <p:spPr>
          <a:xfrm>
            <a:off x="0" y="789940"/>
            <a:ext cx="5377180" cy="5940425"/>
          </a:xfrm>
          <a:prstGeom prst="rect">
            <a:avLst/>
          </a:prstGeom>
          <a:noFill/>
          <a:ln>
            <a:noFill/>
          </a:ln>
        </p:spPr>
      </p:pic>
      <p:sp>
        <p:nvSpPr>
          <p:cNvPr id="3" name="Text Box 2"/>
          <p:cNvSpPr txBox="1"/>
          <p:nvPr/>
        </p:nvSpPr>
        <p:spPr>
          <a:xfrm>
            <a:off x="5638165" y="862330"/>
            <a:ext cx="6207760" cy="133794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Created Random Forest Classifier model and checked for its evaluation metrics. The model is giving testing score as 93.86%.</a:t>
            </a:r>
            <a:endParaRPr lang="en-US">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0" y="160655"/>
            <a:ext cx="12192000" cy="478155"/>
          </a:xfrm>
          <a:prstGeom prst="rect">
            <a:avLst/>
          </a:prstGeom>
          <a:noFill/>
        </p:spPr>
        <p:txBody>
          <a:bodyPr wrap="square" rtlCol="0">
            <a:spAutoFit/>
          </a:bodyPr>
          <a:lstStyle/>
          <a:p>
            <a:pPr algn="ctr">
              <a:lnSpc>
                <a:spcPct val="90000"/>
              </a:lnSpc>
              <a:spcBef>
                <a:spcPct val="0"/>
              </a:spcBef>
            </a:pPr>
            <a:r>
              <a:rPr lang="en-IN" altLang="en-US" sz="2800" b="1" u="sng" dirty="0">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sym typeface="+mn-ea"/>
              </a:rPr>
              <a:t>Decision </a:t>
            </a:r>
            <a:r>
              <a:rPr lang="en-IN" sz="2800" b="1" u="sng" dirty="0">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sym typeface="+mn-ea"/>
              </a:rPr>
              <a:t>Tree </a:t>
            </a:r>
            <a:r>
              <a:rPr lang="en-IN" altLang="en-US" sz="2800" b="1" u="sng" dirty="0">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sym typeface="+mn-ea"/>
              </a:rPr>
              <a:t>Classifier</a:t>
            </a:r>
            <a:endParaRPr lang="zh-CN" altLang="en-US" sz="2800" b="1" dirty="0">
              <a:solidFill>
                <a:schemeClr val="tx1">
                  <a:lumMod val="75000"/>
                  <a:lumOff val="25000"/>
                </a:schemeClr>
              </a:solidFill>
              <a:latin typeface="Microsoft YaHei" panose="020B0503020204020204" pitchFamily="34" charset="-122"/>
              <a:ea typeface="Microsoft YaHei" panose="020B0503020204020204" pitchFamily="34" charset="-122"/>
              <a:cs typeface="+mj-cs"/>
            </a:endParaRPr>
          </a:p>
        </p:txBody>
      </p:sp>
      <p:pic>
        <p:nvPicPr>
          <p:cNvPr id="4" name="Picture 10"/>
          <p:cNvPicPr>
            <a:picLocks noChangeAspect="1"/>
          </p:cNvPicPr>
          <p:nvPr/>
        </p:nvPicPr>
        <p:blipFill>
          <a:blip r:embed="rId1"/>
          <a:stretch>
            <a:fillRect/>
          </a:stretch>
        </p:blipFill>
        <p:spPr>
          <a:xfrm>
            <a:off x="0" y="791210"/>
            <a:ext cx="5781675" cy="5850255"/>
          </a:xfrm>
          <a:prstGeom prst="rect">
            <a:avLst/>
          </a:prstGeom>
          <a:noFill/>
          <a:ln>
            <a:noFill/>
          </a:ln>
        </p:spPr>
      </p:pic>
      <p:sp>
        <p:nvSpPr>
          <p:cNvPr id="13" name="Text Box 12"/>
          <p:cNvSpPr txBox="1"/>
          <p:nvPr/>
        </p:nvSpPr>
        <p:spPr>
          <a:xfrm>
            <a:off x="5983605" y="922655"/>
            <a:ext cx="5832475" cy="133794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Created Decision Tree  Classifier model and checked for its evaluation metrics. The model is giving testing score as 87.88%.</a:t>
            </a:r>
            <a:endParaRPr lang="en-US">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283845"/>
            <a:ext cx="12191365" cy="478155"/>
          </a:xfrm>
          <a:prstGeom prst="rect">
            <a:avLst/>
          </a:prstGeom>
          <a:noFill/>
        </p:spPr>
        <p:txBody>
          <a:bodyPr wrap="square" rtlCol="0">
            <a:spAutoFit/>
          </a:bodyPr>
          <a:p>
            <a:pPr algn="ctr">
              <a:lnSpc>
                <a:spcPct val="90000"/>
              </a:lnSpc>
              <a:spcBef>
                <a:spcPct val="0"/>
              </a:spcBef>
            </a:pPr>
            <a:r>
              <a:rPr lang="en-IN" altLang="en-US" sz="2800" b="1" u="sng" dirty="0">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cs typeface="Calibri" panose="020F0502020204030204" charset="0"/>
                <a:sym typeface="+mn-ea"/>
              </a:rPr>
              <a:t>Logistic Regression</a:t>
            </a:r>
            <a:endParaRPr lang="en-US" sz="2800">
              <a:latin typeface="Microsoft YaHei" panose="020B0503020204020204" pitchFamily="34" charset="-122"/>
              <a:ea typeface="Microsoft YaHei" panose="020B0503020204020204" pitchFamily="34" charset="-122"/>
            </a:endParaRPr>
          </a:p>
        </p:txBody>
      </p:sp>
      <p:pic>
        <p:nvPicPr>
          <p:cNvPr id="19" name="Picture 11"/>
          <p:cNvPicPr>
            <a:picLocks noChangeAspect="1"/>
          </p:cNvPicPr>
          <p:nvPr/>
        </p:nvPicPr>
        <p:blipFill>
          <a:blip r:embed="rId1"/>
          <a:stretch>
            <a:fillRect/>
          </a:stretch>
        </p:blipFill>
        <p:spPr>
          <a:xfrm>
            <a:off x="0" y="853440"/>
            <a:ext cx="5636260" cy="5800725"/>
          </a:xfrm>
          <a:prstGeom prst="rect">
            <a:avLst/>
          </a:prstGeom>
          <a:noFill/>
          <a:ln>
            <a:noFill/>
          </a:ln>
        </p:spPr>
      </p:pic>
      <p:sp>
        <p:nvSpPr>
          <p:cNvPr id="3" name="Text Box 2"/>
          <p:cNvSpPr txBox="1"/>
          <p:nvPr/>
        </p:nvSpPr>
        <p:spPr>
          <a:xfrm>
            <a:off x="5760720" y="984250"/>
            <a:ext cx="6298565" cy="922020"/>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Created Logistic Regression model and checked for its evaluation metrics. The model is giving testing score as 77.11%.</a:t>
            </a:r>
            <a:endParaRPr lang="en-US">
              <a:latin typeface="Calibri" panose="020F0502020204030204" charset="0"/>
              <a:cs typeface="Calibri" panose="020F05020202040302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9685" y="304165"/>
            <a:ext cx="12161520" cy="521970"/>
          </a:xfrm>
          <a:prstGeom prst="rect">
            <a:avLst/>
          </a:prstGeom>
          <a:noFill/>
        </p:spPr>
        <p:txBody>
          <a:bodyPr wrap="square" rtlCol="0">
            <a:spAutoFit/>
          </a:bodyPr>
          <a:p>
            <a:pPr algn="ctr"/>
            <a:r>
              <a:rPr lang="en-IN" altLang="en-US" sz="2800" b="1" u="sng">
                <a:latin typeface="Microsoft YaHei" panose="020B0503020204020204" pitchFamily="34" charset="-122"/>
                <a:ea typeface="Microsoft YaHei" panose="020B0503020204020204" pitchFamily="34" charset="-122"/>
              </a:rPr>
              <a:t>ROC-AUC Curve for all the models</a:t>
            </a:r>
            <a:endParaRPr lang="en-IN" altLang="en-US" sz="2800" b="1" u="sng">
              <a:latin typeface="Microsoft YaHei" panose="020B0503020204020204" pitchFamily="34" charset="-122"/>
              <a:ea typeface="Microsoft YaHei" panose="020B0503020204020204" pitchFamily="34" charset="-122"/>
            </a:endParaRPr>
          </a:p>
        </p:txBody>
      </p:sp>
      <p:pic>
        <p:nvPicPr>
          <p:cNvPr id="103" name="Picture 102"/>
          <p:cNvPicPr/>
          <p:nvPr/>
        </p:nvPicPr>
        <p:blipFill>
          <a:blip r:embed="rId1"/>
          <a:stretch>
            <a:fillRect/>
          </a:stretch>
        </p:blipFill>
        <p:spPr>
          <a:xfrm>
            <a:off x="196532" y="1187450"/>
            <a:ext cx="4901565" cy="3327400"/>
          </a:xfrm>
          <a:prstGeom prst="rect">
            <a:avLst/>
          </a:prstGeom>
          <a:noFill/>
          <a:ln w="9525">
            <a:noFill/>
          </a:ln>
        </p:spPr>
      </p:pic>
      <p:sp>
        <p:nvSpPr>
          <p:cNvPr id="4" name="Text Box 3"/>
          <p:cNvSpPr txBox="1"/>
          <p:nvPr/>
        </p:nvSpPr>
        <p:spPr>
          <a:xfrm>
            <a:off x="5344795" y="1257935"/>
            <a:ext cx="5527675" cy="922020"/>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I have generated the ROC Curve for all the models used here and it shows the AUC score for the models.</a:t>
            </a:r>
            <a:endParaRPr lang="en-US">
              <a:latin typeface="Calibri" panose="020F0502020204030204" charset="0"/>
              <a:cs typeface="Calibri" panose="020F05020202040302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263525"/>
            <a:ext cx="12190730" cy="478155"/>
          </a:xfrm>
          <a:prstGeom prst="rect">
            <a:avLst/>
          </a:prstGeom>
          <a:noFill/>
        </p:spPr>
        <p:txBody>
          <a:bodyPr wrap="square" rtlCol="0">
            <a:spAutoFit/>
          </a:bodyPr>
          <a:p>
            <a:pPr algn="ctr">
              <a:lnSpc>
                <a:spcPct val="90000"/>
              </a:lnSpc>
              <a:spcBef>
                <a:spcPct val="0"/>
              </a:spcBef>
            </a:pPr>
            <a:r>
              <a:rPr lang="en-US" altLang="zh-CN" sz="2800" b="1" u="sng" dirty="0">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cs typeface="Calibri" panose="020F0502020204030204" charset="0"/>
                <a:sym typeface="+mn-ea"/>
              </a:rPr>
              <a:t>Hyperparameter Tuning And Creating Final Model</a:t>
            </a:r>
            <a:endParaRPr lang="en-US" sz="2800">
              <a:latin typeface="Microsoft YaHei" panose="020B0503020204020204" pitchFamily="34" charset="-122"/>
              <a:ea typeface="Microsoft YaHei" panose="020B0503020204020204" pitchFamily="34" charset="-122"/>
            </a:endParaRPr>
          </a:p>
        </p:txBody>
      </p:sp>
      <p:pic>
        <p:nvPicPr>
          <p:cNvPr id="21" name="Picture 13"/>
          <p:cNvPicPr>
            <a:picLocks noChangeAspect="1"/>
          </p:cNvPicPr>
          <p:nvPr/>
        </p:nvPicPr>
        <p:blipFill>
          <a:blip r:embed="rId1"/>
          <a:stretch>
            <a:fillRect/>
          </a:stretch>
        </p:blipFill>
        <p:spPr>
          <a:xfrm>
            <a:off x="0" y="1046480"/>
            <a:ext cx="5748655" cy="2996565"/>
          </a:xfrm>
          <a:prstGeom prst="rect">
            <a:avLst/>
          </a:prstGeom>
          <a:noFill/>
          <a:ln>
            <a:noFill/>
          </a:ln>
        </p:spPr>
      </p:pic>
      <p:pic>
        <p:nvPicPr>
          <p:cNvPr id="22" name="Picture 14"/>
          <p:cNvPicPr>
            <a:picLocks noChangeAspect="1"/>
          </p:cNvPicPr>
          <p:nvPr/>
        </p:nvPicPr>
        <p:blipFill>
          <a:blip r:embed="rId2"/>
          <a:stretch>
            <a:fillRect/>
          </a:stretch>
        </p:blipFill>
        <p:spPr>
          <a:xfrm>
            <a:off x="6101080" y="1047115"/>
            <a:ext cx="6089650" cy="2995930"/>
          </a:xfrm>
          <a:prstGeom prst="rect">
            <a:avLst/>
          </a:prstGeom>
          <a:noFill/>
          <a:ln>
            <a:noFill/>
          </a:ln>
        </p:spPr>
      </p:pic>
      <p:sp>
        <p:nvSpPr>
          <p:cNvPr id="3" name="Text Box 2"/>
          <p:cNvSpPr txBox="1"/>
          <p:nvPr/>
        </p:nvSpPr>
        <p:spPr>
          <a:xfrm>
            <a:off x="1270" y="4311015"/>
            <a:ext cx="12189460" cy="175323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I have used Grid Search CV to tuned the model and g</a:t>
            </a:r>
            <a:r>
              <a:rPr lang="en-IN" altLang="en-US">
                <a:latin typeface="Calibri" panose="020F0502020204030204" charset="0"/>
                <a:cs typeface="Calibri" panose="020F0502020204030204" charset="0"/>
                <a:sym typeface="+mn-ea"/>
              </a:rPr>
              <a:t>o</a:t>
            </a:r>
            <a:r>
              <a:rPr lang="en-US">
                <a:latin typeface="Calibri" panose="020F0502020204030204" charset="0"/>
                <a:cs typeface="Calibri" panose="020F0502020204030204" charset="0"/>
                <a:sym typeface="+mn-ea"/>
              </a:rPr>
              <a:t>t the best parameters of </a:t>
            </a:r>
            <a:r>
              <a:rPr lang="en-IN" altLang="en-US">
                <a:latin typeface="Calibri" panose="020F0502020204030204" charset="0"/>
                <a:cs typeface="Calibri" panose="020F0502020204030204" charset="0"/>
                <a:sym typeface="+mn-ea"/>
              </a:rPr>
              <a:t>Random Forest Classifier </a:t>
            </a:r>
            <a:r>
              <a:rPr lang="en-US">
                <a:latin typeface="Calibri" panose="020F0502020204030204" charset="0"/>
                <a:cs typeface="Calibri" panose="020F0502020204030204" charset="0"/>
                <a:sym typeface="+mn-ea"/>
              </a:rPr>
              <a:t> And after getting the best parameters used  that for building final model to get the best accuracy.</a:t>
            </a:r>
            <a:endParaRPr lang="en-US">
              <a:latin typeface="Calibri" panose="020F0502020204030204" charset="0"/>
              <a:cs typeface="Calibri" panose="020F0502020204030204" charset="0"/>
              <a:sym typeface="+mn-ea"/>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After performing hyper parameter tuning using best parameters of Random Forest Classifier, the training,testing,cross validation and f1-scores reduced.So I am saving the model on which hyper parameter tuning was not done.</a:t>
            </a:r>
            <a:endParaRPr lang="en-US">
              <a:latin typeface="Calibri" panose="020F0502020204030204" charset="0"/>
              <a:cs typeface="Calibri" panose="020F05020202040302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375285"/>
            <a:ext cx="12192635" cy="737235"/>
          </a:xfrm>
          <a:prstGeom prst="rect">
            <a:avLst/>
          </a:prstGeom>
          <a:noFill/>
        </p:spPr>
        <p:txBody>
          <a:bodyPr wrap="square" rtlCol="0">
            <a:spAutoFit/>
          </a:bodyPr>
          <a:p>
            <a:pPr indent="0" algn="ctr">
              <a:lnSpc>
                <a:spcPct val="150000"/>
              </a:lnSpc>
              <a:buFont typeface="Wingdings" panose="05000000000000000000" charset="0"/>
              <a:buNone/>
            </a:pPr>
            <a:r>
              <a:rPr lang="en-US" sz="2800" b="1" u="sng" dirty="0">
                <a:latin typeface="Microsoft YaHei" panose="020B0503020204020204" pitchFamily="34" charset="-122"/>
                <a:ea typeface="Microsoft YaHei" panose="020B0503020204020204" pitchFamily="34" charset="-122"/>
                <a:cs typeface="Calibri" panose="020F0502020204030204" charset="0"/>
                <a:sym typeface="+mn-ea"/>
              </a:rPr>
              <a:t>Saving The Model And Prediction From Saved Model</a:t>
            </a:r>
            <a:endParaRPr lang="en-US" sz="2800">
              <a:latin typeface="Microsoft YaHei" panose="020B0503020204020204" pitchFamily="34" charset="-122"/>
              <a:ea typeface="Microsoft YaHei" panose="020B0503020204020204" pitchFamily="34" charset="-122"/>
            </a:endParaRPr>
          </a:p>
        </p:txBody>
      </p:sp>
      <p:pic>
        <p:nvPicPr>
          <p:cNvPr id="23" name="Picture 15"/>
          <p:cNvPicPr>
            <a:picLocks noChangeAspect="1"/>
          </p:cNvPicPr>
          <p:nvPr/>
        </p:nvPicPr>
        <p:blipFill>
          <a:blip r:embed="rId1"/>
          <a:stretch>
            <a:fillRect/>
          </a:stretch>
        </p:blipFill>
        <p:spPr>
          <a:xfrm>
            <a:off x="669925" y="1245870"/>
            <a:ext cx="5267960" cy="1225550"/>
          </a:xfrm>
          <a:prstGeom prst="rect">
            <a:avLst/>
          </a:prstGeom>
          <a:noFill/>
          <a:ln>
            <a:noFill/>
          </a:ln>
        </p:spPr>
      </p:pic>
      <p:pic>
        <p:nvPicPr>
          <p:cNvPr id="24" name="Picture 16"/>
          <p:cNvPicPr>
            <a:picLocks noChangeAspect="1"/>
          </p:cNvPicPr>
          <p:nvPr/>
        </p:nvPicPr>
        <p:blipFill>
          <a:blip r:embed="rId2"/>
          <a:stretch>
            <a:fillRect/>
          </a:stretch>
        </p:blipFill>
        <p:spPr>
          <a:xfrm>
            <a:off x="669925" y="2604770"/>
            <a:ext cx="5268595" cy="1621790"/>
          </a:xfrm>
          <a:prstGeom prst="rect">
            <a:avLst/>
          </a:prstGeom>
          <a:noFill/>
          <a:ln>
            <a:noFill/>
          </a:ln>
        </p:spPr>
      </p:pic>
      <p:sp>
        <p:nvSpPr>
          <p:cNvPr id="3" name="Text Box 2"/>
          <p:cNvSpPr txBox="1"/>
          <p:nvPr/>
        </p:nvSpPr>
        <p:spPr>
          <a:xfrm>
            <a:off x="6277610" y="1329055"/>
            <a:ext cx="4331335" cy="2999740"/>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IN" dirty="0">
                <a:effectLst/>
                <a:latin typeface="Calibri" panose="020F0502020204030204" charset="0"/>
                <a:ea typeface="Calibri" panose="020F0502020204030204" charset="0"/>
                <a:cs typeface="Calibri" panose="020F0502020204030204" charset="0"/>
                <a:sym typeface="+mn-ea"/>
              </a:rPr>
              <a:t>I have saved my final best model using </a:t>
            </a:r>
            <a:r>
              <a:rPr lang="en-US" altLang="en-IN" dirty="0" err="1">
                <a:effectLst/>
                <a:latin typeface="Calibri" panose="020F0502020204030204" charset="0"/>
                <a:ea typeface="Calibri" panose="020F0502020204030204" charset="0"/>
                <a:cs typeface="Calibri" panose="020F0502020204030204" charset="0"/>
                <a:sym typeface="+mn-ea"/>
              </a:rPr>
              <a:t>pickle </a:t>
            </a:r>
            <a:r>
              <a:rPr lang="en-IN" dirty="0">
                <a:effectLst/>
                <a:latin typeface="Calibri" panose="020F0502020204030204" charset="0"/>
                <a:ea typeface="Calibri" panose="020F0502020204030204" charset="0"/>
                <a:cs typeface="Calibri" panose="020F0502020204030204" charset="0"/>
                <a:sym typeface="+mn-ea"/>
              </a:rPr>
              <a:t>library and loaded saved model for predictions.</a:t>
            </a:r>
            <a:endParaRPr lang="en-IN" dirty="0">
              <a:effectLst/>
              <a:latin typeface="Calibri" panose="020F0502020204030204" charset="0"/>
              <a:ea typeface="Calibri" panose="020F0502020204030204" charset="0"/>
              <a:cs typeface="Calibri" panose="020F0502020204030204" charset="0"/>
              <a:sym typeface="+mn-ea"/>
            </a:endParaRPr>
          </a:p>
          <a:p>
            <a:pPr marL="285750" indent="-285750" algn="just">
              <a:lnSpc>
                <a:spcPct val="150000"/>
              </a:lnSpc>
              <a:buFont typeface="Wingdings" panose="05000000000000000000" charset="0"/>
              <a:buChar char="Ø"/>
            </a:pPr>
            <a:r>
              <a:rPr lang="en-US" dirty="0">
                <a:effectLst/>
                <a:latin typeface="Calibri" panose="020F0502020204030204" charset="0"/>
                <a:cs typeface="Calibri" panose="020F0502020204030204" charset="0"/>
                <a:sym typeface="+mn-ea"/>
              </a:rPr>
              <a:t>we can see the predicted values and actual values of defaulters and non-defaulters</a:t>
            </a:r>
            <a:r>
              <a:rPr lang="en-IN" dirty="0">
                <a:effectLst/>
                <a:latin typeface="Calibri" panose="020F0502020204030204" charset="0"/>
                <a:ea typeface="Calibri" panose="020F0502020204030204" charset="0"/>
                <a:cs typeface="Calibri" panose="020F0502020204030204" charset="0"/>
                <a:sym typeface="+mn-ea"/>
              </a:rPr>
              <a:t>.</a:t>
            </a:r>
            <a:endParaRPr lang="en-US" dirty="0">
              <a:effectLst/>
              <a:latin typeface="Calibri" panose="020F0502020204030204" charset="0"/>
              <a:cs typeface="Calibri" panose="020F0502020204030204" charset="0"/>
              <a:sym typeface="+mn-ea"/>
            </a:endParaRPr>
          </a:p>
          <a:p>
            <a:pPr marL="285750" indent="-285750" algn="just">
              <a:lnSpc>
                <a:spcPct val="150000"/>
              </a:lnSpc>
              <a:buFont typeface="Wingdings" panose="05000000000000000000" charset="0"/>
              <a:buChar char="Ø"/>
            </a:pP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0" y="0"/>
            <a:ext cx="12192635" cy="478155"/>
          </a:xfrm>
          <a:prstGeom prst="rect">
            <a:avLst/>
          </a:prstGeom>
          <a:noFill/>
        </p:spPr>
        <p:txBody>
          <a:bodyPr wrap="square" rtlCol="0">
            <a:spAutoFit/>
          </a:bodyPr>
          <a:p>
            <a:pPr algn="ctr">
              <a:lnSpc>
                <a:spcPct val="90000"/>
              </a:lnSpc>
              <a:spcBef>
                <a:spcPct val="0"/>
              </a:spcBef>
            </a:pPr>
            <a:r>
              <a:rPr lang="en-US" altLang="zh-CN" sz="2800" b="1" u="sng" dirty="0">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cs typeface="Calibri" panose="020F0502020204030204" charset="0"/>
                <a:sym typeface="+mn-ea"/>
              </a:rPr>
              <a:t>Conclusion</a:t>
            </a:r>
            <a:endParaRPr lang="en-US" sz="2800">
              <a:latin typeface="Microsoft YaHei" panose="020B0503020204020204" pitchFamily="34" charset="-122"/>
              <a:ea typeface="Microsoft YaHei" panose="020B0503020204020204" pitchFamily="34" charset="-122"/>
            </a:endParaRPr>
          </a:p>
        </p:txBody>
      </p:sp>
      <p:sp>
        <p:nvSpPr>
          <p:cNvPr id="5" name="Text Box 4"/>
          <p:cNvSpPr txBox="1"/>
          <p:nvPr/>
        </p:nvSpPr>
        <p:spPr>
          <a:xfrm>
            <a:off x="41275" y="478155"/>
            <a:ext cx="12110720" cy="5908040"/>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dirty="0">
                <a:effectLst/>
                <a:latin typeface="Calibri" panose="020F0502020204030204" charset="0"/>
                <a:cs typeface="Calibri" panose="020F0502020204030204" charset="0"/>
                <a:sym typeface="+mn-ea"/>
              </a:rPr>
              <a:t>From the whole study we found that the MFIs have provided loan to the user who have no recharge or balance in their account which needs to be stopped. </a:t>
            </a:r>
            <a:endParaRPr lang="en-US" dirty="0">
              <a:effectLst/>
              <a:latin typeface="Calibri" panose="020F0502020204030204" charset="0"/>
              <a:cs typeface="Calibri" panose="020F0502020204030204" charset="0"/>
              <a:sym typeface="+mn-ea"/>
            </a:endParaRPr>
          </a:p>
          <a:p>
            <a:pPr marL="285750" indent="-285750" algn="just">
              <a:lnSpc>
                <a:spcPct val="150000"/>
              </a:lnSpc>
              <a:buFont typeface="Wingdings" panose="05000000000000000000" charset="0"/>
              <a:buChar char="Ø"/>
            </a:pPr>
            <a:r>
              <a:rPr lang="en-US" dirty="0">
                <a:effectLst/>
                <a:latin typeface="Calibri" panose="020F0502020204030204" charset="0"/>
                <a:cs typeface="Calibri" panose="020F0502020204030204" charset="0"/>
                <a:sym typeface="+mn-ea"/>
              </a:rPr>
              <a:t>Also, the frequency of main account recharged in last 30 days &amp; 90 days we have seen the users with low frequency are causing huge losses, company should implement some kind of strategies to reduce like sending SMS alerts for notification.</a:t>
            </a:r>
            <a:endParaRPr lang="en-US" dirty="0">
              <a:effectLst/>
              <a:latin typeface="Calibri" panose="020F0502020204030204" charset="0"/>
              <a:cs typeface="Calibri" panose="020F0502020204030204" charset="0"/>
              <a:sym typeface="+mn-ea"/>
            </a:endParaRPr>
          </a:p>
          <a:p>
            <a:pPr marL="285750" indent="-285750" algn="just">
              <a:lnSpc>
                <a:spcPct val="150000"/>
              </a:lnSpc>
              <a:buFont typeface="Wingdings" panose="05000000000000000000" charset="0"/>
              <a:buChar char="Ø"/>
            </a:pPr>
            <a:r>
              <a:rPr lang="en-US" dirty="0">
                <a:effectLst/>
                <a:latin typeface="Calibri" panose="020F0502020204030204" charset="0"/>
                <a:cs typeface="Calibri" panose="020F0502020204030204" charset="0"/>
                <a:sym typeface="+mn-ea"/>
              </a:rPr>
              <a:t> We found the defaulting rate is higher in old customers list.</a:t>
            </a:r>
            <a:endParaRPr lang="en-US" dirty="0">
              <a:effectLst/>
              <a:latin typeface="Calibri" panose="020F0502020204030204" charset="0"/>
              <a:cs typeface="Calibri" panose="020F0502020204030204" charset="0"/>
              <a:sym typeface="+mn-ea"/>
            </a:endParaRPr>
          </a:p>
          <a:p>
            <a:pPr marL="285750" indent="-285750" algn="just">
              <a:lnSpc>
                <a:spcPct val="150000"/>
              </a:lnSpc>
              <a:buFont typeface="Wingdings" panose="05000000000000000000" charset="0"/>
              <a:buChar char="Ø"/>
            </a:pPr>
            <a:r>
              <a:rPr lang="en-US" dirty="0">
                <a:effectLst/>
                <a:latin typeface="Calibri" panose="020F0502020204030204" charset="0"/>
                <a:cs typeface="Calibri" panose="020F0502020204030204" charset="0"/>
                <a:sym typeface="+mn-ea"/>
              </a:rPr>
              <a:t>This case study aims to give an idea of applying EDA in a real business scenario. In this case study, apart from applying the techniques that we have learnt in the EDA module, we will also develop a basic understanding of risk analytics in banking and financial services and understand how data is used to minimize the risk of losing money while lending to customers.</a:t>
            </a:r>
            <a:endParaRPr lang="en-US" b="0" i="0" dirty="0">
              <a:effectLst/>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dirty="0">
                <a:effectLst/>
                <a:latin typeface="Calibri" panose="020F0502020204030204" charset="0"/>
                <a:cs typeface="Calibri" panose="020F0502020204030204" charset="0"/>
                <a:sym typeface="+mn-ea"/>
              </a:rPr>
              <a:t>From this dataset we were able to understand that the selection of customers for the credit to know whether they are defaulters or non-defaulters are done on the basis of different features.</a:t>
            </a:r>
            <a:endParaRPr lang="en-US" dirty="0">
              <a:effectLst/>
              <a:latin typeface="Calibri" panose="020F0502020204030204" charset="0"/>
              <a:cs typeface="Calibri" panose="020F0502020204030204" charset="0"/>
              <a:sym typeface="+mn-ea"/>
            </a:endParaRPr>
          </a:p>
          <a:p>
            <a:pPr marL="285750" indent="-285750" algn="just">
              <a:lnSpc>
                <a:spcPct val="150000"/>
              </a:lnSpc>
              <a:buFont typeface="Wingdings" panose="05000000000000000000" charset="0"/>
              <a:buChar char="Ø"/>
            </a:pPr>
            <a:r>
              <a:rPr lang="en-US" dirty="0">
                <a:effectLst/>
                <a:latin typeface="Calibri" panose="020F0502020204030204" charset="0"/>
                <a:cs typeface="Calibri" panose="020F0502020204030204" charset="0"/>
                <a:sym typeface="+mn-ea"/>
              </a:rPr>
              <a:t>Overall, we can say that this dataset is good for predicting the defaulters level using classification analysis and conclude that Gradient Boosting Classifier is the best working algorithm model we obtained. We can improve the data by adding some more features.</a:t>
            </a:r>
            <a:endParaRPr lang="en-US" b="0" i="0" dirty="0">
              <a:effectLst/>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endParaRPr lang="en-US">
              <a:latin typeface="Calibri" panose="020F0502020204030204" charset="0"/>
              <a:cs typeface="Calibri" panose="020F050202020403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160" y="172720"/>
            <a:ext cx="12211685" cy="737235"/>
          </a:xfrm>
          <a:prstGeom prst="rect">
            <a:avLst/>
          </a:prstGeom>
          <a:noFill/>
        </p:spPr>
        <p:txBody>
          <a:bodyPr wrap="square" rtlCol="0">
            <a:spAutoFit/>
          </a:bodyPr>
          <a:p>
            <a:pPr algn="ctr">
              <a:lnSpc>
                <a:spcPct val="150000"/>
              </a:lnSpc>
            </a:pPr>
            <a:r>
              <a:rPr lang="en-US" sz="2800" b="1" u="sng">
                <a:latin typeface="Microsoft YaHei" panose="020B0503020204020204" pitchFamily="34" charset="-122"/>
                <a:ea typeface="Microsoft YaHei" panose="020B0503020204020204" pitchFamily="34" charset="-122"/>
                <a:cs typeface="Calibri" panose="020F0502020204030204" charset="0"/>
              </a:rPr>
              <a:t>INTRODUCTION</a:t>
            </a:r>
            <a:endParaRPr lang="en-US" sz="2800" b="1" u="sng">
              <a:latin typeface="Microsoft YaHei" panose="020B0503020204020204" pitchFamily="34" charset="-122"/>
              <a:ea typeface="Microsoft YaHei" panose="020B0503020204020204" pitchFamily="34" charset="-122"/>
              <a:cs typeface="Calibri" panose="020F0502020204030204" charset="0"/>
            </a:endParaRPr>
          </a:p>
        </p:txBody>
      </p:sp>
      <p:sp>
        <p:nvSpPr>
          <p:cNvPr id="3" name="Text Box 2"/>
          <p:cNvSpPr txBox="1"/>
          <p:nvPr/>
        </p:nvSpPr>
        <p:spPr>
          <a:xfrm>
            <a:off x="8890" y="909955"/>
            <a:ext cx="12192635" cy="2999740"/>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endParaRPr lang="en-US">
              <a:latin typeface="Calibri" panose="020F0502020204030204" charset="0"/>
              <a:cs typeface="Calibri" panose="020F05020202040302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2" y="1992428"/>
            <a:ext cx="12192000" cy="2470707"/>
          </a:xfrm>
          <a:prstGeom prst="rect">
            <a:avLst/>
          </a:prstGeom>
          <a:solidFill>
            <a:srgbClr val="2B8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2354230" y="2631162"/>
            <a:ext cx="7959026" cy="1309370"/>
          </a:xfrm>
          <a:prstGeom prst="rect">
            <a:avLst/>
          </a:prstGeom>
          <a:noFill/>
        </p:spPr>
        <p:txBody>
          <a:bodyPr wrap="square" rtlCol="0" anchor="ctr">
            <a:spAutoFit/>
          </a:bodyPr>
          <a:lstStyle/>
          <a:p>
            <a:pPr algn="ctr">
              <a:lnSpc>
                <a:spcPct val="90000"/>
              </a:lnSpc>
              <a:spcBef>
                <a:spcPct val="0"/>
              </a:spcBef>
            </a:pPr>
            <a:r>
              <a:rPr lang="en-US" altLang="zh-CN" sz="8800" b="1" dirty="0" smtClean="0">
                <a:solidFill>
                  <a:srgbClr val="E5F5F7"/>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cs typeface="+mj-cs"/>
              </a:rPr>
              <a:t>THANK YOU</a:t>
            </a:r>
            <a:r>
              <a:rPr lang="zh-CN" altLang="en-US" sz="8800" b="1" dirty="0" smtClean="0">
                <a:solidFill>
                  <a:srgbClr val="E5F5F7"/>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cs typeface="+mj-cs"/>
              </a:rPr>
              <a:t>！</a:t>
            </a:r>
            <a:endParaRPr lang="zh-CN" altLang="en-US" sz="8800" b="1" dirty="0">
              <a:solidFill>
                <a:srgbClr val="E5F5F7"/>
              </a:solidFill>
              <a:effectLst>
                <a:outerShdw blurRad="50800" dist="38100" dir="5400000" algn="t" rotWithShape="0">
                  <a:prstClr val="black">
                    <a:alpha val="40000"/>
                  </a:prstClr>
                </a:outerShdw>
              </a:effectLst>
              <a:latin typeface="Microsoft YaHei" panose="020B0503020204020204" pitchFamily="34" charset="-122"/>
              <a:ea typeface="Microsoft YaHei" panose="020B0503020204020204" pitchFamily="34"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75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1250"/>
                            </p:stCondLst>
                            <p:childTnLst>
                              <p:par>
                                <p:cTn id="9" presetID="49" presetClass="entr" presetSubtype="0" decel="100000" fill="hold" grpId="0" nodeType="afterEffect">
                                  <p:stCondLst>
                                    <p:cond delay="0"/>
                                  </p:stCondLst>
                                  <p:childTnLst>
                                    <p:set>
                                      <p:cBhvr>
                                        <p:cTn id="10" dur="1" fill="hold">
                                          <p:stCondLst>
                                            <p:cond delay="0"/>
                                          </p:stCondLst>
                                        </p:cTn>
                                        <p:tgtEl>
                                          <p:spTgt spid="100"/>
                                        </p:tgtEl>
                                        <p:attrNameLst>
                                          <p:attrName>style.visibility</p:attrName>
                                        </p:attrNameLst>
                                      </p:cBhvr>
                                      <p:to>
                                        <p:strVal val="visible"/>
                                      </p:to>
                                    </p:set>
                                    <p:anim calcmode="lin" valueType="num">
                                      <p:cBhvr>
                                        <p:cTn id="11" dur="500" fill="hold"/>
                                        <p:tgtEl>
                                          <p:spTgt spid="100"/>
                                        </p:tgtEl>
                                        <p:attrNameLst>
                                          <p:attrName>ppt_w</p:attrName>
                                        </p:attrNameLst>
                                      </p:cBhvr>
                                      <p:tavLst>
                                        <p:tav tm="0">
                                          <p:val>
                                            <p:fltVal val="0"/>
                                          </p:val>
                                        </p:tav>
                                        <p:tav tm="100000">
                                          <p:val>
                                            <p:strVal val="#ppt_w"/>
                                          </p:val>
                                        </p:tav>
                                      </p:tavLst>
                                    </p:anim>
                                    <p:anim calcmode="lin" valueType="num">
                                      <p:cBhvr>
                                        <p:cTn id="12" dur="500" fill="hold"/>
                                        <p:tgtEl>
                                          <p:spTgt spid="100"/>
                                        </p:tgtEl>
                                        <p:attrNameLst>
                                          <p:attrName>ppt_h</p:attrName>
                                        </p:attrNameLst>
                                      </p:cBhvr>
                                      <p:tavLst>
                                        <p:tav tm="0">
                                          <p:val>
                                            <p:fltVal val="0"/>
                                          </p:val>
                                        </p:tav>
                                        <p:tav tm="100000">
                                          <p:val>
                                            <p:strVal val="#ppt_h"/>
                                          </p:val>
                                        </p:tav>
                                      </p:tavLst>
                                    </p:anim>
                                    <p:anim calcmode="lin" valueType="num">
                                      <p:cBhvr>
                                        <p:cTn id="13" dur="500" fill="hold"/>
                                        <p:tgtEl>
                                          <p:spTgt spid="100"/>
                                        </p:tgtEl>
                                        <p:attrNameLst>
                                          <p:attrName>style.rotation</p:attrName>
                                        </p:attrNameLst>
                                      </p:cBhvr>
                                      <p:tavLst>
                                        <p:tav tm="0">
                                          <p:val>
                                            <p:fltVal val="360"/>
                                          </p:val>
                                        </p:tav>
                                        <p:tav tm="100000">
                                          <p:val>
                                            <p:fltVal val="0"/>
                                          </p:val>
                                        </p:tav>
                                      </p:tavLst>
                                    </p:anim>
                                    <p:animEffect transition="in" filter="fade">
                                      <p:cBhvr>
                                        <p:cTn id="14"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549275"/>
            <a:ext cx="12192635" cy="521970"/>
          </a:xfrm>
          <a:prstGeom prst="rect">
            <a:avLst/>
          </a:prstGeom>
          <a:noFill/>
        </p:spPr>
        <p:txBody>
          <a:bodyPr wrap="square" rtlCol="0">
            <a:spAutoFit/>
          </a:bodyPr>
          <a:lstStyle/>
          <a:p>
            <a:pPr algn="ctr"/>
            <a:r>
              <a:rPr lang="en-US" sz="2800" b="1" u="sng" dirty="0">
                <a:effectLst>
                  <a:outerShdw blurRad="38100" dist="19050" dir="2700000" algn="tl" rotWithShape="0">
                    <a:schemeClr val="dk1">
                      <a:alpha val="40000"/>
                    </a:schemeClr>
                  </a:outerShdw>
                </a:effectLst>
                <a:latin typeface="Calibri" panose="020F0502020204030204" charset="0"/>
                <a:cs typeface="Calibri" panose="020F0502020204030204" charset="0"/>
                <a:sym typeface="+mn-ea"/>
              </a:rPr>
              <a:t>Problem Statement</a:t>
            </a:r>
            <a:endParaRPr lang="zh-CN" altLang="en-US" sz="2800" b="1" dirty="0">
              <a:solidFill>
                <a:schemeClr val="tx1">
                  <a:lumMod val="75000"/>
                  <a:lumOff val="25000"/>
                </a:schemeClr>
              </a:solidFill>
              <a:latin typeface="Calibri" panose="020F0502020204030204" charset="0"/>
              <a:ea typeface="Microsoft YaHei" panose="020B0503020204020204" pitchFamily="34" charset="-122"/>
              <a:cs typeface="Calibri" panose="020F0502020204030204" charset="0"/>
            </a:endParaRPr>
          </a:p>
        </p:txBody>
      </p:sp>
      <p:sp>
        <p:nvSpPr>
          <p:cNvPr id="9" name="Text Box 8"/>
          <p:cNvSpPr txBox="1"/>
          <p:nvPr/>
        </p:nvSpPr>
        <p:spPr>
          <a:xfrm>
            <a:off x="635" y="1141095"/>
            <a:ext cx="12192000" cy="3415030"/>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A client in telecom industry is collaborating with an MFI to provide micro-credit on mobile balances to be paid back in 5 days. The Consumer is believed to be defaulter if he deviates from the path of paying back the loaned amount within the time duration of 5 days. In order to improve the selection of customers for the credit, the client wants some predictions that could help them in further investment and improvement in selection of customers.</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In this project we need to build a model which can be used to predict in terms of a probability for each loan transaction, whether the customer will be paying back the loaned amount within 5 days of insurance of loan. In this case, Label ‘1’ indicates that the loan has been payed i.e. Non- defaulter, while, Label ‘0’ indicates that the loan has not been payed i.e. defaulter.</a:t>
            </a:r>
            <a:endParaRPr lang="en-US">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160655"/>
            <a:ext cx="12192000" cy="478155"/>
          </a:xfrm>
          <a:prstGeom prst="rect">
            <a:avLst/>
          </a:prstGeom>
          <a:noFill/>
        </p:spPr>
        <p:txBody>
          <a:bodyPr wrap="square" rtlCol="0">
            <a:spAutoFit/>
          </a:bodyPr>
          <a:lstStyle/>
          <a:p>
            <a:pPr algn="ctr">
              <a:lnSpc>
                <a:spcPct val="90000"/>
              </a:lnSpc>
              <a:spcBef>
                <a:spcPct val="0"/>
              </a:spcBef>
            </a:pPr>
            <a:r>
              <a:rPr lang="en-US" altLang="zh-CN" sz="2800" b="1" u="sng" dirty="0">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sym typeface="+mn-ea"/>
              </a:rPr>
              <a:t>Problem Understanding</a:t>
            </a:r>
            <a:endParaRPr lang="zh-CN" altLang="en-US" sz="2800" b="1" dirty="0">
              <a:solidFill>
                <a:schemeClr val="tx1">
                  <a:lumMod val="75000"/>
                  <a:lumOff val="25000"/>
                </a:schemeClr>
              </a:solidFill>
              <a:latin typeface="Microsoft YaHei" panose="020B0503020204020204" pitchFamily="34" charset="-122"/>
              <a:ea typeface="Microsoft YaHei" panose="020B0503020204020204" pitchFamily="34" charset="-122"/>
              <a:cs typeface="+mj-cs"/>
            </a:endParaRPr>
          </a:p>
        </p:txBody>
      </p:sp>
      <p:sp>
        <p:nvSpPr>
          <p:cNvPr id="2" name="Text Box 1"/>
          <p:cNvSpPr txBox="1"/>
          <p:nvPr/>
        </p:nvSpPr>
        <p:spPr>
          <a:xfrm>
            <a:off x="0" y="984250"/>
            <a:ext cx="12191365" cy="4253865"/>
          </a:xfrm>
          <a:prstGeom prst="rect">
            <a:avLst/>
          </a:prstGeom>
          <a:noFill/>
        </p:spPr>
        <p:txBody>
          <a:bodyPr wrap="square" rtlCol="0">
            <a:spAutoFit/>
          </a:bodyPr>
          <a:p>
            <a:pPr indent="0" algn="just">
              <a:lnSpc>
                <a:spcPct val="150000"/>
              </a:lnSpc>
              <a:spcAft>
                <a:spcPts val="900"/>
              </a:spcAft>
              <a:buNone/>
            </a:pPr>
            <a:r>
              <a:rPr lang="en-IN" dirty="0">
                <a:solidFill>
                  <a:srgbClr val="000000"/>
                </a:solidFill>
                <a:effectLst/>
                <a:latin typeface="Calibri" panose="020F0502020204030204" charset="0"/>
                <a:ea typeface="Times New Roman" panose="02020603050405020304" pitchFamily="18" charset="0"/>
                <a:cs typeface="Calibri" panose="020F0502020204030204" charset="0"/>
                <a:sym typeface="+mn-ea"/>
              </a:rPr>
              <a:t>The loan providing companies find it hard to give loans to the people due to their insufficient or non-existent credit history. Because of that, some consumers use it as their advantage by becoming a defaulter. Suppose you work for a consumer finance company which specialises in lending various types of loans to urban customers. You have to use EDA to analyse the patterns present in the data. This will ensure that the applicants are capable of repaying the loan are not rejected.</a:t>
            </a:r>
            <a:endParaRPr lang="en-IN" dirty="0">
              <a:effectLst/>
              <a:latin typeface="Calibri" panose="020F0502020204030204" charset="0"/>
              <a:ea typeface="Calibri" panose="020F0502020204030204" charset="0"/>
              <a:cs typeface="Calibri" panose="020F0502020204030204" charset="0"/>
            </a:endParaRPr>
          </a:p>
          <a:p>
            <a:pPr indent="0" algn="just">
              <a:lnSpc>
                <a:spcPct val="150000"/>
              </a:lnSpc>
              <a:spcAft>
                <a:spcPts val="1200"/>
              </a:spcAft>
              <a:buNone/>
            </a:pPr>
            <a:r>
              <a:rPr lang="en-IN" dirty="0">
                <a:solidFill>
                  <a:srgbClr val="000000"/>
                </a:solidFill>
                <a:effectLst/>
                <a:latin typeface="Calibri" panose="020F0502020204030204" charset="0"/>
                <a:ea typeface="Times New Roman" panose="02020603050405020304" pitchFamily="18" charset="0"/>
                <a:cs typeface="Calibri" panose="020F0502020204030204" charset="0"/>
                <a:sym typeface="+mn-ea"/>
              </a:rPr>
              <a:t>When the company receives a loan application, the company has to decide for loan approval based on the applicant’s profile. Two types of risks are associated with the bank’s decision:</a:t>
            </a:r>
            <a:endParaRPr lang="en-IN" dirty="0">
              <a:solidFill>
                <a:srgbClr val="000000"/>
              </a:solidFill>
              <a:effectLst/>
              <a:latin typeface="Calibri" panose="020F0502020204030204" charset="0"/>
              <a:ea typeface="Times New Roman" panose="02020603050405020304" pitchFamily="18" charset="0"/>
              <a:cs typeface="Calibri" panose="020F0502020204030204" charset="0"/>
              <a:sym typeface="+mn-ea"/>
            </a:endParaRPr>
          </a:p>
          <a:p>
            <a:pPr marL="285750" indent="-285750" algn="just">
              <a:lnSpc>
                <a:spcPct val="150000"/>
              </a:lnSpc>
              <a:spcAft>
                <a:spcPts val="1200"/>
              </a:spcAft>
              <a:buFont typeface="Wingdings" panose="05000000000000000000" charset="0"/>
              <a:buChar char="Ø"/>
            </a:pPr>
            <a:r>
              <a:rPr lang="en-IN" dirty="0">
                <a:solidFill>
                  <a:srgbClr val="000000"/>
                </a:solidFill>
                <a:effectLst/>
                <a:latin typeface="Calibri" panose="020F0502020204030204" charset="0"/>
                <a:ea typeface="Times New Roman" panose="02020603050405020304" pitchFamily="18" charset="0"/>
                <a:cs typeface="Calibri" panose="020F0502020204030204" charset="0"/>
                <a:sym typeface="+mn-ea"/>
              </a:rPr>
              <a:t>If the applicant is likely to repay the loan, then not approving the loan results in a loss of business to the company.</a:t>
            </a:r>
            <a:endParaRPr lang="en-IN" dirty="0">
              <a:solidFill>
                <a:srgbClr val="000000"/>
              </a:solidFill>
              <a:effectLst/>
              <a:latin typeface="Calibri" panose="020F0502020204030204" charset="0"/>
              <a:ea typeface="Times New Roman" panose="02020603050405020304" pitchFamily="18" charset="0"/>
              <a:cs typeface="Calibri" panose="020F0502020204030204" charset="0"/>
              <a:sym typeface="+mn-ea"/>
            </a:endParaRPr>
          </a:p>
          <a:p>
            <a:pPr marL="285750" indent="-285750" algn="just">
              <a:lnSpc>
                <a:spcPct val="150000"/>
              </a:lnSpc>
              <a:spcAft>
                <a:spcPts val="1200"/>
              </a:spcAft>
              <a:buFont typeface="Wingdings" panose="05000000000000000000" charset="0"/>
              <a:buChar char="Ø"/>
            </a:pPr>
            <a:r>
              <a:rPr lang="en-IN" dirty="0">
                <a:solidFill>
                  <a:srgbClr val="000000"/>
                </a:solidFill>
                <a:effectLst/>
                <a:latin typeface="Calibri" panose="020F0502020204030204" charset="0"/>
                <a:ea typeface="Times New Roman" panose="02020603050405020304" pitchFamily="18" charset="0"/>
                <a:cs typeface="Calibri" panose="020F0502020204030204" charset="0"/>
                <a:sym typeface="+mn-ea"/>
              </a:rPr>
              <a:t>If the applicant is not likely to repay the loan, i.e. he/she is likely to default, then approving the loan may lead to a financial loss for the company.</a:t>
            </a:r>
            <a:endParaRPr lang="en-US">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hidden="1"/>
          <p:cNvGrpSpPr/>
          <p:nvPr/>
        </p:nvGrpSpPr>
        <p:grpSpPr>
          <a:xfrm>
            <a:off x="3394780" y="1714500"/>
            <a:ext cx="2576281" cy="1313894"/>
            <a:chOff x="3394780" y="1714500"/>
            <a:chExt cx="2576281" cy="1313894"/>
          </a:xfrm>
        </p:grpSpPr>
        <p:grpSp>
          <p:nvGrpSpPr>
            <p:cNvPr id="20" name="组合 19"/>
            <p:cNvGrpSpPr/>
            <p:nvPr/>
          </p:nvGrpSpPr>
          <p:grpSpPr>
            <a:xfrm>
              <a:off x="3394780" y="1714500"/>
              <a:ext cx="2576281" cy="1313894"/>
              <a:chOff x="1019175" y="1714500"/>
              <a:chExt cx="2576281" cy="1313894"/>
            </a:xfrm>
          </p:grpSpPr>
          <p:sp>
            <p:nvSpPr>
              <p:cNvPr id="21" name="右箭头 20"/>
              <p:cNvSpPr/>
              <p:nvPr/>
            </p:nvSpPr>
            <p:spPr>
              <a:xfrm>
                <a:off x="1590213" y="1714500"/>
                <a:ext cx="2005243" cy="1313894"/>
              </a:xfrm>
              <a:prstGeom prst="rightArrow">
                <a:avLst>
                  <a:gd name="adj1" fmla="val 71082"/>
                  <a:gd name="adj2" fmla="val 73480"/>
                </a:avLst>
              </a:prstGeom>
              <a:solidFill>
                <a:schemeClr val="bg1"/>
              </a:solidFill>
              <a:ln>
                <a:solidFill>
                  <a:srgbClr val="42BA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1019175" y="1817817"/>
                <a:ext cx="1085850" cy="1107260"/>
              </a:xfrm>
              <a:prstGeom prst="ellipse">
                <a:avLst/>
              </a:prstGeom>
              <a:solidFill>
                <a:srgbClr val="42BAC8"/>
              </a:solidFill>
              <a:ln>
                <a:solidFill>
                  <a:srgbClr val="42BA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5" name="图片 34"/>
            <p:cNvPicPr>
              <a:picLocks noChangeAspect="1"/>
            </p:cNvPicPr>
            <p:nvPr/>
          </p:nvPicPr>
          <p:blipFill rotWithShape="1">
            <a:blip r:embed="rId1">
              <a:biLevel thresh="25000"/>
            </a:blip>
            <a:srcRect l="11517" t="9697" r="12158" b="12022"/>
            <a:stretch>
              <a:fillRect/>
            </a:stretch>
          </p:blipFill>
          <p:spPr>
            <a:xfrm rot="2700000">
              <a:off x="3483982" y="2092543"/>
              <a:ext cx="858053" cy="641950"/>
            </a:xfrm>
            <a:prstGeom prst="rect">
              <a:avLst/>
            </a:prstGeom>
          </p:spPr>
        </p:pic>
      </p:grpSp>
      <p:grpSp>
        <p:nvGrpSpPr>
          <p:cNvPr id="5" name="组合 4" hidden="1"/>
          <p:cNvGrpSpPr/>
          <p:nvPr/>
        </p:nvGrpSpPr>
        <p:grpSpPr>
          <a:xfrm>
            <a:off x="6232031" y="1714500"/>
            <a:ext cx="2576281" cy="1313894"/>
            <a:chOff x="6232031" y="1714500"/>
            <a:chExt cx="2576281" cy="1313894"/>
          </a:xfrm>
        </p:grpSpPr>
        <p:grpSp>
          <p:nvGrpSpPr>
            <p:cNvPr id="23" name="组合 22"/>
            <p:cNvGrpSpPr/>
            <p:nvPr/>
          </p:nvGrpSpPr>
          <p:grpSpPr>
            <a:xfrm>
              <a:off x="6232031" y="1714500"/>
              <a:ext cx="2576281" cy="1313894"/>
              <a:chOff x="1019175" y="1714500"/>
              <a:chExt cx="2576281" cy="1313894"/>
            </a:xfrm>
          </p:grpSpPr>
          <p:sp>
            <p:nvSpPr>
              <p:cNvPr id="24" name="右箭头 23"/>
              <p:cNvSpPr/>
              <p:nvPr/>
            </p:nvSpPr>
            <p:spPr>
              <a:xfrm>
                <a:off x="1590213" y="1714500"/>
                <a:ext cx="2005243" cy="1313894"/>
              </a:xfrm>
              <a:prstGeom prst="rightArrow">
                <a:avLst>
                  <a:gd name="adj1" fmla="val 71082"/>
                  <a:gd name="adj2" fmla="val 73480"/>
                </a:avLst>
              </a:prstGeom>
              <a:solidFill>
                <a:schemeClr val="bg1"/>
              </a:solidFill>
              <a:ln>
                <a:solidFill>
                  <a:srgbClr val="42BA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1019175" y="1817817"/>
                <a:ext cx="1085850" cy="1107260"/>
              </a:xfrm>
              <a:prstGeom prst="ellipse">
                <a:avLst/>
              </a:prstGeom>
              <a:solidFill>
                <a:srgbClr val="42BAC8"/>
              </a:solidFill>
              <a:ln>
                <a:solidFill>
                  <a:srgbClr val="42BA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6" name="图片 35"/>
            <p:cNvPicPr>
              <a:picLocks noChangeAspect="1"/>
            </p:cNvPicPr>
            <p:nvPr/>
          </p:nvPicPr>
          <p:blipFill rotWithShape="1">
            <a:blip r:embed="rId2">
              <a:biLevel thresh="25000"/>
            </a:blip>
            <a:srcRect l="16617" t="8459" r="12734" b="13596"/>
            <a:stretch>
              <a:fillRect/>
            </a:stretch>
          </p:blipFill>
          <p:spPr>
            <a:xfrm>
              <a:off x="6375749" y="1992787"/>
              <a:ext cx="798415" cy="757320"/>
            </a:xfrm>
            <a:prstGeom prst="rect">
              <a:avLst/>
            </a:prstGeom>
          </p:spPr>
        </p:pic>
      </p:grpSp>
      <p:grpSp>
        <p:nvGrpSpPr>
          <p:cNvPr id="6" name="组合 5" hidden="1"/>
          <p:cNvGrpSpPr/>
          <p:nvPr/>
        </p:nvGrpSpPr>
        <p:grpSpPr>
          <a:xfrm>
            <a:off x="9069281" y="1714500"/>
            <a:ext cx="2576281" cy="1313894"/>
            <a:chOff x="9069281" y="1714500"/>
            <a:chExt cx="2576281" cy="1313894"/>
          </a:xfrm>
        </p:grpSpPr>
        <p:grpSp>
          <p:nvGrpSpPr>
            <p:cNvPr id="26" name="组合 25"/>
            <p:cNvGrpSpPr/>
            <p:nvPr/>
          </p:nvGrpSpPr>
          <p:grpSpPr>
            <a:xfrm>
              <a:off x="9069281" y="1714500"/>
              <a:ext cx="2576281" cy="1313894"/>
              <a:chOff x="1019175" y="1714500"/>
              <a:chExt cx="2576281" cy="1313894"/>
            </a:xfrm>
          </p:grpSpPr>
          <p:sp>
            <p:nvSpPr>
              <p:cNvPr id="27" name="右箭头 26"/>
              <p:cNvSpPr/>
              <p:nvPr/>
            </p:nvSpPr>
            <p:spPr>
              <a:xfrm>
                <a:off x="1590213" y="1714500"/>
                <a:ext cx="2005243" cy="1313894"/>
              </a:xfrm>
              <a:prstGeom prst="rightArrow">
                <a:avLst>
                  <a:gd name="adj1" fmla="val 71082"/>
                  <a:gd name="adj2" fmla="val 73480"/>
                </a:avLst>
              </a:prstGeom>
              <a:solidFill>
                <a:schemeClr val="bg1"/>
              </a:solidFill>
              <a:ln>
                <a:solidFill>
                  <a:srgbClr val="42BA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019175" y="1817817"/>
                <a:ext cx="1085850" cy="1107260"/>
              </a:xfrm>
              <a:prstGeom prst="ellipse">
                <a:avLst/>
              </a:prstGeom>
              <a:solidFill>
                <a:srgbClr val="42BAC8"/>
              </a:solidFill>
              <a:ln>
                <a:solidFill>
                  <a:srgbClr val="42BA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7" name="图片 36"/>
            <p:cNvPicPr>
              <a:picLocks noChangeAspect="1"/>
            </p:cNvPicPr>
            <p:nvPr/>
          </p:nvPicPr>
          <p:blipFill rotWithShape="1">
            <a:blip r:embed="rId3">
              <a:biLevel thresh="25000"/>
            </a:blip>
            <a:srcRect l="17696" t="10953" r="23620" b="13414"/>
            <a:stretch>
              <a:fillRect/>
            </a:stretch>
          </p:blipFill>
          <p:spPr>
            <a:xfrm>
              <a:off x="9322782" y="2065381"/>
              <a:ext cx="600000" cy="643049"/>
            </a:xfrm>
            <a:prstGeom prst="rect">
              <a:avLst/>
            </a:prstGeom>
          </p:spPr>
        </p:pic>
      </p:grpSp>
      <p:grpSp>
        <p:nvGrpSpPr>
          <p:cNvPr id="7" name="组合 6"/>
          <p:cNvGrpSpPr/>
          <p:nvPr/>
        </p:nvGrpSpPr>
        <p:grpSpPr>
          <a:xfrm>
            <a:off x="649266" y="3443714"/>
            <a:ext cx="2392807" cy="699135"/>
            <a:chOff x="649266" y="3443714"/>
            <a:chExt cx="2392807" cy="699135"/>
          </a:xfrm>
        </p:grpSpPr>
        <p:sp>
          <p:nvSpPr>
            <p:cNvPr id="2" name="文本框 1"/>
            <p:cNvSpPr txBox="1"/>
            <p:nvPr/>
          </p:nvSpPr>
          <p:spPr>
            <a:xfrm>
              <a:off x="649266" y="3443714"/>
              <a:ext cx="2392807" cy="339725"/>
            </a:xfrm>
            <a:prstGeom prst="rect">
              <a:avLst/>
            </a:prstGeom>
            <a:noFill/>
          </p:spPr>
          <p:txBody>
            <a:bodyPr wrap="square" rtlCol="0">
              <a:spAutoFit/>
            </a:bodyPr>
            <a:lstStyle/>
            <a:p>
              <a:pPr>
                <a:lnSpc>
                  <a:spcPct val="90000"/>
                </a:lnSpc>
                <a:spcBef>
                  <a:spcPts val="1000"/>
                </a:spcBef>
              </a:pPr>
              <a:endParaRPr lang="zh-CN" altLang="en-US"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30" name="文本框 29"/>
            <p:cNvSpPr txBox="1"/>
            <p:nvPr/>
          </p:nvSpPr>
          <p:spPr>
            <a:xfrm>
              <a:off x="649266" y="3772009"/>
              <a:ext cx="1896745" cy="370840"/>
            </a:xfrm>
            <a:prstGeom prst="rect">
              <a:avLst/>
            </a:prstGeom>
            <a:noFill/>
          </p:spPr>
          <p:txBody>
            <a:bodyPr wrap="square" rtlCol="0">
              <a:spAutoFit/>
            </a:bodyPr>
            <a:lstStyle/>
            <a:p>
              <a:pPr>
                <a:lnSpc>
                  <a:spcPct val="130000"/>
                </a:lnSpc>
              </a:pPr>
              <a:endPar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grpSp>
      <p:grpSp>
        <p:nvGrpSpPr>
          <p:cNvPr id="11" name="组合 10"/>
          <p:cNvGrpSpPr/>
          <p:nvPr/>
        </p:nvGrpSpPr>
        <p:grpSpPr>
          <a:xfrm>
            <a:off x="9161015" y="3443714"/>
            <a:ext cx="2392810" cy="699135"/>
            <a:chOff x="9161015" y="3443714"/>
            <a:chExt cx="2392810" cy="699135"/>
          </a:xfrm>
        </p:grpSpPr>
        <p:sp>
          <p:nvSpPr>
            <p:cNvPr id="53" name="文本框 52"/>
            <p:cNvSpPr txBox="1"/>
            <p:nvPr/>
          </p:nvSpPr>
          <p:spPr>
            <a:xfrm>
              <a:off x="9161018" y="3443714"/>
              <a:ext cx="2392807" cy="339725"/>
            </a:xfrm>
            <a:prstGeom prst="rect">
              <a:avLst/>
            </a:prstGeom>
            <a:noFill/>
          </p:spPr>
          <p:txBody>
            <a:bodyPr wrap="square" rtlCol="0">
              <a:spAutoFit/>
            </a:bodyPr>
            <a:lstStyle/>
            <a:p>
              <a:pPr>
                <a:lnSpc>
                  <a:spcPct val="90000"/>
                </a:lnSpc>
                <a:spcBef>
                  <a:spcPts val="1000"/>
                </a:spcBef>
              </a:pPr>
              <a:endParaRPr lang="zh-CN" altLang="en-US"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55" name="文本框 54"/>
            <p:cNvSpPr txBox="1"/>
            <p:nvPr/>
          </p:nvSpPr>
          <p:spPr>
            <a:xfrm>
              <a:off x="9161015" y="3772009"/>
              <a:ext cx="1816735" cy="370840"/>
            </a:xfrm>
            <a:prstGeom prst="rect">
              <a:avLst/>
            </a:prstGeom>
            <a:noFill/>
          </p:spPr>
          <p:txBody>
            <a:bodyPr wrap="square" rtlCol="0">
              <a:spAutoFit/>
            </a:bodyPr>
            <a:lstStyle/>
            <a:p>
              <a:pPr>
                <a:lnSpc>
                  <a:spcPct val="130000"/>
                </a:lnSpc>
              </a:pPr>
              <a:endParaRPr lang="en-US" altLang="zh-CN" sz="14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grpSp>
      <p:sp>
        <p:nvSpPr>
          <p:cNvPr id="74" name="Text Box 73"/>
          <p:cNvSpPr txBox="1"/>
          <p:nvPr/>
        </p:nvSpPr>
        <p:spPr>
          <a:xfrm>
            <a:off x="-20320" y="243205"/>
            <a:ext cx="12252325" cy="521970"/>
          </a:xfrm>
          <a:prstGeom prst="rect">
            <a:avLst/>
          </a:prstGeom>
          <a:noFill/>
        </p:spPr>
        <p:txBody>
          <a:bodyPr wrap="square" rtlCol="0">
            <a:spAutoFit/>
          </a:bodyPr>
          <a:p>
            <a:pPr algn="ctr"/>
            <a:r>
              <a:rPr lang="en-US" sz="2800" b="1" u="sng">
                <a:latin typeface="Calibri" panose="020F0502020204030204" charset="0"/>
                <a:cs typeface="Calibri" panose="020F0502020204030204" charset="0"/>
              </a:rPr>
              <a:t>Data Analysis And Model Building Flow Chart</a:t>
            </a:r>
            <a:endParaRPr lang="en-US" sz="2800" b="1" u="sng">
              <a:latin typeface="Calibri" panose="020F0502020204030204" charset="0"/>
              <a:cs typeface="Calibri" panose="020F0502020204030204" charset="0"/>
            </a:endParaRPr>
          </a:p>
        </p:txBody>
      </p:sp>
      <p:sp>
        <p:nvSpPr>
          <p:cNvPr id="75" name="Flowchart: Alternate Process 74"/>
          <p:cNvSpPr/>
          <p:nvPr/>
        </p:nvSpPr>
        <p:spPr>
          <a:xfrm>
            <a:off x="52" y="1048202"/>
            <a:ext cx="2123233" cy="1065078"/>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76" name="Arrow: Down 22"/>
          <p:cNvSpPr/>
          <p:nvPr/>
        </p:nvSpPr>
        <p:spPr>
          <a:xfrm>
            <a:off x="835655" y="3507474"/>
            <a:ext cx="477318"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dirty="0"/>
          </a:p>
        </p:txBody>
      </p:sp>
      <p:sp>
        <p:nvSpPr>
          <p:cNvPr id="77" name="Flowchart: Alternate Process 76"/>
          <p:cNvSpPr/>
          <p:nvPr/>
        </p:nvSpPr>
        <p:spPr>
          <a:xfrm>
            <a:off x="52" y="3980273"/>
            <a:ext cx="2168848" cy="1065078"/>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sym typeface="+mn-ea"/>
              </a:rPr>
              <a:t>Checking Correlation</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78" name="Flowchart: Alternate Process 77"/>
          <p:cNvSpPr/>
          <p:nvPr/>
        </p:nvSpPr>
        <p:spPr>
          <a:xfrm>
            <a:off x="-10108" y="2393142"/>
            <a:ext cx="2168848" cy="1065078"/>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sym typeface="+mn-ea"/>
              </a:rPr>
              <a:t>Identifying Outliers and Skewness</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79" name="Flowchart: Alternate Process 78"/>
          <p:cNvSpPr/>
          <p:nvPr/>
        </p:nvSpPr>
        <p:spPr>
          <a:xfrm>
            <a:off x="52" y="5567041"/>
            <a:ext cx="2168848" cy="1065078"/>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rPr>
              <a:t>Saving the Model &amp; Predictions</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80" name="Arrow: Right 12"/>
          <p:cNvSpPr/>
          <p:nvPr/>
        </p:nvSpPr>
        <p:spPr>
          <a:xfrm>
            <a:off x="3152140" y="1255969"/>
            <a:ext cx="85344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dirty="0"/>
          </a:p>
        </p:txBody>
      </p:sp>
      <p:sp>
        <p:nvSpPr>
          <p:cNvPr id="81" name="Arrow: Left 20"/>
          <p:cNvSpPr/>
          <p:nvPr/>
        </p:nvSpPr>
        <p:spPr>
          <a:xfrm>
            <a:off x="3175000" y="2768266"/>
            <a:ext cx="85344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dirty="0"/>
          </a:p>
        </p:txBody>
      </p:sp>
      <p:sp>
        <p:nvSpPr>
          <p:cNvPr id="82" name="Arrow: Right 24"/>
          <p:cNvSpPr/>
          <p:nvPr/>
        </p:nvSpPr>
        <p:spPr>
          <a:xfrm>
            <a:off x="3174999" y="4279656"/>
            <a:ext cx="85344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dirty="0"/>
          </a:p>
        </p:txBody>
      </p:sp>
      <p:sp>
        <p:nvSpPr>
          <p:cNvPr id="83" name="Arrow: Left 32"/>
          <p:cNvSpPr/>
          <p:nvPr/>
        </p:nvSpPr>
        <p:spPr>
          <a:xfrm>
            <a:off x="3168015" y="5932231"/>
            <a:ext cx="838199" cy="625772"/>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dirty="0"/>
          </a:p>
        </p:txBody>
      </p:sp>
      <p:sp>
        <p:nvSpPr>
          <p:cNvPr id="84" name="Flowchart: Alternate Process 83"/>
          <p:cNvSpPr/>
          <p:nvPr/>
        </p:nvSpPr>
        <p:spPr>
          <a:xfrm>
            <a:off x="5034435" y="1048202"/>
            <a:ext cx="2123233" cy="1065078"/>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rPr>
              <a:t>Import  Dataset</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85" name="Flowchart: Alternate Process 84"/>
          <p:cNvSpPr/>
          <p:nvPr/>
        </p:nvSpPr>
        <p:spPr>
          <a:xfrm>
            <a:off x="5034435" y="2376047"/>
            <a:ext cx="2168848" cy="1065078"/>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86" name="Flowchart: Alternate Process 85"/>
          <p:cNvSpPr/>
          <p:nvPr/>
        </p:nvSpPr>
        <p:spPr>
          <a:xfrm>
            <a:off x="5034435" y="3934287"/>
            <a:ext cx="2168848" cy="1065078"/>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IN" alt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rPr>
              <a:t>Data Balancing</a:t>
            </a:r>
            <a:endParaRPr lang="en-IN" alt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87" name="Flowchart: Alternate Process 86"/>
          <p:cNvSpPr/>
          <p:nvPr/>
        </p:nvSpPr>
        <p:spPr>
          <a:xfrm>
            <a:off x="5034435" y="5492746"/>
            <a:ext cx="2168848" cy="1065078"/>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IN" alt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rPr>
              <a:t>ROC-AUC Curve</a:t>
            </a:r>
            <a:endParaRPr lang="en-IN" alt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88" name="Arrow: Right 14"/>
          <p:cNvSpPr/>
          <p:nvPr/>
        </p:nvSpPr>
        <p:spPr>
          <a:xfrm>
            <a:off x="8138160" y="1288127"/>
            <a:ext cx="82296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dirty="0"/>
          </a:p>
        </p:txBody>
      </p:sp>
      <p:sp>
        <p:nvSpPr>
          <p:cNvPr id="89" name="Arrow: Left 18"/>
          <p:cNvSpPr/>
          <p:nvPr/>
        </p:nvSpPr>
        <p:spPr>
          <a:xfrm>
            <a:off x="8138160" y="2768266"/>
            <a:ext cx="82296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dirty="0"/>
          </a:p>
        </p:txBody>
      </p:sp>
      <p:sp>
        <p:nvSpPr>
          <p:cNvPr id="90" name="Arrow: Right 26"/>
          <p:cNvSpPr/>
          <p:nvPr/>
        </p:nvSpPr>
        <p:spPr>
          <a:xfrm>
            <a:off x="8138160" y="4277751"/>
            <a:ext cx="82296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dirty="0"/>
          </a:p>
        </p:txBody>
      </p:sp>
      <p:sp>
        <p:nvSpPr>
          <p:cNvPr id="91" name="Arrow: Left 30"/>
          <p:cNvSpPr/>
          <p:nvPr/>
        </p:nvSpPr>
        <p:spPr>
          <a:xfrm>
            <a:off x="8138159" y="5823873"/>
            <a:ext cx="826485" cy="584774"/>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dirty="0"/>
          </a:p>
        </p:txBody>
      </p:sp>
      <p:sp>
        <p:nvSpPr>
          <p:cNvPr id="92" name="Arrow: Down 16"/>
          <p:cNvSpPr/>
          <p:nvPr/>
        </p:nvSpPr>
        <p:spPr>
          <a:xfrm>
            <a:off x="10788650" y="2065020"/>
            <a:ext cx="475615" cy="32004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dirty="0"/>
          </a:p>
        </p:txBody>
      </p:sp>
      <p:sp>
        <p:nvSpPr>
          <p:cNvPr id="93" name="Arrow: Down 28"/>
          <p:cNvSpPr/>
          <p:nvPr/>
        </p:nvSpPr>
        <p:spPr>
          <a:xfrm>
            <a:off x="10789180" y="5122139"/>
            <a:ext cx="475343" cy="44531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IN" dirty="0"/>
          </a:p>
        </p:txBody>
      </p:sp>
      <p:sp>
        <p:nvSpPr>
          <p:cNvPr id="94" name="Flowchart: Alternate Process 93"/>
          <p:cNvSpPr/>
          <p:nvPr/>
        </p:nvSpPr>
        <p:spPr>
          <a:xfrm>
            <a:off x="9941560" y="1123950"/>
            <a:ext cx="2169160" cy="902970"/>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95" name="Flowchart: Alternate Process 94"/>
          <p:cNvSpPr/>
          <p:nvPr/>
        </p:nvSpPr>
        <p:spPr>
          <a:xfrm>
            <a:off x="9942247" y="2384937"/>
            <a:ext cx="2168848" cy="1065078"/>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rPr>
              <a:t>Feature Engineering</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96" name="Flowchart: Alternate Process 95"/>
          <p:cNvSpPr/>
          <p:nvPr/>
        </p:nvSpPr>
        <p:spPr>
          <a:xfrm>
            <a:off x="9941612" y="3986357"/>
            <a:ext cx="2168848" cy="1065078"/>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97" name="Flowchart: Alternate Process 96"/>
          <p:cNvSpPr/>
          <p:nvPr/>
        </p:nvSpPr>
        <p:spPr>
          <a:xfrm>
            <a:off x="9860967" y="5587996"/>
            <a:ext cx="2168848" cy="1065078"/>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sym typeface="+mn-ea"/>
              </a:rPr>
              <a:t>Hyper Parameter Tuning</a:t>
            </a: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a:p>
            <a:pPr algn="ctr"/>
            <a:endParaRPr lang="en-US" b="1" dirty="0">
              <a:solidFill>
                <a:schemeClr val="bg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par>
                                <p:cTn id="8" presetID="22" presetClass="entr" presetSubtype="1" fill="hold" nodeType="withEffect">
                                  <p:stCondLst>
                                    <p:cond delay="75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0" y="0"/>
            <a:ext cx="12192635" cy="478155"/>
          </a:xfrm>
          <a:prstGeom prst="rect">
            <a:avLst/>
          </a:prstGeom>
          <a:noFill/>
        </p:spPr>
        <p:txBody>
          <a:bodyPr wrap="square" rtlCol="0">
            <a:spAutoFit/>
          </a:bodyPr>
          <a:lstStyle/>
          <a:p>
            <a:pPr algn="ctr">
              <a:lnSpc>
                <a:spcPct val="90000"/>
              </a:lnSpc>
              <a:spcBef>
                <a:spcPct val="0"/>
              </a:spcBef>
            </a:pPr>
            <a:r>
              <a:rPr lang="en-US" altLang="zh-CN" sz="2800" b="1" u="sng" dirty="0">
                <a:effectLst>
                  <a:outerShdw blurRad="38100" dist="19050" dir="2700000" algn="tl" rotWithShape="0">
                    <a:schemeClr val="dk1">
                      <a:alpha val="40000"/>
                    </a:schemeClr>
                  </a:outerShdw>
                </a:effectLst>
                <a:latin typeface="Calibri" panose="020F0502020204030204" charset="0"/>
                <a:ea typeface="Microsoft YaHei" panose="020B0503020204020204" pitchFamily="34" charset="-122"/>
                <a:cs typeface="Calibri" panose="020F0502020204030204" charset="0"/>
                <a:sym typeface="+mn-ea"/>
              </a:rPr>
              <a:t>Exploratory Data Analysis (EDA)</a:t>
            </a:r>
            <a:endParaRPr lang="zh-CN" altLang="en-US" sz="2800" b="1" dirty="0">
              <a:solidFill>
                <a:schemeClr val="tx1">
                  <a:lumMod val="75000"/>
                  <a:lumOff val="25000"/>
                </a:schemeClr>
              </a:solidFill>
              <a:latin typeface="Microsoft YaHei" panose="020B0503020204020204" pitchFamily="34" charset="-122"/>
              <a:ea typeface="Microsoft YaHei" panose="020B0503020204020204" pitchFamily="34" charset="-122"/>
              <a:cs typeface="+mj-cs"/>
            </a:endParaRPr>
          </a:p>
        </p:txBody>
      </p:sp>
      <p:sp>
        <p:nvSpPr>
          <p:cNvPr id="7" name="Text Box 6"/>
          <p:cNvSpPr txBox="1"/>
          <p:nvPr/>
        </p:nvSpPr>
        <p:spPr>
          <a:xfrm>
            <a:off x="-1270" y="304165"/>
            <a:ext cx="12193270" cy="715454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Importing required libraries and loading the dataset.</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Checked some statistical information such as shape of the dataset,unique values and number of unique values present, type of data present in the columns,value counts etc.</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Checked for null values but there were no null values present in the dataset.</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Checked for duplicates and found one duplicate which was dropped from the dataset.</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Dropped unwanted columns like unnamed:0, msisdn and pcircle because they were not relevant at the time of prediction as unnamed was having index values, msisdn was having mobile numbers of the customers and pcircle was having only one unique value.</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There were a lot of zero values present in the dataset, so checked with the percentage of the zero values present in each column and the column in which zero value percentage was more than 90% was dropped. So around 7 columns was having zero value percentage more than 90% which was dropped.</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Taking care of timestamp variables by converting data types of pdate from object data type into date time data types.</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After that checked for the unique values and value counts of the day, month and year in which found that year was having only one unique value which was irrelevant at the time of prediction. That is why column year was dropped.</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rPr>
              <a:t>While checking the statistical summary of the dataset I found that around 8 columns was having negative values which was invalid and unrealistic. That’s why converted the negative values into positive values by using absolute command.</a:t>
            </a:r>
            <a:endParaRPr lang="en-US">
              <a:latin typeface="Calibri" panose="020F0502020204030204" charset="0"/>
              <a:cs typeface="Calibri" panose="020F0502020204030204" charset="0"/>
            </a:endParaRPr>
          </a:p>
          <a:p>
            <a:pPr indent="0" algn="just">
              <a:lnSpc>
                <a:spcPct val="150000"/>
              </a:lnSpc>
              <a:buFont typeface="Wingdings" panose="05000000000000000000" charset="0"/>
              <a:buNone/>
            </a:pPr>
            <a:r>
              <a:rPr lang="en-US">
                <a:latin typeface="Calibri" panose="020F0502020204030204" charset="0"/>
                <a:cs typeface="Calibri" panose="020F0502020204030204" charset="0"/>
              </a:rPr>
              <a:t></a:t>
            </a:r>
            <a:endParaRPr lang="en-US">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2192000" cy="953135"/>
          </a:xfrm>
          <a:prstGeom prst="rect">
            <a:avLst/>
          </a:prstGeom>
          <a:noFill/>
        </p:spPr>
        <p:txBody>
          <a:bodyPr wrap="square" rtlCol="0">
            <a:spAutoFit/>
          </a:bodyPr>
          <a:lstStyle/>
          <a:p>
            <a:pPr algn="ctr"/>
            <a:r>
              <a:rPr lang="en-US" altLang="zh-CN" sz="2800" b="1" u="sng" dirty="0">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cs typeface="Calibri" panose="020F0502020204030204" charset="0"/>
                <a:sym typeface="+mn-ea"/>
              </a:rPr>
              <a:t>Exploratory Data Analysis (EDA) Cont..</a:t>
            </a:r>
            <a:endParaRPr lang="en-US" altLang="zh-CN" sz="2800" b="1" u="sng" dirty="0">
              <a:solidFill>
                <a:schemeClr val="tx1"/>
              </a:solidFill>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cs typeface="Calibri" panose="020F0502020204030204" charset="0"/>
            </a:endParaRPr>
          </a:p>
          <a:p>
            <a:pPr algn="ctr"/>
            <a:endParaRPr lang="zh-CN" altLang="en-US" sz="2800" b="1" dirty="0">
              <a:solidFill>
                <a:srgbClr val="08181A"/>
              </a:solidFill>
              <a:latin typeface="Microsoft YaHei" panose="020B0503020204020204" pitchFamily="34" charset="-122"/>
              <a:ea typeface="Microsoft YaHei" panose="020B0503020204020204" pitchFamily="34" charset="-122"/>
              <a:cs typeface="+mj-cs"/>
            </a:endParaRPr>
          </a:p>
        </p:txBody>
      </p:sp>
      <p:sp>
        <p:nvSpPr>
          <p:cNvPr id="3" name="Text Box 2"/>
          <p:cNvSpPr txBox="1"/>
          <p:nvPr/>
        </p:nvSpPr>
        <p:spPr>
          <a:xfrm>
            <a:off x="0" y="447040"/>
            <a:ext cx="12192000" cy="673925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sz="1600">
                <a:latin typeface="Calibri" panose="020F0502020204030204" charset="0"/>
                <a:cs typeface="Calibri" panose="020F0502020204030204" charset="0"/>
                <a:sym typeface="+mn-ea"/>
              </a:rPr>
              <a:t>As per to the description it was given that only two loan were given that is 5(in Indonesian Rupiah) and 10(in Indonesian Rupiah) and for 5(in Indonesian Rupiah) payback amount is 6(in Indonesian Rupiah)and for 10(in Indonesian Rupiah) payback amount is 12(in Indonesian Rupiah). And zero means no loan taken. So when I was going through the unique value of maxamnt_loan30(meaning of this is maximum amount of loan taken by user in last 30 days) I found the value other than 0, 6 and 12 which was invalid. So replaced all the values other than 0, 6 and 12 to 0.</a:t>
            </a:r>
            <a:endParaRPr lang="en-US" sz="1600">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sz="1600">
                <a:latin typeface="Calibri" panose="020F0502020204030204" charset="0"/>
                <a:cs typeface="Calibri" panose="020F0502020204030204" charset="0"/>
                <a:sym typeface="+mn-ea"/>
              </a:rPr>
              <a:t>Performed uni-variate, bi-variate and multi-variate analysis by plotting distribution plot, count plot, pie plot and bar plot.</a:t>
            </a:r>
            <a:endParaRPr lang="en-US" sz="1600">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sz="1600">
                <a:latin typeface="Calibri" panose="020F0502020204030204" charset="0"/>
                <a:cs typeface="Calibri" panose="020F0502020204030204" charset="0"/>
                <a:sym typeface="+mn-ea"/>
              </a:rPr>
              <a:t>Used bar plot to check the correlation between the features and the label and after with the help of heatmap checked whether there is multicollinearity present or not among the features. So found that many features was showing values more than 75% which means there was multicollinearity problem within the features. So further vif method will be used to cross verify whether there is multicollinearity is there or not within the features.</a:t>
            </a:r>
            <a:endParaRPr lang="en-US" sz="1600">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sz="1600">
                <a:latin typeface="Calibri" panose="020F0502020204030204" charset="0"/>
                <a:cs typeface="Calibri" panose="020F0502020204030204" charset="0"/>
                <a:sym typeface="+mn-ea"/>
              </a:rPr>
              <a:t>Checked for skewness on numerical data columns and found that most of the columns was having skewness, so by using power transform method skewness was treated of that  particular columns.</a:t>
            </a:r>
            <a:endParaRPr lang="en-US" sz="1600">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sz="1600">
                <a:latin typeface="Calibri" panose="020F0502020204030204" charset="0"/>
                <a:cs typeface="Calibri" panose="020F0502020204030204" charset="0"/>
                <a:sym typeface="+mn-ea"/>
              </a:rPr>
              <a:t>Checked whether there are any outliers present or not using box plot on numerical data columns and found that many columns was having outliers so by using z-score method removed outliers.The data loss percentage was about 5%.</a:t>
            </a:r>
            <a:endParaRPr lang="en-US" sz="1600">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sz="1600">
                <a:latin typeface="Calibri" panose="020F0502020204030204" charset="0"/>
                <a:cs typeface="Calibri" panose="020F0502020204030204" charset="0"/>
                <a:sym typeface="+mn-ea"/>
              </a:rPr>
              <a:t>Separated feature and label data and than feature scaling was done by using Standard Scaler method to avoid any kind of data biasness.</a:t>
            </a:r>
            <a:endParaRPr lang="en-US" sz="1600">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sz="1600">
                <a:latin typeface="Calibri" panose="020F0502020204030204" charset="0"/>
                <a:cs typeface="Calibri" panose="020F0502020204030204" charset="0"/>
                <a:sym typeface="+mn-ea"/>
              </a:rPr>
              <a:t>After that I used vif method and found that many columns was having values more than 5 which means that there was a multicollinearity problem within them.So I used PCA technique  as it takes care of multicollinearity problems.</a:t>
            </a:r>
            <a:endParaRPr lang="en-US" sz="1600">
              <a:latin typeface="Calibri" panose="020F0502020204030204" charset="0"/>
              <a:cs typeface="Calibri" panose="020F0502020204030204" charset="0"/>
            </a:endParaRPr>
          </a:p>
          <a:p>
            <a:pPr indent="0" algn="just">
              <a:lnSpc>
                <a:spcPct val="150000"/>
              </a:lnSpc>
              <a:buFont typeface="Wingdings" panose="05000000000000000000" charset="0"/>
              <a:buNone/>
            </a:pPr>
            <a:endParaRPr lang="en-US" sz="1600">
              <a:latin typeface="Calibri" panose="020F0502020204030204" charset="0"/>
              <a:cs typeface="Calibri" panose="020F0502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44"/>
          <p:cNvSpPr txBox="1"/>
          <p:nvPr/>
        </p:nvSpPr>
        <p:spPr>
          <a:xfrm>
            <a:off x="635" y="160655"/>
            <a:ext cx="12191365" cy="953135"/>
          </a:xfrm>
          <a:prstGeom prst="rect">
            <a:avLst/>
          </a:prstGeom>
          <a:noFill/>
        </p:spPr>
        <p:txBody>
          <a:bodyPr wrap="square" rtlCol="0">
            <a:spAutoFit/>
          </a:bodyPr>
          <a:lstStyle/>
          <a:p>
            <a:pPr algn="ctr"/>
            <a:r>
              <a:rPr lang="en-US" altLang="zh-CN" sz="2800" b="1" u="sng" dirty="0">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cs typeface="Calibri" panose="020F0502020204030204" charset="0"/>
                <a:sym typeface="+mn-ea"/>
              </a:rPr>
              <a:t>Exploratory Data Analysis (EDA) Cont..</a:t>
            </a:r>
            <a:endParaRPr lang="en-US" altLang="zh-CN" sz="2800" b="1" u="sng" dirty="0">
              <a:solidFill>
                <a:schemeClr val="tx1"/>
              </a:solidFill>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cs typeface="Calibri" panose="020F0502020204030204" charset="0"/>
            </a:endParaRPr>
          </a:p>
          <a:p>
            <a:pPr algn="ctr"/>
            <a:endParaRPr lang="zh-CN" altLang="en-US" sz="2800" b="1" dirty="0">
              <a:solidFill>
                <a:schemeClr val="tx1">
                  <a:lumMod val="75000"/>
                  <a:lumOff val="25000"/>
                </a:schemeClr>
              </a:solidFill>
              <a:latin typeface="Microsoft YaHei" panose="020B0503020204020204" pitchFamily="34" charset="-122"/>
              <a:ea typeface="Microsoft YaHei" panose="020B0503020204020204" pitchFamily="34" charset="-122"/>
              <a:cs typeface="+mj-cs"/>
            </a:endParaRPr>
          </a:p>
        </p:txBody>
      </p:sp>
      <p:sp>
        <p:nvSpPr>
          <p:cNvPr id="2" name="Text Box 1"/>
          <p:cNvSpPr txBox="1"/>
          <p:nvPr/>
        </p:nvSpPr>
        <p:spPr>
          <a:xfrm>
            <a:off x="60960" y="720090"/>
            <a:ext cx="12192000" cy="2445385"/>
          </a:xfrm>
          <a:prstGeom prst="rect">
            <a:avLst/>
          </a:prstGeom>
          <a:noFill/>
        </p:spPr>
        <p:txBody>
          <a:bodyPr wrap="square" rtlCol="0">
            <a:spAutoFit/>
          </a:bodyPr>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So around 19 components was able to explain more than 95% variance. So I had considered starting 19 PC’s.</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While going through the plots I found that the data of labels was not balanced. So  by using smote technique the data of label was balanced.</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Checked for the best random state to be used on our classification models.</a:t>
            </a:r>
            <a:endParaRPr lang="en-US">
              <a:latin typeface="Calibri" panose="020F0502020204030204" charset="0"/>
              <a:cs typeface="Calibri" panose="020F0502020204030204" charset="0"/>
            </a:endParaRPr>
          </a:p>
          <a:p>
            <a:pPr marL="285750" indent="-285750" algn="just">
              <a:lnSpc>
                <a:spcPct val="150000"/>
              </a:lnSpc>
              <a:buFont typeface="Wingdings" panose="05000000000000000000" charset="0"/>
              <a:buChar char="Ø"/>
            </a:pPr>
            <a:r>
              <a:rPr lang="en-US">
                <a:latin typeface="Calibri" panose="020F0502020204030204" charset="0"/>
                <a:cs typeface="Calibri" panose="020F0502020204030204" charset="0"/>
                <a:sym typeface="+mn-ea"/>
              </a:rPr>
              <a:t>Finally created classification models along with evaluation metrics.</a:t>
            </a:r>
            <a:endParaRPr lang="en-US">
              <a:latin typeface="Calibri" panose="020F0502020204030204" charset="0"/>
              <a:cs typeface="Calibri" panose="020F0502020204030204" charset="0"/>
            </a:endParaRPr>
          </a:p>
          <a:p>
            <a:pPr marL="285750" indent="-285750">
              <a:buFont typeface="Wingdings" panose="05000000000000000000" charset="0"/>
              <a:buChar char="Ø"/>
            </a:pP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管人员">
  <a:themeElements>
    <a:clrScheme name="复合">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主管人员">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0</TotalTime>
  <Words>19617</Words>
  <Application>WPS Presentation</Application>
  <PresentationFormat>自定义</PresentationFormat>
  <Paragraphs>258</Paragraphs>
  <Slides>30</Slides>
  <Notes>26</Notes>
  <HiddenSlides>0</HiddenSlides>
  <MMClips>0</MMClips>
  <ScaleCrop>false</ScaleCrop>
  <HeadingPairs>
    <vt:vector size="6" baseType="variant">
      <vt:variant>
        <vt:lpstr>已用的字体</vt:lpstr>
      </vt:variant>
      <vt:variant>
        <vt:i4>48</vt:i4>
      </vt:variant>
      <vt:variant>
        <vt:lpstr>主题</vt:lpstr>
      </vt:variant>
      <vt:variant>
        <vt:i4>1</vt:i4>
      </vt:variant>
      <vt:variant>
        <vt:lpstr>幻灯片标题</vt:lpstr>
      </vt:variant>
      <vt:variant>
        <vt:i4>30</vt:i4>
      </vt:variant>
    </vt:vector>
  </HeadingPairs>
  <TitlesOfParts>
    <vt:vector size="79" baseType="lpstr">
      <vt:lpstr>Arial</vt:lpstr>
      <vt:lpstr>SimSun</vt:lpstr>
      <vt:lpstr>Wingdings</vt:lpstr>
      <vt:lpstr>Courier New</vt:lpstr>
      <vt:lpstr>Microsoft YaHei</vt:lpstr>
      <vt:lpstr>Impact</vt:lpstr>
      <vt:lpstr>Gulim</vt:lpstr>
      <vt:lpstr>Malgun Gothic</vt:lpstr>
      <vt:lpstr>Palatino Linotype</vt:lpstr>
      <vt:lpstr>Arial Unicode MS</vt:lpstr>
      <vt:lpstr>Century Gothic</vt:lpstr>
      <vt:lpstr>Calibri</vt:lpstr>
      <vt:lpstr>DFPYanKaiW5-B5</vt:lpstr>
      <vt:lpstr>DFKai-SB</vt:lpstr>
      <vt:lpstr>DFLiSong-Lt</vt:lpstr>
      <vt:lpstr>Batang</vt:lpstr>
      <vt:lpstr>Constantia</vt:lpstr>
      <vt:lpstr>BankGothic Md BT</vt:lpstr>
      <vt:lpstr>Yu Gothic UI Semibold</vt:lpstr>
      <vt:lpstr>Algerian</vt:lpstr>
      <vt:lpstr>KaiTi</vt:lpstr>
      <vt:lpstr>Adobe Myungjo Std M</vt:lpstr>
      <vt:lpstr>MS UI Gothic</vt:lpstr>
      <vt:lpstr>Castellar</vt:lpstr>
      <vt:lpstr>Cambria</vt:lpstr>
      <vt:lpstr>Microsoft JhengHei Light</vt:lpstr>
      <vt:lpstr>Calibri Light</vt:lpstr>
      <vt:lpstr>Microsoft JhengHei UI Light</vt:lpstr>
      <vt:lpstr>Microsoft JhengHei UI</vt:lpstr>
      <vt:lpstr>Microsoft PhagsPa</vt:lpstr>
      <vt:lpstr>Calisto MT</vt:lpstr>
      <vt:lpstr>Microsoft Yi Baiti</vt:lpstr>
      <vt:lpstr>MingLiU-ExtB</vt:lpstr>
      <vt:lpstr>MingLiU</vt:lpstr>
      <vt:lpstr>Microsoft YaHei Light</vt:lpstr>
      <vt:lpstr>YouYuan</vt:lpstr>
      <vt:lpstr>Wingdings</vt:lpstr>
      <vt:lpstr>Microsoft Sans Serif</vt:lpstr>
      <vt:lpstr>Microsoft Tai Le</vt:lpstr>
      <vt:lpstr>Bookman Old Style</vt:lpstr>
      <vt:lpstr>Broadway</vt:lpstr>
      <vt:lpstr>Microsoft Uighur</vt:lpstr>
      <vt:lpstr>Century</vt:lpstr>
      <vt:lpstr>Times New Roman</vt:lpstr>
      <vt:lpstr>Cascadia Code SemiLight</vt:lpstr>
      <vt:lpstr>Helvetica</vt:lpstr>
      <vt:lpstr>Cascadia Mono Light</vt:lpstr>
      <vt:lpstr>Cascadia Mono</vt:lpstr>
      <vt:lpstr>主管人员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Aatish Kalangutkar</cp:lastModifiedBy>
  <cp:revision>319</cp:revision>
  <dcterms:created xsi:type="dcterms:W3CDTF">2014-12-01T05:17:00Z</dcterms:created>
  <dcterms:modified xsi:type="dcterms:W3CDTF">2023-01-18T19:33:21Z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1033-11.2.0.11440</vt:lpwstr>
  </property>
  <property fmtid="{D5CDD505-2E9C-101B-9397-08002B2CF9AE}" pid="3" name="ICV">
    <vt:lpwstr>B488283D68D048429DD84F99F67332AF</vt:lpwstr>
  </property>
</Properties>
</file>