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33"/>
  </p:handoutMasterIdLst>
  <p:sldIdLst>
    <p:sldId id="256" r:id="rId3"/>
    <p:sldId id="287" r:id="rId4"/>
    <p:sldId id="297" r:id="rId5"/>
    <p:sldId id="263" r:id="rId7"/>
    <p:sldId id="264" r:id="rId8"/>
    <p:sldId id="298" r:id="rId9"/>
    <p:sldId id="299" r:id="rId10"/>
    <p:sldId id="294" r:id="rId11"/>
    <p:sldId id="293" r:id="rId12"/>
    <p:sldId id="300" r:id="rId13"/>
    <p:sldId id="302" r:id="rId14"/>
    <p:sldId id="296" r:id="rId15"/>
    <p:sldId id="301" r:id="rId16"/>
    <p:sldId id="295" r:id="rId17"/>
    <p:sldId id="292" r:id="rId18"/>
    <p:sldId id="288" r:id="rId19"/>
    <p:sldId id="303" r:id="rId20"/>
    <p:sldId id="304" r:id="rId21"/>
    <p:sldId id="305" r:id="rId22"/>
    <p:sldId id="306" r:id="rId23"/>
    <p:sldId id="307" r:id="rId24"/>
    <p:sldId id="308" r:id="rId25"/>
    <p:sldId id="309" r:id="rId26"/>
    <p:sldId id="310" r:id="rId27"/>
    <p:sldId id="311" r:id="rId28"/>
    <p:sldId id="312" r:id="rId29"/>
    <p:sldId id="313" r:id="rId30"/>
    <p:sldId id="314" r:id="rId31"/>
    <p:sldId id="285" r:id="rId32"/>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p:scale>
          <a:sx n="66" d="100"/>
          <a:sy n="66" d="100"/>
        </p:scale>
        <p:origin x="222" y="-6"/>
      </p:cViewPr>
      <p:guideLst>
        <p:guide orient="horz" pos="2108"/>
        <p:guide pos="3960"/>
      </p:guideLst>
    </p:cSldViewPr>
  </p:slideViewPr>
  <p:notesTextViewPr>
    <p:cViewPr>
      <p:scale>
        <a:sx n="1" d="1"/>
        <a:sy n="1" d="1"/>
      </p:scale>
      <p:origin x="0" y="0"/>
    </p:cViewPr>
  </p:notesTextViewPr>
  <p:sorterViewPr showFormatting="0">
    <p:cViewPr>
      <p:scale>
        <a:sx n="100" d="100"/>
        <a:sy n="100" d="100"/>
      </p:scale>
      <p:origin x="0" y="-1106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p>
            <a:pPr lvl="0"/>
            <a:r>
              <a:rPr lang="zh-CN" altLang="en-US" dirty="0"/>
              <a:t>Click to edit Master text style</a:t>
            </a:r>
            <a:endParaRPr lang="zh-CN" altLang="en-US" dirty="0"/>
          </a:p>
          <a:p>
            <a:pPr lvl="1" indent="0"/>
            <a:r>
              <a:rPr lang="zh-CN" altLang="en-US" dirty="0"/>
              <a:t>Second level</a:t>
            </a:r>
            <a:endParaRPr lang="zh-CN" altLang="en-US" dirty="0"/>
          </a:p>
          <a:p>
            <a:pPr lvl="2" indent="0"/>
            <a:r>
              <a:rPr lang="zh-CN" altLang="en-US" dirty="0"/>
              <a:t>Third level</a:t>
            </a:r>
            <a:endParaRPr lang="zh-CN" altLang="en-US" dirty="0"/>
          </a:p>
          <a:p>
            <a:pPr lvl="3" indent="0"/>
            <a:r>
              <a:rPr lang="zh-CN" altLang="en-US" dirty="0"/>
              <a:t>Fourth level</a:t>
            </a:r>
            <a:endParaRPr lang="zh-CN" altLang="en-US" dirty="0"/>
          </a:p>
          <a:p>
            <a:pPr lvl="4" indent="0"/>
            <a:r>
              <a:rPr lang="zh-CN" altLang="en-US" dirty="0"/>
              <a:t>Fifth level</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auto"/>
            <a:r>
              <a:rPr lang="zh-CN" altLang="en-US" strike="noStrike" noProof="1" smtClean="0"/>
              <a:t>Click to edit Master title style</a:t>
            </a:r>
            <a:endParaRPr lang="zh-CN" altLang="en-US" strike="noStrike" noProof="1" smtClean="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Click to edit Master title style</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BEF05245-1089-431C-9CB9-1C9E798A99A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p>
            <a:pPr lvl="0" indent="-228600"/>
            <a:r>
              <a:rPr lang="zh-CN" altLang="en-US" dirty="0"/>
              <a:t>Click to edit Master text style</a:t>
            </a:r>
            <a:endParaRPr lang="zh-CN" altLang="en-US" dirty="0"/>
          </a:p>
          <a:p>
            <a:pPr lvl="1" indent="-228600"/>
            <a:r>
              <a:rPr lang="zh-CN" altLang="en-US" dirty="0"/>
              <a:t>Second level</a:t>
            </a:r>
            <a:endParaRPr lang="zh-CN" altLang="en-US" dirty="0"/>
          </a:p>
          <a:p>
            <a:pPr lvl="2" indent="-228600"/>
            <a:r>
              <a:rPr lang="zh-CN" altLang="en-US" dirty="0"/>
              <a:t>Third level</a:t>
            </a:r>
            <a:endParaRPr lang="zh-CN" altLang="en-US" dirty="0"/>
          </a:p>
          <a:p>
            <a:pPr lvl="3" indent="-228600"/>
            <a:r>
              <a:rPr lang="zh-CN" altLang="en-US" dirty="0"/>
              <a:t>Fourth level</a:t>
            </a:r>
            <a:endParaRPr lang="zh-CN" altLang="en-US" dirty="0"/>
          </a:p>
          <a:p>
            <a:pPr lvl="4" indent="-228600"/>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BEF05245-1089-431C-9CB9-1C9E798A99A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Lst>
  <p:transition spd="slow">
    <p:wipe/>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8.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9.pn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0.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1.pn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7" name="图片 3"/>
          <p:cNvPicPr>
            <a:picLocks noChangeAspect="1"/>
          </p:cNvPicPr>
          <p:nvPr/>
        </p:nvPicPr>
        <p:blipFill>
          <a:blip r:embed="rId1"/>
          <a:srcRect l="5727" r="16841" b="26530"/>
          <a:stretch>
            <a:fillRect/>
          </a:stretch>
        </p:blipFill>
        <p:spPr>
          <a:xfrm>
            <a:off x="0" y="-86995"/>
            <a:ext cx="12192000" cy="7031355"/>
          </a:xfrm>
          <a:prstGeom prst="rect">
            <a:avLst/>
          </a:prstGeom>
          <a:noFill/>
          <a:ln w="9525">
            <a:noFill/>
          </a:ln>
        </p:spPr>
      </p:pic>
      <p:sp>
        <p:nvSpPr>
          <p:cNvPr id="2" name="Text Box 1"/>
          <p:cNvSpPr txBox="1"/>
          <p:nvPr/>
        </p:nvSpPr>
        <p:spPr>
          <a:xfrm>
            <a:off x="0" y="0"/>
            <a:ext cx="11910695" cy="2122805"/>
          </a:xfrm>
          <a:prstGeom prst="rect">
            <a:avLst/>
          </a:prstGeom>
          <a:noFill/>
        </p:spPr>
        <p:txBody>
          <a:bodyPr wrap="square" rtlCol="0">
            <a:spAutoFit/>
          </a:bodyPr>
          <a:p>
            <a:pPr algn="l"/>
            <a:r>
              <a:rPr lang="en-US" sz="4400"/>
              <a:t>Report on Exploratory Data Analysis (EDA) for E-retail factors for customer activation and retention study from Indian e-commerce customers</a:t>
            </a:r>
            <a:endParaRPr lang="en-US" sz="4400"/>
          </a:p>
        </p:txBody>
      </p:sp>
      <p:sp>
        <p:nvSpPr>
          <p:cNvPr id="3" name="Text Box 2"/>
          <p:cNvSpPr txBox="1"/>
          <p:nvPr/>
        </p:nvSpPr>
        <p:spPr>
          <a:xfrm>
            <a:off x="4170045" y="5781675"/>
            <a:ext cx="8021955" cy="1076325"/>
          </a:xfrm>
          <a:prstGeom prst="rect">
            <a:avLst/>
          </a:prstGeom>
          <a:noFill/>
        </p:spPr>
        <p:txBody>
          <a:bodyPr wrap="square" rtlCol="0">
            <a:spAutoFit/>
          </a:bodyPr>
          <a:p>
            <a:r>
              <a:rPr lang="en-US" sz="3200"/>
              <a:t>By: Atish Kalangutkar</a:t>
            </a:r>
            <a:endParaRPr lang="en-US" sz="3200"/>
          </a:p>
          <a:p>
            <a:r>
              <a:rPr lang="en-US" sz="3200">
                <a:sym typeface="+mn-ea"/>
              </a:rPr>
              <a:t>Data Science Intern: Flip Robo Technologies</a:t>
            </a:r>
            <a:endParaRPr lang="en-US" sz="3200"/>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3"/>
          <p:cNvPicPr>
            <a:picLocks noChangeAspect="1"/>
          </p:cNvPicPr>
          <p:nvPr/>
        </p:nvPicPr>
        <p:blipFill>
          <a:blip r:embed="rId1"/>
          <a:srcRect l="5727" r="16841" b="26530"/>
          <a:stretch>
            <a:fillRect/>
          </a:stretch>
        </p:blipFill>
        <p:spPr>
          <a:xfrm>
            <a:off x="0" y="61595"/>
            <a:ext cx="12192000" cy="6858000"/>
          </a:xfrm>
          <a:prstGeom prst="rect">
            <a:avLst/>
          </a:prstGeom>
          <a:noFill/>
          <a:ln w="9525">
            <a:noFill/>
          </a:ln>
        </p:spPr>
      </p:pic>
      <p:pic>
        <p:nvPicPr>
          <p:cNvPr id="105" name="Picture 104"/>
          <p:cNvPicPr/>
          <p:nvPr/>
        </p:nvPicPr>
        <p:blipFill>
          <a:blip r:embed="rId2"/>
          <a:stretch>
            <a:fillRect/>
          </a:stretch>
        </p:blipFill>
        <p:spPr>
          <a:xfrm>
            <a:off x="3670300" y="61595"/>
            <a:ext cx="4851400" cy="3975100"/>
          </a:xfrm>
          <a:prstGeom prst="rect">
            <a:avLst/>
          </a:prstGeom>
          <a:noFill/>
          <a:ln w="9525">
            <a:noFill/>
          </a:ln>
        </p:spPr>
      </p:pic>
      <p:sp>
        <p:nvSpPr>
          <p:cNvPr id="2" name="Text Box 1"/>
          <p:cNvSpPr txBox="1"/>
          <p:nvPr/>
        </p:nvSpPr>
        <p:spPr>
          <a:xfrm>
            <a:off x="81280" y="4198620"/>
            <a:ext cx="12110720" cy="368300"/>
          </a:xfrm>
          <a:prstGeom prst="rect">
            <a:avLst/>
          </a:prstGeom>
          <a:noFill/>
        </p:spPr>
        <p:txBody>
          <a:bodyPr wrap="square" rtlCol="0">
            <a:spAutoFit/>
          </a:bodyPr>
          <a:p>
            <a:pPr algn="ctr"/>
            <a:r>
              <a:rPr lang="en-US"/>
              <a:t>Most of the people use smartphone to purchase online and very less people use tablet.</a:t>
            </a:r>
            <a:endParaRPr lang="en-US"/>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pic>
        <p:nvPicPr>
          <p:cNvPr id="106" name="Picture 105"/>
          <p:cNvPicPr/>
          <p:nvPr/>
        </p:nvPicPr>
        <p:blipFill>
          <a:blip r:embed="rId2"/>
          <a:stretch>
            <a:fillRect/>
          </a:stretch>
        </p:blipFill>
        <p:spPr>
          <a:xfrm>
            <a:off x="1962150" y="97155"/>
            <a:ext cx="8267700" cy="4432300"/>
          </a:xfrm>
          <a:prstGeom prst="rect">
            <a:avLst/>
          </a:prstGeom>
          <a:noFill/>
          <a:ln w="9525">
            <a:noFill/>
          </a:ln>
        </p:spPr>
      </p:pic>
      <p:sp>
        <p:nvSpPr>
          <p:cNvPr id="2" name="Text Box 1"/>
          <p:cNvSpPr txBox="1"/>
          <p:nvPr/>
        </p:nvSpPr>
        <p:spPr>
          <a:xfrm>
            <a:off x="50165" y="5000625"/>
            <a:ext cx="12100560" cy="645160"/>
          </a:xfrm>
          <a:prstGeom prst="rect">
            <a:avLst/>
          </a:prstGeom>
          <a:noFill/>
        </p:spPr>
        <p:txBody>
          <a:bodyPr wrap="square" rtlCol="0">
            <a:spAutoFit/>
          </a:bodyPr>
          <a:p>
            <a:pPr algn="ctr"/>
            <a:r>
              <a:rPr lang="en-US"/>
              <a:t>By looking at the plot we can say like most of the people spends more than 15 mins to explore the e-retail store before making any purchase</a:t>
            </a:r>
            <a:endParaRPr lang="en-US"/>
          </a:p>
        </p:txBody>
      </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pic>
        <p:nvPicPr>
          <p:cNvPr id="107" name="Picture 106"/>
          <p:cNvPicPr/>
          <p:nvPr/>
        </p:nvPicPr>
        <p:blipFill>
          <a:blip r:embed="rId2"/>
          <a:stretch>
            <a:fillRect/>
          </a:stretch>
        </p:blipFill>
        <p:spPr>
          <a:xfrm>
            <a:off x="2019300" y="93980"/>
            <a:ext cx="8153400" cy="4266565"/>
          </a:xfrm>
          <a:prstGeom prst="rect">
            <a:avLst/>
          </a:prstGeom>
          <a:noFill/>
          <a:ln w="9525">
            <a:noFill/>
          </a:ln>
        </p:spPr>
      </p:pic>
      <p:sp>
        <p:nvSpPr>
          <p:cNvPr id="2" name="Text Box 1"/>
          <p:cNvSpPr txBox="1"/>
          <p:nvPr/>
        </p:nvSpPr>
        <p:spPr>
          <a:xfrm>
            <a:off x="40005" y="4726940"/>
            <a:ext cx="12039600" cy="368300"/>
          </a:xfrm>
          <a:prstGeom prst="rect">
            <a:avLst/>
          </a:prstGeom>
          <a:noFill/>
        </p:spPr>
        <p:txBody>
          <a:bodyPr wrap="square" rtlCol="0">
            <a:spAutoFit/>
          </a:bodyPr>
          <a:p>
            <a:pPr algn="ctr"/>
            <a:r>
              <a:rPr lang="en-US"/>
              <a:t>Most of the people prefer to pay by credit or debit cards</a:t>
            </a:r>
            <a:endParaRPr lang="en-US"/>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pic>
        <p:nvPicPr>
          <p:cNvPr id="108" name="Picture 107"/>
          <p:cNvPicPr/>
          <p:nvPr/>
        </p:nvPicPr>
        <p:blipFill>
          <a:blip r:embed="rId2"/>
          <a:stretch>
            <a:fillRect/>
          </a:stretch>
        </p:blipFill>
        <p:spPr>
          <a:xfrm>
            <a:off x="1924050" y="201295"/>
            <a:ext cx="8343900" cy="5177155"/>
          </a:xfrm>
          <a:prstGeom prst="rect">
            <a:avLst/>
          </a:prstGeom>
          <a:noFill/>
          <a:ln w="9525">
            <a:noFill/>
          </a:ln>
        </p:spPr>
      </p:pic>
      <p:sp>
        <p:nvSpPr>
          <p:cNvPr id="2" name="Text Box 1"/>
          <p:cNvSpPr txBox="1"/>
          <p:nvPr/>
        </p:nvSpPr>
        <p:spPr>
          <a:xfrm>
            <a:off x="60325" y="5608955"/>
            <a:ext cx="12070080" cy="368300"/>
          </a:xfrm>
          <a:prstGeom prst="rect">
            <a:avLst/>
          </a:prstGeom>
          <a:noFill/>
        </p:spPr>
        <p:txBody>
          <a:bodyPr wrap="square" rtlCol="0">
            <a:spAutoFit/>
          </a:bodyPr>
          <a:p>
            <a:pPr algn="ctr"/>
            <a:r>
              <a:rPr lang="en-US"/>
              <a:t>Most of the people have purchased online from every online retailer that is amazone,flipkart,paytm,myntra and snapdeal.</a:t>
            </a:r>
            <a:endParaRPr lang="en-US"/>
          </a:p>
        </p:txBody>
      </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pic>
        <p:nvPicPr>
          <p:cNvPr id="109" name="Picture 108"/>
          <p:cNvPicPr/>
          <p:nvPr/>
        </p:nvPicPr>
        <p:blipFill>
          <a:blip r:embed="rId2"/>
          <a:stretch>
            <a:fillRect/>
          </a:stretch>
        </p:blipFill>
        <p:spPr>
          <a:xfrm>
            <a:off x="3606800" y="152400"/>
            <a:ext cx="4978400" cy="5102225"/>
          </a:xfrm>
          <a:prstGeom prst="rect">
            <a:avLst/>
          </a:prstGeom>
          <a:noFill/>
          <a:ln w="9525">
            <a:noFill/>
          </a:ln>
        </p:spPr>
      </p:pic>
      <p:sp>
        <p:nvSpPr>
          <p:cNvPr id="2" name="Text Box 1"/>
          <p:cNvSpPr txBox="1"/>
          <p:nvPr/>
        </p:nvSpPr>
        <p:spPr>
          <a:xfrm>
            <a:off x="192405" y="5629910"/>
            <a:ext cx="12141200" cy="368300"/>
          </a:xfrm>
          <a:prstGeom prst="rect">
            <a:avLst/>
          </a:prstGeom>
          <a:noFill/>
        </p:spPr>
        <p:txBody>
          <a:bodyPr wrap="square" rtlCol="0">
            <a:spAutoFit/>
          </a:bodyPr>
          <a:p>
            <a:pPr algn="ctr"/>
            <a:r>
              <a:rPr lang="en-US"/>
              <a:t>So we can see that most of the people think or say that Amazon website is the most reliable one.</a:t>
            </a:r>
            <a:endParaRPr lang="en-US"/>
          </a:p>
        </p:txBody>
      </p:sp>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pic>
        <p:nvPicPr>
          <p:cNvPr id="110" name="Picture 109"/>
          <p:cNvPicPr/>
          <p:nvPr/>
        </p:nvPicPr>
        <p:blipFill>
          <a:blip r:embed="rId2"/>
          <a:stretch>
            <a:fillRect/>
          </a:stretch>
        </p:blipFill>
        <p:spPr>
          <a:xfrm>
            <a:off x="3670300" y="89535"/>
            <a:ext cx="4851400" cy="5613400"/>
          </a:xfrm>
          <a:prstGeom prst="rect">
            <a:avLst/>
          </a:prstGeom>
          <a:noFill/>
          <a:ln w="9525">
            <a:noFill/>
          </a:ln>
        </p:spPr>
      </p:pic>
      <p:sp>
        <p:nvSpPr>
          <p:cNvPr id="2" name="Text Box 1"/>
          <p:cNvSpPr txBox="1"/>
          <p:nvPr/>
        </p:nvSpPr>
        <p:spPr>
          <a:xfrm>
            <a:off x="161290" y="5974080"/>
            <a:ext cx="12030075" cy="645160"/>
          </a:xfrm>
          <a:prstGeom prst="rect">
            <a:avLst/>
          </a:prstGeom>
          <a:noFill/>
        </p:spPr>
        <p:txBody>
          <a:bodyPr wrap="square" rtlCol="0">
            <a:spAutoFit/>
          </a:bodyPr>
          <a:p>
            <a:pPr algn="ctr"/>
            <a:r>
              <a:rPr lang="en-US"/>
              <a:t>Most of the people says that Amazone and flipkart wensite provides with complete,relevant description and information of the products.</a:t>
            </a:r>
            <a:endParaRPr lang="en-US"/>
          </a:p>
        </p:txBody>
      </p:sp>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endParaRPr lang="en-US"/>
          </a:p>
        </p:txBody>
      </p:sp>
      <p:sp>
        <p:nvSpPr>
          <p:cNvPr id="3" name="Subtitle 2"/>
          <p:cNvSpPr>
            <a:spLocks noGrp="1"/>
          </p:cNvSpPr>
          <p:nvPr>
            <p:ph type="subTitle" idx="1"/>
          </p:nvPr>
        </p:nvSpPr>
        <p:spPr/>
        <p:txBody>
          <a:bodyPr/>
          <a:p>
            <a:endParaRPr lang="en-US"/>
          </a:p>
        </p:txBody>
      </p:sp>
      <p:pic>
        <p:nvPicPr>
          <p:cNvPr id="11265" name="图片 3"/>
          <p:cNvPicPr>
            <a:picLocks noChangeAspect="1"/>
          </p:cNvPicPr>
          <p:nvPr/>
        </p:nvPicPr>
        <p:blipFill>
          <a:blip r:embed="rId1"/>
          <a:srcRect l="5727" r="16841" b="26530"/>
          <a:stretch>
            <a:fillRect/>
          </a:stretch>
        </p:blipFill>
        <p:spPr>
          <a:xfrm>
            <a:off x="-60960" y="0"/>
            <a:ext cx="12192000" cy="6858000"/>
          </a:xfrm>
          <a:prstGeom prst="rect">
            <a:avLst/>
          </a:prstGeom>
          <a:noFill/>
          <a:ln w="9525">
            <a:noFill/>
          </a:ln>
        </p:spPr>
      </p:pic>
      <p:pic>
        <p:nvPicPr>
          <p:cNvPr id="111" name="Picture 110"/>
          <p:cNvPicPr/>
          <p:nvPr/>
        </p:nvPicPr>
        <p:blipFill>
          <a:blip r:embed="rId2"/>
          <a:stretch>
            <a:fillRect/>
          </a:stretch>
        </p:blipFill>
        <p:spPr>
          <a:xfrm>
            <a:off x="3606800" y="69215"/>
            <a:ext cx="4978400" cy="5107305"/>
          </a:xfrm>
          <a:prstGeom prst="rect">
            <a:avLst/>
          </a:prstGeom>
          <a:noFill/>
          <a:ln w="9525">
            <a:noFill/>
          </a:ln>
        </p:spPr>
      </p:pic>
      <p:sp>
        <p:nvSpPr>
          <p:cNvPr id="4" name="Text Box 3"/>
          <p:cNvSpPr txBox="1"/>
          <p:nvPr/>
        </p:nvSpPr>
        <p:spPr>
          <a:xfrm>
            <a:off x="120650" y="5584190"/>
            <a:ext cx="11948795" cy="368300"/>
          </a:xfrm>
          <a:prstGeom prst="rect">
            <a:avLst/>
          </a:prstGeom>
          <a:noFill/>
        </p:spPr>
        <p:txBody>
          <a:bodyPr wrap="square" rtlCol="0">
            <a:spAutoFit/>
          </a:bodyPr>
          <a:p>
            <a:r>
              <a:rPr lang="en-US"/>
              <a:t>By looking at the plot we can say that amazone and paytm are the fast loading websites compared to several other websites</a:t>
            </a:r>
            <a:endParaRPr lang="en-US"/>
          </a:p>
        </p:txBody>
      </p: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endParaRPr lang="en-US"/>
          </a:p>
        </p:txBody>
      </p:sp>
      <p:sp>
        <p:nvSpPr>
          <p:cNvPr id="3" name="Subtitle 2"/>
          <p:cNvSpPr>
            <a:spLocks noGrp="1"/>
          </p:cNvSpPr>
          <p:nvPr>
            <p:ph type="subTitle" idx="1"/>
          </p:nvPr>
        </p:nvSpPr>
        <p:spPr/>
        <p:txBody>
          <a:bodyPr/>
          <a:p>
            <a:endParaRPr lang="en-US"/>
          </a:p>
        </p:txBody>
      </p:sp>
      <p:pic>
        <p:nvPicPr>
          <p:cNvPr id="11265"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pic>
        <p:nvPicPr>
          <p:cNvPr id="112" name="Picture 111"/>
          <p:cNvPicPr/>
          <p:nvPr/>
        </p:nvPicPr>
        <p:blipFill>
          <a:blip r:embed="rId2"/>
          <a:stretch>
            <a:fillRect/>
          </a:stretch>
        </p:blipFill>
        <p:spPr>
          <a:xfrm>
            <a:off x="3670300" y="115570"/>
            <a:ext cx="4851400" cy="4549140"/>
          </a:xfrm>
          <a:prstGeom prst="rect">
            <a:avLst/>
          </a:prstGeom>
          <a:noFill/>
          <a:ln w="9525">
            <a:noFill/>
          </a:ln>
        </p:spPr>
      </p:pic>
      <p:sp>
        <p:nvSpPr>
          <p:cNvPr id="4" name="Text Box 3"/>
          <p:cNvSpPr txBox="1"/>
          <p:nvPr/>
        </p:nvSpPr>
        <p:spPr>
          <a:xfrm>
            <a:off x="132080" y="4909185"/>
            <a:ext cx="12059920" cy="922020"/>
          </a:xfrm>
          <a:prstGeom prst="rect">
            <a:avLst/>
          </a:prstGeom>
          <a:noFill/>
        </p:spPr>
        <p:txBody>
          <a:bodyPr wrap="square" rtlCol="0">
            <a:spAutoFit/>
          </a:bodyPr>
          <a:p>
            <a:pPr algn="ctr"/>
            <a:r>
              <a:rPr lang="en-US"/>
              <a:t>Most of the people have ticked marked or voted that Amazone is the quickest to complete purchase.As most of the people does not like to waste time. They want everything straightforward unlike some of the online retailsers they have so much of steps and formality that some people gets irritate and than drops of the idea of buying from that online retailer.</a:t>
            </a:r>
            <a:endParaRPr lang="en-US"/>
          </a:p>
        </p:txBody>
      </p:sp>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endParaRPr lang="en-US"/>
          </a:p>
        </p:txBody>
      </p:sp>
      <p:sp>
        <p:nvSpPr>
          <p:cNvPr id="3" name="Subtitle 2"/>
          <p:cNvSpPr>
            <a:spLocks noGrp="1"/>
          </p:cNvSpPr>
          <p:nvPr>
            <p:ph type="subTitle" idx="1"/>
          </p:nvPr>
        </p:nvSpPr>
        <p:spPr/>
        <p:txBody>
          <a:bodyPr/>
          <a:p>
            <a:endParaRPr lang="en-US"/>
          </a:p>
        </p:txBody>
      </p:sp>
      <p:pic>
        <p:nvPicPr>
          <p:cNvPr id="11265"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pic>
        <p:nvPicPr>
          <p:cNvPr id="113" name="Picture 112"/>
          <p:cNvPicPr/>
          <p:nvPr/>
        </p:nvPicPr>
        <p:blipFill>
          <a:blip r:embed="rId2"/>
          <a:stretch>
            <a:fillRect/>
          </a:stretch>
        </p:blipFill>
        <p:spPr>
          <a:xfrm>
            <a:off x="3670300" y="80645"/>
            <a:ext cx="4851400" cy="5177790"/>
          </a:xfrm>
          <a:prstGeom prst="rect">
            <a:avLst/>
          </a:prstGeom>
          <a:noFill/>
          <a:ln w="9525">
            <a:noFill/>
          </a:ln>
        </p:spPr>
      </p:pic>
      <p:sp>
        <p:nvSpPr>
          <p:cNvPr id="4" name="Text Box 3"/>
          <p:cNvSpPr txBox="1"/>
          <p:nvPr/>
        </p:nvSpPr>
        <p:spPr>
          <a:xfrm>
            <a:off x="40005" y="5669915"/>
            <a:ext cx="12171680" cy="368300"/>
          </a:xfrm>
          <a:prstGeom prst="rect">
            <a:avLst/>
          </a:prstGeom>
          <a:noFill/>
        </p:spPr>
        <p:txBody>
          <a:bodyPr wrap="square" rtlCol="0">
            <a:spAutoFit/>
          </a:bodyPr>
          <a:p>
            <a:pPr algn="ctr"/>
            <a:r>
              <a:rPr lang="en-US"/>
              <a:t>It seems that Amazone makes speedy order delivery which is very important for the people</a:t>
            </a:r>
            <a:endParaRPr lang="en-US"/>
          </a:p>
        </p:txBody>
      </p:sp>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endParaRPr lang="en-US"/>
          </a:p>
        </p:txBody>
      </p:sp>
      <p:sp>
        <p:nvSpPr>
          <p:cNvPr id="3" name="Subtitle 2"/>
          <p:cNvSpPr>
            <a:spLocks noGrp="1"/>
          </p:cNvSpPr>
          <p:nvPr>
            <p:ph type="subTitle" idx="1"/>
          </p:nvPr>
        </p:nvSpPr>
        <p:spPr/>
        <p:txBody>
          <a:bodyPr/>
          <a:p>
            <a:endParaRPr lang="en-US"/>
          </a:p>
        </p:txBody>
      </p:sp>
      <p:pic>
        <p:nvPicPr>
          <p:cNvPr id="11265"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pic>
        <p:nvPicPr>
          <p:cNvPr id="114" name="Picture 113"/>
          <p:cNvPicPr/>
          <p:nvPr/>
        </p:nvPicPr>
        <p:blipFill>
          <a:blip r:embed="rId2"/>
          <a:stretch>
            <a:fillRect/>
          </a:stretch>
        </p:blipFill>
        <p:spPr>
          <a:xfrm>
            <a:off x="3589655" y="122555"/>
            <a:ext cx="4851400" cy="4889500"/>
          </a:xfrm>
          <a:prstGeom prst="rect">
            <a:avLst/>
          </a:prstGeom>
          <a:noFill/>
          <a:ln w="9525">
            <a:noFill/>
          </a:ln>
        </p:spPr>
      </p:pic>
      <p:sp>
        <p:nvSpPr>
          <p:cNvPr id="4" name="Text Box 3"/>
          <p:cNvSpPr txBox="1"/>
          <p:nvPr/>
        </p:nvSpPr>
        <p:spPr>
          <a:xfrm>
            <a:off x="76200" y="5122545"/>
            <a:ext cx="12039600" cy="368300"/>
          </a:xfrm>
          <a:prstGeom prst="rect">
            <a:avLst/>
          </a:prstGeom>
          <a:noFill/>
        </p:spPr>
        <p:txBody>
          <a:bodyPr wrap="square" rtlCol="0">
            <a:spAutoFit/>
          </a:bodyPr>
          <a:p>
            <a:pPr algn="ctr"/>
            <a:r>
              <a:rPr lang="en-US"/>
              <a:t>Most of the people think or says that paytm takes a long time to deliver the material which is purchased online.</a:t>
            </a:r>
            <a:endParaRPr lang="en-US"/>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endParaRPr lang="en-US"/>
          </a:p>
        </p:txBody>
      </p:sp>
      <p:sp>
        <p:nvSpPr>
          <p:cNvPr id="3" name="Subtitle 2"/>
          <p:cNvSpPr>
            <a:spLocks noGrp="1"/>
          </p:cNvSpPr>
          <p:nvPr>
            <p:ph type="subTitle" idx="1"/>
          </p:nvPr>
        </p:nvSpPr>
        <p:spPr/>
        <p:txBody>
          <a:bodyPr/>
          <a:p>
            <a:endParaRPr lang="en-US"/>
          </a:p>
        </p:txBody>
      </p:sp>
      <p:pic>
        <p:nvPicPr>
          <p:cNvPr id="10241"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10250" name="文本框 28"/>
          <p:cNvSpPr txBox="1"/>
          <p:nvPr/>
        </p:nvSpPr>
        <p:spPr>
          <a:xfrm>
            <a:off x="300990" y="223520"/>
            <a:ext cx="11301095" cy="6924040"/>
          </a:xfrm>
          <a:prstGeom prst="rect">
            <a:avLst/>
          </a:prstGeom>
          <a:noFill/>
          <a:ln w="9525">
            <a:noFill/>
          </a:ln>
        </p:spPr>
        <p:txBody>
          <a:bodyPr wrap="square" anchor="t">
            <a:spAutoFit/>
          </a:bodyPr>
          <a:p>
            <a:pPr algn="ctr">
              <a:buFont typeface="Arial" panose="020B0604020202020204" pitchFamily="34" charset="0"/>
            </a:pPr>
            <a:r>
              <a:rPr lang="en-US" sz="6000" dirty="0" smtClean="0">
                <a:sym typeface="+mn-ea"/>
              </a:rPr>
              <a:t>Problem Statement</a:t>
            </a:r>
            <a:br>
              <a:rPr lang="en-US" sz="6000" dirty="0" smtClean="0">
                <a:sym typeface="+mn-ea"/>
              </a:rPr>
            </a:br>
            <a:r>
              <a:rPr lang="en-IN" sz="2400" dirty="0">
                <a:sym typeface="+mn-ea"/>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US" sz="2400" dirty="0"/>
          </a:p>
          <a:p>
            <a:pPr algn="ctr">
              <a:buFont typeface="Arial" panose="020B0604020202020204" pitchFamily="34" charset="0"/>
            </a:pPr>
            <a:endParaRPr lang="en-US" sz="6000" dirty="0"/>
          </a:p>
          <a:p>
            <a:pPr algn="ctr">
              <a:buFont typeface="Arial" panose="020B0604020202020204" pitchFamily="34" charset="0"/>
            </a:pPr>
            <a:endParaRPr lang="zh-CN" altLang="en-US" sz="6000" b="1" dirty="0">
              <a:solidFill>
                <a:srgbClr val="404040"/>
              </a:solidFill>
              <a:ea typeface="Calibri" panose="020F0502020204030204" pitchFamily="34" charset="0"/>
            </a:endParaRP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endParaRPr lang="en-US"/>
          </a:p>
        </p:txBody>
      </p:sp>
      <p:sp>
        <p:nvSpPr>
          <p:cNvPr id="3" name="Subtitle 2"/>
          <p:cNvSpPr>
            <a:spLocks noGrp="1"/>
          </p:cNvSpPr>
          <p:nvPr>
            <p:ph type="subTitle" idx="1"/>
          </p:nvPr>
        </p:nvSpPr>
        <p:spPr/>
        <p:txBody>
          <a:bodyPr/>
          <a:p>
            <a:endParaRPr lang="en-US"/>
          </a:p>
        </p:txBody>
      </p:sp>
      <p:pic>
        <p:nvPicPr>
          <p:cNvPr id="11265"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pic>
        <p:nvPicPr>
          <p:cNvPr id="115" name="Picture 114"/>
          <p:cNvPicPr/>
          <p:nvPr/>
        </p:nvPicPr>
        <p:blipFill>
          <a:blip r:embed="rId2"/>
          <a:stretch>
            <a:fillRect/>
          </a:stretch>
        </p:blipFill>
        <p:spPr>
          <a:xfrm>
            <a:off x="3670300" y="152400"/>
            <a:ext cx="4851400" cy="4818380"/>
          </a:xfrm>
          <a:prstGeom prst="rect">
            <a:avLst/>
          </a:prstGeom>
          <a:noFill/>
          <a:ln w="9525">
            <a:noFill/>
          </a:ln>
        </p:spPr>
      </p:pic>
      <p:sp>
        <p:nvSpPr>
          <p:cNvPr id="4" name="Text Box 3"/>
          <p:cNvSpPr txBox="1"/>
          <p:nvPr/>
        </p:nvSpPr>
        <p:spPr>
          <a:xfrm>
            <a:off x="100965" y="5396230"/>
            <a:ext cx="12019280" cy="368300"/>
          </a:xfrm>
          <a:prstGeom prst="rect">
            <a:avLst/>
          </a:prstGeom>
          <a:noFill/>
        </p:spPr>
        <p:txBody>
          <a:bodyPr wrap="square" rtlCol="0">
            <a:spAutoFit/>
          </a:bodyPr>
          <a:p>
            <a:pPr algn="ctr"/>
            <a:r>
              <a:rPr lang="en-US"/>
              <a:t>So it seems that amazon and filpkart website have more wide variety of products on offer compared to other online retailers</a:t>
            </a:r>
            <a:endParaRPr lang="en-US"/>
          </a:p>
        </p:txBody>
      </p:sp>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endParaRPr lang="en-US"/>
          </a:p>
        </p:txBody>
      </p:sp>
      <p:sp>
        <p:nvSpPr>
          <p:cNvPr id="3" name="Subtitle 2"/>
          <p:cNvSpPr>
            <a:spLocks noGrp="1"/>
          </p:cNvSpPr>
          <p:nvPr>
            <p:ph type="subTitle" idx="1"/>
          </p:nvPr>
        </p:nvSpPr>
        <p:spPr/>
        <p:txBody>
          <a:bodyPr/>
          <a:p>
            <a:endParaRPr lang="en-US"/>
          </a:p>
        </p:txBody>
      </p:sp>
      <p:pic>
        <p:nvPicPr>
          <p:cNvPr id="11265"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pic>
        <p:nvPicPr>
          <p:cNvPr id="116" name="Picture 115"/>
          <p:cNvPicPr/>
          <p:nvPr/>
        </p:nvPicPr>
        <p:blipFill>
          <a:blip r:embed="rId2"/>
          <a:stretch>
            <a:fillRect/>
          </a:stretch>
        </p:blipFill>
        <p:spPr>
          <a:xfrm>
            <a:off x="3670300" y="148590"/>
            <a:ext cx="4851400" cy="5223510"/>
          </a:xfrm>
          <a:prstGeom prst="rect">
            <a:avLst/>
          </a:prstGeom>
          <a:noFill/>
          <a:ln w="9525">
            <a:noFill/>
          </a:ln>
        </p:spPr>
      </p:pic>
      <p:sp>
        <p:nvSpPr>
          <p:cNvPr id="4" name="Text Box 3"/>
          <p:cNvSpPr txBox="1"/>
          <p:nvPr/>
        </p:nvSpPr>
        <p:spPr>
          <a:xfrm>
            <a:off x="81280" y="5568315"/>
            <a:ext cx="12110720" cy="368300"/>
          </a:xfrm>
          <a:prstGeom prst="rect">
            <a:avLst/>
          </a:prstGeom>
          <a:noFill/>
        </p:spPr>
        <p:txBody>
          <a:bodyPr wrap="square" rtlCol="0">
            <a:spAutoFit/>
          </a:bodyPr>
          <a:p>
            <a:pPr algn="ctr"/>
            <a:r>
              <a:rPr lang="en-US"/>
              <a:t>Most of the people agree that paytm takes more time to load the page.</a:t>
            </a:r>
            <a:endParaRPr lang="en-US"/>
          </a:p>
        </p:txBody>
      </p:sp>
    </p:spTree>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endParaRPr lang="en-US"/>
          </a:p>
        </p:txBody>
      </p:sp>
      <p:sp>
        <p:nvSpPr>
          <p:cNvPr id="3" name="Subtitle 2"/>
          <p:cNvSpPr>
            <a:spLocks noGrp="1"/>
          </p:cNvSpPr>
          <p:nvPr>
            <p:ph type="subTitle" idx="1"/>
          </p:nvPr>
        </p:nvSpPr>
        <p:spPr/>
        <p:txBody>
          <a:bodyPr/>
          <a:p>
            <a:endParaRPr lang="en-US"/>
          </a:p>
        </p:txBody>
      </p:sp>
      <p:pic>
        <p:nvPicPr>
          <p:cNvPr id="11265"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pic>
        <p:nvPicPr>
          <p:cNvPr id="117" name="Picture 116"/>
          <p:cNvPicPr/>
          <p:nvPr/>
        </p:nvPicPr>
        <p:blipFill>
          <a:blip r:embed="rId2"/>
          <a:stretch>
            <a:fillRect/>
          </a:stretch>
        </p:blipFill>
        <p:spPr>
          <a:xfrm>
            <a:off x="3625850" y="86995"/>
            <a:ext cx="4940300" cy="4940300"/>
          </a:xfrm>
          <a:prstGeom prst="rect">
            <a:avLst/>
          </a:prstGeom>
          <a:noFill/>
          <a:ln w="9525">
            <a:noFill/>
          </a:ln>
        </p:spPr>
      </p:pic>
      <p:sp>
        <p:nvSpPr>
          <p:cNvPr id="4" name="Text Box 3"/>
          <p:cNvSpPr txBox="1"/>
          <p:nvPr/>
        </p:nvSpPr>
        <p:spPr>
          <a:xfrm>
            <a:off x="111125" y="5416550"/>
            <a:ext cx="11988800" cy="368300"/>
          </a:xfrm>
          <a:prstGeom prst="rect">
            <a:avLst/>
          </a:prstGeom>
          <a:noFill/>
        </p:spPr>
        <p:txBody>
          <a:bodyPr wrap="square" rtlCol="0">
            <a:spAutoFit/>
          </a:bodyPr>
          <a:p>
            <a:pPr algn="ctr"/>
            <a:r>
              <a:rPr lang="en-US"/>
              <a:t>Most of the people agree that the snapdeal has the limited mode of payment on most products</a:t>
            </a:r>
            <a:endParaRPr lang="en-US"/>
          </a:p>
        </p:txBody>
      </p:sp>
    </p:spTree>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endParaRPr lang="en-US"/>
          </a:p>
        </p:txBody>
      </p:sp>
      <p:sp>
        <p:nvSpPr>
          <p:cNvPr id="3" name="Subtitle 2"/>
          <p:cNvSpPr>
            <a:spLocks noGrp="1"/>
          </p:cNvSpPr>
          <p:nvPr>
            <p:ph type="subTitle" idx="1"/>
          </p:nvPr>
        </p:nvSpPr>
        <p:spPr/>
        <p:txBody>
          <a:bodyPr/>
          <a:p>
            <a:endParaRPr lang="en-US"/>
          </a:p>
        </p:txBody>
      </p:sp>
      <p:pic>
        <p:nvPicPr>
          <p:cNvPr id="11265"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pic>
        <p:nvPicPr>
          <p:cNvPr id="118" name="Picture 117"/>
          <p:cNvPicPr/>
          <p:nvPr/>
        </p:nvPicPr>
        <p:blipFill>
          <a:blip r:embed="rId2"/>
          <a:stretch>
            <a:fillRect/>
          </a:stretch>
        </p:blipFill>
        <p:spPr>
          <a:xfrm>
            <a:off x="3670300" y="129540"/>
            <a:ext cx="4851400" cy="4657090"/>
          </a:xfrm>
          <a:prstGeom prst="rect">
            <a:avLst/>
          </a:prstGeom>
          <a:noFill/>
          <a:ln w="9525">
            <a:noFill/>
          </a:ln>
        </p:spPr>
      </p:pic>
      <p:sp>
        <p:nvSpPr>
          <p:cNvPr id="4" name="Text Box 3"/>
          <p:cNvSpPr txBox="1"/>
          <p:nvPr/>
        </p:nvSpPr>
        <p:spPr>
          <a:xfrm>
            <a:off x="80645" y="5223510"/>
            <a:ext cx="12019280" cy="645160"/>
          </a:xfrm>
          <a:prstGeom prst="rect">
            <a:avLst/>
          </a:prstGeom>
          <a:noFill/>
        </p:spPr>
        <p:txBody>
          <a:bodyPr wrap="square" rtlCol="0">
            <a:spAutoFit/>
          </a:bodyPr>
          <a:p>
            <a:pPr algn="ctr"/>
            <a:r>
              <a:rPr lang="en-US"/>
              <a:t>privacy also plays an important role as people does want others to know about there personal things.So most of the poeple think the amzone keeps the customer information very safe.</a:t>
            </a:r>
            <a:endParaRPr lang="en-US"/>
          </a:p>
        </p:txBody>
      </p:sp>
    </p:spTree>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endParaRPr lang="en-US"/>
          </a:p>
        </p:txBody>
      </p:sp>
      <p:sp>
        <p:nvSpPr>
          <p:cNvPr id="3" name="Subtitle 2"/>
          <p:cNvSpPr>
            <a:spLocks noGrp="1"/>
          </p:cNvSpPr>
          <p:nvPr>
            <p:ph type="subTitle" idx="1"/>
          </p:nvPr>
        </p:nvSpPr>
        <p:spPr/>
        <p:txBody>
          <a:bodyPr/>
          <a:p>
            <a:endParaRPr lang="en-US"/>
          </a:p>
        </p:txBody>
      </p:sp>
      <p:pic>
        <p:nvPicPr>
          <p:cNvPr id="11265"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pic>
        <p:nvPicPr>
          <p:cNvPr id="119" name="Picture 118"/>
          <p:cNvPicPr/>
          <p:nvPr/>
        </p:nvPicPr>
        <p:blipFill>
          <a:blip r:embed="rId2"/>
          <a:stretch>
            <a:fillRect/>
          </a:stretch>
        </p:blipFill>
        <p:spPr>
          <a:xfrm>
            <a:off x="3670300" y="0"/>
            <a:ext cx="4851400" cy="5329555"/>
          </a:xfrm>
          <a:prstGeom prst="rect">
            <a:avLst/>
          </a:prstGeom>
          <a:noFill/>
          <a:ln w="9525">
            <a:noFill/>
          </a:ln>
        </p:spPr>
      </p:pic>
      <p:sp>
        <p:nvSpPr>
          <p:cNvPr id="4" name="Text Box 3"/>
          <p:cNvSpPr txBox="1"/>
          <p:nvPr/>
        </p:nvSpPr>
        <p:spPr>
          <a:xfrm>
            <a:off x="80645" y="5649595"/>
            <a:ext cx="12029440" cy="645160"/>
          </a:xfrm>
          <a:prstGeom prst="rect">
            <a:avLst/>
          </a:prstGeom>
          <a:noFill/>
        </p:spPr>
        <p:txBody>
          <a:bodyPr wrap="square" rtlCol="0">
            <a:spAutoFit/>
          </a:bodyPr>
          <a:p>
            <a:pPr algn="ctr"/>
            <a:r>
              <a:rPr lang="en-US"/>
              <a:t>Again the customer financial information is a thing that should be leaked, its there should be a heavy a security for that, so most of the poeple think that Amazon keeps the finacial information of the customers very safe.</a:t>
            </a:r>
            <a:endParaRPr lang="en-US"/>
          </a:p>
        </p:txBody>
      </p:sp>
    </p:spTree>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endParaRPr lang="en-US"/>
          </a:p>
        </p:txBody>
      </p:sp>
      <p:sp>
        <p:nvSpPr>
          <p:cNvPr id="3" name="Subtitle 2"/>
          <p:cNvSpPr>
            <a:spLocks noGrp="1"/>
          </p:cNvSpPr>
          <p:nvPr>
            <p:ph type="subTitle" idx="1"/>
          </p:nvPr>
        </p:nvSpPr>
        <p:spPr/>
        <p:txBody>
          <a:bodyPr/>
          <a:p>
            <a:endParaRPr lang="en-US"/>
          </a:p>
        </p:txBody>
      </p:sp>
      <p:pic>
        <p:nvPicPr>
          <p:cNvPr id="11265"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5" name="Text Box 4"/>
          <p:cNvSpPr txBox="1"/>
          <p:nvPr/>
        </p:nvSpPr>
        <p:spPr>
          <a:xfrm>
            <a:off x="0" y="314325"/>
            <a:ext cx="12140565" cy="583565"/>
          </a:xfrm>
          <a:prstGeom prst="rect">
            <a:avLst/>
          </a:prstGeom>
          <a:noFill/>
        </p:spPr>
        <p:txBody>
          <a:bodyPr wrap="square" rtlCol="0">
            <a:spAutoFit/>
          </a:bodyPr>
          <a:p>
            <a:pPr algn="ctr"/>
            <a:r>
              <a:rPr lang="en-US" sz="3200"/>
              <a:t>Analysis</a:t>
            </a:r>
            <a:endParaRPr lang="en-US" sz="3200"/>
          </a:p>
        </p:txBody>
      </p:sp>
      <p:sp>
        <p:nvSpPr>
          <p:cNvPr id="6" name="Text Box 5"/>
          <p:cNvSpPr txBox="1"/>
          <p:nvPr/>
        </p:nvSpPr>
        <p:spPr>
          <a:xfrm>
            <a:off x="40640" y="1055370"/>
            <a:ext cx="12151360" cy="5908040"/>
          </a:xfrm>
          <a:prstGeom prst="rect">
            <a:avLst/>
          </a:prstGeom>
          <a:noFill/>
        </p:spPr>
        <p:txBody>
          <a:bodyPr wrap="square" rtlCol="0">
            <a:spAutoFit/>
          </a:bodyPr>
          <a:p>
            <a:pPr marL="285750" indent="-285750">
              <a:buFont typeface="Arial" panose="020B0604020202020204" pitchFamily="34" charset="0"/>
              <a:buChar char="•"/>
            </a:pPr>
            <a:r>
              <a:rPr lang="en-US"/>
              <a:t>Most of the people strongly agree that return and replacement policy of the e-retailer is important for purchase decision, not that all the people but seriously I also feel that it important because while shopping online we don’t know a particular item will fit us in terms  of size or with our looks may be it is shoes or clothes or anything, so return and replacement policy plays important role for purchase decision.</a:t>
            </a:r>
            <a:endParaRPr lang="en-US"/>
          </a:p>
          <a:p>
            <a:pPr marL="285750" indent="-285750">
              <a:buFont typeface="Arial" panose="020B0604020202020204" pitchFamily="34" charset="0"/>
              <a:buChar char="•"/>
            </a:pPr>
            <a:r>
              <a:rPr lang="en-US"/>
              <a:t>Most of the people feel that Amazon website is the most reliable one followed by Flipkart.</a:t>
            </a:r>
            <a:endParaRPr lang="en-US"/>
          </a:p>
          <a:p>
            <a:pPr marL="285750" indent="-285750">
              <a:buFont typeface="Arial" panose="020B0604020202020204" pitchFamily="34" charset="0"/>
              <a:buChar char="•"/>
            </a:pPr>
            <a:r>
              <a:rPr lang="en-US"/>
              <a:t>So further analysis shows that according to most of the online shoppers Amazon and Flipkart gives complete,relevant description and information about the projects so that people should know what is the product/item. From what it is made up of and all. Some people want specific material products so it important to give complete and relevant description and information about the product.</a:t>
            </a:r>
            <a:endParaRPr lang="en-US"/>
          </a:p>
          <a:p>
            <a:pPr marL="285750" indent="-285750">
              <a:buFont typeface="Arial" panose="020B0604020202020204" pitchFamily="34" charset="0"/>
              <a:buChar char="•"/>
            </a:pPr>
            <a:r>
              <a:rPr lang="en-US"/>
              <a:t>According to most of the online shoppers its seems that Amazon and Paytm website are the fast loading websites. It is important because because if it is taking a long time to load the website than some of the online shoppers gets irritate and than directly comes out of the website, some of them doesn't have passions to wait every time to load the website. So it is important for online retailers to check the loading speed of the website because of this they may lose their valuable customers.</a:t>
            </a:r>
            <a:endParaRPr lang="en-US"/>
          </a:p>
          <a:p>
            <a:pPr marL="285750" indent="-285750">
              <a:buFont typeface="Arial" panose="020B0604020202020204" pitchFamily="34" charset="0"/>
              <a:buChar char="•"/>
            </a:pPr>
            <a:r>
              <a:rPr lang="en-US"/>
              <a:t>Quickness to complete purchase also plays an important role because if you are selecting a certain product/item for purchase than the further steps to purchase should be very smooth and easy to understand. There should not be any unwanted popups or u-turn while doing purchase.So by analyzing it seems that Amazon is the quickest to complete the purchase.</a:t>
            </a:r>
            <a:endParaRPr lang="en-US"/>
          </a:p>
          <a:p>
            <a:pPr marL="285750" indent="-285750">
              <a:buFont typeface="Arial" panose="020B0604020202020204" pitchFamily="34" charset="0"/>
              <a:buChar char="•"/>
            </a:pPr>
            <a:r>
              <a:rPr lang="en-US"/>
              <a:t>Now the speedy order delivery plays an important role because some of the people really need the item or product as fast as possible may be because it not available in the shops nearby. So at that time speedy delivery play an important role.So by analyzing it came into my notice that most of this online shoppers think that Amazon does the fastest delivery compared to other e-retailers which is a very important positive thing for the people to choose Amazon over other online retailers.</a:t>
            </a:r>
            <a:endParaRPr lang="en-US"/>
          </a:p>
        </p:txBody>
      </p:sp>
    </p:spTree>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endParaRPr lang="en-US"/>
          </a:p>
        </p:txBody>
      </p:sp>
      <p:sp>
        <p:nvSpPr>
          <p:cNvPr id="3" name="Subtitle 2"/>
          <p:cNvSpPr>
            <a:spLocks noGrp="1"/>
          </p:cNvSpPr>
          <p:nvPr>
            <p:ph type="subTitle" idx="1"/>
          </p:nvPr>
        </p:nvSpPr>
        <p:spPr/>
        <p:txBody>
          <a:bodyPr/>
          <a:p>
            <a:endParaRPr lang="en-US"/>
          </a:p>
        </p:txBody>
      </p:sp>
      <p:pic>
        <p:nvPicPr>
          <p:cNvPr id="11265"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5" name="Text Box 4"/>
          <p:cNvSpPr txBox="1"/>
          <p:nvPr/>
        </p:nvSpPr>
        <p:spPr>
          <a:xfrm>
            <a:off x="0" y="314325"/>
            <a:ext cx="12140565" cy="583565"/>
          </a:xfrm>
          <a:prstGeom prst="rect">
            <a:avLst/>
          </a:prstGeom>
          <a:noFill/>
        </p:spPr>
        <p:txBody>
          <a:bodyPr wrap="square" rtlCol="0">
            <a:spAutoFit/>
          </a:bodyPr>
          <a:p>
            <a:pPr algn="ctr"/>
            <a:r>
              <a:rPr lang="en-US" sz="3200"/>
              <a:t>Analysis</a:t>
            </a:r>
            <a:endParaRPr lang="en-US" sz="3200"/>
          </a:p>
        </p:txBody>
      </p:sp>
      <p:sp>
        <p:nvSpPr>
          <p:cNvPr id="4" name="Text Box 3"/>
          <p:cNvSpPr txBox="1"/>
          <p:nvPr/>
        </p:nvSpPr>
        <p:spPr>
          <a:xfrm>
            <a:off x="40005" y="984250"/>
            <a:ext cx="12151360" cy="5631180"/>
          </a:xfrm>
          <a:prstGeom prst="rect">
            <a:avLst/>
          </a:prstGeom>
          <a:noFill/>
        </p:spPr>
        <p:txBody>
          <a:bodyPr wrap="square" rtlCol="0">
            <a:spAutoFit/>
          </a:bodyPr>
          <a:p>
            <a:pPr marL="285750" indent="-285750">
              <a:buFont typeface="Arial" panose="020B0604020202020204" pitchFamily="34" charset="0"/>
              <a:buChar char="•"/>
            </a:pPr>
            <a:r>
              <a:rPr lang="en-US"/>
              <a:t>Now about the longer delivery period, I don’t have to explain about this because its makes a vast impact on the purchasing because no person likes to wait for a longer period once the item/product is ordered. So by going through the dataset and analyzing it seems that Paytm takes a long time to deliver the material.</a:t>
            </a:r>
            <a:endParaRPr lang="en-US"/>
          </a:p>
          <a:p>
            <a:pPr marL="285750" indent="-285750">
              <a:buFont typeface="Arial" panose="020B0604020202020204" pitchFamily="34" charset="0"/>
              <a:buChar char="•"/>
            </a:pPr>
            <a:r>
              <a:rPr lang="en-US"/>
              <a:t>When this online shoppers were asked about the loading and processing speed is important or not, so most of them strongly believe that loading and processing speed should be good.</a:t>
            </a:r>
            <a:endParaRPr lang="en-US"/>
          </a:p>
          <a:p>
            <a:pPr marL="285750" indent="-285750">
              <a:buFont typeface="Arial" panose="020B0604020202020204" pitchFamily="34" charset="0"/>
              <a:buChar char="•"/>
            </a:pPr>
            <a:r>
              <a:rPr lang="en-US"/>
              <a:t>About the payment methods most of them strongly agree that the there should be convenient payment methods.</a:t>
            </a:r>
            <a:endParaRPr lang="en-US"/>
          </a:p>
          <a:p>
            <a:pPr marL="285750" indent="-285750">
              <a:buFont typeface="Arial" panose="020B0604020202020204" pitchFamily="34" charset="0"/>
              <a:buChar char="•"/>
            </a:pPr>
            <a:r>
              <a:rPr lang="en-US"/>
              <a:t>Also most of them think that there should be wide variety of listed product  in several categories because it becomes easy for a person to choose and also to compare.</a:t>
            </a:r>
            <a:endParaRPr lang="en-US"/>
          </a:p>
          <a:p>
            <a:pPr marL="285750" indent="-285750">
              <a:buFont typeface="Arial" panose="020B0604020202020204" pitchFamily="34" charset="0"/>
              <a:buChar char="•"/>
            </a:pPr>
            <a:r>
              <a:rPr lang="en-US"/>
              <a:t>And here comes the discount or offer, So by analyzing is seems that Amazon and Flipkart has a wide variety of products on offer, so obviously people will get attracted to that website because offers on products plays an major role to attract the people.</a:t>
            </a:r>
            <a:endParaRPr lang="en-US"/>
          </a:p>
          <a:p>
            <a:pPr marL="285750" indent="-285750">
              <a:buFont typeface="Arial" panose="020B0604020202020204" pitchFamily="34" charset="0"/>
              <a:buChar char="•"/>
            </a:pPr>
            <a:r>
              <a:rPr lang="en-US"/>
              <a:t>So in above one point I had mentioned about what this online shoppers think about the loading and processing speed , so most them strongly agreed for it that there should be any problem loading page or it should take a lot of time to load the page. So by analyzing I came to know that Paytm takes the longer time to load the page.</a:t>
            </a:r>
            <a:endParaRPr lang="en-US"/>
          </a:p>
          <a:p>
            <a:pPr marL="285750" indent="-285750">
              <a:buFont typeface="Arial" panose="020B0604020202020204" pitchFamily="34" charset="0"/>
              <a:buChar char="•"/>
            </a:pPr>
            <a:r>
              <a:rPr lang="en-US"/>
              <a:t>Snapdeal has the limited mode of payments and I think if there is a good discount on any of the product, and a person wants to purchase that item/product and if there is suitable mode of payment  than that person obviously will go to other website and if he finds the same offer over there with the suitable mode of payment than surely he will purchase from that website.</a:t>
            </a:r>
            <a:endParaRPr lang="en-US"/>
          </a:p>
          <a:p>
            <a:pPr marL="285750" indent="-285750">
              <a:buFont typeface="Arial" panose="020B0604020202020204" pitchFamily="34" charset="0"/>
              <a:buChar char="•"/>
            </a:pPr>
            <a:r>
              <a:rPr lang="en-US"/>
              <a:t>Now coming to the monetary benefits and discounts, as it also attracts people, as it give them extra benefits while purchasing, so it seems that most of the people strongly agree that online shopping gives them monetary benefits and discounts.</a:t>
            </a:r>
            <a:endParaRPr lang="en-US"/>
          </a:p>
          <a:p>
            <a:pPr marL="285750" indent="-285750">
              <a:buFont typeface="Arial" panose="020B0604020202020204" pitchFamily="34" charset="0"/>
              <a:buChar char="•"/>
            </a:pPr>
            <a:endParaRPr lang="en-US"/>
          </a:p>
        </p:txBody>
      </p:sp>
    </p:spTree>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endParaRPr lang="en-US"/>
          </a:p>
        </p:txBody>
      </p:sp>
      <p:sp>
        <p:nvSpPr>
          <p:cNvPr id="3" name="Subtitle 2"/>
          <p:cNvSpPr>
            <a:spLocks noGrp="1"/>
          </p:cNvSpPr>
          <p:nvPr>
            <p:ph type="subTitle" idx="1"/>
          </p:nvPr>
        </p:nvSpPr>
        <p:spPr/>
        <p:txBody>
          <a:bodyPr/>
          <a:p>
            <a:endParaRPr lang="en-US"/>
          </a:p>
        </p:txBody>
      </p:sp>
      <p:pic>
        <p:nvPicPr>
          <p:cNvPr id="11265" name="图片 3"/>
          <p:cNvPicPr>
            <a:picLocks noChangeAspect="1"/>
          </p:cNvPicPr>
          <p:nvPr/>
        </p:nvPicPr>
        <p:blipFill>
          <a:blip r:embed="rId1"/>
          <a:srcRect l="5727" r="16841" b="26530"/>
          <a:stretch>
            <a:fillRect/>
          </a:stretch>
        </p:blipFill>
        <p:spPr>
          <a:xfrm>
            <a:off x="29845" y="0"/>
            <a:ext cx="12192000" cy="6858000"/>
          </a:xfrm>
          <a:prstGeom prst="rect">
            <a:avLst/>
          </a:prstGeom>
          <a:noFill/>
          <a:ln w="9525">
            <a:noFill/>
          </a:ln>
        </p:spPr>
      </p:pic>
      <p:sp>
        <p:nvSpPr>
          <p:cNvPr id="5" name="Text Box 4"/>
          <p:cNvSpPr txBox="1"/>
          <p:nvPr/>
        </p:nvSpPr>
        <p:spPr>
          <a:xfrm>
            <a:off x="0" y="314325"/>
            <a:ext cx="12140565" cy="583565"/>
          </a:xfrm>
          <a:prstGeom prst="rect">
            <a:avLst/>
          </a:prstGeom>
          <a:noFill/>
        </p:spPr>
        <p:txBody>
          <a:bodyPr wrap="square" rtlCol="0">
            <a:spAutoFit/>
          </a:bodyPr>
          <a:p>
            <a:pPr algn="ctr"/>
            <a:r>
              <a:rPr lang="en-US" sz="3200"/>
              <a:t>Analysis</a:t>
            </a:r>
            <a:endParaRPr lang="en-US" sz="3200"/>
          </a:p>
        </p:txBody>
      </p:sp>
      <p:sp>
        <p:nvSpPr>
          <p:cNvPr id="6" name="Text Box 5"/>
          <p:cNvSpPr txBox="1"/>
          <p:nvPr/>
        </p:nvSpPr>
        <p:spPr>
          <a:xfrm>
            <a:off x="9525" y="1130935"/>
            <a:ext cx="12181840" cy="2584450"/>
          </a:xfrm>
          <a:prstGeom prst="rect">
            <a:avLst/>
          </a:prstGeom>
          <a:noFill/>
        </p:spPr>
        <p:txBody>
          <a:bodyPr wrap="square" rtlCol="0">
            <a:spAutoFit/>
          </a:bodyPr>
          <a:p>
            <a:pPr marL="285750" indent="-285750">
              <a:buFont typeface="Arial" panose="020B0604020202020204" pitchFamily="34" charset="0"/>
              <a:buChar char="•"/>
            </a:pPr>
            <a:r>
              <a:rPr lang="en-US"/>
              <a:t>Trust, this word is very important in any business. So most of them strongly agree that they have trust on the online retailers that they will fulfill its part of transaction at the stipulated time, this thing comes into notice when the person ask for refund and when your money is refunded within a time period. So in this what happens people starts trusting that online retailer and which also gives a user a satisfaction that whatever that was  being promised is been accomplished.</a:t>
            </a:r>
            <a:endParaRPr lang="en-US"/>
          </a:p>
          <a:p>
            <a:pPr marL="285750" indent="-285750">
              <a:buFont typeface="Arial" panose="020B0604020202020204" pitchFamily="34" charset="0"/>
              <a:buChar char="•"/>
            </a:pPr>
            <a:r>
              <a:rPr lang="en-US"/>
              <a:t>Now about the privacy of customer information and security of the customers financial information, it is very important that this thing should be leaked outside as the financial information are very confidential. So after doing analysis it comes into my notice that Amazon keeps its customer private information and as well its financial information very safely and under high security so that it should get leaked.By this people get confident that nothing wrong will happen if we purchase through this online retailer.</a:t>
            </a:r>
            <a:endParaRPr lang="en-US"/>
          </a:p>
        </p:txBody>
      </p:sp>
    </p:spTree>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endParaRPr lang="en-US"/>
          </a:p>
        </p:txBody>
      </p:sp>
      <p:sp>
        <p:nvSpPr>
          <p:cNvPr id="3" name="Subtitle 2"/>
          <p:cNvSpPr>
            <a:spLocks noGrp="1"/>
          </p:cNvSpPr>
          <p:nvPr>
            <p:ph type="subTitle" idx="1"/>
          </p:nvPr>
        </p:nvSpPr>
        <p:spPr/>
        <p:txBody>
          <a:bodyPr/>
          <a:p>
            <a:endParaRPr lang="en-US"/>
          </a:p>
        </p:txBody>
      </p:sp>
      <p:pic>
        <p:nvPicPr>
          <p:cNvPr id="11265" name="图片 3"/>
          <p:cNvPicPr>
            <a:picLocks noChangeAspect="1"/>
          </p:cNvPicPr>
          <p:nvPr/>
        </p:nvPicPr>
        <p:blipFill>
          <a:blip r:embed="rId1"/>
          <a:srcRect l="5727" r="16841" b="26530"/>
          <a:stretch>
            <a:fillRect/>
          </a:stretch>
        </p:blipFill>
        <p:spPr>
          <a:xfrm>
            <a:off x="34925" y="-90805"/>
            <a:ext cx="12192000" cy="6858000"/>
          </a:xfrm>
          <a:prstGeom prst="rect">
            <a:avLst/>
          </a:prstGeom>
          <a:noFill/>
          <a:ln w="9525">
            <a:noFill/>
          </a:ln>
        </p:spPr>
      </p:pic>
      <p:sp>
        <p:nvSpPr>
          <p:cNvPr id="5" name="Text Box 4"/>
          <p:cNvSpPr txBox="1"/>
          <p:nvPr/>
        </p:nvSpPr>
        <p:spPr>
          <a:xfrm>
            <a:off x="0" y="314325"/>
            <a:ext cx="12140565" cy="583565"/>
          </a:xfrm>
          <a:prstGeom prst="rect">
            <a:avLst/>
          </a:prstGeom>
          <a:noFill/>
        </p:spPr>
        <p:txBody>
          <a:bodyPr wrap="square" rtlCol="0">
            <a:spAutoFit/>
          </a:bodyPr>
          <a:p>
            <a:pPr algn="ctr"/>
            <a:r>
              <a:rPr lang="en-US" sz="3200"/>
              <a:t>Conclusion</a:t>
            </a:r>
            <a:endParaRPr lang="en-US" sz="3200"/>
          </a:p>
        </p:txBody>
      </p:sp>
      <p:sp>
        <p:nvSpPr>
          <p:cNvPr id="4" name="Text Box 3"/>
          <p:cNvSpPr txBox="1"/>
          <p:nvPr/>
        </p:nvSpPr>
        <p:spPr>
          <a:xfrm>
            <a:off x="70485" y="1080770"/>
            <a:ext cx="12120880" cy="3692525"/>
          </a:xfrm>
          <a:prstGeom prst="rect">
            <a:avLst/>
          </a:prstGeom>
          <a:noFill/>
        </p:spPr>
        <p:txBody>
          <a:bodyPr wrap="square" rtlCol="0">
            <a:spAutoFit/>
          </a:bodyPr>
          <a:p>
            <a:r>
              <a:rPr lang="en-US"/>
              <a:t>By going through each and every aspect , analyzing each and every thing and keeping above points in mind I would recommend Amazon as the best online retailer because of particular reasons, they are:</a:t>
            </a:r>
            <a:endParaRPr lang="en-US"/>
          </a:p>
          <a:p>
            <a:pPr marL="285750" indent="-285750">
              <a:buFont typeface="Arial" panose="020B0604020202020204" pitchFamily="34" charset="0"/>
              <a:buChar char="•"/>
            </a:pPr>
            <a:r>
              <a:rPr lang="en-US"/>
              <a:t>Firstly they provide better privacy and security for the the customers personal as well as financial information.</a:t>
            </a:r>
            <a:endParaRPr lang="en-US"/>
          </a:p>
          <a:p>
            <a:pPr marL="285750" indent="-285750">
              <a:buFont typeface="Arial" panose="020B0604020202020204" pitchFamily="34" charset="0"/>
              <a:buChar char="•"/>
            </a:pPr>
            <a:r>
              <a:rPr lang="en-US"/>
              <a:t>It provides with wide variety of products  with offer and also it gives wide variety of items/products to choose and compare.</a:t>
            </a:r>
            <a:endParaRPr lang="en-US"/>
          </a:p>
          <a:p>
            <a:pPr marL="285750" indent="-285750">
              <a:buFont typeface="Arial" panose="020B0604020202020204" pitchFamily="34" charset="0"/>
              <a:buChar char="•"/>
            </a:pPr>
            <a:r>
              <a:rPr lang="en-US"/>
              <a:t>It delivers the product/items as as fast as possible compared to others(speedy order delivery).</a:t>
            </a:r>
            <a:endParaRPr lang="en-US"/>
          </a:p>
          <a:p>
            <a:pPr marL="285750" indent="-285750">
              <a:buFont typeface="Arial" panose="020B0604020202020204" pitchFamily="34" charset="0"/>
              <a:buChar char="•"/>
            </a:pPr>
            <a:r>
              <a:rPr lang="en-US"/>
              <a:t>Quickness to complete purchase.</a:t>
            </a:r>
            <a:endParaRPr lang="en-US"/>
          </a:p>
          <a:p>
            <a:pPr marL="285750" indent="-285750">
              <a:buFont typeface="Arial" panose="020B0604020202020204" pitchFamily="34" charset="0"/>
              <a:buChar char="•"/>
            </a:pPr>
            <a:r>
              <a:rPr lang="en-US"/>
              <a:t>Loading and processing speed of the website is faster than others.</a:t>
            </a:r>
            <a:endParaRPr lang="en-US"/>
          </a:p>
          <a:p>
            <a:pPr marL="285750" indent="-285750">
              <a:buFont typeface="Arial" panose="020B0604020202020204" pitchFamily="34" charset="0"/>
              <a:buChar char="•"/>
            </a:pPr>
            <a:r>
              <a:rPr lang="en-US"/>
              <a:t>It gives complete, relevant description and information about the products.</a:t>
            </a:r>
            <a:endParaRPr lang="en-US"/>
          </a:p>
          <a:p>
            <a:pPr marL="285750" indent="-285750">
              <a:buFont typeface="Arial" panose="020B0604020202020204" pitchFamily="34" charset="0"/>
              <a:buChar char="•"/>
            </a:pPr>
            <a:r>
              <a:rPr lang="en-US"/>
              <a:t>Website is very easy to use.</a:t>
            </a:r>
            <a:endParaRPr lang="en-US"/>
          </a:p>
          <a:p>
            <a:pPr marL="285750" indent="-285750"/>
            <a:r>
              <a:rPr lang="en-US"/>
              <a:t>And about the other 4 websites that is Flipkart, Myntra,Paytm and Snapdeal.</a:t>
            </a:r>
            <a:endParaRPr lang="en-US"/>
          </a:p>
          <a:p>
            <a:r>
              <a:rPr lang="en-US"/>
              <a:t>I can say that Flipkart and myntra are also good but they lack some x factors such as speedy delivery.</a:t>
            </a:r>
            <a:endParaRPr lang="en-US"/>
          </a:p>
          <a:p>
            <a:r>
              <a:rPr lang="en-US"/>
              <a:t>And about Paytm and Snapdeal as they takes a longer delivery time as well as it has less mode of payments so I wont recommend it. </a:t>
            </a:r>
            <a:endParaRPr lang="en-US"/>
          </a:p>
        </p:txBody>
      </p:sp>
    </p:spTree>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grpSp>
        <p:nvGrpSpPr>
          <p:cNvPr id="29698" name="组合 4"/>
          <p:cNvGrpSpPr/>
          <p:nvPr/>
        </p:nvGrpSpPr>
        <p:grpSpPr>
          <a:xfrm>
            <a:off x="3302000" y="2217396"/>
            <a:ext cx="5588000" cy="2300629"/>
            <a:chOff x="3457574" y="1980069"/>
            <a:chExt cx="5143501" cy="2116786"/>
          </a:xfrm>
        </p:grpSpPr>
        <p:grpSp>
          <p:nvGrpSpPr>
            <p:cNvPr id="29699" name="组合 5"/>
            <p:cNvGrpSpPr/>
            <p:nvPr/>
          </p:nvGrpSpPr>
          <p:grpSpPr>
            <a:xfrm>
              <a:off x="3590925" y="1980069"/>
              <a:ext cx="5010150" cy="679906"/>
              <a:chOff x="4324350" y="2295525"/>
              <a:chExt cx="3733800" cy="679906"/>
            </a:xfrm>
          </p:grpSpPr>
          <p:cxnSp>
            <p:nvCxnSpPr>
              <p:cNvPr id="15" name="直接连接符 14"/>
              <p:cNvCxnSpPr/>
              <p:nvPr/>
            </p:nvCxnSpPr>
            <p:spPr>
              <a:xfrm>
                <a:off x="4325257" y="2295525"/>
                <a:ext cx="0" cy="679904"/>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324350" y="2295525"/>
                <a:ext cx="36004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916182" y="2295525"/>
                <a:ext cx="0" cy="679904"/>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7915275" y="2886075"/>
                <a:ext cx="142875" cy="8935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29704" name="组合 6"/>
            <p:cNvGrpSpPr/>
            <p:nvPr/>
          </p:nvGrpSpPr>
          <p:grpSpPr>
            <a:xfrm flipH="1" flipV="1">
              <a:off x="3457574" y="3370824"/>
              <a:ext cx="4951785" cy="726031"/>
              <a:chOff x="4324350" y="2295525"/>
              <a:chExt cx="3733800" cy="679906"/>
            </a:xfrm>
          </p:grpSpPr>
          <p:cxnSp>
            <p:nvCxnSpPr>
              <p:cNvPr id="11" name="直接连接符 10"/>
              <p:cNvCxnSpPr/>
              <p:nvPr/>
            </p:nvCxnSpPr>
            <p:spPr>
              <a:xfrm>
                <a:off x="4325257" y="2295525"/>
                <a:ext cx="0" cy="679904"/>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324350" y="2295525"/>
                <a:ext cx="36004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916182" y="2295525"/>
                <a:ext cx="0" cy="679904"/>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7915275" y="2886075"/>
                <a:ext cx="142875" cy="8935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29709" name="文本框 7"/>
            <p:cNvSpPr txBox="1"/>
            <p:nvPr/>
          </p:nvSpPr>
          <p:spPr>
            <a:xfrm>
              <a:off x="3646364" y="2020114"/>
              <a:ext cx="4761830" cy="1712458"/>
            </a:xfrm>
            <a:prstGeom prst="rect">
              <a:avLst/>
            </a:prstGeom>
            <a:noFill/>
            <a:ln w="9525">
              <a:noFill/>
            </a:ln>
          </p:spPr>
          <p:txBody>
            <a:bodyPr wrap="square" anchor="t">
              <a:spAutoFit/>
            </a:bodyPr>
            <a:p>
              <a:pPr defTabSz="914400"/>
              <a:r>
                <a:rPr lang="en-US" altLang="zh-CN" sz="11500" i="1" dirty="0">
                  <a:solidFill>
                    <a:srgbClr val="404040"/>
                  </a:solidFill>
                  <a:ea typeface="Calibri" panose="020F0502020204030204" pitchFamily="34" charset="0"/>
                </a:rPr>
                <a:t>THANKS</a:t>
              </a:r>
              <a:endParaRPr lang="en-US" altLang="zh-CN" sz="11500" i="1" dirty="0">
                <a:solidFill>
                  <a:srgbClr val="404040"/>
                </a:solidFill>
                <a:ea typeface="Calibri" panose="020F0502020204030204" pitchFamily="34" charset="0"/>
              </a:endParaRPr>
            </a:p>
          </p:txBody>
        </p:sp>
      </p:gr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3"/>
          <p:cNvPicPr>
            <a:picLocks noChangeAspect="1"/>
          </p:cNvPicPr>
          <p:nvPr/>
        </p:nvPicPr>
        <p:blipFill>
          <a:blip r:embed="rId1"/>
          <a:srcRect l="5727" r="16841" b="26530"/>
          <a:stretch>
            <a:fillRect/>
          </a:stretch>
        </p:blipFill>
        <p:spPr>
          <a:xfrm>
            <a:off x="-635" y="0"/>
            <a:ext cx="12192000" cy="6858000"/>
          </a:xfrm>
          <a:prstGeom prst="rect">
            <a:avLst/>
          </a:prstGeom>
          <a:noFill/>
          <a:ln w="9525">
            <a:noFill/>
          </a:ln>
        </p:spPr>
      </p:pic>
      <p:sp>
        <p:nvSpPr>
          <p:cNvPr id="2" name="Text Box 1"/>
          <p:cNvSpPr txBox="1"/>
          <p:nvPr/>
        </p:nvSpPr>
        <p:spPr>
          <a:xfrm>
            <a:off x="19685" y="203200"/>
            <a:ext cx="12151360" cy="521970"/>
          </a:xfrm>
          <a:prstGeom prst="rect">
            <a:avLst/>
          </a:prstGeom>
          <a:noFill/>
        </p:spPr>
        <p:txBody>
          <a:bodyPr wrap="square" rtlCol="0">
            <a:spAutoFit/>
          </a:bodyPr>
          <a:p>
            <a:pPr algn="ctr"/>
            <a:r>
              <a:rPr lang="en-US" sz="2800" b="1"/>
              <a:t>Understanding</a:t>
            </a:r>
            <a:endParaRPr lang="en-US" sz="2800" b="1"/>
          </a:p>
        </p:txBody>
      </p:sp>
      <p:sp>
        <p:nvSpPr>
          <p:cNvPr id="3" name="Text Box 2"/>
          <p:cNvSpPr txBox="1"/>
          <p:nvPr/>
        </p:nvSpPr>
        <p:spPr>
          <a:xfrm>
            <a:off x="20320" y="933450"/>
            <a:ext cx="12171680" cy="3784600"/>
          </a:xfrm>
          <a:prstGeom prst="rect">
            <a:avLst/>
          </a:prstGeom>
          <a:noFill/>
        </p:spPr>
        <p:txBody>
          <a:bodyPr wrap="square" rtlCol="0">
            <a:spAutoFit/>
          </a:bodyPr>
          <a:p>
            <a:pPr algn="ctr"/>
            <a:r>
              <a:rPr lang="en-US" sz="2400"/>
              <a:t>So this a project based on customer activation and retention of online retailers that is E-retail.So this data set have been collected from a online shoppers.This project is categorical project.So what they have done is that they have given forms to 269 online shoppers and told them to give there feedback, so they were provided tick mark forms In which certain things are present such as if there should be ease of navigation in website or not, so they have to tick mark whether they agree or strongly agree something like that. So in this what people think about particular online retailers,such as they have included Amazon, Flipkart, Snapdeal, Myntra and Paytm. So this online shoppers have to choose what are  there plus points, why they are choosing only specific online retailers and all other factors are mentioned in a tick mark form.So at last we need do decide which online retailer we will suggest to our friends.</a:t>
            </a:r>
            <a:endParaRPr lang="en-US" sz="2400"/>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41"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10253" name="文本框 6"/>
          <p:cNvSpPr txBox="1"/>
          <p:nvPr/>
        </p:nvSpPr>
        <p:spPr>
          <a:xfrm>
            <a:off x="466090" y="267970"/>
            <a:ext cx="5235575" cy="521970"/>
          </a:xfrm>
          <a:prstGeom prst="rect">
            <a:avLst/>
          </a:prstGeom>
          <a:noFill/>
          <a:ln w="9525">
            <a:noFill/>
          </a:ln>
        </p:spPr>
        <p:txBody>
          <a:bodyPr wrap="square" anchor="t">
            <a:spAutoFit/>
          </a:bodyPr>
          <a:p>
            <a:pPr algn="ctr">
              <a:buFont typeface="Arial" panose="020B0604020202020204" pitchFamily="34" charset="0"/>
            </a:pPr>
            <a:r>
              <a:rPr lang="en-US" altLang="zh-CN" sz="2800" b="1" dirty="0">
                <a:solidFill>
                  <a:srgbClr val="404040"/>
                </a:solidFill>
                <a:ea typeface="Calibri" panose="020F0502020204030204" pitchFamily="34" charset="0"/>
              </a:rPr>
              <a:t>Exploratory Data Analysis Steps</a:t>
            </a:r>
            <a:endParaRPr lang="en-US" altLang="zh-CN" sz="2800" b="1" dirty="0">
              <a:solidFill>
                <a:srgbClr val="404040"/>
              </a:solidFill>
              <a:ea typeface="Calibri" panose="020F0502020204030204" pitchFamily="34" charset="0"/>
            </a:endParaRPr>
          </a:p>
        </p:txBody>
      </p:sp>
      <p:sp>
        <p:nvSpPr>
          <p:cNvPr id="10254" name="矩形 7"/>
          <p:cNvSpPr/>
          <p:nvPr/>
        </p:nvSpPr>
        <p:spPr>
          <a:xfrm>
            <a:off x="923925" y="2281238"/>
            <a:ext cx="5718175" cy="220980"/>
          </a:xfrm>
          <a:prstGeom prst="rect">
            <a:avLst/>
          </a:prstGeom>
          <a:noFill/>
          <a:ln w="9525">
            <a:noFill/>
          </a:ln>
        </p:spPr>
        <p:txBody>
          <a:bodyPr lIns="0" tIns="0" rIns="0" bIns="0" anchor="t">
            <a:spAutoFit/>
          </a:bodyPr>
          <a:p>
            <a:pPr algn="ctr" defTabSz="1216025">
              <a:lnSpc>
                <a:spcPct val="120000"/>
              </a:lnSpc>
              <a:spcBef>
                <a:spcPct val="20000"/>
              </a:spcBef>
              <a:buFont typeface="Arial" panose="020B0604020202020204" pitchFamily="34" charset="0"/>
            </a:pPr>
            <a:r>
              <a:rPr lang="zh-CN" altLang="en-US" sz="1200" dirty="0">
                <a:solidFill>
                  <a:srgbClr val="404040"/>
                </a:solidFill>
                <a:ea typeface="Calibri" panose="020F0502020204030204" pitchFamily="34" charset="0"/>
                <a:sym typeface="Arial" panose="020B0604020202020204" pitchFamily="34" charset="0"/>
              </a:rPr>
              <a:t>.</a:t>
            </a:r>
            <a:endParaRPr lang="en-US" altLang="zh-CN" sz="1200" dirty="0">
              <a:solidFill>
                <a:srgbClr val="404040"/>
              </a:solidFill>
              <a:ea typeface="Calibri" panose="020F0502020204030204" pitchFamily="34" charset="0"/>
              <a:sym typeface="Arial" panose="020B0604020202020204" pitchFamily="34" charset="0"/>
            </a:endParaRPr>
          </a:p>
        </p:txBody>
      </p:sp>
      <p:sp>
        <p:nvSpPr>
          <p:cNvPr id="10255" name="矩形 8"/>
          <p:cNvSpPr/>
          <p:nvPr/>
        </p:nvSpPr>
        <p:spPr>
          <a:xfrm>
            <a:off x="770255" y="937895"/>
            <a:ext cx="10516235" cy="6286500"/>
          </a:xfrm>
          <a:prstGeom prst="rect">
            <a:avLst/>
          </a:prstGeom>
          <a:noFill/>
          <a:ln w="9525">
            <a:noFill/>
          </a:ln>
        </p:spPr>
        <p:txBody>
          <a:bodyPr wrap="square" lIns="0" tIns="0" rIns="0" bIns="0" anchor="t">
            <a:spAutoFit/>
          </a:bodyPr>
          <a:p>
            <a:pPr algn="l" defTabSz="1216025">
              <a:lnSpc>
                <a:spcPct val="120000"/>
              </a:lnSpc>
              <a:spcBef>
                <a:spcPct val="20000"/>
              </a:spcBef>
              <a:buFont typeface="Arial" panose="020B0604020202020204" pitchFamily="34" charset="0"/>
            </a:pPr>
            <a:r>
              <a:rPr lang="en-US" altLang="zh-CN" sz="1400" dirty="0">
                <a:solidFill>
                  <a:srgbClr val="404040"/>
                </a:solidFill>
                <a:ea typeface="Calibri" panose="020F0502020204030204" pitchFamily="34" charset="0"/>
                <a:sym typeface="Arial" panose="020B0604020202020204" pitchFamily="34" charset="0"/>
              </a:rPr>
              <a:t>So in this project firstly I tried to understand  the features in what way it is linked with the label. After that I imported the required libraries.</a:t>
            </a:r>
            <a:endParaRPr lang="en-US" altLang="zh-CN" sz="1400" dirty="0">
              <a:solidFill>
                <a:srgbClr val="404040"/>
              </a:solidFill>
              <a:ea typeface="Calibri" panose="020F0502020204030204" pitchFamily="34" charset="0"/>
              <a:sym typeface="Arial" panose="020B0604020202020204" pitchFamily="34" charset="0"/>
            </a:endParaRPr>
          </a:p>
          <a:p>
            <a:pPr algn="l" defTabSz="1216025">
              <a:lnSpc>
                <a:spcPct val="120000"/>
              </a:lnSpc>
              <a:spcBef>
                <a:spcPct val="20000"/>
              </a:spcBef>
              <a:buFont typeface="Arial" panose="020B0604020202020204" pitchFamily="34" charset="0"/>
            </a:pPr>
            <a:r>
              <a:rPr lang="en-US" altLang="zh-CN" sz="1400" dirty="0">
                <a:solidFill>
                  <a:srgbClr val="404040"/>
                </a:solidFill>
                <a:ea typeface="Calibri" panose="020F0502020204030204" pitchFamily="34" charset="0"/>
                <a:sym typeface="Arial" panose="020B0604020202020204" pitchFamily="34" charset="0"/>
              </a:rPr>
              <a:t>I used pandas and numpy to  load the dataset, also to find shape of the dataset meaning to know the rows and columns present in the data set, than to find the data types of the each of every column, than to find if there are  any null values present in the data set, than to check the names of the column,than to find the duplicates, than to find the unique values of a particular column and the count of that unique values in the column.</a:t>
            </a:r>
            <a:br>
              <a:rPr lang="en-US" altLang="zh-CN" sz="1400" dirty="0">
                <a:solidFill>
                  <a:srgbClr val="404040"/>
                </a:solidFill>
                <a:ea typeface="Calibri" panose="020F0502020204030204" pitchFamily="34" charset="0"/>
                <a:sym typeface="Arial" panose="020B0604020202020204" pitchFamily="34" charset="0"/>
              </a:rPr>
            </a:br>
            <a:r>
              <a:rPr lang="en-US" altLang="zh-CN" sz="1400" dirty="0">
                <a:solidFill>
                  <a:srgbClr val="404040"/>
                </a:solidFill>
                <a:ea typeface="Calibri" panose="020F0502020204030204" pitchFamily="34" charset="0"/>
                <a:sym typeface="Arial" panose="020B0604020202020204" pitchFamily="34" charset="0"/>
              </a:rPr>
              <a:t>Than used seaborn and matploblib to plot the several types of plots for visualization.</a:t>
            </a:r>
            <a:br>
              <a:rPr lang="en-US" altLang="zh-CN" sz="1400" dirty="0">
                <a:solidFill>
                  <a:srgbClr val="404040"/>
                </a:solidFill>
                <a:ea typeface="Calibri" panose="020F0502020204030204" pitchFamily="34" charset="0"/>
                <a:sym typeface="Arial" panose="020B0604020202020204" pitchFamily="34" charset="0"/>
              </a:rPr>
            </a:br>
            <a:r>
              <a:rPr lang="en-US" altLang="zh-CN" sz="1400" dirty="0">
                <a:solidFill>
                  <a:srgbClr val="404040"/>
                </a:solidFill>
                <a:ea typeface="Calibri" panose="020F0502020204030204" pitchFamily="34" charset="0"/>
                <a:sym typeface="Arial" panose="020B0604020202020204" pitchFamily="34" charset="0"/>
              </a:rPr>
              <a:t>So firstly loaded the data set, and by using data.head() code I checked the overview of the data set.</a:t>
            </a:r>
            <a:endParaRPr lang="en-US" altLang="zh-CN" sz="1400" dirty="0">
              <a:solidFill>
                <a:srgbClr val="404040"/>
              </a:solidFill>
              <a:ea typeface="Calibri" panose="020F0502020204030204" pitchFamily="34" charset="0"/>
              <a:sym typeface="Arial" panose="020B0604020202020204" pitchFamily="34" charset="0"/>
            </a:endParaRPr>
          </a:p>
          <a:p>
            <a:pPr algn="l" defTabSz="1216025">
              <a:lnSpc>
                <a:spcPct val="120000"/>
              </a:lnSpc>
              <a:spcBef>
                <a:spcPct val="20000"/>
              </a:spcBef>
              <a:buFont typeface="Arial" panose="020B0604020202020204" pitchFamily="34" charset="0"/>
            </a:pPr>
            <a:r>
              <a:rPr lang="en-US" altLang="zh-CN" sz="1400" dirty="0">
                <a:solidFill>
                  <a:srgbClr val="404040"/>
                </a:solidFill>
                <a:ea typeface="Calibri" panose="020F0502020204030204" pitchFamily="34" charset="0"/>
                <a:sym typeface="Arial" panose="020B0604020202020204" pitchFamily="34" charset="0"/>
              </a:rPr>
              <a:t>Than I checked for the shape of the data set, meaning how many rows and columns are there in data set, So there are 269 rows and 71 columns.</a:t>
            </a:r>
            <a:endParaRPr lang="en-US" altLang="zh-CN" sz="1400" dirty="0">
              <a:solidFill>
                <a:srgbClr val="404040"/>
              </a:solidFill>
              <a:ea typeface="Calibri" panose="020F0502020204030204" pitchFamily="34" charset="0"/>
              <a:sym typeface="Arial" panose="020B0604020202020204" pitchFamily="34" charset="0"/>
            </a:endParaRPr>
          </a:p>
          <a:p>
            <a:pPr algn="l" defTabSz="1216025">
              <a:lnSpc>
                <a:spcPct val="120000"/>
              </a:lnSpc>
              <a:spcBef>
                <a:spcPct val="20000"/>
              </a:spcBef>
              <a:buFont typeface="Arial" panose="020B0604020202020204" pitchFamily="34" charset="0"/>
            </a:pPr>
            <a:r>
              <a:rPr lang="en-US" altLang="zh-CN" sz="1400" dirty="0">
                <a:solidFill>
                  <a:srgbClr val="404040"/>
                </a:solidFill>
                <a:ea typeface="Calibri" panose="020F0502020204030204" pitchFamily="34" charset="0"/>
                <a:sym typeface="Arial" panose="020B0604020202020204" pitchFamily="34" charset="0"/>
              </a:rPr>
              <a:t>After that I checked if there are any null values present in the data set or not as I didn't find any null values present.</a:t>
            </a:r>
            <a:endParaRPr lang="en-US" altLang="zh-CN" sz="1400" dirty="0">
              <a:solidFill>
                <a:srgbClr val="404040"/>
              </a:solidFill>
              <a:ea typeface="Calibri" panose="020F0502020204030204" pitchFamily="34" charset="0"/>
              <a:sym typeface="Arial" panose="020B0604020202020204" pitchFamily="34" charset="0"/>
            </a:endParaRPr>
          </a:p>
          <a:p>
            <a:pPr algn="l" defTabSz="1216025">
              <a:lnSpc>
                <a:spcPct val="120000"/>
              </a:lnSpc>
              <a:spcBef>
                <a:spcPct val="20000"/>
              </a:spcBef>
              <a:buFont typeface="Arial" panose="020B0604020202020204" pitchFamily="34" charset="0"/>
            </a:pPr>
            <a:r>
              <a:rPr lang="en-US" altLang="zh-CN" sz="1400" dirty="0">
                <a:solidFill>
                  <a:srgbClr val="404040"/>
                </a:solidFill>
                <a:ea typeface="Calibri" panose="020F0502020204030204" pitchFamily="34" charset="0"/>
                <a:sym typeface="Arial" panose="020B0604020202020204" pitchFamily="34" charset="0"/>
              </a:rPr>
              <a:t>After that I tried to find the data types of the columns.So in that only one column has integer data type and rest of the columns has string data type meaning object.</a:t>
            </a:r>
            <a:endParaRPr lang="en-US" altLang="zh-CN" sz="1400" dirty="0">
              <a:solidFill>
                <a:srgbClr val="404040"/>
              </a:solidFill>
              <a:ea typeface="Calibri" panose="020F0502020204030204" pitchFamily="34" charset="0"/>
              <a:sym typeface="Arial" panose="020B0604020202020204" pitchFamily="34" charset="0"/>
            </a:endParaRPr>
          </a:p>
          <a:p>
            <a:pPr algn="l" defTabSz="1216025">
              <a:lnSpc>
                <a:spcPct val="120000"/>
              </a:lnSpc>
              <a:spcBef>
                <a:spcPct val="20000"/>
              </a:spcBef>
              <a:buFont typeface="Arial" panose="020B0604020202020204" pitchFamily="34" charset="0"/>
            </a:pPr>
            <a:r>
              <a:rPr lang="en-US" altLang="zh-CN" sz="1400" dirty="0">
                <a:solidFill>
                  <a:srgbClr val="404040"/>
                </a:solidFill>
                <a:ea typeface="Calibri" panose="020F0502020204030204" pitchFamily="34" charset="0"/>
                <a:sym typeface="Arial" panose="020B0604020202020204" pitchFamily="34" charset="0"/>
              </a:rPr>
              <a:t>Than I checked the each and every names of the columns .</a:t>
            </a:r>
            <a:endParaRPr lang="en-US" altLang="zh-CN" sz="1400" dirty="0">
              <a:solidFill>
                <a:srgbClr val="404040"/>
              </a:solidFill>
              <a:ea typeface="Calibri" panose="020F0502020204030204" pitchFamily="34" charset="0"/>
              <a:sym typeface="Arial" panose="020B0604020202020204" pitchFamily="34" charset="0"/>
            </a:endParaRPr>
          </a:p>
          <a:p>
            <a:pPr algn="l" defTabSz="1216025">
              <a:lnSpc>
                <a:spcPct val="120000"/>
              </a:lnSpc>
              <a:spcBef>
                <a:spcPct val="20000"/>
              </a:spcBef>
              <a:buFont typeface="Arial" panose="020B0604020202020204" pitchFamily="34" charset="0"/>
            </a:pPr>
            <a:r>
              <a:rPr lang="en-US" altLang="zh-CN" sz="1400" dirty="0">
                <a:solidFill>
                  <a:srgbClr val="404040"/>
                </a:solidFill>
                <a:ea typeface="Calibri" panose="020F0502020204030204" pitchFamily="34" charset="0"/>
                <a:sym typeface="Arial" panose="020B0604020202020204" pitchFamily="34" charset="0"/>
              </a:rPr>
              <a:t>After that I checked if there any duplicates or not, and I found that there are about 166 duplicates, so I deleted them all and again checked the shape, now my rows reduced from 269 to 103.</a:t>
            </a:r>
            <a:endParaRPr lang="en-US" altLang="zh-CN" sz="1400" dirty="0">
              <a:solidFill>
                <a:srgbClr val="404040"/>
              </a:solidFill>
              <a:ea typeface="Calibri" panose="020F0502020204030204" pitchFamily="34" charset="0"/>
              <a:sym typeface="Arial" panose="020B0604020202020204" pitchFamily="34" charset="0"/>
            </a:endParaRPr>
          </a:p>
          <a:p>
            <a:pPr algn="l" defTabSz="1216025">
              <a:lnSpc>
                <a:spcPct val="120000"/>
              </a:lnSpc>
              <a:spcBef>
                <a:spcPct val="20000"/>
              </a:spcBef>
              <a:buFont typeface="Arial" panose="020B0604020202020204" pitchFamily="34" charset="0"/>
            </a:pPr>
            <a:r>
              <a:rPr lang="en-US" altLang="zh-CN" sz="1400" dirty="0">
                <a:solidFill>
                  <a:srgbClr val="404040"/>
                </a:solidFill>
                <a:ea typeface="Calibri" panose="020F0502020204030204" pitchFamily="34" charset="0"/>
                <a:sym typeface="Arial" panose="020B0604020202020204" pitchFamily="34" charset="0"/>
              </a:rPr>
              <a:t>After that I checked for the unique values present In first column that is gender.So In that male and females were present. Than I checked how many males and females are present, so there are about 66 females and 37 males present in the dataset.</a:t>
            </a:r>
            <a:endParaRPr lang="en-US" altLang="zh-CN" sz="1400" dirty="0">
              <a:solidFill>
                <a:srgbClr val="404040"/>
              </a:solidFill>
              <a:ea typeface="Calibri" panose="020F0502020204030204" pitchFamily="34" charset="0"/>
              <a:sym typeface="Arial" panose="020B0604020202020204" pitchFamily="34" charset="0"/>
            </a:endParaRPr>
          </a:p>
          <a:p>
            <a:pPr algn="l" defTabSz="1216025">
              <a:lnSpc>
                <a:spcPct val="120000"/>
              </a:lnSpc>
              <a:spcBef>
                <a:spcPct val="20000"/>
              </a:spcBef>
              <a:buFont typeface="Arial" panose="020B0604020202020204" pitchFamily="34" charset="0"/>
            </a:pPr>
            <a:r>
              <a:rPr lang="en-US" altLang="zh-CN" sz="1400" dirty="0">
                <a:solidFill>
                  <a:srgbClr val="404040"/>
                </a:solidFill>
                <a:ea typeface="Calibri" panose="020F0502020204030204" pitchFamily="34" charset="0"/>
                <a:sym typeface="Arial" panose="020B0604020202020204" pitchFamily="34" charset="0"/>
              </a:rPr>
              <a:t>After that I tried to plot the count plot, so in that we were clearly able to see that females were more than males.</a:t>
            </a:r>
            <a:endParaRPr lang="en-US" altLang="zh-CN" sz="1400" dirty="0">
              <a:solidFill>
                <a:srgbClr val="404040"/>
              </a:solidFill>
              <a:ea typeface="Calibri" panose="020F0502020204030204" pitchFamily="34" charset="0"/>
              <a:sym typeface="Arial" panose="020B0604020202020204" pitchFamily="34" charset="0"/>
            </a:endParaRPr>
          </a:p>
          <a:p>
            <a:pPr algn="l" defTabSz="1216025">
              <a:lnSpc>
                <a:spcPct val="120000"/>
              </a:lnSpc>
              <a:spcBef>
                <a:spcPct val="20000"/>
              </a:spcBef>
              <a:buFont typeface="Arial" panose="020B0604020202020204" pitchFamily="34" charset="0"/>
            </a:pPr>
            <a:r>
              <a:rPr lang="en-US" altLang="zh-CN" sz="1400" dirty="0">
                <a:solidFill>
                  <a:srgbClr val="404040"/>
                </a:solidFill>
                <a:ea typeface="Calibri" panose="020F0502020204030204" pitchFamily="34" charset="0"/>
                <a:sym typeface="Arial" panose="020B0604020202020204" pitchFamily="34" charset="0"/>
              </a:rPr>
              <a:t>So i tried this steps for the columns which i felt like important for me to find out the best online retailer.</a:t>
            </a:r>
            <a:endParaRPr lang="en-US" altLang="zh-CN" sz="1400" dirty="0">
              <a:solidFill>
                <a:srgbClr val="404040"/>
              </a:solidFill>
              <a:ea typeface="Calibri" panose="020F0502020204030204" pitchFamily="34" charset="0"/>
              <a:sym typeface="Arial" panose="020B0604020202020204" pitchFamily="34" charset="0"/>
            </a:endParaRPr>
          </a:p>
          <a:p>
            <a:pPr algn="l" defTabSz="1216025">
              <a:lnSpc>
                <a:spcPct val="120000"/>
              </a:lnSpc>
              <a:spcBef>
                <a:spcPct val="20000"/>
              </a:spcBef>
              <a:buFont typeface="Arial" panose="020B0604020202020204" pitchFamily="34" charset="0"/>
            </a:pPr>
            <a:endParaRPr lang="en-US" altLang="zh-CN" sz="1400" dirty="0">
              <a:solidFill>
                <a:srgbClr val="404040"/>
              </a:solidFill>
              <a:ea typeface="Calibri" panose="020F0502020204030204" pitchFamily="34" charset="0"/>
              <a:sym typeface="Arial" panose="020B0604020202020204" pitchFamily="34" charset="0"/>
            </a:endParaRPr>
          </a:p>
          <a:p>
            <a:pPr algn="l" defTabSz="1216025">
              <a:lnSpc>
                <a:spcPct val="120000"/>
              </a:lnSpc>
              <a:spcBef>
                <a:spcPct val="20000"/>
              </a:spcBef>
              <a:buFont typeface="Arial" panose="020B0604020202020204" pitchFamily="34" charset="0"/>
            </a:pPr>
            <a:endParaRPr lang="en-US" altLang="zh-CN" sz="1400" dirty="0">
              <a:solidFill>
                <a:srgbClr val="404040"/>
              </a:solidFill>
              <a:ea typeface="Calibri" panose="020F0502020204030204" pitchFamily="34" charset="0"/>
              <a:sym typeface="Arial" panose="020B0604020202020204" pitchFamily="34" charset="0"/>
            </a:endParaRPr>
          </a:p>
          <a:p>
            <a:pPr algn="l" defTabSz="1216025">
              <a:lnSpc>
                <a:spcPct val="120000"/>
              </a:lnSpc>
              <a:spcBef>
                <a:spcPct val="20000"/>
              </a:spcBef>
              <a:buFont typeface="Arial" panose="020B0604020202020204" pitchFamily="34" charset="0"/>
            </a:pPr>
            <a:endParaRPr lang="en-US" altLang="zh-CN" sz="1400" dirty="0">
              <a:solidFill>
                <a:srgbClr val="404040"/>
              </a:solidFill>
              <a:ea typeface="Calibri" panose="020F0502020204030204" pitchFamily="34" charset="0"/>
              <a:sym typeface="Arial" panose="020B0604020202020204" pitchFamily="34" charset="0"/>
            </a:endParaRPr>
          </a:p>
          <a:p>
            <a:pPr algn="l" defTabSz="1216025">
              <a:lnSpc>
                <a:spcPct val="120000"/>
              </a:lnSpc>
              <a:spcBef>
                <a:spcPct val="20000"/>
              </a:spcBef>
              <a:buFont typeface="Arial" panose="020B0604020202020204" pitchFamily="34" charset="0"/>
            </a:pPr>
            <a:endParaRPr lang="en-US" altLang="zh-CN" sz="1400" dirty="0">
              <a:solidFill>
                <a:srgbClr val="404040"/>
              </a:solidFill>
              <a:ea typeface="Calibri" panose="020F0502020204030204" pitchFamily="34" charset="0"/>
              <a:sym typeface="Arial" panose="020B0604020202020204" pitchFamily="34" charset="0"/>
            </a:endParaRPr>
          </a:p>
          <a:p>
            <a:pPr algn="ctr" defTabSz="1216025">
              <a:lnSpc>
                <a:spcPct val="120000"/>
              </a:lnSpc>
              <a:spcBef>
                <a:spcPct val="20000"/>
              </a:spcBef>
              <a:buFont typeface="Arial" panose="020B0604020202020204" pitchFamily="34" charset="0"/>
            </a:pPr>
            <a:endParaRPr lang="en-US" altLang="zh-CN" sz="1400" dirty="0">
              <a:solidFill>
                <a:srgbClr val="404040"/>
              </a:solidFill>
              <a:ea typeface="Calibri" panose="020F0502020204030204" pitchFamily="34" charset="0"/>
              <a:sym typeface="Arial" panose="020B0604020202020204" pitchFamily="34" charset="0"/>
            </a:endParaRPr>
          </a:p>
        </p:txBody>
      </p:sp>
      <p:sp>
        <p:nvSpPr>
          <p:cNvPr id="2" name="Text Box 1"/>
          <p:cNvSpPr txBox="1"/>
          <p:nvPr/>
        </p:nvSpPr>
        <p:spPr>
          <a:xfrm>
            <a:off x="1916430" y="421640"/>
            <a:ext cx="153035" cy="368300"/>
          </a:xfrm>
          <a:prstGeom prst="rect">
            <a:avLst/>
          </a:prstGeom>
          <a:noFill/>
        </p:spPr>
        <p:txBody>
          <a:bodyPr wrap="square" rtlCol="0">
            <a:spAutoFit/>
          </a:bodyPr>
          <a:p>
            <a:endParaRPr lang="en-US"/>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3"/>
          <p:cNvPicPr>
            <a:picLocks noChangeAspect="1"/>
          </p:cNvPicPr>
          <p:nvPr/>
        </p:nvPicPr>
        <p:blipFill>
          <a:blip r:embed="rId1"/>
          <a:srcRect l="5727" r="16841" b="26530"/>
          <a:stretch>
            <a:fillRect/>
          </a:stretch>
        </p:blipFill>
        <p:spPr>
          <a:xfrm>
            <a:off x="-635" y="0"/>
            <a:ext cx="12192000" cy="6938645"/>
          </a:xfrm>
          <a:prstGeom prst="rect">
            <a:avLst/>
          </a:prstGeom>
          <a:noFill/>
          <a:ln w="9525">
            <a:noFill/>
          </a:ln>
        </p:spPr>
      </p:pic>
      <p:pic>
        <p:nvPicPr>
          <p:cNvPr id="100" name="Picture 99"/>
          <p:cNvPicPr/>
          <p:nvPr/>
        </p:nvPicPr>
        <p:blipFill>
          <a:blip r:embed="rId2"/>
          <a:stretch>
            <a:fillRect/>
          </a:stretch>
        </p:blipFill>
        <p:spPr>
          <a:xfrm>
            <a:off x="3670300" y="892810"/>
            <a:ext cx="4851400" cy="3327400"/>
          </a:xfrm>
          <a:prstGeom prst="rect">
            <a:avLst/>
          </a:prstGeom>
          <a:noFill/>
          <a:ln w="9525">
            <a:noFill/>
          </a:ln>
        </p:spPr>
      </p:pic>
      <p:sp>
        <p:nvSpPr>
          <p:cNvPr id="2" name="Text Box 1"/>
          <p:cNvSpPr txBox="1"/>
          <p:nvPr/>
        </p:nvSpPr>
        <p:spPr>
          <a:xfrm>
            <a:off x="0" y="4747260"/>
            <a:ext cx="12191365" cy="645160"/>
          </a:xfrm>
          <a:prstGeom prst="rect">
            <a:avLst/>
          </a:prstGeom>
          <a:noFill/>
        </p:spPr>
        <p:txBody>
          <a:bodyPr wrap="square" rtlCol="0">
            <a:spAutoFit/>
          </a:bodyPr>
          <a:p>
            <a:pPr algn="ctr"/>
            <a:r>
              <a:rPr lang="en-US"/>
              <a:t>By looking at the plot we can say that females are more than male. This means that most of the female shopes online compared to male.</a:t>
            </a:r>
            <a:endParaRPr lang="en-US"/>
          </a:p>
        </p:txBody>
      </p:sp>
      <p:sp>
        <p:nvSpPr>
          <p:cNvPr id="3" name="Text Box 2"/>
          <p:cNvSpPr txBox="1"/>
          <p:nvPr/>
        </p:nvSpPr>
        <p:spPr>
          <a:xfrm>
            <a:off x="4295140" y="111125"/>
            <a:ext cx="3601085" cy="583565"/>
          </a:xfrm>
          <a:prstGeom prst="rect">
            <a:avLst/>
          </a:prstGeom>
          <a:noFill/>
        </p:spPr>
        <p:txBody>
          <a:bodyPr wrap="square" rtlCol="0">
            <a:spAutoFit/>
          </a:bodyPr>
          <a:p>
            <a:pPr algn="ctr"/>
            <a:r>
              <a:rPr lang="en-US" sz="3200" b="1"/>
              <a:t>Visualiazation</a:t>
            </a:r>
            <a:endParaRPr lang="en-US" sz="3200" b="1"/>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3"/>
          <p:cNvPicPr>
            <a:picLocks noChangeAspect="1"/>
          </p:cNvPicPr>
          <p:nvPr/>
        </p:nvPicPr>
        <p:blipFill>
          <a:blip r:embed="rId1"/>
          <a:srcRect l="5727" r="16841" b="26530"/>
          <a:stretch>
            <a:fillRect/>
          </a:stretch>
        </p:blipFill>
        <p:spPr>
          <a:xfrm>
            <a:off x="-635" y="0"/>
            <a:ext cx="12192000" cy="6858000"/>
          </a:xfrm>
          <a:prstGeom prst="rect">
            <a:avLst/>
          </a:prstGeom>
          <a:noFill/>
          <a:ln w="9525">
            <a:noFill/>
          </a:ln>
        </p:spPr>
      </p:pic>
      <p:pic>
        <p:nvPicPr>
          <p:cNvPr id="101" name="Picture 100"/>
          <p:cNvPicPr/>
          <p:nvPr/>
        </p:nvPicPr>
        <p:blipFill>
          <a:blip r:embed="rId2"/>
          <a:stretch>
            <a:fillRect/>
          </a:stretch>
        </p:blipFill>
        <p:spPr>
          <a:xfrm>
            <a:off x="3670300" y="114300"/>
            <a:ext cx="4668520" cy="3950970"/>
          </a:xfrm>
          <a:prstGeom prst="rect">
            <a:avLst/>
          </a:prstGeom>
          <a:noFill/>
          <a:ln w="9525">
            <a:noFill/>
          </a:ln>
        </p:spPr>
      </p:pic>
      <p:sp>
        <p:nvSpPr>
          <p:cNvPr id="2" name="Text Box 1"/>
          <p:cNvSpPr txBox="1"/>
          <p:nvPr/>
        </p:nvSpPr>
        <p:spPr>
          <a:xfrm>
            <a:off x="0" y="4280535"/>
            <a:ext cx="12191365" cy="1198880"/>
          </a:xfrm>
          <a:prstGeom prst="rect">
            <a:avLst/>
          </a:prstGeom>
          <a:noFill/>
        </p:spPr>
        <p:txBody>
          <a:bodyPr wrap="square" rtlCol="0">
            <a:spAutoFit/>
          </a:bodyPr>
          <a:p>
            <a:pPr algn="ctr"/>
            <a:r>
              <a:rPr lang="en-US"/>
              <a:t>By looking at the plot we can see that the people with age between 21 to 30 years are more in numbers in this data followed by the people with age between 31-40 years and 41-50years. Least are from the age between 51 years and above and less than 20 years. That means most of the people that shops online are from the age group between 21-30 years followed by 31-40 years and least are from the age group between 51 years and above and less than 20 years.</a:t>
            </a:r>
            <a:endParaRPr lang="en-US"/>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pic>
        <p:nvPicPr>
          <p:cNvPr id="102" name="Picture 101"/>
          <p:cNvPicPr/>
          <p:nvPr/>
        </p:nvPicPr>
        <p:blipFill>
          <a:blip r:embed="rId2"/>
          <a:stretch>
            <a:fillRect/>
          </a:stretch>
        </p:blipFill>
        <p:spPr>
          <a:xfrm>
            <a:off x="3670300" y="76200"/>
            <a:ext cx="4851400" cy="4089400"/>
          </a:xfrm>
          <a:prstGeom prst="rect">
            <a:avLst/>
          </a:prstGeom>
          <a:noFill/>
          <a:ln w="9525">
            <a:noFill/>
          </a:ln>
        </p:spPr>
      </p:pic>
      <p:sp>
        <p:nvSpPr>
          <p:cNvPr id="2" name="Text Box 1"/>
          <p:cNvSpPr txBox="1"/>
          <p:nvPr/>
        </p:nvSpPr>
        <p:spPr>
          <a:xfrm>
            <a:off x="15240" y="4361815"/>
            <a:ext cx="12161520" cy="922020"/>
          </a:xfrm>
          <a:prstGeom prst="rect">
            <a:avLst/>
          </a:prstGeom>
          <a:noFill/>
        </p:spPr>
        <p:txBody>
          <a:bodyPr wrap="square" rtlCol="0">
            <a:spAutoFit/>
          </a:bodyPr>
          <a:p>
            <a:pPr algn="ctr"/>
            <a:r>
              <a:rPr lang="en-US"/>
              <a:t>So by looking at the plot we can say that the most of the people are from delhi followed by Greater Noida,Bangalore and Noida. And least are from bulandshahr. So that means that most of the orders come from Delhi followed by Greater Noida, Bangalore and Noida.. Least of the orders come from bulandshahr.</a:t>
            </a:r>
            <a:endParaRPr lang="en-US"/>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pic>
        <p:nvPicPr>
          <p:cNvPr id="103" name="Picture 102"/>
          <p:cNvPicPr/>
          <p:nvPr/>
        </p:nvPicPr>
        <p:blipFill>
          <a:blip r:embed="rId2"/>
          <a:stretch>
            <a:fillRect/>
          </a:stretch>
        </p:blipFill>
        <p:spPr>
          <a:xfrm>
            <a:off x="3670300" y="64135"/>
            <a:ext cx="4851400" cy="4254500"/>
          </a:xfrm>
          <a:prstGeom prst="rect">
            <a:avLst/>
          </a:prstGeom>
          <a:noFill/>
          <a:ln w="9525">
            <a:noFill/>
          </a:ln>
        </p:spPr>
      </p:pic>
      <p:sp>
        <p:nvSpPr>
          <p:cNvPr id="2" name="Text Box 1"/>
          <p:cNvSpPr txBox="1"/>
          <p:nvPr/>
        </p:nvSpPr>
        <p:spPr>
          <a:xfrm>
            <a:off x="19685" y="4848225"/>
            <a:ext cx="12080240" cy="645160"/>
          </a:xfrm>
          <a:prstGeom prst="rect">
            <a:avLst/>
          </a:prstGeom>
          <a:noFill/>
        </p:spPr>
        <p:txBody>
          <a:bodyPr wrap="square" rtlCol="0">
            <a:spAutoFit/>
          </a:bodyPr>
          <a:p>
            <a:pPr algn="ctr"/>
            <a:r>
              <a:rPr lang="en-US"/>
              <a:t>As we can see from the plot that most of the people are shopping online from past 4 years and above. And least of the people shopping online are from like 1-2 years.</a:t>
            </a:r>
            <a:endParaRPr lang="en-US"/>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pic>
        <p:nvPicPr>
          <p:cNvPr id="104" name="Picture 103"/>
          <p:cNvPicPr/>
          <p:nvPr/>
        </p:nvPicPr>
        <p:blipFill>
          <a:blip r:embed="rId2"/>
          <a:stretch>
            <a:fillRect/>
          </a:stretch>
        </p:blipFill>
        <p:spPr>
          <a:xfrm>
            <a:off x="3670300" y="64135"/>
            <a:ext cx="4851400" cy="4457700"/>
          </a:xfrm>
          <a:prstGeom prst="rect">
            <a:avLst/>
          </a:prstGeom>
          <a:noFill/>
          <a:ln w="9525">
            <a:noFill/>
          </a:ln>
        </p:spPr>
      </p:pic>
      <p:sp>
        <p:nvSpPr>
          <p:cNvPr id="3" name="Text Box 2"/>
          <p:cNvSpPr txBox="1"/>
          <p:nvPr/>
        </p:nvSpPr>
        <p:spPr>
          <a:xfrm>
            <a:off x="30480" y="5274310"/>
            <a:ext cx="12131040" cy="922020"/>
          </a:xfrm>
          <a:prstGeom prst="rect">
            <a:avLst/>
          </a:prstGeom>
          <a:noFill/>
        </p:spPr>
        <p:txBody>
          <a:bodyPr wrap="square" rtlCol="0">
            <a:spAutoFit/>
          </a:bodyPr>
          <a:p>
            <a:pPr algn="ctr"/>
            <a:r>
              <a:rPr lang="en-US"/>
              <a:t>In we can see that most of the people have done online purchase i.e less than 10 times a year followed by people who have done online purchase 31-40 times a year and least is 42 times nad above, very few people have online purchase so many times in a year.</a:t>
            </a:r>
            <a:endParaRPr lang="en-US"/>
          </a:p>
        </p:txBody>
      </p:sp>
    </p:spTree>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13663</Words>
  <Application>WPS Presentation</Application>
  <PresentationFormat>宽屏</PresentationFormat>
  <Paragraphs>117</Paragraphs>
  <Slides>29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Arial</vt:lpstr>
      <vt:lpstr>SimSun</vt:lpstr>
      <vt:lpstr>Wingdings</vt:lpstr>
      <vt:lpstr>Calibri</vt:lpstr>
      <vt:lpstr>Microsoft YaHei</vt:lpstr>
      <vt:lpstr>Arial Unicode MS</vt:lpstr>
      <vt:lpstr>Calibri Light</vt:lpstr>
      <vt:lpstr>Impact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ZhuLong</dc:creator>
  <cp:lastModifiedBy>Aatish Kalangutkar</cp:lastModifiedBy>
  <cp:revision>17</cp:revision>
  <dcterms:created xsi:type="dcterms:W3CDTF">2016-01-13T03:02:00Z</dcterms:created>
  <dcterms:modified xsi:type="dcterms:W3CDTF">2022-11-14T14:14:14Z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1033-11.2.0.11380</vt:lpwstr>
  </property>
  <property fmtid="{D5CDD505-2E9C-101B-9397-08002B2CF9AE}" pid="3" name="ICV">
    <vt:lpwstr>0F5B64FF16B8474797F12622336D75DB</vt:lpwstr>
  </property>
</Properties>
</file>