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9" r:id="rId4"/>
    <p:sldId id="260" r:id="rId5"/>
    <p:sldId id="262" r:id="rId7"/>
    <p:sldId id="264" r:id="rId8"/>
    <p:sldId id="282" r:id="rId9"/>
    <p:sldId id="297" r:id="rId10"/>
    <p:sldId id="296" r:id="rId11"/>
    <p:sldId id="295" r:id="rId12"/>
    <p:sldId id="266" r:id="rId13"/>
    <p:sldId id="294" r:id="rId14"/>
    <p:sldId id="293" r:id="rId15"/>
    <p:sldId id="292" r:id="rId16"/>
    <p:sldId id="291" r:id="rId17"/>
    <p:sldId id="290" r:id="rId18"/>
    <p:sldId id="289" r:id="rId19"/>
    <p:sldId id="288" r:id="rId20"/>
    <p:sldId id="299" r:id="rId21"/>
    <p:sldId id="302" r:id="rId22"/>
    <p:sldId id="303" r:id="rId23"/>
    <p:sldId id="304" r:id="rId24"/>
    <p:sldId id="305" r:id="rId25"/>
    <p:sldId id="306" r:id="rId26"/>
    <p:sldId id="307" r:id="rId27"/>
    <p:sldId id="308" r:id="rId28"/>
    <p:sldId id="298" r:id="rId29"/>
    <p:sldId id="309" r:id="rId30"/>
    <p:sldId id="310" r:id="rId31"/>
    <p:sldId id="311" r:id="rId32"/>
    <p:sldId id="312" r:id="rId33"/>
    <p:sldId id="313" r:id="rId34"/>
    <p:sldId id="314" r:id="rId35"/>
    <p:sldId id="315" r:id="rId36"/>
    <p:sldId id="316" r:id="rId37"/>
    <p:sldId id="317" r:id="rId38"/>
    <p:sldId id="320" r:id="rId39"/>
    <p:sldId id="321" r:id="rId40"/>
    <p:sldId id="323" r:id="rId41"/>
    <p:sldId id="325" r:id="rId42"/>
    <p:sldId id="326" r:id="rId43"/>
    <p:sldId id="329" r:id="rId44"/>
    <p:sldId id="330" r:id="rId45"/>
    <p:sldId id="331" r:id="rId46"/>
    <p:sldId id="332" r:id="rId47"/>
    <p:sldId id="333" r:id="rId48"/>
    <p:sldId id="334" r:id="rId49"/>
    <p:sldId id="337" r:id="rId50"/>
    <p:sldId id="27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097" name="图片 3"/>
          <p:cNvPicPr>
            <a:picLocks noChangeAspect="1"/>
          </p:cNvPicPr>
          <p:nvPr/>
        </p:nvPicPr>
        <p:blipFill>
          <a:blip r:embed="rId1"/>
          <a:srcRect l="5727" r="16841" b="26530"/>
          <a:stretch>
            <a:fillRect/>
          </a:stretch>
        </p:blipFill>
        <p:spPr>
          <a:xfrm>
            <a:off x="0" y="0"/>
            <a:ext cx="12192000" cy="7031355"/>
          </a:xfrm>
          <a:prstGeom prst="rect">
            <a:avLst/>
          </a:prstGeom>
          <a:noFill/>
          <a:ln w="9525">
            <a:noFill/>
          </a:ln>
        </p:spPr>
      </p:pic>
      <p:sp>
        <p:nvSpPr>
          <p:cNvPr id="4" name="Text Box 3"/>
          <p:cNvSpPr txBox="1"/>
          <p:nvPr/>
        </p:nvSpPr>
        <p:spPr>
          <a:xfrm>
            <a:off x="0" y="0"/>
            <a:ext cx="11910695" cy="768350"/>
          </a:xfrm>
          <a:prstGeom prst="rect">
            <a:avLst/>
          </a:prstGeom>
          <a:noFill/>
        </p:spPr>
        <p:txBody>
          <a:bodyPr wrap="square" rtlCol="0">
            <a:spAutoFit/>
          </a:bodyPr>
          <a:p>
            <a:pPr algn="l"/>
            <a:r>
              <a:rPr lang="en-US" sz="4400"/>
              <a:t>Causes Of Death</a:t>
            </a:r>
            <a:endParaRPr lang="en-US" sz="4400"/>
          </a:p>
        </p:txBody>
      </p:sp>
      <p:sp>
        <p:nvSpPr>
          <p:cNvPr id="5" name="Text Box 4"/>
          <p:cNvSpPr txBox="1"/>
          <p:nvPr/>
        </p:nvSpPr>
        <p:spPr>
          <a:xfrm>
            <a:off x="4170045" y="5781675"/>
            <a:ext cx="8021955" cy="1076325"/>
          </a:xfrm>
          <a:prstGeom prst="rect">
            <a:avLst/>
          </a:prstGeom>
          <a:noFill/>
        </p:spPr>
        <p:txBody>
          <a:bodyPr wrap="square" rtlCol="0">
            <a:spAutoFit/>
          </a:bodyPr>
          <a:p>
            <a:r>
              <a:rPr lang="en-US" sz="3200"/>
              <a:t>By: Atish Kalangutkar</a:t>
            </a:r>
            <a:endParaRPr lang="en-US" sz="3200"/>
          </a:p>
          <a:p>
            <a:r>
              <a:rPr lang="en-US" sz="3200">
                <a:sym typeface="+mn-ea"/>
              </a:rPr>
              <a:t>Data Science Intern: Flip Robo Technologies</a:t>
            </a:r>
            <a:endParaRPr lang="en-US"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116205" y="-80645"/>
            <a:ext cx="12192000" cy="6938645"/>
          </a:xfrm>
          <a:prstGeom prst="rect">
            <a:avLst/>
          </a:prstGeom>
          <a:noFill/>
          <a:ln w="9525">
            <a:noFill/>
          </a:ln>
        </p:spPr>
      </p:pic>
      <p:sp>
        <p:nvSpPr>
          <p:cNvPr id="2" name="Text Box 1"/>
          <p:cNvSpPr txBox="1"/>
          <p:nvPr/>
        </p:nvSpPr>
        <p:spPr>
          <a:xfrm>
            <a:off x="0" y="4747260"/>
            <a:ext cx="12191365" cy="368300"/>
          </a:xfrm>
          <a:prstGeom prst="rect">
            <a:avLst/>
          </a:prstGeom>
          <a:noFill/>
        </p:spPr>
        <p:txBody>
          <a:bodyPr wrap="square" rtlCol="0">
            <a:spAutoFit/>
          </a:bodyPr>
          <a:p>
            <a:pPr algn="ctr"/>
            <a:r>
              <a:rPr lang="en-US"/>
              <a:t>In this we can see that in 1994 highest number of deaths were caused due to Cardiovascular Diseases.</a:t>
            </a:r>
            <a:endParaRPr lang="en-US"/>
          </a:p>
        </p:txBody>
      </p:sp>
      <p:pic>
        <p:nvPicPr>
          <p:cNvPr id="105" name="Picture 104"/>
          <p:cNvPicPr/>
          <p:nvPr/>
        </p:nvPicPr>
        <p:blipFill>
          <a:blip r:embed="rId2"/>
          <a:stretch>
            <a:fillRect/>
          </a:stretch>
        </p:blipFill>
        <p:spPr>
          <a:xfrm>
            <a:off x="3844925" y="32385"/>
            <a:ext cx="3731260" cy="4714875"/>
          </a:xfrm>
          <a:prstGeom prst="rect">
            <a:avLst/>
          </a:prstGeom>
          <a:noFill/>
          <a:ln w="9525">
            <a:noFill/>
          </a:ln>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1995 highest number of deaths were caused due to Cardiovascular Diseases.</a:t>
            </a:r>
            <a:endParaRPr lang="en-US"/>
          </a:p>
        </p:txBody>
      </p:sp>
      <p:pic>
        <p:nvPicPr>
          <p:cNvPr id="106" name="Picture 105"/>
          <p:cNvPicPr/>
          <p:nvPr/>
        </p:nvPicPr>
        <p:blipFill>
          <a:blip r:embed="rId2"/>
          <a:stretch>
            <a:fillRect/>
          </a:stretch>
        </p:blipFill>
        <p:spPr>
          <a:xfrm>
            <a:off x="3733800" y="488950"/>
            <a:ext cx="4084955" cy="3792220"/>
          </a:xfrm>
          <a:prstGeom prst="rect">
            <a:avLst/>
          </a:prstGeom>
          <a:noFill/>
          <a:ln w="9525">
            <a:noFill/>
          </a:ln>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1996 highest number of deaths were caused due to Cardiovascular Diseases.</a:t>
            </a:r>
            <a:endParaRPr lang="en-US"/>
          </a:p>
        </p:txBody>
      </p:sp>
      <p:pic>
        <p:nvPicPr>
          <p:cNvPr id="107" name="Picture 106"/>
          <p:cNvPicPr/>
          <p:nvPr/>
        </p:nvPicPr>
        <p:blipFill>
          <a:blip r:embed="rId2"/>
          <a:stretch>
            <a:fillRect/>
          </a:stretch>
        </p:blipFill>
        <p:spPr>
          <a:xfrm>
            <a:off x="3733800" y="488950"/>
            <a:ext cx="3883025" cy="3699510"/>
          </a:xfrm>
          <a:prstGeom prst="rect">
            <a:avLst/>
          </a:prstGeom>
          <a:noFill/>
          <a:ln w="9525">
            <a:noFill/>
          </a:ln>
        </p:spPr>
      </p:pic>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1997 highest number of deaths were caused due to Cardiovascular Diseases.</a:t>
            </a:r>
            <a:endParaRPr lang="en-US"/>
          </a:p>
        </p:txBody>
      </p:sp>
      <p:pic>
        <p:nvPicPr>
          <p:cNvPr id="108" name="Picture 107"/>
          <p:cNvPicPr/>
          <p:nvPr/>
        </p:nvPicPr>
        <p:blipFill>
          <a:blip r:embed="rId2"/>
          <a:stretch>
            <a:fillRect/>
          </a:stretch>
        </p:blipFill>
        <p:spPr>
          <a:xfrm>
            <a:off x="3733165" y="93345"/>
            <a:ext cx="4055745" cy="4186555"/>
          </a:xfrm>
          <a:prstGeom prst="rect">
            <a:avLst/>
          </a:prstGeom>
          <a:noFill/>
          <a:ln w="9525">
            <a:noFill/>
          </a:ln>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1998 highest number of deaths were caused due to Cardiovascular Diseases.</a:t>
            </a:r>
            <a:endParaRPr lang="en-US"/>
          </a:p>
        </p:txBody>
      </p:sp>
      <p:pic>
        <p:nvPicPr>
          <p:cNvPr id="109" name="Picture 108"/>
          <p:cNvPicPr/>
          <p:nvPr/>
        </p:nvPicPr>
        <p:blipFill>
          <a:blip r:embed="rId2"/>
          <a:stretch>
            <a:fillRect/>
          </a:stretch>
        </p:blipFill>
        <p:spPr>
          <a:xfrm>
            <a:off x="3733800" y="488950"/>
            <a:ext cx="3477260" cy="3792220"/>
          </a:xfrm>
          <a:prstGeom prst="rect">
            <a:avLst/>
          </a:prstGeom>
          <a:noFill/>
          <a:ln w="9525">
            <a:noFill/>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1999 highest number of deaths were caused due to Cardiovascular Diseases.</a:t>
            </a:r>
            <a:endParaRPr lang="en-US"/>
          </a:p>
        </p:txBody>
      </p:sp>
      <p:pic>
        <p:nvPicPr>
          <p:cNvPr id="110" name="Picture 109"/>
          <p:cNvPicPr/>
          <p:nvPr/>
        </p:nvPicPr>
        <p:blipFill>
          <a:blip r:embed="rId2"/>
          <a:stretch>
            <a:fillRect/>
          </a:stretch>
        </p:blipFill>
        <p:spPr>
          <a:xfrm>
            <a:off x="3733800" y="488950"/>
            <a:ext cx="3872865" cy="3791585"/>
          </a:xfrm>
          <a:prstGeom prst="rect">
            <a:avLst/>
          </a:prstGeom>
          <a:noFill/>
          <a:ln w="9525">
            <a:noFill/>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2000 highest number of deaths were caused due to Cardiovascular Diseases.</a:t>
            </a:r>
            <a:endParaRPr lang="en-US"/>
          </a:p>
        </p:txBody>
      </p:sp>
      <p:pic>
        <p:nvPicPr>
          <p:cNvPr id="111" name="Picture 110"/>
          <p:cNvPicPr/>
          <p:nvPr/>
        </p:nvPicPr>
        <p:blipFill>
          <a:blip r:embed="rId2"/>
          <a:stretch>
            <a:fillRect/>
          </a:stretch>
        </p:blipFill>
        <p:spPr>
          <a:xfrm>
            <a:off x="3693160" y="0"/>
            <a:ext cx="3883025" cy="4378960"/>
          </a:xfrm>
          <a:prstGeom prst="rect">
            <a:avLst/>
          </a:prstGeom>
          <a:noFill/>
          <a:ln w="9525">
            <a:noFill/>
          </a:ln>
        </p:spPr>
      </p:pic>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2001 highest number of deaths were caused due to Cardiovascular Diseases.</a:t>
            </a:r>
            <a:endParaRPr lang="en-US"/>
          </a:p>
        </p:txBody>
      </p:sp>
      <p:pic>
        <p:nvPicPr>
          <p:cNvPr id="112" name="Picture 111"/>
          <p:cNvPicPr/>
          <p:nvPr/>
        </p:nvPicPr>
        <p:blipFill>
          <a:blip r:embed="rId2"/>
          <a:stretch>
            <a:fillRect/>
          </a:stretch>
        </p:blipFill>
        <p:spPr>
          <a:xfrm>
            <a:off x="3561715" y="103505"/>
            <a:ext cx="4034790" cy="4116705"/>
          </a:xfrm>
          <a:prstGeom prst="rect">
            <a:avLst/>
          </a:prstGeom>
          <a:noFill/>
          <a:ln w="9525">
            <a:noFill/>
          </a:ln>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2002 highest number of deaths were caused due to Cardiovascular Diseases.</a:t>
            </a:r>
            <a:endParaRPr lang="en-US"/>
          </a:p>
        </p:txBody>
      </p:sp>
      <p:pic>
        <p:nvPicPr>
          <p:cNvPr id="113" name="Picture 112"/>
          <p:cNvPicPr/>
          <p:nvPr/>
        </p:nvPicPr>
        <p:blipFill>
          <a:blip r:embed="rId2"/>
          <a:stretch>
            <a:fillRect/>
          </a:stretch>
        </p:blipFill>
        <p:spPr>
          <a:xfrm>
            <a:off x="3652520" y="0"/>
            <a:ext cx="4106545" cy="4281170"/>
          </a:xfrm>
          <a:prstGeom prst="rect">
            <a:avLst/>
          </a:prstGeom>
          <a:noFill/>
          <a:ln w="9525">
            <a:noFill/>
          </a:ln>
        </p:spPr>
      </p:pic>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2003 highest number of deaths were caused due to Cardiovascular Diseases.</a:t>
            </a:r>
            <a:endParaRPr lang="en-US"/>
          </a:p>
        </p:txBody>
      </p:sp>
      <p:pic>
        <p:nvPicPr>
          <p:cNvPr id="114" name="Picture 113"/>
          <p:cNvPicPr/>
          <p:nvPr/>
        </p:nvPicPr>
        <p:blipFill>
          <a:blip r:embed="rId2"/>
          <a:stretch>
            <a:fillRect/>
          </a:stretch>
        </p:blipFill>
        <p:spPr>
          <a:xfrm>
            <a:off x="3834765" y="-78740"/>
            <a:ext cx="3985260" cy="4460875"/>
          </a:xfrm>
          <a:prstGeom prst="rect">
            <a:avLst/>
          </a:prstGeom>
          <a:noFill/>
          <a:ln w="9525">
            <a:noFill/>
          </a:ln>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0250" name="文本框 28"/>
          <p:cNvSpPr txBox="1"/>
          <p:nvPr/>
        </p:nvSpPr>
        <p:spPr>
          <a:xfrm>
            <a:off x="300990" y="223520"/>
            <a:ext cx="11301095" cy="6185535"/>
          </a:xfrm>
          <a:prstGeom prst="rect">
            <a:avLst/>
          </a:prstGeom>
          <a:noFill/>
          <a:ln w="9525">
            <a:noFill/>
          </a:ln>
        </p:spPr>
        <p:txBody>
          <a:bodyPr wrap="square" anchor="t">
            <a:spAutoFit/>
          </a:bodyPr>
          <a:p>
            <a:pPr algn="ctr">
              <a:buFont typeface="Arial" panose="020B0604020202020204" pitchFamily="34" charset="0"/>
            </a:pPr>
            <a:r>
              <a:rPr lang="en-US" sz="6000" dirty="0" smtClean="0">
                <a:sym typeface="+mn-ea"/>
              </a:rPr>
              <a:t>Problem Statement</a:t>
            </a:r>
            <a:br>
              <a:rPr lang="en-US" sz="6000" dirty="0" smtClean="0">
                <a:sym typeface="+mn-ea"/>
              </a:rPr>
            </a:br>
            <a:r>
              <a:rPr lang="en-US" sz="1600" dirty="0" smtClean="0">
                <a:sym typeface="+mn-ea"/>
              </a:rPr>
              <a:t>A straightforward way to assess the health status of a population is to focus on mortality – or concepts like child mortality or life expectancy, which are based on mortality estimates. A focus on mortality, however, does not take into account that the burden of diseases is not only that they kill people, but that they cause suffering to people who live with them. Assessing health outcomes by both mortality and morbidity (the prevalent diseases) provides a more encompassing view on health outcomes. This is the topic of this entry. The sum of mortality and morbidity is referred to as the ‘burden of disease’ and can be measured by a metric called ‘Disability Adjusted Life Years‘ (DALYs). DALYs are measuring lost health and are a standardized metric that allow for direct comparisons of disease burdens of different diseases across countries, between different populations, and over time. Conceptually, one DALY is the equivalent of losing one year in good health because of either premature death or disease or disability. One DALY represents one lost year of healthy life. The first ‘Global Burden of Disease’ (GBD) was GBD 1990 and the DALY metric was prominently featured in the World Bank’s 1993 World Development Report. Today it is published by both the researchers at the Institute of Health Metrics and Evaluation (IHME) and the ‘Disease Burden Unit’ at the World Health Organization (WHO), which was created in 1998. The IHME continues the work that was started in the early 1990s and publishes the Global Burden of Disease study.</a:t>
            </a:r>
            <a:endParaRPr lang="en-US" sz="1600" dirty="0" smtClean="0">
              <a:sym typeface="+mn-ea"/>
            </a:endParaRPr>
          </a:p>
          <a:p>
            <a:pPr algn="ctr">
              <a:buFont typeface="Arial" panose="020B0604020202020204" pitchFamily="34" charset="0"/>
            </a:pPr>
            <a:r>
              <a:rPr lang="en-US" sz="1600" b="1" dirty="0"/>
              <a:t>Content</a:t>
            </a:r>
            <a:endParaRPr lang="en-US" sz="1600" b="1" dirty="0"/>
          </a:p>
          <a:p>
            <a:pPr algn="ctr">
              <a:buFont typeface="Arial" panose="020B0604020202020204" pitchFamily="34" charset="0"/>
            </a:pPr>
            <a:r>
              <a:rPr lang="en-US" sz="1600" dirty="0"/>
              <a:t>In this Dataset, we have Historical Data of different cause of deaths for all ages around the World. The key features of this Dataset are: Meningitis, Alzheimer's Disease and Other Dementias, Parkinson's Disease, Nutritional Deficiencies, Malaria, Drowning, Interpersonal Violence, Maternal Disorders, HIV/AIDS, Drug Use Disorders, Tuberculosis, Cardiovascular Diseases, Lower Respiratory Infections, Neonatal Disorders, Alcohol Use Disorders, Self-harm, Exposure to Forces of Nature, Diarrheal Diseases, Environmental Heat and Cold Exposure, Neoplasms, Conflict and Terrorism, Diabetes Mellitus, Chronic Kidney Disease, Poisonings, Protein-Energy Malnutrition, Road Injuries, Chronic Respiratory Diseases, Cirrhosis and Other Chronic Liver Diseases, Digestive Diseases, Fire, Heat, and Hot Substances, Acute Hepatitis.</a:t>
            </a:r>
            <a:endParaRPr lang="en-US" sz="1600" dirty="0"/>
          </a:p>
          <a:p>
            <a:pPr algn="ctr">
              <a:buFont typeface="Arial" panose="020B0604020202020204" pitchFamily="34" charset="0"/>
            </a:pPr>
            <a:endParaRPr lang="zh-CN" altLang="en-US" sz="1600" b="1" dirty="0">
              <a:solidFill>
                <a:srgbClr val="404040"/>
              </a:solidFill>
              <a:ea typeface="Calibri" panose="020F0502020204030204" charset="0"/>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2004 highest number of deaths were caused due to Cardiovascular Diseases.</a:t>
            </a:r>
            <a:endParaRPr lang="en-US"/>
          </a:p>
        </p:txBody>
      </p:sp>
      <p:pic>
        <p:nvPicPr>
          <p:cNvPr id="115" name="Picture 114"/>
          <p:cNvPicPr/>
          <p:nvPr/>
        </p:nvPicPr>
        <p:blipFill>
          <a:blip r:embed="rId2"/>
          <a:stretch>
            <a:fillRect/>
          </a:stretch>
        </p:blipFill>
        <p:spPr>
          <a:xfrm>
            <a:off x="3733165" y="0"/>
            <a:ext cx="4147185" cy="4279900"/>
          </a:xfrm>
          <a:prstGeom prst="rect">
            <a:avLst/>
          </a:prstGeom>
          <a:noFill/>
          <a:ln w="9525">
            <a:noFill/>
          </a:ln>
        </p:spPr>
      </p:pic>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2005 highest number of deaths were caused due to Cardiovascular Diseases.</a:t>
            </a:r>
            <a:endParaRPr lang="en-US"/>
          </a:p>
        </p:txBody>
      </p:sp>
      <p:pic>
        <p:nvPicPr>
          <p:cNvPr id="116" name="Picture 115"/>
          <p:cNvPicPr/>
          <p:nvPr/>
        </p:nvPicPr>
        <p:blipFill>
          <a:blip r:embed="rId2"/>
          <a:stretch>
            <a:fillRect/>
          </a:stretch>
        </p:blipFill>
        <p:spPr>
          <a:xfrm>
            <a:off x="3815080" y="144780"/>
            <a:ext cx="4105910" cy="4135755"/>
          </a:xfrm>
          <a:prstGeom prst="rect">
            <a:avLst/>
          </a:prstGeom>
          <a:noFill/>
          <a:ln w="9525">
            <a:noFill/>
          </a:ln>
        </p:spPr>
      </p:pic>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2006 highest number of deaths were caused due to Cardiovascular Diseases.</a:t>
            </a:r>
            <a:endParaRPr lang="en-US"/>
          </a:p>
        </p:txBody>
      </p:sp>
      <p:pic>
        <p:nvPicPr>
          <p:cNvPr id="117" name="Picture 116"/>
          <p:cNvPicPr/>
          <p:nvPr/>
        </p:nvPicPr>
        <p:blipFill>
          <a:blip r:embed="rId2"/>
          <a:stretch>
            <a:fillRect/>
          </a:stretch>
        </p:blipFill>
        <p:spPr>
          <a:xfrm>
            <a:off x="3602990" y="-27305"/>
            <a:ext cx="4167505" cy="4307840"/>
          </a:xfrm>
          <a:prstGeom prst="rect">
            <a:avLst/>
          </a:prstGeom>
          <a:noFill/>
          <a:ln w="9525">
            <a:noFill/>
          </a:ln>
        </p:spPr>
      </p:pic>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2007 highest number of deaths were caused due to Cardiovascular Diseases.</a:t>
            </a:r>
            <a:endParaRPr lang="en-US"/>
          </a:p>
        </p:txBody>
      </p:sp>
      <p:pic>
        <p:nvPicPr>
          <p:cNvPr id="118" name="Picture 117"/>
          <p:cNvPicPr/>
          <p:nvPr/>
        </p:nvPicPr>
        <p:blipFill>
          <a:blip r:embed="rId2"/>
          <a:stretch>
            <a:fillRect/>
          </a:stretch>
        </p:blipFill>
        <p:spPr>
          <a:xfrm>
            <a:off x="3733165" y="0"/>
            <a:ext cx="4359275" cy="4281170"/>
          </a:xfrm>
          <a:prstGeom prst="rect">
            <a:avLst/>
          </a:prstGeom>
          <a:noFill/>
          <a:ln w="9525">
            <a:noFill/>
          </a:ln>
        </p:spPr>
      </p:pic>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2008 highest number of deaths were caused due to Cardiovascular Diseases.</a:t>
            </a:r>
            <a:endParaRPr lang="en-US"/>
          </a:p>
        </p:txBody>
      </p:sp>
      <p:pic>
        <p:nvPicPr>
          <p:cNvPr id="119" name="Picture 118"/>
          <p:cNvPicPr/>
          <p:nvPr/>
        </p:nvPicPr>
        <p:blipFill>
          <a:blip r:embed="rId2"/>
          <a:stretch>
            <a:fillRect/>
          </a:stretch>
        </p:blipFill>
        <p:spPr>
          <a:xfrm>
            <a:off x="3663315" y="0"/>
            <a:ext cx="4035425" cy="4279900"/>
          </a:xfrm>
          <a:prstGeom prst="rect">
            <a:avLst/>
          </a:prstGeom>
          <a:noFill/>
          <a:ln w="9525">
            <a:noFill/>
          </a:ln>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2009 highest number of deaths were caused due to Cardiovascular Diseases.</a:t>
            </a:r>
            <a:endParaRPr lang="en-US"/>
          </a:p>
        </p:txBody>
      </p:sp>
      <p:pic>
        <p:nvPicPr>
          <p:cNvPr id="120" name="Picture 119"/>
          <p:cNvPicPr/>
          <p:nvPr/>
        </p:nvPicPr>
        <p:blipFill>
          <a:blip r:embed="rId2"/>
          <a:stretch>
            <a:fillRect/>
          </a:stretch>
        </p:blipFill>
        <p:spPr>
          <a:xfrm>
            <a:off x="3794125" y="0"/>
            <a:ext cx="4025265" cy="4176395"/>
          </a:xfrm>
          <a:prstGeom prst="rect">
            <a:avLst/>
          </a:prstGeom>
          <a:noFill/>
          <a:ln w="9525">
            <a:noFill/>
          </a:ln>
        </p:spPr>
      </p:pic>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2010 highest number of deaths were caused due to Cardiovascular Diseases.</a:t>
            </a:r>
            <a:endParaRPr lang="en-US"/>
          </a:p>
        </p:txBody>
      </p:sp>
      <p:pic>
        <p:nvPicPr>
          <p:cNvPr id="121" name="Picture 120"/>
          <p:cNvPicPr/>
          <p:nvPr/>
        </p:nvPicPr>
        <p:blipFill>
          <a:blip r:embed="rId2"/>
          <a:stretch>
            <a:fillRect/>
          </a:stretch>
        </p:blipFill>
        <p:spPr>
          <a:xfrm>
            <a:off x="3733165" y="62865"/>
            <a:ext cx="4014470" cy="4145915"/>
          </a:xfrm>
          <a:prstGeom prst="rect">
            <a:avLst/>
          </a:prstGeom>
          <a:noFill/>
          <a:ln w="9525">
            <a:noFill/>
          </a:ln>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2011 highest number of deaths were caused due to Cardiovascular Diseases.</a:t>
            </a:r>
            <a:endParaRPr lang="en-US"/>
          </a:p>
        </p:txBody>
      </p:sp>
      <p:pic>
        <p:nvPicPr>
          <p:cNvPr id="122" name="Picture 121"/>
          <p:cNvPicPr/>
          <p:nvPr/>
        </p:nvPicPr>
        <p:blipFill>
          <a:blip r:embed="rId2"/>
          <a:stretch>
            <a:fillRect/>
          </a:stretch>
        </p:blipFill>
        <p:spPr>
          <a:xfrm>
            <a:off x="3712845" y="133985"/>
            <a:ext cx="4197350" cy="3943350"/>
          </a:xfrm>
          <a:prstGeom prst="rect">
            <a:avLst/>
          </a:prstGeom>
          <a:noFill/>
          <a:ln w="9525">
            <a:noFill/>
          </a:ln>
        </p:spPr>
      </p:pic>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2012 highest number of deaths were caused due to Cardiovascular Diseases.</a:t>
            </a:r>
            <a:endParaRPr lang="en-US"/>
          </a:p>
        </p:txBody>
      </p:sp>
      <p:pic>
        <p:nvPicPr>
          <p:cNvPr id="123" name="Picture 122"/>
          <p:cNvPicPr/>
          <p:nvPr/>
        </p:nvPicPr>
        <p:blipFill>
          <a:blip r:embed="rId2"/>
          <a:stretch>
            <a:fillRect/>
          </a:stretch>
        </p:blipFill>
        <p:spPr>
          <a:xfrm>
            <a:off x="3592195" y="154305"/>
            <a:ext cx="3994785" cy="3983990"/>
          </a:xfrm>
          <a:prstGeom prst="rect">
            <a:avLst/>
          </a:prstGeom>
          <a:noFill/>
          <a:ln w="9525">
            <a:noFill/>
          </a:ln>
        </p:spPr>
      </p:pic>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2013 highest number of deaths were caused due to Cardiovascular Diseases.</a:t>
            </a:r>
            <a:endParaRPr lang="en-US"/>
          </a:p>
        </p:txBody>
      </p:sp>
      <p:pic>
        <p:nvPicPr>
          <p:cNvPr id="124" name="Picture 123"/>
          <p:cNvPicPr/>
          <p:nvPr/>
        </p:nvPicPr>
        <p:blipFill>
          <a:blip r:embed="rId2"/>
          <a:stretch>
            <a:fillRect/>
          </a:stretch>
        </p:blipFill>
        <p:spPr>
          <a:xfrm>
            <a:off x="3906520" y="194945"/>
            <a:ext cx="3589020" cy="3699510"/>
          </a:xfrm>
          <a:prstGeom prst="rect">
            <a:avLst/>
          </a:prstGeom>
          <a:noFill/>
          <a:ln w="9525">
            <a:noFill/>
          </a:ln>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19685" y="0"/>
            <a:ext cx="12192000" cy="6858000"/>
          </a:xfrm>
          <a:prstGeom prst="rect">
            <a:avLst/>
          </a:prstGeom>
          <a:noFill/>
          <a:ln w="9525">
            <a:noFill/>
          </a:ln>
        </p:spPr>
      </p:pic>
      <p:sp>
        <p:nvSpPr>
          <p:cNvPr id="2" name="Text Box 1"/>
          <p:cNvSpPr txBox="1"/>
          <p:nvPr/>
        </p:nvSpPr>
        <p:spPr>
          <a:xfrm>
            <a:off x="19685" y="203200"/>
            <a:ext cx="12151360" cy="521970"/>
          </a:xfrm>
          <a:prstGeom prst="rect">
            <a:avLst/>
          </a:prstGeom>
          <a:noFill/>
        </p:spPr>
        <p:txBody>
          <a:bodyPr wrap="square" rtlCol="0">
            <a:spAutoFit/>
          </a:bodyPr>
          <a:p>
            <a:pPr algn="ctr"/>
            <a:r>
              <a:rPr lang="en-US" sz="2800" b="1"/>
              <a:t>Understanding</a:t>
            </a:r>
            <a:endParaRPr lang="en-US" sz="2800" b="1"/>
          </a:p>
        </p:txBody>
      </p:sp>
      <p:sp>
        <p:nvSpPr>
          <p:cNvPr id="3" name="Text Box 2"/>
          <p:cNvSpPr txBox="1"/>
          <p:nvPr/>
        </p:nvSpPr>
        <p:spPr>
          <a:xfrm>
            <a:off x="20320" y="933450"/>
            <a:ext cx="12171680" cy="1568450"/>
          </a:xfrm>
          <a:prstGeom prst="rect">
            <a:avLst/>
          </a:prstGeom>
          <a:noFill/>
        </p:spPr>
        <p:txBody>
          <a:bodyPr wrap="square" rtlCol="0">
            <a:spAutoFit/>
          </a:bodyPr>
          <a:p>
            <a:pPr algn="ctr"/>
            <a:r>
              <a:rPr lang="en-US" sz="2400"/>
              <a:t>So this project is based on causes of death because of different type of diseases or factors in respect to the countries and years. So in this dataset 204 countries are there and 30 years data is there that is from year 1990 to year 2019.so each country data of number of deaths from 1990 to 2019 is present in this dataset in respect to different types of diseases.</a:t>
            </a:r>
            <a:endParaRPr lang="en-US" sz="240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2014 highest number of deaths were caused due to Cardiovascular Diseases.</a:t>
            </a:r>
            <a:endParaRPr lang="en-US"/>
          </a:p>
        </p:txBody>
      </p:sp>
      <p:pic>
        <p:nvPicPr>
          <p:cNvPr id="125" name="Picture 124"/>
          <p:cNvPicPr/>
          <p:nvPr/>
        </p:nvPicPr>
        <p:blipFill>
          <a:blip r:embed="rId2"/>
          <a:stretch>
            <a:fillRect/>
          </a:stretch>
        </p:blipFill>
        <p:spPr>
          <a:xfrm>
            <a:off x="3825240" y="0"/>
            <a:ext cx="3974465" cy="4116070"/>
          </a:xfrm>
          <a:prstGeom prst="rect">
            <a:avLst/>
          </a:prstGeom>
          <a:noFill/>
          <a:ln w="9525">
            <a:noFill/>
          </a:ln>
        </p:spPr>
      </p:pic>
    </p:spTree>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2015 highest number of deaths were caused due to Cardiovascular Diseases.</a:t>
            </a:r>
            <a:endParaRPr lang="en-US"/>
          </a:p>
        </p:txBody>
      </p:sp>
      <p:pic>
        <p:nvPicPr>
          <p:cNvPr id="126" name="Picture 125"/>
          <p:cNvPicPr/>
          <p:nvPr/>
        </p:nvPicPr>
        <p:blipFill>
          <a:blip r:embed="rId2"/>
          <a:stretch>
            <a:fillRect/>
          </a:stretch>
        </p:blipFill>
        <p:spPr>
          <a:xfrm>
            <a:off x="3733800" y="326390"/>
            <a:ext cx="3883025" cy="3790315"/>
          </a:xfrm>
          <a:prstGeom prst="rect">
            <a:avLst/>
          </a:prstGeom>
          <a:noFill/>
          <a:ln w="9525">
            <a:noFill/>
          </a:ln>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2016 highest number of deaths were caused due to Cardiovascular Diseases.</a:t>
            </a:r>
            <a:endParaRPr lang="en-US"/>
          </a:p>
        </p:txBody>
      </p:sp>
      <p:pic>
        <p:nvPicPr>
          <p:cNvPr id="127" name="Picture 126"/>
          <p:cNvPicPr/>
          <p:nvPr/>
        </p:nvPicPr>
        <p:blipFill>
          <a:blip r:embed="rId2"/>
          <a:stretch>
            <a:fillRect/>
          </a:stretch>
        </p:blipFill>
        <p:spPr>
          <a:xfrm>
            <a:off x="3490595" y="0"/>
            <a:ext cx="4085590" cy="4279900"/>
          </a:xfrm>
          <a:prstGeom prst="rect">
            <a:avLst/>
          </a:prstGeom>
          <a:noFill/>
          <a:ln w="9525">
            <a:noFill/>
          </a:ln>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2017 highest number of deaths were caused due to Cardiovascular Diseases.</a:t>
            </a:r>
            <a:endParaRPr lang="en-US"/>
          </a:p>
        </p:txBody>
      </p:sp>
      <p:pic>
        <p:nvPicPr>
          <p:cNvPr id="128" name="Picture 127"/>
          <p:cNvPicPr/>
          <p:nvPr/>
        </p:nvPicPr>
        <p:blipFill>
          <a:blip r:embed="rId2"/>
          <a:stretch>
            <a:fillRect/>
          </a:stretch>
        </p:blipFill>
        <p:spPr>
          <a:xfrm>
            <a:off x="3746500" y="245745"/>
            <a:ext cx="4070350" cy="3792220"/>
          </a:xfrm>
          <a:prstGeom prst="rect">
            <a:avLst/>
          </a:prstGeom>
          <a:noFill/>
          <a:ln w="9525">
            <a:noFill/>
          </a:ln>
        </p:spPr>
      </p:pic>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2018 highest number of deaths were caused due to Cardiovascular Diseases.</a:t>
            </a:r>
            <a:endParaRPr lang="en-US"/>
          </a:p>
        </p:txBody>
      </p:sp>
      <p:pic>
        <p:nvPicPr>
          <p:cNvPr id="129" name="Picture 128"/>
          <p:cNvPicPr/>
          <p:nvPr/>
        </p:nvPicPr>
        <p:blipFill>
          <a:blip r:embed="rId2"/>
          <a:stretch>
            <a:fillRect/>
          </a:stretch>
        </p:blipFill>
        <p:spPr>
          <a:xfrm>
            <a:off x="3705860" y="204470"/>
            <a:ext cx="4243705" cy="3862705"/>
          </a:xfrm>
          <a:prstGeom prst="rect">
            <a:avLst/>
          </a:prstGeom>
          <a:noFill/>
          <a:ln w="9525">
            <a:noFill/>
          </a:ln>
        </p:spPr>
      </p:pic>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2019 highest number of deaths were caused due to Cardiovascular Diseases.</a:t>
            </a:r>
            <a:endParaRPr lang="en-US"/>
          </a:p>
        </p:txBody>
      </p:sp>
      <p:pic>
        <p:nvPicPr>
          <p:cNvPr id="130" name="Picture 129"/>
          <p:cNvPicPr/>
          <p:nvPr/>
        </p:nvPicPr>
        <p:blipFill>
          <a:blip r:embed="rId2"/>
          <a:stretch>
            <a:fillRect/>
          </a:stretch>
        </p:blipFill>
        <p:spPr>
          <a:xfrm>
            <a:off x="3583940" y="285750"/>
            <a:ext cx="4303395" cy="3719195"/>
          </a:xfrm>
          <a:prstGeom prst="rect">
            <a:avLst/>
          </a:prstGeom>
          <a:noFill/>
          <a:ln w="9525">
            <a:noFill/>
          </a:ln>
        </p:spPr>
      </p:pic>
    </p:spTree>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India most of the people died due to Cardiovascular Diseases.</a:t>
            </a:r>
            <a:endParaRPr lang="en-US"/>
          </a:p>
        </p:txBody>
      </p:sp>
      <p:pic>
        <p:nvPicPr>
          <p:cNvPr id="133" name="Picture 132"/>
          <p:cNvPicPr/>
          <p:nvPr/>
        </p:nvPicPr>
        <p:blipFill>
          <a:blip r:embed="rId2"/>
          <a:stretch>
            <a:fillRect/>
          </a:stretch>
        </p:blipFill>
        <p:spPr>
          <a:xfrm>
            <a:off x="3695700" y="133985"/>
            <a:ext cx="3573145" cy="3932555"/>
          </a:xfrm>
          <a:prstGeom prst="rect">
            <a:avLst/>
          </a:prstGeom>
          <a:noFill/>
          <a:ln w="9525">
            <a:noFill/>
          </a:ln>
        </p:spPr>
      </p:pic>
    </p:spTree>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endParaRPr lang="en-US"/>
          </a:p>
        </p:txBody>
      </p:sp>
      <p:pic>
        <p:nvPicPr>
          <p:cNvPr id="134" name="Picture 133"/>
          <p:cNvPicPr/>
          <p:nvPr/>
        </p:nvPicPr>
        <p:blipFill>
          <a:blip r:embed="rId2"/>
          <a:stretch>
            <a:fillRect/>
          </a:stretch>
        </p:blipFill>
        <p:spPr>
          <a:xfrm>
            <a:off x="3672840" y="205740"/>
            <a:ext cx="4166870" cy="4074795"/>
          </a:xfrm>
          <a:prstGeom prst="rect">
            <a:avLst/>
          </a:prstGeom>
          <a:noFill/>
          <a:ln w="9525">
            <a:noFill/>
          </a:ln>
        </p:spPr>
      </p:pic>
      <p:sp>
        <p:nvSpPr>
          <p:cNvPr id="3" name="Text Box 2"/>
          <p:cNvSpPr txBox="1"/>
          <p:nvPr/>
        </p:nvSpPr>
        <p:spPr>
          <a:xfrm>
            <a:off x="222250" y="4544695"/>
            <a:ext cx="11969115" cy="368300"/>
          </a:xfrm>
          <a:prstGeom prst="rect">
            <a:avLst/>
          </a:prstGeom>
          <a:noFill/>
        </p:spPr>
        <p:txBody>
          <a:bodyPr wrap="square" rtlCol="0">
            <a:spAutoFit/>
          </a:bodyPr>
          <a:p>
            <a:pPr algn="ctr"/>
            <a:r>
              <a:rPr lang="en-US"/>
              <a:t>In China most of the people died due to Cardiovascular Diseases.</a:t>
            </a:r>
            <a:endParaRPr lang="en-US"/>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endParaRPr lang="en-US"/>
          </a:p>
        </p:txBody>
      </p:sp>
      <p:sp>
        <p:nvSpPr>
          <p:cNvPr id="3" name="Text Box 2"/>
          <p:cNvSpPr txBox="1"/>
          <p:nvPr/>
        </p:nvSpPr>
        <p:spPr>
          <a:xfrm>
            <a:off x="222250" y="4544695"/>
            <a:ext cx="11969115" cy="368300"/>
          </a:xfrm>
          <a:prstGeom prst="rect">
            <a:avLst/>
          </a:prstGeom>
          <a:noFill/>
        </p:spPr>
        <p:txBody>
          <a:bodyPr wrap="square" rtlCol="0">
            <a:spAutoFit/>
          </a:bodyPr>
          <a:p>
            <a:pPr algn="ctr"/>
            <a:r>
              <a:rPr lang="en-US"/>
              <a:t>So in this we can see the top 10 causes of deaths in China.</a:t>
            </a:r>
            <a:endParaRPr lang="en-US"/>
          </a:p>
        </p:txBody>
      </p:sp>
      <p:pic>
        <p:nvPicPr>
          <p:cNvPr id="135" name="Picture 134"/>
          <p:cNvPicPr/>
          <p:nvPr/>
        </p:nvPicPr>
        <p:blipFill>
          <a:blip r:embed="rId2"/>
          <a:stretch>
            <a:fillRect/>
          </a:stretch>
        </p:blipFill>
        <p:spPr>
          <a:xfrm>
            <a:off x="4331335" y="488950"/>
            <a:ext cx="3750945" cy="3791585"/>
          </a:xfrm>
          <a:prstGeom prst="rect">
            <a:avLst/>
          </a:prstGeom>
          <a:noFill/>
          <a:ln w="9525">
            <a:noFill/>
          </a:ln>
        </p:spPr>
      </p:pic>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endParaRPr lang="en-US"/>
          </a:p>
        </p:txBody>
      </p:sp>
      <p:sp>
        <p:nvSpPr>
          <p:cNvPr id="3" name="Text Box 2"/>
          <p:cNvSpPr txBox="1"/>
          <p:nvPr/>
        </p:nvSpPr>
        <p:spPr>
          <a:xfrm>
            <a:off x="222250" y="4544695"/>
            <a:ext cx="11969115" cy="368300"/>
          </a:xfrm>
          <a:prstGeom prst="rect">
            <a:avLst/>
          </a:prstGeom>
          <a:noFill/>
        </p:spPr>
        <p:txBody>
          <a:bodyPr wrap="square" rtlCol="0">
            <a:spAutoFit/>
          </a:bodyPr>
          <a:p>
            <a:pPr algn="ctr"/>
            <a:r>
              <a:rPr lang="en-US"/>
              <a:t>In this plot we can see the top 10 causes of deaths in India.</a:t>
            </a:r>
            <a:endParaRPr lang="en-US"/>
          </a:p>
        </p:txBody>
      </p:sp>
      <p:pic>
        <p:nvPicPr>
          <p:cNvPr id="136" name="Picture 135"/>
          <p:cNvPicPr/>
          <p:nvPr/>
        </p:nvPicPr>
        <p:blipFill>
          <a:blip r:embed="rId2"/>
          <a:stretch>
            <a:fillRect/>
          </a:stretch>
        </p:blipFill>
        <p:spPr>
          <a:xfrm>
            <a:off x="3797300" y="488950"/>
            <a:ext cx="3907790" cy="3873500"/>
          </a:xfrm>
          <a:prstGeom prst="rect">
            <a:avLst/>
          </a:prstGeom>
          <a:noFill/>
          <a:ln w="9525">
            <a:noFill/>
          </a:ln>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10253" name="文本框 6"/>
          <p:cNvSpPr txBox="1"/>
          <p:nvPr/>
        </p:nvSpPr>
        <p:spPr>
          <a:xfrm>
            <a:off x="466090" y="267970"/>
            <a:ext cx="5235575" cy="521970"/>
          </a:xfrm>
          <a:prstGeom prst="rect">
            <a:avLst/>
          </a:prstGeom>
          <a:noFill/>
          <a:ln w="9525">
            <a:noFill/>
          </a:ln>
        </p:spPr>
        <p:txBody>
          <a:bodyPr wrap="square" anchor="t">
            <a:spAutoFit/>
          </a:bodyPr>
          <a:p>
            <a:pPr algn="ctr">
              <a:buFont typeface="Arial" panose="020B0604020202020204" pitchFamily="34" charset="0"/>
            </a:pPr>
            <a:r>
              <a:rPr lang="en-US" altLang="zh-CN" sz="2800" b="1" dirty="0">
                <a:solidFill>
                  <a:srgbClr val="404040"/>
                </a:solidFill>
                <a:ea typeface="Calibri" panose="020F0502020204030204" charset="0"/>
              </a:rPr>
              <a:t>Exploratory Data Analysis Steps</a:t>
            </a:r>
            <a:endParaRPr lang="en-US" altLang="zh-CN" sz="2800" b="1" dirty="0">
              <a:solidFill>
                <a:srgbClr val="404040"/>
              </a:solidFill>
              <a:ea typeface="Calibri" panose="020F0502020204030204" charset="0"/>
            </a:endParaRPr>
          </a:p>
        </p:txBody>
      </p:sp>
      <p:sp>
        <p:nvSpPr>
          <p:cNvPr id="10254" name="矩形 7"/>
          <p:cNvSpPr/>
          <p:nvPr/>
        </p:nvSpPr>
        <p:spPr>
          <a:xfrm>
            <a:off x="923925" y="2281238"/>
            <a:ext cx="5718175" cy="220980"/>
          </a:xfrm>
          <a:prstGeom prst="rect">
            <a:avLst/>
          </a:prstGeom>
          <a:noFill/>
          <a:ln w="9525">
            <a:noFill/>
          </a:ln>
        </p:spPr>
        <p:txBody>
          <a:bodyPr lIns="0" tIns="0" rIns="0" bIns="0" anchor="t">
            <a:spAutoFit/>
          </a:bodyPr>
          <a:p>
            <a:pPr algn="ctr" defTabSz="1216025">
              <a:lnSpc>
                <a:spcPct val="120000"/>
              </a:lnSpc>
              <a:spcBef>
                <a:spcPct val="20000"/>
              </a:spcBef>
              <a:buFont typeface="Arial" panose="020B0604020202020204" pitchFamily="34" charset="0"/>
            </a:pPr>
            <a:r>
              <a:rPr lang="zh-CN" altLang="en-US" sz="1200" dirty="0">
                <a:solidFill>
                  <a:srgbClr val="404040"/>
                </a:solidFill>
                <a:ea typeface="Calibri" panose="020F0502020204030204" charset="0"/>
                <a:sym typeface="Arial" panose="020B0604020202020204" pitchFamily="34" charset="0"/>
              </a:rPr>
              <a:t>.</a:t>
            </a:r>
            <a:endParaRPr lang="en-US" altLang="zh-CN" sz="1200" dirty="0">
              <a:solidFill>
                <a:srgbClr val="404040"/>
              </a:solidFill>
              <a:ea typeface="Calibri" panose="020F0502020204030204" charset="0"/>
              <a:sym typeface="Arial" panose="020B0604020202020204" pitchFamily="34" charset="0"/>
            </a:endParaRPr>
          </a:p>
        </p:txBody>
      </p:sp>
      <p:sp>
        <p:nvSpPr>
          <p:cNvPr id="10255" name="矩形 8"/>
          <p:cNvSpPr/>
          <p:nvPr/>
        </p:nvSpPr>
        <p:spPr>
          <a:xfrm>
            <a:off x="770255" y="937895"/>
            <a:ext cx="10516235" cy="5996305"/>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So in this project firstly I tried to understand  the features. After that I imported the required libraries.I used pandas and numpy to  load the dataset, also to find shape of the dataset meaning to know the rows and columns present in the data set, than to find the data types of the each of every column, than to find if there are  any null values present in the data set, than to check the names of the column,than to find the duplicates, than to find the unique values of a particular column and the count of that unique values in the column.Than used seaborn and matploblib to plot the several types of plots for visualization.So firstly loaded the data set, and by using data.head() code I checked the overview of the data set.Than I checked for the shape of the data set, meaning how many rows and columns are there in data set, So there are 6120 rows and 34 columns.After that I checked if there are any null values present in the data set or not as I didn't find any null values present.</a:t>
            </a:r>
            <a:endParaRPr lang="en-US" altLang="zh-CN" sz="1600" dirty="0">
              <a:solidFill>
                <a:srgbClr val="404040"/>
              </a:solidFill>
              <a:ea typeface="Calibri" panose="020F05020202040302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After that I tried to find the data types of the columns.So in that only 32 columns has integer data type and 2 columns has string data type meaning object.Than I checked the each and every names of the columns .After that I checked if there are any duplicates or not, so it came to my notice that duplicates are not present in the dataset.After that I checked for unique values for country/territory, so I found that there are about 204 countries.Than I checked for column year, in that I found that 30 years data is there starting from year 1990 to year 2019.</a:t>
            </a:r>
            <a:endParaRPr lang="en-US" altLang="zh-CN" sz="1600" dirty="0">
              <a:solidFill>
                <a:srgbClr val="404040"/>
              </a:solidFill>
              <a:ea typeface="Calibri" panose="020F05020202040302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After that I tried to plot distribution plot for continuous data columns to check the distribution of data and to check whether skewness is present or not.So I find out that except column, rest all the column with continuous data type was having skewness.and the data was not distributed normally.so after that I plotted count plot as per to country and each diseases so to find out which country has highest number of deaths.After that i plotted count plot as per to year and each disease so find out whether the number of deaths increased or decreased over a period of 30 years that is from 1990 to 2019.After that I added one more column to the dataset that is total number of deaths according to the year and country.After that I tried to find out the highest number of deaths according to year and country.</a:t>
            </a:r>
            <a:endParaRPr lang="en-US" altLang="zh-CN" sz="1400" dirty="0">
              <a:solidFill>
                <a:srgbClr val="404040"/>
              </a:solidFill>
              <a:ea typeface="Calibri" panose="020F0502020204030204" charset="0"/>
              <a:sym typeface="Arial" panose="020B0604020202020204" pitchFamily="34" charset="0"/>
            </a:endParaRPr>
          </a:p>
        </p:txBody>
      </p:sp>
      <p:sp>
        <p:nvSpPr>
          <p:cNvPr id="2" name="Text Box 1"/>
          <p:cNvSpPr txBox="1"/>
          <p:nvPr/>
        </p:nvSpPr>
        <p:spPr>
          <a:xfrm>
            <a:off x="1916430" y="421640"/>
            <a:ext cx="153035" cy="368300"/>
          </a:xfrm>
          <a:prstGeom prst="rect">
            <a:avLst/>
          </a:prstGeom>
          <a:noFill/>
        </p:spPr>
        <p:txBody>
          <a:bodyPr wrap="square" rtlCol="0">
            <a:spAutoFit/>
          </a:bodyPr>
          <a:p>
            <a:endParaRPr lang="en-US"/>
          </a:p>
        </p:txBody>
      </p:sp>
    </p:spTree>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endParaRPr lang="en-US"/>
          </a:p>
        </p:txBody>
      </p:sp>
      <p:sp>
        <p:nvSpPr>
          <p:cNvPr id="3" name="Text Box 2"/>
          <p:cNvSpPr txBox="1"/>
          <p:nvPr/>
        </p:nvSpPr>
        <p:spPr>
          <a:xfrm>
            <a:off x="222250" y="4544695"/>
            <a:ext cx="11969115" cy="368300"/>
          </a:xfrm>
          <a:prstGeom prst="rect">
            <a:avLst/>
          </a:prstGeom>
          <a:noFill/>
        </p:spPr>
        <p:txBody>
          <a:bodyPr wrap="square" rtlCol="0">
            <a:spAutoFit/>
          </a:bodyPr>
          <a:p>
            <a:pPr algn="ctr"/>
            <a:r>
              <a:rPr lang="en-US"/>
              <a:t>In this plot we can see the top 10 causes of deaths in United states.</a:t>
            </a:r>
            <a:endParaRPr lang="en-US"/>
          </a:p>
        </p:txBody>
      </p:sp>
      <p:pic>
        <p:nvPicPr>
          <p:cNvPr id="137" name="Picture 136"/>
          <p:cNvPicPr/>
          <p:nvPr/>
        </p:nvPicPr>
        <p:blipFill>
          <a:blip r:embed="rId2"/>
          <a:stretch>
            <a:fillRect/>
          </a:stretch>
        </p:blipFill>
        <p:spPr>
          <a:xfrm>
            <a:off x="4072890" y="224790"/>
            <a:ext cx="4044950" cy="4055745"/>
          </a:xfrm>
          <a:prstGeom prst="rect">
            <a:avLst/>
          </a:prstGeom>
          <a:noFill/>
          <a:ln w="9525">
            <a:noFill/>
          </a:ln>
        </p:spPr>
      </p:pic>
    </p:spTree>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5" name="Text Box 4"/>
          <p:cNvSpPr txBox="1"/>
          <p:nvPr/>
        </p:nvSpPr>
        <p:spPr>
          <a:xfrm>
            <a:off x="0" y="314325"/>
            <a:ext cx="12140565" cy="583565"/>
          </a:xfrm>
          <a:prstGeom prst="rect">
            <a:avLst/>
          </a:prstGeom>
          <a:noFill/>
        </p:spPr>
        <p:txBody>
          <a:bodyPr wrap="square" rtlCol="0">
            <a:spAutoFit/>
          </a:bodyPr>
          <a:p>
            <a:pPr algn="ctr"/>
            <a:r>
              <a:rPr lang="en-US" sz="3200"/>
              <a:t>Analysis</a:t>
            </a:r>
            <a:endParaRPr lang="en-US" sz="3200"/>
          </a:p>
        </p:txBody>
      </p:sp>
      <p:sp>
        <p:nvSpPr>
          <p:cNvPr id="6" name="Text Box 5"/>
          <p:cNvSpPr txBox="1"/>
          <p:nvPr/>
        </p:nvSpPr>
        <p:spPr>
          <a:xfrm>
            <a:off x="40640" y="1055370"/>
            <a:ext cx="12151360" cy="5908040"/>
          </a:xfrm>
          <a:prstGeom prst="rect">
            <a:avLst/>
          </a:prstGeom>
          <a:noFill/>
        </p:spPr>
        <p:txBody>
          <a:bodyPr wrap="square" rtlCol="0">
            <a:spAutoFit/>
          </a:bodyPr>
          <a:p>
            <a:pPr marL="285750" indent="-285750">
              <a:buFont typeface="Arial" panose="020B0604020202020204" pitchFamily="34" charset="0"/>
              <a:buChar char="•"/>
            </a:pPr>
            <a:r>
              <a:rPr lang="en-US"/>
              <a:t>Most of the people died from India because of Meningitis.</a:t>
            </a:r>
            <a:endParaRPr lang="en-US"/>
          </a:p>
          <a:p>
            <a:pPr marL="285750" indent="-285750">
              <a:buFont typeface="Arial" panose="020B0604020202020204" pitchFamily="34" charset="0"/>
              <a:buChar char="•"/>
            </a:pPr>
            <a:r>
              <a:rPr lang="en-US">
                <a:sym typeface="+mn-ea"/>
              </a:rPr>
              <a:t>Most </a:t>
            </a:r>
            <a:r>
              <a:rPr lang="en-US"/>
              <a:t>of the people died from China because of Alzheimer's Disease and Other Dementias.</a:t>
            </a:r>
            <a:endParaRPr lang="en-US"/>
          </a:p>
          <a:p>
            <a:pPr marL="285750" indent="-285750">
              <a:buFont typeface="Arial" panose="020B0604020202020204" pitchFamily="34" charset="0"/>
              <a:buChar char="•"/>
            </a:pPr>
            <a:r>
              <a:rPr lang="en-US">
                <a:sym typeface="+mn-ea"/>
              </a:rPr>
              <a:t>Most </a:t>
            </a:r>
            <a:r>
              <a:rPr lang="en-US"/>
              <a:t>of the people died from China because of Parkinson's Disease</a:t>
            </a:r>
            <a:endParaRPr lang="en-US"/>
          </a:p>
          <a:p>
            <a:pPr marL="285750" indent="-285750">
              <a:buFont typeface="Arial" panose="020B0604020202020204" pitchFamily="34" charset="0"/>
              <a:buChar char="•"/>
            </a:pPr>
            <a:r>
              <a:rPr lang="en-US">
                <a:sym typeface="+mn-ea"/>
              </a:rPr>
              <a:t>Most </a:t>
            </a:r>
            <a:r>
              <a:rPr lang="en-US"/>
              <a:t>of the people died from India because of Nutritional Deficiencies.</a:t>
            </a:r>
            <a:endParaRPr lang="en-US"/>
          </a:p>
          <a:p>
            <a:pPr marL="285750" indent="-285750">
              <a:buFont typeface="Arial" panose="020B0604020202020204" pitchFamily="34" charset="0"/>
              <a:buChar char="•"/>
            </a:pPr>
            <a:r>
              <a:rPr lang="en-US">
                <a:sym typeface="+mn-ea"/>
              </a:rPr>
              <a:t>Most </a:t>
            </a:r>
            <a:r>
              <a:rPr lang="en-US"/>
              <a:t>of the people died from Nigeria because of Malaria.</a:t>
            </a:r>
            <a:endParaRPr lang="en-US"/>
          </a:p>
          <a:p>
            <a:pPr marL="285750" indent="-285750">
              <a:buFont typeface="Arial" panose="020B0604020202020204" pitchFamily="34" charset="0"/>
              <a:buChar char="•"/>
            </a:pPr>
            <a:r>
              <a:rPr lang="en-US">
                <a:sym typeface="+mn-ea"/>
              </a:rPr>
              <a:t>Most </a:t>
            </a:r>
            <a:r>
              <a:rPr lang="en-US"/>
              <a:t>of the people died from China because Drowning.</a:t>
            </a:r>
            <a:endParaRPr lang="en-US"/>
          </a:p>
          <a:p>
            <a:pPr marL="285750" indent="-285750">
              <a:buFont typeface="Arial" panose="020B0604020202020204" pitchFamily="34" charset="0"/>
              <a:buChar char="•"/>
            </a:pPr>
            <a:r>
              <a:rPr lang="en-US">
                <a:sym typeface="+mn-ea"/>
              </a:rPr>
              <a:t>Most </a:t>
            </a:r>
            <a:r>
              <a:rPr lang="en-US"/>
              <a:t>of the people died from Brazil because of Interpersonal Violence.</a:t>
            </a:r>
            <a:endParaRPr lang="en-US"/>
          </a:p>
          <a:p>
            <a:pPr marL="285750" indent="-285750">
              <a:buFont typeface="Arial" panose="020B0604020202020204" pitchFamily="34" charset="0"/>
              <a:buChar char="•"/>
            </a:pPr>
            <a:r>
              <a:rPr lang="en-US">
                <a:sym typeface="+mn-ea"/>
              </a:rPr>
              <a:t>Most </a:t>
            </a:r>
            <a:r>
              <a:rPr lang="en-US"/>
              <a:t>of the people died from India because of Maternal Disorders.</a:t>
            </a:r>
            <a:endParaRPr lang="en-US"/>
          </a:p>
          <a:p>
            <a:pPr marL="285750" indent="-285750">
              <a:buFont typeface="Arial" panose="020B0604020202020204" pitchFamily="34" charset="0"/>
              <a:buChar char="•"/>
            </a:pPr>
            <a:r>
              <a:rPr lang="en-US">
                <a:sym typeface="+mn-ea"/>
              </a:rPr>
              <a:t>Most </a:t>
            </a:r>
            <a:r>
              <a:rPr lang="en-US"/>
              <a:t>of the people died from South Africa because of HIV/AIDS.</a:t>
            </a:r>
            <a:endParaRPr lang="en-US"/>
          </a:p>
          <a:p>
            <a:pPr marL="285750" indent="-285750">
              <a:buFont typeface="Arial" panose="020B0604020202020204" pitchFamily="34" charset="0"/>
              <a:buChar char="•"/>
            </a:pPr>
            <a:r>
              <a:rPr lang="en-US">
                <a:sym typeface="+mn-ea"/>
              </a:rPr>
              <a:t>Most </a:t>
            </a:r>
            <a:r>
              <a:rPr lang="en-US"/>
              <a:t>of the people died from China because of Drug use Disorders.</a:t>
            </a:r>
            <a:endParaRPr lang="en-US"/>
          </a:p>
          <a:p>
            <a:pPr marL="285750" indent="-285750">
              <a:buFont typeface="Arial" panose="020B0604020202020204" pitchFamily="34" charset="0"/>
              <a:buChar char="•"/>
            </a:pPr>
            <a:r>
              <a:rPr lang="en-US">
                <a:sym typeface="+mn-ea"/>
              </a:rPr>
              <a:t>Most </a:t>
            </a:r>
            <a:r>
              <a:rPr lang="en-US"/>
              <a:t>of the people died from India because of Tuberculosis.</a:t>
            </a:r>
            <a:endParaRPr lang="en-US"/>
          </a:p>
          <a:p>
            <a:pPr marL="285750" indent="-285750">
              <a:buFont typeface="Arial" panose="020B0604020202020204" pitchFamily="34" charset="0"/>
              <a:buChar char="•"/>
            </a:pPr>
            <a:r>
              <a:rPr lang="en-US">
                <a:sym typeface="+mn-ea"/>
              </a:rPr>
              <a:t>Most </a:t>
            </a:r>
            <a:r>
              <a:rPr lang="en-US"/>
              <a:t>of the people died from China because of Cardiovascular Diseases.</a:t>
            </a:r>
            <a:endParaRPr lang="en-US"/>
          </a:p>
          <a:p>
            <a:pPr marL="285750" indent="-285750">
              <a:buFont typeface="Arial" panose="020B0604020202020204" pitchFamily="34" charset="0"/>
              <a:buChar char="•"/>
            </a:pPr>
            <a:r>
              <a:rPr lang="en-US">
                <a:sym typeface="+mn-ea"/>
              </a:rPr>
              <a:t>Most </a:t>
            </a:r>
            <a:r>
              <a:rPr lang="en-US"/>
              <a:t>of the people died from India because of Lower Respiratory Infections.</a:t>
            </a:r>
            <a:endParaRPr lang="en-US"/>
          </a:p>
          <a:p>
            <a:pPr marL="285750" indent="-285750">
              <a:buFont typeface="Arial" panose="020B0604020202020204" pitchFamily="34" charset="0"/>
              <a:buChar char="•"/>
            </a:pPr>
            <a:r>
              <a:rPr lang="en-US">
                <a:sym typeface="+mn-ea"/>
              </a:rPr>
              <a:t>Most </a:t>
            </a:r>
            <a:r>
              <a:rPr lang="en-US"/>
              <a:t>of the people died from India because of Neonatal Disorders.</a:t>
            </a:r>
            <a:endParaRPr lang="en-US"/>
          </a:p>
          <a:p>
            <a:pPr marL="285750" indent="-285750">
              <a:buFont typeface="Arial" panose="020B0604020202020204" pitchFamily="34" charset="0"/>
              <a:buChar char="•"/>
            </a:pPr>
            <a:r>
              <a:rPr lang="en-US">
                <a:sym typeface="+mn-ea"/>
              </a:rPr>
              <a:t>Most </a:t>
            </a:r>
            <a:r>
              <a:rPr lang="en-US"/>
              <a:t>of the people died from Russia because of Alcohol Use Disorders.</a:t>
            </a:r>
            <a:endParaRPr lang="en-US"/>
          </a:p>
          <a:p>
            <a:pPr marL="285750" indent="-285750">
              <a:buFont typeface="Arial" panose="020B0604020202020204" pitchFamily="34" charset="0"/>
              <a:buChar char="•"/>
            </a:pPr>
            <a:r>
              <a:rPr lang="en-US">
                <a:sym typeface="+mn-ea"/>
              </a:rPr>
              <a:t>Most </a:t>
            </a:r>
            <a:r>
              <a:rPr lang="en-US"/>
              <a:t>of the people died from India because of self harm.</a:t>
            </a:r>
            <a:endParaRPr lang="en-US"/>
          </a:p>
          <a:p>
            <a:pPr marL="285750" indent="-285750">
              <a:buFont typeface="Arial" panose="020B0604020202020204" pitchFamily="34" charset="0"/>
              <a:buChar char="•"/>
            </a:pPr>
            <a:r>
              <a:rPr lang="en-US">
                <a:sym typeface="+mn-ea"/>
              </a:rPr>
              <a:t>Most </a:t>
            </a:r>
            <a:r>
              <a:rPr lang="en-US"/>
              <a:t>of the people died from Haiti because of Exposure to Forces of Nature.</a:t>
            </a:r>
            <a:endParaRPr lang="en-US"/>
          </a:p>
          <a:p>
            <a:pPr marL="285750" indent="-285750">
              <a:buFont typeface="Arial" panose="020B0604020202020204" pitchFamily="34" charset="0"/>
              <a:buChar char="•"/>
            </a:pPr>
            <a:r>
              <a:rPr lang="en-US">
                <a:sym typeface="+mn-ea"/>
              </a:rPr>
              <a:t>Most </a:t>
            </a:r>
            <a:r>
              <a:rPr lang="en-US"/>
              <a:t>of the people died from India because of Diarrheal Diseases.</a:t>
            </a:r>
            <a:endParaRPr lang="en-US"/>
          </a:p>
          <a:p>
            <a:pPr marL="285750" indent="-285750">
              <a:buFont typeface="Arial" panose="020B0604020202020204" pitchFamily="34" charset="0"/>
              <a:buChar char="•"/>
            </a:pPr>
            <a:r>
              <a:rPr lang="en-US">
                <a:sym typeface="+mn-ea"/>
              </a:rPr>
              <a:t>Most </a:t>
            </a:r>
            <a:r>
              <a:rPr lang="en-US"/>
              <a:t>of the people died from Russia because of Environmental Heat and Cold Exposure.</a:t>
            </a:r>
            <a:endParaRPr lang="en-US"/>
          </a:p>
          <a:p>
            <a:pPr marL="285750" indent="-285750">
              <a:buFont typeface="Arial" panose="020B0604020202020204" pitchFamily="34" charset="0"/>
              <a:buChar char="•"/>
            </a:pPr>
            <a:r>
              <a:rPr lang="en-US">
                <a:sym typeface="+mn-ea"/>
              </a:rPr>
              <a:t>Most </a:t>
            </a:r>
            <a:r>
              <a:rPr lang="en-US"/>
              <a:t>of the people died from Rwanda because of Conflict and Terrorism.</a:t>
            </a:r>
            <a:endParaRPr lang="en-US"/>
          </a:p>
          <a:p>
            <a:pPr marL="285750" indent="-285750">
              <a:buFont typeface="Arial" panose="020B0604020202020204" pitchFamily="34" charset="0"/>
              <a:buChar char="•"/>
            </a:pPr>
            <a:r>
              <a:rPr lang="en-US"/>
              <a:t>most of the people died from India because of Diabetes Mellitus.</a:t>
            </a:r>
            <a:endParaRPr lang="en-US"/>
          </a:p>
        </p:txBody>
      </p:sp>
    </p:spTree>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6" name="Text Box 5"/>
          <p:cNvSpPr txBox="1"/>
          <p:nvPr/>
        </p:nvSpPr>
        <p:spPr>
          <a:xfrm>
            <a:off x="40640" y="87630"/>
            <a:ext cx="12151360" cy="7016115"/>
          </a:xfrm>
          <a:prstGeom prst="rect">
            <a:avLst/>
          </a:prstGeom>
          <a:noFill/>
        </p:spPr>
        <p:txBody>
          <a:bodyPr wrap="square" rtlCol="0">
            <a:spAutoFit/>
          </a:bodyPr>
          <a:p>
            <a:pPr marL="285750" indent="-285750">
              <a:buFont typeface="Arial" panose="020B0604020202020204" pitchFamily="34" charset="0"/>
              <a:buChar char="•"/>
            </a:pPr>
            <a:r>
              <a:rPr lang="en-US">
                <a:sym typeface="+mn-ea"/>
              </a:rPr>
              <a:t>Most </a:t>
            </a:r>
            <a:r>
              <a:rPr lang="en-US">
                <a:sym typeface="+mn-ea"/>
              </a:rPr>
              <a:t>of the people died from India because of Chronic Kidney Disease.</a:t>
            </a:r>
            <a:endParaRPr lang="en-US"/>
          </a:p>
          <a:p>
            <a:pPr marL="285750" indent="-285750">
              <a:buFont typeface="Arial" panose="020B0604020202020204" pitchFamily="34" charset="0"/>
              <a:buChar char="•"/>
            </a:pPr>
            <a:r>
              <a:rPr lang="en-US">
                <a:sym typeface="+mn-ea"/>
              </a:rPr>
              <a:t>Most </a:t>
            </a:r>
            <a:r>
              <a:rPr lang="en-US">
                <a:sym typeface="+mn-ea"/>
              </a:rPr>
              <a:t>of the people died from China because of Poisonings.</a:t>
            </a:r>
            <a:endParaRPr lang="en-US"/>
          </a:p>
          <a:p>
            <a:pPr marL="285750" indent="-285750">
              <a:buFont typeface="Arial" panose="020B0604020202020204" pitchFamily="34" charset="0"/>
              <a:buChar char="•"/>
            </a:pPr>
            <a:r>
              <a:rPr lang="en-US">
                <a:sym typeface="+mn-ea"/>
              </a:rPr>
              <a:t>Most </a:t>
            </a:r>
            <a:r>
              <a:rPr lang="en-US">
                <a:sym typeface="+mn-ea"/>
              </a:rPr>
              <a:t>of the people died from India because of Protein-Energy Malnutrition.</a:t>
            </a:r>
            <a:endParaRPr lang="en-US"/>
          </a:p>
          <a:p>
            <a:pPr marL="285750" indent="-285750">
              <a:buFont typeface="Arial" panose="020B0604020202020204" pitchFamily="34" charset="0"/>
              <a:buChar char="•"/>
            </a:pPr>
            <a:r>
              <a:rPr lang="en-US">
                <a:sym typeface="+mn-ea"/>
              </a:rPr>
              <a:t>Most </a:t>
            </a:r>
            <a:r>
              <a:rPr lang="en-US">
                <a:sym typeface="+mn-ea"/>
              </a:rPr>
              <a:t>of the people died from China because of Road Injuries.</a:t>
            </a:r>
            <a:endParaRPr lang="en-US"/>
          </a:p>
          <a:p>
            <a:pPr marL="285750" indent="-285750">
              <a:buFont typeface="Arial" panose="020B0604020202020204" pitchFamily="34" charset="0"/>
              <a:buChar char="•"/>
            </a:pPr>
            <a:r>
              <a:rPr lang="en-US">
                <a:sym typeface="+mn-ea"/>
              </a:rPr>
              <a:t>Most </a:t>
            </a:r>
            <a:r>
              <a:rPr lang="en-US">
                <a:sym typeface="+mn-ea"/>
              </a:rPr>
              <a:t>of the people died from China because of Chronic Respiratory Diseases.</a:t>
            </a:r>
            <a:endParaRPr lang="en-US"/>
          </a:p>
          <a:p>
            <a:pPr marL="285750" indent="-285750">
              <a:buFont typeface="Arial" panose="020B0604020202020204" pitchFamily="34" charset="0"/>
              <a:buChar char="•"/>
            </a:pPr>
            <a:r>
              <a:rPr lang="en-US">
                <a:sym typeface="+mn-ea"/>
              </a:rPr>
              <a:t>Most </a:t>
            </a:r>
            <a:r>
              <a:rPr lang="en-US">
                <a:sym typeface="+mn-ea"/>
              </a:rPr>
              <a:t>of the people died from India because of Cirrhosis and Other Chronic Liver Diseases.</a:t>
            </a:r>
            <a:endParaRPr lang="en-US"/>
          </a:p>
          <a:p>
            <a:pPr marL="285750" indent="-285750">
              <a:buFont typeface="Arial" panose="020B0604020202020204" pitchFamily="34" charset="0"/>
              <a:buChar char="•"/>
            </a:pPr>
            <a:r>
              <a:rPr lang="en-US">
                <a:sym typeface="+mn-ea"/>
              </a:rPr>
              <a:t>Most </a:t>
            </a:r>
            <a:r>
              <a:rPr lang="en-US">
                <a:sym typeface="+mn-ea"/>
              </a:rPr>
              <a:t>of the people died from India because of Digestive Diseases.</a:t>
            </a:r>
            <a:endParaRPr lang="en-US"/>
          </a:p>
          <a:p>
            <a:pPr marL="285750" indent="-285750">
              <a:buFont typeface="Arial" panose="020B0604020202020204" pitchFamily="34" charset="0"/>
              <a:buChar char="•"/>
            </a:pPr>
            <a:r>
              <a:rPr lang="en-US">
                <a:sym typeface="+mn-ea"/>
              </a:rPr>
              <a:t>Most </a:t>
            </a:r>
            <a:r>
              <a:rPr lang="en-US">
                <a:sym typeface="+mn-ea"/>
              </a:rPr>
              <a:t>of the people died from India because of Fire, Heat, and Hot Substances.</a:t>
            </a:r>
            <a:endParaRPr lang="en-US"/>
          </a:p>
          <a:p>
            <a:pPr marL="285750" indent="-285750">
              <a:buFont typeface="Arial" panose="020B0604020202020204" pitchFamily="34" charset="0"/>
              <a:buChar char="•"/>
            </a:pPr>
            <a:r>
              <a:rPr lang="en-US">
                <a:sym typeface="+mn-ea"/>
              </a:rPr>
              <a:t>Most </a:t>
            </a:r>
            <a:r>
              <a:rPr lang="en-US">
                <a:sym typeface="+mn-ea"/>
              </a:rPr>
              <a:t>of the people died from India because of Acute Hepatitis.</a:t>
            </a:r>
            <a:endParaRPr lang="en-US">
              <a:sym typeface="+mn-ea"/>
            </a:endParaRPr>
          </a:p>
          <a:p>
            <a:pPr marL="285750" indent="-285750">
              <a:buFont typeface="Arial" panose="020B0604020202020204" pitchFamily="34" charset="0"/>
              <a:buChar char="•"/>
            </a:pPr>
            <a:r>
              <a:rPr lang="en-US"/>
              <a:t>Number of deaths caused due to Meningitis have been decreasing year by year, in 1990 it was more than 2000 and in 2019 it has decreased to less than 1500</a:t>
            </a:r>
            <a:endParaRPr lang="en-US"/>
          </a:p>
          <a:p>
            <a:pPr marL="285750" indent="-285750">
              <a:buFont typeface="Arial" panose="020B0604020202020204" pitchFamily="34" charset="0"/>
              <a:buChar char="•"/>
            </a:pPr>
            <a:r>
              <a:rPr lang="en-US">
                <a:sym typeface="+mn-ea"/>
              </a:rPr>
              <a:t>Number </a:t>
            </a:r>
            <a:r>
              <a:rPr lang="en-US"/>
              <a:t>of deaths caused due to Alzheimer's Disease and Other Dementias have been increasing year by year, in 1990 it was less than 3000 and in 2019 it has increased to more than 6000.</a:t>
            </a:r>
            <a:endParaRPr lang="en-US"/>
          </a:p>
          <a:p>
            <a:pPr marL="285750" indent="-285750">
              <a:buFont typeface="Arial" panose="020B0604020202020204" pitchFamily="34" charset="0"/>
              <a:buChar char="•"/>
            </a:pPr>
            <a:r>
              <a:rPr lang="en-US">
                <a:sym typeface="+mn-ea"/>
              </a:rPr>
              <a:t>Number </a:t>
            </a:r>
            <a:r>
              <a:rPr lang="en-US"/>
              <a:t>of deaths caused due to Parkinson's Disease have been increasing year by year, in 1990 it was less than 1000 and in 2019 it has increased to more than 1500.</a:t>
            </a:r>
            <a:endParaRPr lang="en-US"/>
          </a:p>
          <a:p>
            <a:pPr marL="285750" indent="-285750">
              <a:buFont typeface="Arial" panose="020B0604020202020204" pitchFamily="34" charset="0"/>
              <a:buChar char="•"/>
            </a:pPr>
            <a:r>
              <a:rPr lang="en-US">
                <a:sym typeface="+mn-ea"/>
              </a:rPr>
              <a:t>Number </a:t>
            </a:r>
            <a:r>
              <a:rPr lang="en-US"/>
              <a:t>of deaths caused due to Nutritional Deficiencies have been decreasing year by year, in 1990 it was more than 3500 and in 2019 it has decreased to less than 2000.</a:t>
            </a:r>
            <a:endParaRPr lang="en-US"/>
          </a:p>
          <a:p>
            <a:pPr marL="285750" indent="-285750">
              <a:buFont typeface="Arial" panose="020B0604020202020204" pitchFamily="34" charset="0"/>
              <a:buChar char="•"/>
            </a:pPr>
            <a:r>
              <a:rPr lang="en-US">
                <a:sym typeface="+mn-ea"/>
              </a:rPr>
              <a:t>Number </a:t>
            </a:r>
            <a:r>
              <a:rPr lang="en-US"/>
              <a:t>of deaths caused due to Malaria was the same from year 1990 to 2010, as there was slight fluctuations meaning in some yeas there was slight increase or decrease, and than from year 2011 it has been decreasing.</a:t>
            </a:r>
            <a:endParaRPr lang="en-US"/>
          </a:p>
          <a:p>
            <a:pPr marL="285750" indent="-285750">
              <a:buFont typeface="Arial" panose="020B0604020202020204" pitchFamily="34" charset="0"/>
              <a:buChar char="•"/>
            </a:pPr>
            <a:r>
              <a:rPr lang="en-US">
                <a:sym typeface="+mn-ea"/>
              </a:rPr>
              <a:t>Number </a:t>
            </a:r>
            <a:r>
              <a:rPr lang="en-US"/>
              <a:t>of deaths caused due to Drowning have been decreasing year by year, in 1990 it was more than 2000 and in 2019 it has decreased to less than 1500.</a:t>
            </a:r>
            <a:endParaRPr lang="en-US"/>
          </a:p>
          <a:p>
            <a:pPr marL="285750" indent="-285750">
              <a:buFont typeface="Arial" panose="020B0604020202020204" pitchFamily="34" charset="0"/>
              <a:buChar char="•"/>
            </a:pPr>
            <a:r>
              <a:rPr lang="en-US">
                <a:sym typeface="+mn-ea"/>
              </a:rPr>
              <a:t>Number </a:t>
            </a:r>
            <a:r>
              <a:rPr lang="en-US"/>
              <a:t>of deaths caused due to from year 1990 to Interpersonal Violence have been increasing from 1990 to 1995 and from 1995 to 2019 it is decreasing and increasing slightly.</a:t>
            </a:r>
            <a:endParaRPr lang="en-US"/>
          </a:p>
          <a:p>
            <a:pPr marL="285750" indent="-285750">
              <a:buFont typeface="Arial" panose="020B0604020202020204" pitchFamily="34" charset="0"/>
              <a:buChar char="•"/>
            </a:pPr>
            <a:r>
              <a:rPr lang="en-US">
                <a:sym typeface="+mn-ea"/>
              </a:rPr>
              <a:t>Number </a:t>
            </a:r>
            <a:r>
              <a:rPr lang="en-US"/>
              <a:t>of deaths caused due to Maternal disorders have been decreasing year by year, in 1990 it was close to 1500 and in 2019 it has decreased to less than 1300.</a:t>
            </a:r>
            <a:endParaRPr lang="en-US"/>
          </a:p>
        </p:txBody>
      </p:sp>
    </p:spTree>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6" name="Text Box 5"/>
          <p:cNvSpPr txBox="1"/>
          <p:nvPr/>
        </p:nvSpPr>
        <p:spPr>
          <a:xfrm>
            <a:off x="40640" y="61595"/>
            <a:ext cx="12151360" cy="6739255"/>
          </a:xfrm>
          <a:prstGeom prst="rect">
            <a:avLst/>
          </a:prstGeom>
          <a:noFill/>
        </p:spPr>
        <p:txBody>
          <a:bodyPr wrap="square" rtlCol="0">
            <a:spAutoFit/>
          </a:bodyPr>
          <a:p>
            <a:pPr marL="285750" indent="-285750">
              <a:buFont typeface="Arial" panose="020B0604020202020204" pitchFamily="34" charset="0"/>
              <a:buChar char="•"/>
            </a:pPr>
            <a:r>
              <a:rPr lang="en-US">
                <a:sym typeface="+mn-ea"/>
              </a:rPr>
              <a:t>Number of deaths caused due to HIV/AIDS have been increasing drastically from year 1990 to 2004, and from year 2005 it has been decreasing.</a:t>
            </a:r>
            <a:endParaRPr lang="en-US"/>
          </a:p>
          <a:p>
            <a:pPr marL="285750" indent="-285750">
              <a:buFont typeface="Arial" panose="020B0604020202020204" pitchFamily="34" charset="0"/>
              <a:buChar char="•"/>
            </a:pPr>
            <a:r>
              <a:rPr lang="en-US">
                <a:sym typeface="+mn-ea"/>
              </a:rPr>
              <a:t>Number of deaths caused due to Drug Use Disorders have been increasing year by year, in 1990 it was less than 300 and in 2019 it has increased to more than 500.</a:t>
            </a:r>
            <a:endParaRPr lang="en-US"/>
          </a:p>
          <a:p>
            <a:pPr marL="285750" indent="-285750">
              <a:buFont typeface="Arial" panose="020B0604020202020204" pitchFamily="34" charset="0"/>
              <a:buChar char="•"/>
            </a:pPr>
            <a:r>
              <a:rPr lang="en-US">
                <a:sym typeface="+mn-ea"/>
              </a:rPr>
              <a:t>Number of deaths caused due to Tuberculosis have been decreasing year by year, in 1990 it was more than 8000 and in 2019 it has decreased to less than 7500.</a:t>
            </a:r>
            <a:endParaRPr lang="en-US"/>
          </a:p>
          <a:p>
            <a:pPr marL="285750" indent="-285750">
              <a:buFont typeface="Arial" panose="020B0604020202020204" pitchFamily="34" charset="0"/>
              <a:buChar char="•"/>
            </a:pPr>
            <a:r>
              <a:rPr lang="en-US">
                <a:sym typeface="+mn-ea"/>
              </a:rPr>
              <a:t>Number of deaths caused due to Cardiovascular Diseases have been increasing year by year, in 1990 it was less than 60000 and in 2019 it has increased to more than 80000.</a:t>
            </a:r>
            <a:endParaRPr lang="en-US"/>
          </a:p>
          <a:p>
            <a:pPr marL="285750" indent="-285750">
              <a:buFont typeface="Arial" panose="020B0604020202020204" pitchFamily="34" charset="0"/>
              <a:buChar char="•"/>
            </a:pPr>
            <a:r>
              <a:rPr lang="en-US">
                <a:sym typeface="+mn-ea"/>
              </a:rPr>
              <a:t>Number of deaths caused due to Lower Respiratory Infections have been decreasing year by year, in 1990 it was more than 15000 and in 2019 it has decreased to less than 15000.</a:t>
            </a:r>
            <a:endParaRPr lang="en-US"/>
          </a:p>
          <a:p>
            <a:pPr marL="285750" indent="-285750">
              <a:buFont typeface="Arial" panose="020B0604020202020204" pitchFamily="34" charset="0"/>
              <a:buChar char="•"/>
            </a:pPr>
            <a:r>
              <a:rPr lang="en-US">
                <a:sym typeface="+mn-ea"/>
              </a:rPr>
              <a:t>Number of deaths caused due to Neonatal Disorders have been decreasing year by year, in 1990 it was more than 14000 and in 2019 it has decreased to less than 12000.</a:t>
            </a:r>
            <a:endParaRPr lang="en-US"/>
          </a:p>
          <a:p>
            <a:pPr marL="285750" indent="-285750">
              <a:buFont typeface="Arial" panose="020B0604020202020204" pitchFamily="34" charset="0"/>
              <a:buChar char="•"/>
            </a:pPr>
            <a:r>
              <a:rPr lang="en-US">
                <a:sym typeface="+mn-ea"/>
              </a:rPr>
              <a:t>Number of deaths caused due to Alcohol Use Disorders have been increasing from year 1990 to 2005, than from year 2006 to 2013 it was decreasing till year 2014, but again from year 2015 it stared increasing.</a:t>
            </a:r>
            <a:endParaRPr lang="en-US"/>
          </a:p>
          <a:p>
            <a:pPr marL="285750" indent="-285750">
              <a:buFont typeface="Arial" panose="020B0604020202020204" pitchFamily="34" charset="0"/>
              <a:buChar char="•"/>
            </a:pPr>
            <a:r>
              <a:rPr lang="en-US">
                <a:sym typeface="+mn-ea"/>
              </a:rPr>
              <a:t>Number of deaths caused due to self-harm have been same all this years that is from 1990 to 2019, there are slight fluctuations can be seen.</a:t>
            </a:r>
            <a:endParaRPr lang="en-US"/>
          </a:p>
          <a:p>
            <a:pPr marL="285750" indent="-285750">
              <a:buFont typeface="Arial" panose="020B0604020202020204" pitchFamily="34" charset="0"/>
              <a:buChar char="•"/>
            </a:pPr>
            <a:r>
              <a:rPr lang="en-US">
                <a:sym typeface="+mn-ea"/>
              </a:rPr>
              <a:t>Number of deaths caused due to Exposure to Forces of Nature were in the years 2004,2008 and 2012 that was more than 1000, in recent years it has been decreasing.</a:t>
            </a:r>
            <a:endParaRPr lang="en-US"/>
          </a:p>
          <a:p>
            <a:pPr marL="285750" indent="-285750">
              <a:buFont typeface="Arial" panose="020B0604020202020204" pitchFamily="34" charset="0"/>
              <a:buChar char="•"/>
            </a:pPr>
            <a:r>
              <a:rPr lang="en-US">
                <a:sym typeface="+mn-ea"/>
              </a:rPr>
              <a:t>Number of deaths caused due to Diarrheal Diseases have been decreasing year by year, in 1990 it was more than 14000 and in 2019 it has decreased to less than 10000.</a:t>
            </a:r>
            <a:endParaRPr lang="en-US"/>
          </a:p>
          <a:p>
            <a:pPr marL="285750" indent="-285750">
              <a:buFont typeface="Arial" panose="020B0604020202020204" pitchFamily="34" charset="0"/>
              <a:buChar char="•"/>
            </a:pPr>
            <a:r>
              <a:rPr lang="en-US">
                <a:sym typeface="+mn-ea"/>
              </a:rPr>
              <a:t>Number of deaths caused due to Environmental Heat and Cold Exposure have been increasing and decreasing, from year 1990 to 1995 it was increasing, from year 1996 to 1999 it started decreasing, than again from year 2000 it started increasing till year 2003, and from year 2004 it has been decreasing till 2019,also there are slight fluctuations that is in mid years that is from 2004 to 2019 sometimes it slightly increases.</a:t>
            </a:r>
            <a:endParaRPr lang="en-US"/>
          </a:p>
        </p:txBody>
      </p:sp>
    </p:spTree>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6" name="Text Box 5"/>
          <p:cNvSpPr txBox="1"/>
          <p:nvPr/>
        </p:nvSpPr>
        <p:spPr>
          <a:xfrm>
            <a:off x="-10795" y="0"/>
            <a:ext cx="12151360" cy="6631305"/>
          </a:xfrm>
          <a:prstGeom prst="rect">
            <a:avLst/>
          </a:prstGeom>
          <a:noFill/>
        </p:spPr>
        <p:txBody>
          <a:bodyPr wrap="square" rtlCol="0">
            <a:spAutoFit/>
          </a:bodyPr>
          <a:p>
            <a:pPr marL="285750" indent="-285750">
              <a:buFont typeface="Arial" panose="020B0604020202020204" pitchFamily="34" charset="0"/>
              <a:buChar char="•"/>
            </a:pPr>
            <a:r>
              <a:rPr lang="en-US" sz="1700">
                <a:sym typeface="+mn-ea"/>
              </a:rPr>
              <a:t>Number </a:t>
            </a:r>
            <a:r>
              <a:rPr lang="en-US" sz="1700">
                <a:sym typeface="+mn-ea"/>
              </a:rPr>
              <a:t>of deaths caused due to Neoplasms been increasing year by year, in 1990 it was less than 30000 and in 2019 it has increased to more than 40000.</a:t>
            </a:r>
            <a:endParaRPr lang="en-US" sz="1700"/>
          </a:p>
          <a:p>
            <a:pPr marL="285750" indent="-285750">
              <a:buFont typeface="Arial" panose="020B0604020202020204" pitchFamily="34" charset="0"/>
              <a:buChar char="•"/>
            </a:pPr>
            <a:r>
              <a:rPr lang="en-US" sz="1700">
                <a:sym typeface="+mn-ea"/>
              </a:rPr>
              <a:t>Highest number of deaths caused due to Conflict and Terrorism was in year 1994 that was more than 2500,in mid years it was under 500 till year 2011,than in recent years that is from 2012 it again started increasing till 2014 and from year 2015 it is decreasing.</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Diabetes Mellitus have been increasing year by year, in 1990 it was less than 4000 and in 2019 it has increased to more than 6000.</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Chronic Kidney Disease have been increasing year by year, in 1990 it was less than 4000 and in 2019 it has increased to more than 6000.</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Poisonings have been increasing and decreasing, that is from year 1990 to 1994 it was increasing than from year 1994 to 1998 is started decreasing than again from year 1998 to 2005 it started increasing and from year 2005 to 2019 it is decreasing.</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Protein-Energy Malnutrition have been decreasing year by year, in 1990 it was more than 3000 and in 2019 it has decreased to less than 2000.</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Road Injuries have been increasing and decreasing, that is from year 1990 to 2008 it was increasing slightly and from year 2008 to 2019 it have been decreasing.</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Chronic Respiratory Diseases have been increasing year by year, in 1990 it was 15000 and in 2019 it has increased to more than 16000.</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Cirrhosis and Other Chronic Liver Diseases have been increasing year by year, in 1990 it was less than 5000 and in 2019 it has increased to more than 6000.</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Digestive Diseases have been increasing year by year, in 1990 it was less than 9000 and in 2019 it has increased to more than 11000.</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Fire, Heat, and Hot Substances have been the same that is from year 1990 to 2019, little bit fluctuations are there but it looks same.</a:t>
            </a:r>
            <a:endParaRPr lang="en-US" sz="1700"/>
          </a:p>
          <a:p>
            <a:pPr marL="285750" indent="-285750">
              <a:buFont typeface="Arial" panose="020B0604020202020204" pitchFamily="34" charset="0"/>
              <a:buChar char="•"/>
            </a:pPr>
            <a:r>
              <a:rPr lang="en-US" sz="1700">
                <a:sym typeface="+mn-ea"/>
              </a:rPr>
              <a:t>Number </a:t>
            </a:r>
            <a:r>
              <a:rPr lang="en-US" sz="1700">
                <a:sym typeface="+mn-ea"/>
              </a:rPr>
              <a:t>of deaths caused due to Acute Hepatitis have been decreasing year by year, in 1990 it was more than 800 and in 2019 it has decreased to less than 500.</a:t>
            </a:r>
            <a:endParaRPr lang="en-US" sz="1700"/>
          </a:p>
        </p:txBody>
      </p:sp>
    </p:spTree>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6" name="Text Box 5"/>
          <p:cNvSpPr txBox="1"/>
          <p:nvPr/>
        </p:nvSpPr>
        <p:spPr>
          <a:xfrm>
            <a:off x="-10795" y="0"/>
            <a:ext cx="12151360" cy="7570470"/>
          </a:xfrm>
          <a:prstGeom prst="rect">
            <a:avLst/>
          </a:prstGeom>
          <a:noFill/>
        </p:spPr>
        <p:txBody>
          <a:bodyPr wrap="square" rtlCol="0">
            <a:spAutoFit/>
          </a:bodyPr>
          <a:p>
            <a:pPr marL="285750" indent="-285750">
              <a:buFont typeface="Arial" panose="020B0604020202020204" pitchFamily="34" charset="0"/>
              <a:buChar char="•"/>
            </a:pPr>
            <a:r>
              <a:rPr lang="en-US"/>
              <a:t>Highest number of deaths were reported in year 2019 in China.</a:t>
            </a:r>
            <a:endParaRPr lang="en-US"/>
          </a:p>
          <a:p>
            <a:pPr marL="285750" indent="-285750">
              <a:buFont typeface="Arial" panose="020B0604020202020204" pitchFamily="34" charset="0"/>
              <a:buChar char="•"/>
            </a:pPr>
            <a:r>
              <a:rPr lang="en-US"/>
              <a:t>So in top 50, in-terms of total number of deaths only two countries names come into picture that is china and India.</a:t>
            </a:r>
            <a:endParaRPr lang="en-US"/>
          </a:p>
          <a:p>
            <a:pPr marL="285750" indent="-285750">
              <a:buFont typeface="Arial" panose="020B0604020202020204" pitchFamily="34" charset="0"/>
              <a:buChar char="•"/>
            </a:pPr>
            <a:r>
              <a:rPr lang="en-US"/>
              <a:t>We can see the names of India and china may be because of high population.</a:t>
            </a:r>
            <a:endParaRPr lang="en-US"/>
          </a:p>
          <a:p>
            <a:pPr marL="285750" indent="-285750">
              <a:buFont typeface="Arial" panose="020B0604020202020204" pitchFamily="34" charset="0"/>
              <a:buChar char="•"/>
            </a:pPr>
            <a:r>
              <a:rPr lang="en-US"/>
              <a:t>From year 1990 to year 2019 highest number of deaths were caused due to Cardiovascular Diseases.</a:t>
            </a:r>
            <a:endParaRPr lang="en-US"/>
          </a:p>
          <a:p>
            <a:pPr marL="285750" indent="-285750">
              <a:buFont typeface="Arial" panose="020B0604020202020204" pitchFamily="34" charset="0"/>
              <a:buChar char="•"/>
            </a:pPr>
            <a:r>
              <a:rPr lang="en-US"/>
              <a:t>Highest number of deaths in China and India were caused to Cardiovascular Diseases.</a:t>
            </a:r>
            <a:endParaRPr lang="en-US"/>
          </a:p>
          <a:p>
            <a:pPr marL="285750" indent="-285750">
              <a:buFont typeface="Arial" panose="020B0604020202020204" pitchFamily="34" charset="0"/>
              <a:buChar char="•"/>
            </a:pPr>
            <a:r>
              <a:rPr lang="en-US"/>
              <a:t>Highest number of deaths were reported in countries:</a:t>
            </a:r>
            <a:endParaRPr lang="en-US"/>
          </a:p>
          <a:p>
            <a:pPr indent="0">
              <a:buFont typeface="Arial" panose="020B0604020202020204" pitchFamily="34" charset="0"/>
              <a:buNone/>
            </a:pPr>
            <a:r>
              <a:rPr lang="en-US"/>
              <a:t>     </a:t>
            </a:r>
            <a:r>
              <a:rPr lang="en-US" b="1"/>
              <a:t>1:China</a:t>
            </a:r>
            <a:br>
              <a:rPr lang="en-US" b="1"/>
            </a:br>
            <a:r>
              <a:rPr lang="en-US" b="1"/>
              <a:t>     2:India</a:t>
            </a:r>
            <a:br>
              <a:rPr lang="en-US" b="1"/>
            </a:br>
            <a:r>
              <a:rPr lang="en-US" b="1"/>
              <a:t>     3:United States</a:t>
            </a:r>
            <a:br>
              <a:rPr lang="en-US" b="1"/>
            </a:br>
            <a:endParaRPr lang="en-US"/>
          </a:p>
          <a:p>
            <a:pPr marL="285750" indent="-285750">
              <a:buFont typeface="Arial" panose="020B0604020202020204" pitchFamily="34" charset="0"/>
              <a:buChar char="•"/>
            </a:pPr>
            <a:r>
              <a:rPr lang="en-US"/>
              <a:t> </a:t>
            </a:r>
            <a:r>
              <a:rPr lang="en-US" b="1"/>
              <a:t>In china top 10 causes of deaths were:</a:t>
            </a:r>
            <a:endParaRPr lang="en-US" b="1"/>
          </a:p>
          <a:p>
            <a:pPr indent="0">
              <a:buFont typeface="Arial" panose="020B0604020202020204" pitchFamily="34" charset="0"/>
              <a:buNone/>
            </a:pPr>
            <a:r>
              <a:rPr lang="en-US">
                <a:sym typeface="+mn-ea"/>
              </a:rPr>
              <a:t>      1:cardiovascular Diseases             </a:t>
            </a:r>
            <a:endParaRPr lang="en-US"/>
          </a:p>
          <a:p>
            <a:pPr indent="0">
              <a:buFont typeface="Arial" panose="020B0604020202020204" pitchFamily="34" charset="0"/>
              <a:buNone/>
            </a:pPr>
            <a:r>
              <a:rPr lang="en-US">
                <a:sym typeface="+mn-ea"/>
              </a:rPr>
              <a:t>      </a:t>
            </a:r>
            <a:r>
              <a:rPr lang="en-US">
                <a:sym typeface="+mn-ea"/>
              </a:rPr>
              <a:t>2:Neoplasms   </a:t>
            </a:r>
            <a:r>
              <a:rPr lang="en-US">
                <a:sym typeface="+mn-ea"/>
              </a:rPr>
              <a:t>             </a:t>
            </a:r>
            <a:endParaRPr lang="en-US"/>
          </a:p>
          <a:p>
            <a:pPr indent="0">
              <a:buFont typeface="Arial" panose="020B0604020202020204" pitchFamily="34" charset="0"/>
              <a:buNone/>
            </a:pPr>
            <a:r>
              <a:rPr lang="en-US">
                <a:sym typeface="+mn-ea"/>
              </a:rPr>
              <a:t>      3:Chronic Respiratory Diseases </a:t>
            </a:r>
            <a:endParaRPr lang="en-US"/>
          </a:p>
          <a:p>
            <a:pPr indent="0">
              <a:buFont typeface="Arial" panose="020B0604020202020204" pitchFamily="34" charset="0"/>
              <a:buNone/>
            </a:pPr>
            <a:r>
              <a:rPr lang="en-US">
                <a:sym typeface="+mn-ea"/>
              </a:rPr>
              <a:t>      4:Digestive Diseases     </a:t>
            </a:r>
            <a:endParaRPr lang="en-US"/>
          </a:p>
          <a:p>
            <a:pPr indent="0">
              <a:buFont typeface="Arial" panose="020B0604020202020204" pitchFamily="34" charset="0"/>
              <a:buNone/>
            </a:pPr>
            <a:r>
              <a:rPr lang="en-US">
                <a:sym typeface="+mn-ea"/>
              </a:rPr>
              <a:t>      5:Lower Respiratory Infections     </a:t>
            </a:r>
            <a:endParaRPr lang="en-US"/>
          </a:p>
          <a:p>
            <a:pPr indent="0">
              <a:buFont typeface="Arial" panose="020B0604020202020204" pitchFamily="34" charset="0"/>
              <a:buNone/>
            </a:pPr>
            <a:r>
              <a:rPr lang="en-US">
                <a:sym typeface="+mn-ea"/>
              </a:rPr>
              <a:t>      6:Road Injuries                       </a:t>
            </a:r>
            <a:endParaRPr lang="en-US"/>
          </a:p>
          <a:p>
            <a:pPr indent="0">
              <a:buFont typeface="Arial" panose="020B0604020202020204" pitchFamily="34" charset="0"/>
              <a:buNone/>
            </a:pPr>
            <a:r>
              <a:rPr lang="en-US">
                <a:sym typeface="+mn-ea"/>
              </a:rPr>
              <a:t>      7:Alzheimer's Disease and Other Dementias     </a:t>
            </a:r>
            <a:endParaRPr lang="en-US"/>
          </a:p>
          <a:p>
            <a:pPr indent="0">
              <a:buFont typeface="Arial" panose="020B0604020202020204" pitchFamily="34" charset="0"/>
              <a:buNone/>
            </a:pPr>
            <a:r>
              <a:rPr lang="en-US">
                <a:sym typeface="+mn-ea"/>
              </a:rPr>
              <a:t>      8:Self-harm     </a:t>
            </a:r>
            <a:endParaRPr lang="en-US"/>
          </a:p>
          <a:p>
            <a:pPr indent="0">
              <a:buFont typeface="Arial" panose="020B0604020202020204" pitchFamily="34" charset="0"/>
              <a:buNone/>
            </a:pPr>
            <a:r>
              <a:rPr lang="en-US">
                <a:sym typeface="+mn-ea"/>
              </a:rPr>
              <a:t>      9:Cirrhosis and Other Chronic Liver Diseases </a:t>
            </a:r>
            <a:endParaRPr lang="en-US"/>
          </a:p>
          <a:p>
            <a:pPr indent="0">
              <a:buFont typeface="Arial" panose="020B0604020202020204" pitchFamily="34" charset="0"/>
              <a:buNone/>
            </a:pPr>
            <a:r>
              <a:rPr lang="en-US">
                <a:sym typeface="+mn-ea"/>
              </a:rPr>
              <a:t>     10:Neonatal Disorders</a:t>
            </a:r>
            <a:br>
              <a:rPr lang="en-US">
                <a:sym typeface="+mn-ea"/>
              </a:rPr>
            </a:br>
            <a:endParaRPr lang="en-US">
              <a:sym typeface="+mn-ea"/>
            </a:endParaRPr>
          </a:p>
          <a:p>
            <a:pPr marL="285750" indent="-285750">
              <a:buFont typeface="Arial" panose="020B0604020202020204" pitchFamily="34" charset="0"/>
              <a:buChar char="•"/>
            </a:pPr>
            <a:r>
              <a:rPr lang="en-US" b="1"/>
              <a:t>In India top 10 causes of deaths were:</a:t>
            </a:r>
            <a:endParaRPr lang="en-US" b="1"/>
          </a:p>
          <a:p>
            <a:pPr indent="0">
              <a:buNone/>
            </a:pPr>
            <a:r>
              <a:rPr lang="en-US"/>
              <a:t>     1:Cardiovascular Diseases  </a:t>
            </a:r>
            <a:endParaRPr lang="en-US"/>
          </a:p>
          <a:p>
            <a:pPr indent="0">
              <a:buNone/>
            </a:pPr>
            <a:r>
              <a:rPr lang="en-US"/>
              <a:t>     2:Diarrheal Diseases  </a:t>
            </a:r>
            <a:endParaRPr lang="en-US"/>
          </a:p>
          <a:p>
            <a:pPr indent="0">
              <a:buNone/>
            </a:pPr>
            <a:r>
              <a:rPr lang="en-US"/>
              <a:t>     </a:t>
            </a:r>
            <a:endParaRPr lang="en-US"/>
          </a:p>
          <a:p>
            <a:pPr indent="0">
              <a:buFont typeface="Arial" panose="020B0604020202020204" pitchFamily="34" charset="0"/>
              <a:buNone/>
            </a:pPr>
            <a:endParaRPr lang="en-US"/>
          </a:p>
        </p:txBody>
      </p:sp>
    </p:spTree>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6" name="Text Box 5"/>
          <p:cNvSpPr txBox="1"/>
          <p:nvPr/>
        </p:nvSpPr>
        <p:spPr>
          <a:xfrm>
            <a:off x="0" y="0"/>
            <a:ext cx="12151360" cy="5631180"/>
          </a:xfrm>
          <a:prstGeom prst="rect">
            <a:avLst/>
          </a:prstGeom>
          <a:noFill/>
        </p:spPr>
        <p:txBody>
          <a:bodyPr wrap="square" rtlCol="0">
            <a:spAutoFit/>
          </a:bodyPr>
          <a:p>
            <a:pPr indent="0">
              <a:buNone/>
            </a:pPr>
            <a:r>
              <a:rPr lang="en-US">
                <a:sym typeface="+mn-ea"/>
              </a:rPr>
              <a:t>     </a:t>
            </a:r>
            <a:r>
              <a:rPr lang="en-US">
                <a:sym typeface="+mn-ea"/>
              </a:rPr>
              <a:t>3: Chronic Respiratory Diseases   </a:t>
            </a:r>
            <a:br>
              <a:rPr lang="en-US">
                <a:sym typeface="+mn-ea"/>
              </a:rPr>
            </a:br>
            <a:r>
              <a:rPr lang="en-US">
                <a:sym typeface="+mn-ea"/>
              </a:rPr>
              <a:t>     4:  Neonatal Disorders           </a:t>
            </a:r>
            <a:endParaRPr lang="en-US"/>
          </a:p>
          <a:p>
            <a:pPr indent="0">
              <a:buNone/>
            </a:pPr>
            <a:r>
              <a:rPr lang="en-US">
                <a:sym typeface="+mn-ea"/>
              </a:rPr>
              <a:t>     5:Neoplasms           </a:t>
            </a:r>
            <a:endParaRPr lang="en-US"/>
          </a:p>
          <a:p>
            <a:pPr indent="0">
              <a:buNone/>
            </a:pPr>
            <a:r>
              <a:rPr lang="en-US">
                <a:sym typeface="+mn-ea"/>
              </a:rPr>
              <a:t>     6:  Lower Respiratory Infections    </a:t>
            </a:r>
            <a:endParaRPr lang="en-US"/>
          </a:p>
          <a:p>
            <a:pPr indent="0">
              <a:buNone/>
            </a:pPr>
            <a:r>
              <a:rPr lang="en-US">
                <a:sym typeface="+mn-ea"/>
              </a:rPr>
              <a:t>     7:Tuberculosis     </a:t>
            </a:r>
            <a:endParaRPr lang="en-US"/>
          </a:p>
          <a:p>
            <a:pPr indent="0">
              <a:buNone/>
            </a:pPr>
            <a:r>
              <a:rPr lang="en-US">
                <a:sym typeface="+mn-ea"/>
              </a:rPr>
              <a:t>     8: Digestive Diseases      </a:t>
            </a:r>
            <a:endParaRPr lang="en-US"/>
          </a:p>
          <a:p>
            <a:pPr indent="0">
              <a:buNone/>
            </a:pPr>
            <a:r>
              <a:rPr lang="en-US">
                <a:sym typeface="+mn-ea"/>
              </a:rPr>
              <a:t>     9: Cirrhosis and Other Chronic Liver Diseases</a:t>
            </a:r>
            <a:endParaRPr lang="en-US"/>
          </a:p>
          <a:p>
            <a:pPr indent="0">
              <a:buNone/>
            </a:pPr>
            <a:r>
              <a:rPr lang="en-US">
                <a:sym typeface="+mn-ea"/>
              </a:rPr>
              <a:t>    10: Self-harm </a:t>
            </a:r>
            <a:endParaRPr lang="en-US">
              <a:sym typeface="+mn-ea"/>
            </a:endParaRPr>
          </a:p>
          <a:p>
            <a:pPr indent="0">
              <a:buNone/>
            </a:pPr>
            <a:endParaRPr lang="en-US">
              <a:sym typeface="+mn-ea"/>
            </a:endParaRPr>
          </a:p>
          <a:p>
            <a:pPr marL="285750" indent="-285750">
              <a:buFont typeface="Arial" panose="020B0604020202020204" pitchFamily="34" charset="0"/>
              <a:buChar char="•"/>
            </a:pPr>
            <a:r>
              <a:rPr lang="en-US" b="1"/>
              <a:t>In United States top 10 causes of deaths were:</a:t>
            </a:r>
            <a:r>
              <a:rPr lang="en-US"/>
              <a:t>   </a:t>
            </a:r>
            <a:endParaRPr lang="en-US"/>
          </a:p>
          <a:p>
            <a:pPr indent="0">
              <a:buNone/>
            </a:pPr>
            <a:r>
              <a:rPr lang="en-US"/>
              <a:t>     1:Cardiovascular Diseases </a:t>
            </a:r>
            <a:endParaRPr lang="en-US"/>
          </a:p>
          <a:p>
            <a:pPr indent="0">
              <a:buNone/>
            </a:pPr>
            <a:r>
              <a:rPr lang="en-US"/>
              <a:t>     2: Neoplasms    </a:t>
            </a:r>
            <a:endParaRPr lang="en-US"/>
          </a:p>
          <a:p>
            <a:pPr indent="0">
              <a:buNone/>
            </a:pPr>
            <a:r>
              <a:rPr lang="en-US"/>
              <a:t>     3:Chronic Respiratory Diseases   </a:t>
            </a:r>
            <a:endParaRPr lang="en-US"/>
          </a:p>
          <a:p>
            <a:pPr indent="0">
              <a:buNone/>
            </a:pPr>
            <a:r>
              <a:rPr lang="en-US"/>
              <a:t>     4: Alzheimer's Disease and Other Dementias     </a:t>
            </a:r>
            <a:endParaRPr lang="en-US"/>
          </a:p>
          <a:p>
            <a:pPr indent="0">
              <a:buNone/>
            </a:pPr>
            <a:r>
              <a:rPr lang="en-US"/>
              <a:t>     5:Digestive Diseases</a:t>
            </a:r>
            <a:endParaRPr lang="en-US"/>
          </a:p>
          <a:p>
            <a:pPr indent="0">
              <a:buNone/>
            </a:pPr>
            <a:r>
              <a:rPr lang="en-US"/>
              <a:t>     6:Lower Respiratory Infections</a:t>
            </a:r>
            <a:endParaRPr lang="en-US"/>
          </a:p>
          <a:p>
            <a:pPr indent="0">
              <a:buNone/>
            </a:pPr>
            <a:r>
              <a:rPr lang="en-US"/>
              <a:t>     7:Diabetes Mellitus</a:t>
            </a:r>
            <a:endParaRPr lang="en-US"/>
          </a:p>
          <a:p>
            <a:pPr indent="0">
              <a:buNone/>
            </a:pPr>
            <a:r>
              <a:rPr lang="en-US"/>
              <a:t>     8:Chronic Kidney Disease</a:t>
            </a:r>
            <a:endParaRPr lang="en-US"/>
          </a:p>
          <a:p>
            <a:pPr indent="0">
              <a:buNone/>
            </a:pPr>
            <a:r>
              <a:rPr lang="en-US"/>
              <a:t>     9: Cirrhosis and Other Chronic Liver Diseases</a:t>
            </a:r>
            <a:endParaRPr lang="en-US"/>
          </a:p>
          <a:p>
            <a:pPr indent="0">
              <a:buNone/>
            </a:pPr>
            <a:r>
              <a:rPr lang="en-US"/>
              <a:t>     10:Road Injuries</a:t>
            </a:r>
            <a:endParaRPr lang="en-US"/>
          </a:p>
        </p:txBody>
      </p:sp>
    </p:spTree>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9697"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302000" y="2217396"/>
            <a:ext cx="5588000" cy="2300629"/>
            <a:chOff x="3457574" y="1980069"/>
            <a:chExt cx="5143501" cy="2116786"/>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46364" y="2020114"/>
              <a:ext cx="4761830" cy="1712458"/>
            </a:xfrm>
            <a:prstGeom prst="rect">
              <a:avLst/>
            </a:prstGeom>
            <a:noFill/>
            <a:ln w="9525">
              <a:noFill/>
            </a:ln>
          </p:spPr>
          <p:txBody>
            <a:bodyPr wrap="square" anchor="t">
              <a:spAutoFit/>
            </a:bodyPr>
            <a:p>
              <a:pPr defTabSz="914400"/>
              <a:r>
                <a:rPr lang="en-US" altLang="zh-CN" sz="11500" i="1" dirty="0">
                  <a:solidFill>
                    <a:srgbClr val="404040"/>
                  </a:solidFill>
                  <a:ea typeface="Calibri" panose="020F0502020204030204" charset="0"/>
                </a:rPr>
                <a:t>THANKS</a:t>
              </a:r>
              <a:endParaRPr lang="en-US" altLang="zh-CN" sz="11500" i="1" dirty="0">
                <a:solidFill>
                  <a:srgbClr val="404040"/>
                </a:solidFill>
                <a:ea typeface="Calibri" panose="020F0502020204030204" charset="0"/>
              </a:endParaRPr>
            </a:p>
          </p:txBody>
        </p:sp>
      </p:grpSp>
    </p:spTree>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1" name="图片 3"/>
          <p:cNvPicPr>
            <a:picLocks noChangeAspect="1"/>
          </p:cNvPicPr>
          <p:nvPr/>
        </p:nvPicPr>
        <p:blipFill>
          <a:blip r:embed="rId1"/>
          <a:srcRect l="5727" r="16841" b="26530"/>
          <a:stretch>
            <a:fillRect/>
          </a:stretch>
        </p:blipFill>
        <p:spPr>
          <a:xfrm>
            <a:off x="-67310" y="0"/>
            <a:ext cx="12192000" cy="6858000"/>
          </a:xfrm>
          <a:prstGeom prst="rect">
            <a:avLst/>
          </a:prstGeom>
          <a:noFill/>
          <a:ln w="9525">
            <a:noFill/>
          </a:ln>
        </p:spPr>
      </p:pic>
      <p:sp>
        <p:nvSpPr>
          <p:cNvPr id="10254" name="矩形 7"/>
          <p:cNvSpPr/>
          <p:nvPr/>
        </p:nvSpPr>
        <p:spPr>
          <a:xfrm>
            <a:off x="923925" y="2281238"/>
            <a:ext cx="5718175" cy="220980"/>
          </a:xfrm>
          <a:prstGeom prst="rect">
            <a:avLst/>
          </a:prstGeom>
          <a:noFill/>
          <a:ln w="9525">
            <a:noFill/>
          </a:ln>
        </p:spPr>
        <p:txBody>
          <a:bodyPr lIns="0" tIns="0" rIns="0" bIns="0" anchor="t">
            <a:spAutoFit/>
          </a:bodyPr>
          <a:p>
            <a:pPr algn="ctr" defTabSz="1216025">
              <a:lnSpc>
                <a:spcPct val="120000"/>
              </a:lnSpc>
              <a:spcBef>
                <a:spcPct val="20000"/>
              </a:spcBef>
              <a:buFont typeface="Arial" panose="020B0604020202020204" pitchFamily="34" charset="0"/>
            </a:pPr>
            <a:r>
              <a:rPr lang="zh-CN" altLang="en-US" sz="1200" dirty="0">
                <a:solidFill>
                  <a:srgbClr val="404040"/>
                </a:solidFill>
                <a:ea typeface="Calibri" panose="020F0502020204030204" charset="0"/>
                <a:sym typeface="Arial" panose="020B0604020202020204" pitchFamily="34" charset="0"/>
              </a:rPr>
              <a:t>.</a:t>
            </a:r>
            <a:endParaRPr lang="en-US" altLang="zh-CN" sz="1200" dirty="0">
              <a:solidFill>
                <a:srgbClr val="404040"/>
              </a:solidFill>
              <a:ea typeface="Calibri" panose="020F0502020204030204" charset="0"/>
              <a:sym typeface="Arial" panose="020B0604020202020204" pitchFamily="34" charset="0"/>
            </a:endParaRPr>
          </a:p>
        </p:txBody>
      </p:sp>
      <p:sp>
        <p:nvSpPr>
          <p:cNvPr id="10255" name="矩形 8"/>
          <p:cNvSpPr/>
          <p:nvPr/>
        </p:nvSpPr>
        <p:spPr>
          <a:xfrm>
            <a:off x="709295" y="106045"/>
            <a:ext cx="10516235" cy="3488055"/>
          </a:xfrm>
          <a:prstGeom prst="rect">
            <a:avLst/>
          </a:prstGeom>
          <a:noFill/>
          <a:ln w="9525">
            <a:noFill/>
          </a:ln>
        </p:spPr>
        <p:txBody>
          <a:bodyPr wrap="square" lIns="0" tIns="0" rIns="0" bIns="0" anchor="t">
            <a:spAutoFit/>
          </a:bodyPr>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So after doing some analysis I came to know that highest number of deaths were reported in year 2019 in China.</a:t>
            </a:r>
            <a:endParaRPr lang="en-US" altLang="zh-CN" sz="1600" dirty="0">
              <a:solidFill>
                <a:srgbClr val="404040"/>
              </a:solidFill>
              <a:ea typeface="Calibri" panose="020F05020202040302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Most of the deaths as per to year wise reported in China only and than followed by India.</a:t>
            </a:r>
            <a:endParaRPr lang="en-US" altLang="zh-CN" sz="1600" dirty="0">
              <a:solidFill>
                <a:srgbClr val="404040"/>
              </a:solidFill>
              <a:ea typeface="Calibri" panose="020F05020202040302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So in top 50, in-terms of total number of deaths only two countries names come into picture that is china and India.</a:t>
            </a:r>
            <a:endParaRPr lang="en-US" altLang="zh-CN" sz="1600" dirty="0">
              <a:solidFill>
                <a:srgbClr val="404040"/>
              </a:solidFill>
              <a:ea typeface="Calibri" panose="020F05020202040302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We can see the names of India and china may be because of high population.</a:t>
            </a:r>
            <a:endParaRPr lang="en-US" altLang="zh-CN" sz="1600" dirty="0">
              <a:solidFill>
                <a:srgbClr val="404040"/>
              </a:solidFill>
              <a:ea typeface="Calibri" panose="020F05020202040302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After that I wanted to check the highest number of deaths according to the diseases year wise.</a:t>
            </a:r>
            <a:endParaRPr lang="en-US" altLang="zh-CN" sz="1600" dirty="0">
              <a:solidFill>
                <a:srgbClr val="404040"/>
              </a:solidFill>
              <a:ea typeface="Calibri" panose="020F05020202040302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1600" dirty="0">
                <a:solidFill>
                  <a:srgbClr val="404040"/>
                </a:solidFill>
                <a:ea typeface="Calibri" panose="020F0502020204030204" charset="0"/>
                <a:sym typeface="Arial" panose="020B0604020202020204" pitchFamily="34" charset="0"/>
              </a:rPr>
              <a:t>So I came to know that:From year 1990 to year 2019 highest number of deaths were caused due to Cardiovascular Diseases.Since when I tried to find out the top 50 number of deaths according to country and year that time find out that in top 50 only two countries were there,they were China and India.So I wanted to check in China and India the diseases which is causing highest number of deaths in this countries.So after doing some analysis I found that highest number of deaths in China and India were caused to Cardiovascular Diseases.So after that I wanted to check the top 3 countires with highest number of deaths across all 30 years.</a:t>
            </a:r>
            <a:endParaRPr lang="en-US" altLang="zh-CN" sz="1600" dirty="0">
              <a:solidFill>
                <a:srgbClr val="404040"/>
              </a:solidFill>
              <a:ea typeface="Calibri" panose="020F0502020204030204" charset="0"/>
              <a:sym typeface="Arial" panose="020B0604020202020204" pitchFamily="34" charset="0"/>
            </a:endParaRPr>
          </a:p>
        </p:txBody>
      </p:sp>
      <p:sp>
        <p:nvSpPr>
          <p:cNvPr id="2" name="Text Box 1"/>
          <p:cNvSpPr txBox="1"/>
          <p:nvPr/>
        </p:nvSpPr>
        <p:spPr>
          <a:xfrm>
            <a:off x="1916430" y="421640"/>
            <a:ext cx="153035" cy="368300"/>
          </a:xfrm>
          <a:prstGeom prst="rect">
            <a:avLst/>
          </a:prstGeom>
          <a:noFill/>
        </p:spPr>
        <p:txBody>
          <a:bodyPr wrap="square" rtlCol="0">
            <a:spAutoFit/>
          </a:bodyPr>
          <a:p>
            <a:endParaRPr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71120"/>
            <a:ext cx="12192000" cy="6938645"/>
          </a:xfrm>
          <a:prstGeom prst="rect">
            <a:avLst/>
          </a:prstGeom>
          <a:noFill/>
          <a:ln w="9525">
            <a:noFill/>
          </a:ln>
        </p:spPr>
      </p:pic>
      <p:sp>
        <p:nvSpPr>
          <p:cNvPr id="2" name="Text Box 1"/>
          <p:cNvSpPr txBox="1"/>
          <p:nvPr/>
        </p:nvSpPr>
        <p:spPr>
          <a:xfrm>
            <a:off x="0" y="4747260"/>
            <a:ext cx="12191365" cy="368300"/>
          </a:xfrm>
          <a:prstGeom prst="rect">
            <a:avLst/>
          </a:prstGeom>
          <a:noFill/>
        </p:spPr>
        <p:txBody>
          <a:bodyPr wrap="square" rtlCol="0">
            <a:spAutoFit/>
          </a:bodyPr>
          <a:p>
            <a:pPr algn="ctr"/>
            <a:r>
              <a:rPr lang="en-US"/>
              <a:t>In this we can see that in 1990 highest number of deaths were caused due to Cardiovascular Diseases.</a:t>
            </a:r>
            <a:endParaRPr lang="en-US"/>
          </a:p>
        </p:txBody>
      </p:sp>
      <p:sp>
        <p:nvSpPr>
          <p:cNvPr id="3" name="Text Box 2"/>
          <p:cNvSpPr txBox="1"/>
          <p:nvPr/>
        </p:nvSpPr>
        <p:spPr>
          <a:xfrm>
            <a:off x="4295140" y="111125"/>
            <a:ext cx="3601085" cy="583565"/>
          </a:xfrm>
          <a:prstGeom prst="rect">
            <a:avLst/>
          </a:prstGeom>
          <a:noFill/>
        </p:spPr>
        <p:txBody>
          <a:bodyPr wrap="square" rtlCol="0">
            <a:spAutoFit/>
          </a:bodyPr>
          <a:p>
            <a:pPr algn="ctr"/>
            <a:r>
              <a:rPr lang="en-US" sz="3200" b="1"/>
              <a:t>Visualiazation</a:t>
            </a:r>
            <a:endParaRPr lang="en-US" sz="3200" b="1"/>
          </a:p>
        </p:txBody>
      </p:sp>
      <p:pic>
        <p:nvPicPr>
          <p:cNvPr id="101" name="Picture 100"/>
          <p:cNvPicPr/>
          <p:nvPr/>
        </p:nvPicPr>
        <p:blipFill>
          <a:blip r:embed="rId2"/>
          <a:stretch>
            <a:fillRect/>
          </a:stretch>
        </p:blipFill>
        <p:spPr>
          <a:xfrm>
            <a:off x="4417695" y="571500"/>
            <a:ext cx="3355340" cy="4105275"/>
          </a:xfrm>
          <a:prstGeom prst="rect">
            <a:avLst/>
          </a:prstGeom>
          <a:noFill/>
          <a:ln w="9525">
            <a:noFill/>
          </a:ln>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0"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1991 highest number of deaths were caused due to Cardiovascular Diseases.</a:t>
            </a:r>
            <a:endParaRPr lang="en-US"/>
          </a:p>
        </p:txBody>
      </p:sp>
      <p:pic>
        <p:nvPicPr>
          <p:cNvPr id="102" name="Picture 101"/>
          <p:cNvPicPr/>
          <p:nvPr/>
        </p:nvPicPr>
        <p:blipFill>
          <a:blip r:embed="rId2"/>
          <a:stretch>
            <a:fillRect/>
          </a:stretch>
        </p:blipFill>
        <p:spPr>
          <a:xfrm>
            <a:off x="3733800" y="488950"/>
            <a:ext cx="4339590" cy="3881755"/>
          </a:xfrm>
          <a:prstGeom prst="rect">
            <a:avLst/>
          </a:prstGeom>
          <a:noFill/>
          <a:ln w="9525">
            <a:noFill/>
          </a:ln>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1992 highest number of deaths were caused due to Cardiovascular Diseases.</a:t>
            </a:r>
            <a:endParaRPr lang="en-US"/>
          </a:p>
        </p:txBody>
      </p:sp>
      <p:pic>
        <p:nvPicPr>
          <p:cNvPr id="103" name="Picture 102"/>
          <p:cNvPicPr/>
          <p:nvPr/>
        </p:nvPicPr>
        <p:blipFill>
          <a:blip r:embed="rId2"/>
          <a:stretch>
            <a:fillRect/>
          </a:stretch>
        </p:blipFill>
        <p:spPr>
          <a:xfrm>
            <a:off x="3733800" y="488950"/>
            <a:ext cx="4014470" cy="3862705"/>
          </a:xfrm>
          <a:prstGeom prst="rect">
            <a:avLst/>
          </a:prstGeom>
          <a:noFill/>
          <a:ln w="9525">
            <a:noFill/>
          </a:ln>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图片 3"/>
          <p:cNvPicPr>
            <a:picLocks noChangeAspect="1"/>
          </p:cNvPicPr>
          <p:nvPr/>
        </p:nvPicPr>
        <p:blipFill>
          <a:blip r:embed="rId1"/>
          <a:srcRect l="5727" r="16841" b="26530"/>
          <a:stretch>
            <a:fillRect/>
          </a:stretch>
        </p:blipFill>
        <p:spPr>
          <a:xfrm>
            <a:off x="-635" y="0"/>
            <a:ext cx="12192000" cy="6858000"/>
          </a:xfrm>
          <a:prstGeom prst="rect">
            <a:avLst/>
          </a:prstGeom>
          <a:noFill/>
          <a:ln w="9525">
            <a:noFill/>
          </a:ln>
        </p:spPr>
      </p:pic>
      <p:sp>
        <p:nvSpPr>
          <p:cNvPr id="2" name="Text Box 1"/>
          <p:cNvSpPr txBox="1"/>
          <p:nvPr/>
        </p:nvSpPr>
        <p:spPr>
          <a:xfrm>
            <a:off x="0" y="4280535"/>
            <a:ext cx="12191365" cy="368300"/>
          </a:xfrm>
          <a:prstGeom prst="rect">
            <a:avLst/>
          </a:prstGeom>
          <a:noFill/>
        </p:spPr>
        <p:txBody>
          <a:bodyPr wrap="square" rtlCol="0">
            <a:spAutoFit/>
          </a:bodyPr>
          <a:p>
            <a:pPr algn="ctr"/>
            <a:r>
              <a:rPr lang="en-US"/>
              <a:t>In this we can see that in 1993 highest number of deaths were caused due to Cardiovascular Diseases.</a:t>
            </a:r>
            <a:endParaRPr lang="en-US"/>
          </a:p>
        </p:txBody>
      </p:sp>
      <p:pic>
        <p:nvPicPr>
          <p:cNvPr id="104" name="Picture 103"/>
          <p:cNvPicPr/>
          <p:nvPr/>
        </p:nvPicPr>
        <p:blipFill>
          <a:blip r:embed="rId2"/>
          <a:stretch>
            <a:fillRect/>
          </a:stretch>
        </p:blipFill>
        <p:spPr>
          <a:xfrm>
            <a:off x="3733800" y="488950"/>
            <a:ext cx="3528695" cy="3791585"/>
          </a:xfrm>
          <a:prstGeom prst="rect">
            <a:avLst/>
          </a:prstGeom>
          <a:noFill/>
          <a:ln w="9525">
            <a:noFill/>
          </a:ln>
        </p:spPr>
      </p:pic>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19084</Words>
  <Application>WPS Presentation</Application>
  <PresentationFormat>Widescreen</PresentationFormat>
  <Paragraphs>216</Paragraphs>
  <Slides>48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Aatish Kalangutkar</cp:lastModifiedBy>
  <cp:revision>1</cp:revision>
  <dcterms:created xsi:type="dcterms:W3CDTF">2022-12-17T19:42:38Z</dcterms:created>
  <dcterms:modified xsi:type="dcterms:W3CDTF">2022-12-17T19:42:38Z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D8C45DB795554C92ADA33BE26D2D44D6</vt:lpwstr>
  </property>
  <property fmtid="{D5CDD505-2E9C-101B-9397-08002B2CF9AE}" pid="3" name="KSOProductBuildVer">
    <vt:lpwstr>1033-11.2.0.11417</vt:lpwstr>
  </property>
</Properties>
</file>