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4"/>
  </p:handoutMasterIdLst>
  <p:sldIdLst>
    <p:sldId id="295" r:id="rId3"/>
    <p:sldId id="303" r:id="rId5"/>
    <p:sldId id="327" r:id="rId6"/>
    <p:sldId id="299" r:id="rId7"/>
    <p:sldId id="289" r:id="rId8"/>
    <p:sldId id="270" r:id="rId9"/>
    <p:sldId id="273" r:id="rId10"/>
    <p:sldId id="304" r:id="rId11"/>
    <p:sldId id="272" r:id="rId12"/>
    <p:sldId id="310" r:id="rId13"/>
    <p:sldId id="308" r:id="rId14"/>
    <p:sldId id="275" r:id="rId15"/>
    <p:sldId id="274" r:id="rId16"/>
    <p:sldId id="305" r:id="rId17"/>
    <p:sldId id="292" r:id="rId18"/>
    <p:sldId id="290" r:id="rId19"/>
    <p:sldId id="280" r:id="rId20"/>
    <p:sldId id="281" r:id="rId21"/>
    <p:sldId id="306" r:id="rId22"/>
    <p:sldId id="307" r:id="rId23"/>
    <p:sldId id="282" r:id="rId24"/>
    <p:sldId id="284" r:id="rId25"/>
    <p:sldId id="283" r:id="rId26"/>
    <p:sldId id="285" r:id="rId27"/>
    <p:sldId id="328" r:id="rId28"/>
    <p:sldId id="331" r:id="rId29"/>
    <p:sldId id="329" r:id="rId30"/>
    <p:sldId id="330" r:id="rId31"/>
    <p:sldId id="332" r:id="rId32"/>
    <p:sldId id="29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160"/>
        <p:guide orient="horz" pos="4032"/>
        <p:guide orient="horz" pos="402"/>
        <p:guide orient="horz" pos="2249"/>
        <p:guide orient="horz" pos="833"/>
        <p:guide orient="horz" pos="3312"/>
        <p:guide orient="horz" pos="3630"/>
        <p:guide orient="horz" pos="1025"/>
        <p:guide orient="horz" pos="1905"/>
        <p:guide orient="horz" pos="3706"/>
        <p:guide pos="3839"/>
        <p:guide pos="211"/>
        <p:guide pos="7497"/>
        <p:guide pos="927"/>
        <p:guide pos="6752"/>
        <p:guide pos="3712"/>
        <p:guide pos="4027"/>
        <p:guide pos="2328"/>
        <p:guide pos="5299"/>
        <p:guide pos="3076"/>
        <p:guide pos="46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88" y="2561857"/>
            <a:ext cx="12206517"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650046" y="3086879"/>
            <a:ext cx="7959026" cy="1419860"/>
          </a:xfrm>
          <a:prstGeom prst="rect">
            <a:avLst/>
          </a:prstGeom>
          <a:noFill/>
        </p:spPr>
        <p:txBody>
          <a:bodyPr wrap="square" rtlCol="0">
            <a:spAutoFit/>
          </a:bodyPr>
          <a:lstStyle/>
          <a:p>
            <a:pPr algn="ctr">
              <a:lnSpc>
                <a:spcPct val="90000"/>
              </a:lnSpc>
              <a:spcBef>
                <a:spcPct val="0"/>
              </a:spcBef>
            </a:pPr>
            <a:r>
              <a:rPr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Calibri" panose="020F0502020204030204" charset="0"/>
              </a:rPr>
              <a:t>MICRO-CREDIT DEFAULTER MODEL</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Calibri" panose="020F0502020204030204" charset="0"/>
            </a:endParaRPr>
          </a:p>
        </p:txBody>
      </p:sp>
      <p:sp>
        <p:nvSpPr>
          <p:cNvPr id="2" name="Text Box 1"/>
          <p:cNvSpPr txBox="1"/>
          <p:nvPr/>
        </p:nvSpPr>
        <p:spPr>
          <a:xfrm>
            <a:off x="4301490" y="6028055"/>
            <a:ext cx="4655820" cy="829945"/>
          </a:xfrm>
          <a:prstGeom prst="rect">
            <a:avLst/>
          </a:prstGeom>
          <a:noFill/>
        </p:spPr>
        <p:txBody>
          <a:bodyPr wrap="square" rtlCol="0">
            <a:spAutoFit/>
          </a:bodyPr>
          <a:p>
            <a:pPr algn="ctr"/>
            <a:r>
              <a:rPr lang="en-US" sz="2400" b="1">
                <a:latin typeface="Calibri" panose="020F0502020204030204" charset="0"/>
                <a:cs typeface="Calibri" panose="020F0502020204030204" charset="0"/>
              </a:rPr>
              <a:t>SUBMITTED BY:</a:t>
            </a:r>
            <a:endParaRPr lang="en-US" sz="2400" b="1">
              <a:latin typeface="Calibri" panose="020F0502020204030204" charset="0"/>
              <a:cs typeface="Calibri" panose="020F0502020204030204" charset="0"/>
            </a:endParaRPr>
          </a:p>
          <a:p>
            <a:pPr algn="ctr"/>
            <a:r>
              <a:rPr lang="en-US" sz="2400" b="1">
                <a:latin typeface="Calibri" panose="020F0502020204030204" charset="0"/>
                <a:cs typeface="Calibri" panose="020F0502020204030204" charset="0"/>
              </a:rPr>
              <a:t>ATISH KALANGUTKAR</a:t>
            </a:r>
            <a:endParaRPr lang="en-US" sz="2400"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0" y="17081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5" name="Picture 17" descr="IMG_256"/>
          <p:cNvPicPr>
            <a:picLocks noChangeAspect="1"/>
          </p:cNvPicPr>
          <p:nvPr/>
        </p:nvPicPr>
        <p:blipFill>
          <a:blip r:embed="rId1"/>
          <a:stretch>
            <a:fillRect/>
          </a:stretch>
        </p:blipFill>
        <p:spPr>
          <a:xfrm>
            <a:off x="93345" y="642620"/>
            <a:ext cx="4519930" cy="5572760"/>
          </a:xfrm>
          <a:prstGeom prst="rect">
            <a:avLst/>
          </a:prstGeom>
          <a:noFill/>
          <a:ln w="9525">
            <a:noFill/>
          </a:ln>
        </p:spPr>
      </p:pic>
      <p:sp>
        <p:nvSpPr>
          <p:cNvPr id="3" name="Text Box 2"/>
          <p:cNvSpPr txBox="1"/>
          <p:nvPr/>
        </p:nvSpPr>
        <p:spPr>
          <a:xfrm>
            <a:off x="5050790" y="740410"/>
            <a:ext cx="7130415" cy="2999740"/>
          </a:xfrm>
          <a:prstGeom prst="rect">
            <a:avLst/>
          </a:prstGeom>
          <a:noFill/>
        </p:spPr>
        <p:txBody>
          <a:bodyPr wrap="square" rtlCol="0">
            <a:spAutoFit/>
          </a:bodyPr>
          <a:p>
            <a:pPr algn="just">
              <a:lnSpc>
                <a:spcPct val="150000"/>
              </a:lnSpc>
            </a:pPr>
            <a:r>
              <a:rPr lang="en-US">
                <a:latin typeface="Calibri" panose="020F0502020204030204" charset="0"/>
                <a:cs typeface="Calibri" panose="020F0502020204030204" charset="0"/>
              </a:rPr>
              <a:t>In above plots we can see that: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above plots we can see that in most of the columns data is not distributed normally as we don’t see a proper bell shaped curve.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most of the columns data is skewed to right.So to cross verify further i will check the skewness and if the values are more than +0.5or -0.5 than by using power transform method i will treat the skewness.</a:t>
            </a:r>
            <a:endParaRPr lang="en-US">
              <a:latin typeface="Calibri" panose="020F0502020204030204" charset="0"/>
              <a:cs typeface="Calibri" panose="020F0502020204030204" charset="0"/>
            </a:endParaRPr>
          </a:p>
        </p:txBody>
      </p:sp>
      <p:sp>
        <p:nvSpPr>
          <p:cNvPr id="4" name="Text Box 3"/>
          <p:cNvSpPr txBox="1"/>
          <p:nvPr/>
        </p:nvSpPr>
        <p:spPr>
          <a:xfrm>
            <a:off x="1480820" y="6368415"/>
            <a:ext cx="1745615" cy="368300"/>
          </a:xfrm>
          <a:prstGeom prst="rect">
            <a:avLst/>
          </a:prstGeom>
          <a:noFill/>
        </p:spPr>
        <p:txBody>
          <a:bodyPr wrap="none" rtlCol="0" anchor="t">
            <a:spAutoFit/>
          </a:bodyPr>
          <a:p>
            <a:pPr algn="ctr"/>
            <a:r>
              <a:rPr lang="en-US" b="1">
                <a:latin typeface="Calibri" panose="020F0502020204030204" charset="0"/>
                <a:cs typeface="Calibri" panose="020F0502020204030204" charset="0"/>
                <a:sym typeface="+mn-ea"/>
              </a:rPr>
              <a:t>Distribution Plot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18" descr="IMG_256"/>
          <p:cNvPicPr>
            <a:picLocks noChangeAspect="1"/>
          </p:cNvPicPr>
          <p:nvPr/>
        </p:nvPicPr>
        <p:blipFill>
          <a:blip r:embed="rId1"/>
          <a:stretch>
            <a:fillRect/>
          </a:stretch>
        </p:blipFill>
        <p:spPr>
          <a:xfrm>
            <a:off x="113665" y="709930"/>
            <a:ext cx="4541520" cy="4519295"/>
          </a:xfrm>
          <a:prstGeom prst="rect">
            <a:avLst/>
          </a:prstGeom>
          <a:noFill/>
          <a:ln w="9525">
            <a:noFill/>
          </a:ln>
        </p:spPr>
      </p:pic>
      <p:sp>
        <p:nvSpPr>
          <p:cNvPr id="9" name="Text Box 8"/>
          <p:cNvSpPr txBox="1"/>
          <p:nvPr/>
        </p:nvSpPr>
        <p:spPr>
          <a:xfrm>
            <a:off x="4726305" y="709930"/>
            <a:ext cx="7465695" cy="4799965"/>
          </a:xfrm>
          <a:prstGeom prst="rect">
            <a:avLst/>
          </a:prstGeom>
          <a:noFill/>
        </p:spPr>
        <p:txBody>
          <a:bodyPr wrap="square" rtlCol="0">
            <a:spAutoFit/>
          </a:bodyPr>
          <a:p>
            <a:pPr marL="171450" indent="-171450">
              <a:buFont typeface="Wingdings" panose="05000000000000000000" charset="0"/>
              <a:buChar char="Ø"/>
            </a:pPr>
            <a:r>
              <a:rPr lang="en-US" sz="900">
                <a:latin typeface="Calibri" panose="020F0502020204030204" charset="0"/>
                <a:cs typeface="Calibri" panose="020F0502020204030204" charset="0"/>
              </a:rPr>
              <a:t>In above plots we can see that:</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From the above bar plot that is label vs aon, we can observe that the defaulter rate is higher where the user age on cellular network in days is high.</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from the plot label vs daily_decr30 and daily_decr90, we can observe that the users who have spent daily amount from main account over last 30 days and 90 days have always paid back the loan amount within 5 days. May be around 1000 or 1200 users failed to pay back the loan within due date.</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rental20 and rental90, we can observe that non-defaulters average main account balance for 30 and 90 days is more than 2500 and defaulters average main account balance is less than 2500.</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cnt_ma_reach30, we can observe that if the user have recharged more than once than they have paid the loan within 5 days. And if the user have recharge only once than they have not paid the loan within 5days.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cnt_ma_reach90, we can observe that if the user have recharged more than two times than they have paid the loan within 5 days. And if the user have recharge only two times than they have not paid the loan within 5days.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fr_ma_reach30 and fr_ma_reach90, we can observe that the frequency of main account recharged in last 30 days is same for defaulters and non-defaulters. While the frequency of main account recharged in last 90 days is increased for non-defaulters compared to defaulters.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smamnt_ma_reach30, we can observe that the users who failed to pay back the loan within 5 days have less amount of recharge in their main account over last 30 days which is around 2000-2500 (in Indonesian Rupiah). And the users who paid back their loan within 5 days, they have the total amount of recharge in their main account more than 8000 (in Indonesian Rupiah) in last 30 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smamnt_ma_reach30, we can observe that the users who have paid their loan amount within 5 days have the total amount of recharge in their main account more than 12000 (Indonesian Rupiah) in last 90 days while the defaulters have their total amount of recharge in their main account around 2000-4000 (Indonesian Rupiah) over last 90 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meadianamnt_ma_reach30, we can observe that the users who have done their median amount of recharge around 1750-2000 (Indonesian Rupiah) in main account over last 30 days have successfully paid their credit amount within 5 days of issuing loan while the users who have done their median amount recharge around 1000 have failed to pay back the loan within due date.</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meadianamnt_ma_reach90, we can observe that Similar to 30 days data, here also the users who have done their median amount recharge of around 1750-2000 in their main account over last 90 days they have paid back their credit amount within 5 days while the users having their median amount of recharge around 1000-1250 have not paid the loan within 5 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meadianmarechprebal30, we can observe that 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meadianmarechprebal90, we can observe that 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cnt_loans30, we can observe that 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endParaRPr lang="en-US" sz="900">
              <a:latin typeface="Calibri" panose="020F0502020204030204" charset="0"/>
              <a:cs typeface="Calibri" panose="020F0502020204030204" charset="0"/>
            </a:endParaRPr>
          </a:p>
          <a:p>
            <a:pPr marL="171450" indent="-171450">
              <a:buFont typeface="Wingdings" panose="05000000000000000000" charset="0"/>
              <a:buChar char="Ø"/>
            </a:pPr>
            <a:endParaRPr lang="en-US" sz="900">
              <a:latin typeface="Calibri" panose="020F0502020204030204" charset="0"/>
              <a:cs typeface="Calibri" panose="020F0502020204030204" charset="0"/>
            </a:endParaRPr>
          </a:p>
        </p:txBody>
      </p:sp>
      <p:sp>
        <p:nvSpPr>
          <p:cNvPr id="10" name="Text Box 9"/>
          <p:cNvSpPr txBox="1"/>
          <p:nvPr/>
        </p:nvSpPr>
        <p:spPr>
          <a:xfrm>
            <a:off x="40005" y="5639435"/>
            <a:ext cx="12131040" cy="1322070"/>
          </a:xfrm>
          <a:prstGeom prst="rect">
            <a:avLst/>
          </a:prstGeom>
          <a:noFill/>
        </p:spPr>
        <p:txBody>
          <a:bodyPr wrap="square" rtlCol="0">
            <a:spAutoFit/>
          </a:bodyPr>
          <a:p>
            <a:pPr marL="171450" indent="-171450">
              <a:buFont typeface="Wingdings" panose="05000000000000000000" charset="0"/>
              <a:buChar char="Ø"/>
            </a:pPr>
            <a:r>
              <a:rPr lang="en-US" sz="1000">
                <a:latin typeface="Calibri" panose="020F0502020204030204" charset="0"/>
                <a:cs typeface="Calibri" panose="020F0502020204030204" charset="0"/>
                <a:sym typeface="+mn-ea"/>
              </a:rPr>
              <a:t>By looking at the plot label vs cnt_loans90, we can observe that in 90 days data, the number of loans taken by the defaulters are highly increasing also increasing the probability to being defaulter. Also, the number of loans taken by non-defaulters being decreased in last 90 days when compared to 30 days data.</a:t>
            </a:r>
            <a:endParaRPr lang="en-US" sz="1000">
              <a:latin typeface="Calibri" panose="020F0502020204030204" charset="0"/>
              <a:cs typeface="Calibri" panose="020F0502020204030204" charset="0"/>
            </a:endParaRPr>
          </a:p>
          <a:p>
            <a:pPr marL="171450" indent="-171450">
              <a:buFont typeface="Wingdings" panose="05000000000000000000" charset="0"/>
              <a:buChar char="Ø"/>
            </a:pPr>
            <a:r>
              <a:rPr lang="en-US" sz="1000">
                <a:latin typeface="Calibri" panose="020F0502020204030204" charset="0"/>
                <a:cs typeface="Calibri" panose="020F0502020204030204" charset="0"/>
                <a:sym typeface="+mn-ea"/>
              </a:rPr>
              <a:t>By looking at the plot label vs amnt_loans30, we can observe that the total amount of loans taken by the defaulters in last 30 days are in the range of 7.5-10 while the non-defaulters have taken upto 20 loans in last 30 days.</a:t>
            </a:r>
            <a:endParaRPr lang="en-US" sz="1000">
              <a:latin typeface="Calibri" panose="020F0502020204030204" charset="0"/>
              <a:cs typeface="Calibri" panose="020F0502020204030204" charset="0"/>
            </a:endParaRPr>
          </a:p>
          <a:p>
            <a:pPr marL="171450" indent="-171450">
              <a:buFont typeface="Wingdings" panose="05000000000000000000" charset="0"/>
              <a:buChar char="Ø"/>
            </a:pPr>
            <a:r>
              <a:rPr lang="en-US" sz="1000">
                <a:latin typeface="Calibri" panose="020F0502020204030204" charset="0"/>
                <a:cs typeface="Calibri" panose="020F0502020204030204" charset="0"/>
                <a:sym typeface="+mn-ea"/>
              </a:rPr>
              <a:t>By looking at the plot label vs amnt_loans90, we can observe that the total amount of loans taken by the defaulters in last 90 days are up to 10 and the non-defaulters have taken total amount of loans up to 26 in last 90 days.So, from the above plot we can conclude that when the total number of loans taken by the users in last 90 days is below 10, then the chances of not paying back the loan amount are high.</a:t>
            </a:r>
            <a:endParaRPr lang="en-US" sz="1000">
              <a:latin typeface="Calibri" panose="020F0502020204030204" charset="0"/>
              <a:cs typeface="Calibri" panose="020F0502020204030204" charset="0"/>
            </a:endParaRPr>
          </a:p>
          <a:p>
            <a:pPr marL="171450" indent="-171450">
              <a:buFont typeface="Wingdings" panose="05000000000000000000" charset="0"/>
              <a:buChar char="Ø"/>
            </a:pPr>
            <a:r>
              <a:rPr lang="en-US" sz="1000">
                <a:latin typeface="Calibri" panose="020F0502020204030204" charset="0"/>
                <a:cs typeface="Calibri" panose="020F0502020204030204" charset="0"/>
                <a:sym typeface="+mn-ea"/>
              </a:rPr>
              <a:t>By looking at the plot label vs maxamnt_loans30 and maxamnt_loans90, we can observe that the maximum amount of loan taken by the user in last 30 days and 90 days are almost same. The maximum amount of loan taken by the defaulters and non-defaulters are up to 6 and 7 respectively in last 30 and 90 days.</a:t>
            </a:r>
            <a:endParaRPr lang="en-US" sz="1000">
              <a:latin typeface="Calibri" panose="020F0502020204030204" charset="0"/>
              <a:cs typeface="Calibri" panose="020F0502020204030204" charset="0"/>
            </a:endParaRPr>
          </a:p>
          <a:p>
            <a:pPr marL="171450" indent="-171450">
              <a:buFont typeface="Wingdings" panose="05000000000000000000" charset="0"/>
              <a:buChar char="Ø"/>
            </a:pPr>
            <a:endParaRPr lang="en-US" sz="1000"/>
          </a:p>
        </p:txBody>
      </p:sp>
      <p:sp>
        <p:nvSpPr>
          <p:cNvPr id="11" name="Text Box 10"/>
          <p:cNvSpPr txBox="1"/>
          <p:nvPr/>
        </p:nvSpPr>
        <p:spPr>
          <a:xfrm>
            <a:off x="1870075" y="5250180"/>
            <a:ext cx="1028700" cy="368300"/>
          </a:xfrm>
          <a:prstGeom prst="rect">
            <a:avLst/>
          </a:prstGeom>
          <a:noFill/>
        </p:spPr>
        <p:txBody>
          <a:bodyPr wrap="none" rtlCol="0" anchor="t">
            <a:spAutoFit/>
          </a:bodyPr>
          <a:p>
            <a:pPr algn="ctr"/>
            <a:r>
              <a:rPr lang="en-IN" altLang="en-US" b="1">
                <a:latin typeface="Calibri" panose="020F0502020204030204" charset="0"/>
                <a:cs typeface="Calibri" panose="020F0502020204030204" charset="0"/>
                <a:sym typeface="+mn-ea"/>
              </a:rPr>
              <a:t>Bar </a:t>
            </a:r>
            <a:r>
              <a:rPr lang="en-US" b="1">
                <a:latin typeface="Calibri" panose="020F0502020204030204" charset="0"/>
                <a:cs typeface="Calibri" panose="020F0502020204030204" charset="0"/>
                <a:sym typeface="+mn-ea"/>
              </a:rPr>
              <a:t>Plots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7" name="Picture 19" descr="IMG_256"/>
          <p:cNvPicPr>
            <a:picLocks noChangeAspect="1"/>
          </p:cNvPicPr>
          <p:nvPr/>
        </p:nvPicPr>
        <p:blipFill>
          <a:blip r:embed="rId1"/>
          <a:stretch>
            <a:fillRect/>
          </a:stretch>
        </p:blipFill>
        <p:spPr>
          <a:xfrm>
            <a:off x="9525" y="749300"/>
            <a:ext cx="3886200" cy="2495550"/>
          </a:xfrm>
          <a:prstGeom prst="rect">
            <a:avLst/>
          </a:prstGeom>
          <a:noFill/>
          <a:ln w="9525">
            <a:noFill/>
          </a:ln>
        </p:spPr>
      </p:pic>
      <p:pic>
        <p:nvPicPr>
          <p:cNvPr id="28" name="Picture 20" descr="IMG_256"/>
          <p:cNvPicPr>
            <a:picLocks noChangeAspect="1"/>
          </p:cNvPicPr>
          <p:nvPr/>
        </p:nvPicPr>
        <p:blipFill>
          <a:blip r:embed="rId2"/>
          <a:stretch>
            <a:fillRect/>
          </a:stretch>
        </p:blipFill>
        <p:spPr>
          <a:xfrm>
            <a:off x="3991610" y="801370"/>
            <a:ext cx="4422140" cy="2403475"/>
          </a:xfrm>
          <a:prstGeom prst="rect">
            <a:avLst/>
          </a:prstGeom>
          <a:noFill/>
          <a:ln w="9525">
            <a:noFill/>
          </a:ln>
        </p:spPr>
      </p:pic>
      <p:pic>
        <p:nvPicPr>
          <p:cNvPr id="29" name="Picture 21" descr="IMG_256"/>
          <p:cNvPicPr>
            <a:picLocks noChangeAspect="1"/>
          </p:cNvPicPr>
          <p:nvPr/>
        </p:nvPicPr>
        <p:blipFill>
          <a:blip r:embed="rId3"/>
          <a:stretch>
            <a:fillRect/>
          </a:stretch>
        </p:blipFill>
        <p:spPr>
          <a:xfrm>
            <a:off x="8413750" y="801370"/>
            <a:ext cx="3778250" cy="2403475"/>
          </a:xfrm>
          <a:prstGeom prst="rect">
            <a:avLst/>
          </a:prstGeom>
          <a:noFill/>
          <a:ln w="9525">
            <a:noFill/>
          </a:ln>
        </p:spPr>
      </p:pic>
      <p:sp>
        <p:nvSpPr>
          <p:cNvPr id="2" name="Text Box 1"/>
          <p:cNvSpPr txBox="1"/>
          <p:nvPr/>
        </p:nvSpPr>
        <p:spPr>
          <a:xfrm>
            <a:off x="9525" y="3570605"/>
            <a:ext cx="3864610"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the number of non-defaulters are more than that of defaulters in this dataset.</a:t>
            </a:r>
            <a:endParaRPr lang="en-US">
              <a:latin typeface="Calibri" panose="020F0502020204030204" charset="0"/>
              <a:cs typeface="Calibri" panose="020F0502020204030204" charset="0"/>
            </a:endParaRPr>
          </a:p>
        </p:txBody>
      </p:sp>
      <p:sp>
        <p:nvSpPr>
          <p:cNvPr id="17" name="Text Box 16"/>
          <p:cNvSpPr txBox="1"/>
          <p:nvPr/>
        </p:nvSpPr>
        <p:spPr>
          <a:xfrm>
            <a:off x="4630420" y="3570605"/>
            <a:ext cx="3783330"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if the people have took loan only once in past 30 days.</a:t>
            </a:r>
            <a:endParaRPr lang="en-US">
              <a:latin typeface="Calibri" panose="020F0502020204030204" charset="0"/>
              <a:cs typeface="Calibri" panose="020F0502020204030204" charset="0"/>
            </a:endParaRPr>
          </a:p>
        </p:txBody>
      </p:sp>
      <p:sp>
        <p:nvSpPr>
          <p:cNvPr id="18" name="Text Box 17"/>
          <p:cNvSpPr txBox="1"/>
          <p:nvPr/>
        </p:nvSpPr>
        <p:spPr>
          <a:xfrm>
            <a:off x="8834120" y="3570605"/>
            <a:ext cx="325564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who took loan only once in past 30 days.Most of them have paid the loan within 5 days as compared to the ones who have not paid the loan.</a:t>
            </a:r>
            <a:endParaRPr lang="en-US">
              <a:latin typeface="Calibri" panose="020F0502020204030204" charset="0"/>
              <a:cs typeface="Calibri" panose="020F0502020204030204" charset="0"/>
            </a:endParaRPr>
          </a:p>
        </p:txBody>
      </p:sp>
      <p:sp>
        <p:nvSpPr>
          <p:cNvPr id="19" name="Text Box 18"/>
          <p:cNvSpPr txBox="1"/>
          <p:nvPr/>
        </p:nvSpPr>
        <p:spPr>
          <a:xfrm>
            <a:off x="5459730" y="3244850"/>
            <a:ext cx="1272540" cy="368300"/>
          </a:xfrm>
          <a:prstGeom prst="rect">
            <a:avLst/>
          </a:prstGeom>
          <a:noFill/>
        </p:spPr>
        <p:txBody>
          <a:bodyPr wrap="none" rtlCol="0" anchor="t">
            <a:spAutoFit/>
          </a:bodyPr>
          <a:p>
            <a:pPr algn="ctr"/>
            <a:r>
              <a:rPr lang="en-US" altLang="en-IN" b="1">
                <a:latin typeface="Calibri" panose="020F0502020204030204" charset="0"/>
                <a:cs typeface="Calibri" panose="020F0502020204030204" charset="0"/>
                <a:sym typeface="+mn-ea"/>
              </a:rPr>
              <a:t>Count</a:t>
            </a:r>
            <a:r>
              <a:rPr lang="en-IN" altLang="en-US" b="1">
                <a:latin typeface="Calibri" panose="020F0502020204030204" charset="0"/>
                <a:cs typeface="Calibri" panose="020F0502020204030204" charset="0"/>
                <a:sym typeface="+mn-ea"/>
              </a:rPr>
              <a:t> </a:t>
            </a:r>
            <a:r>
              <a:rPr lang="en-US" b="1">
                <a:latin typeface="Calibri" panose="020F0502020204030204" charset="0"/>
                <a:cs typeface="Calibri" panose="020F0502020204030204" charset="0"/>
                <a:sym typeface="+mn-ea"/>
              </a:rPr>
              <a:t>Plots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30" name="Picture 22" descr="IMG_256"/>
          <p:cNvPicPr>
            <a:picLocks noChangeAspect="1"/>
          </p:cNvPicPr>
          <p:nvPr/>
        </p:nvPicPr>
        <p:blipFill>
          <a:blip r:embed="rId1"/>
          <a:stretch>
            <a:fillRect/>
          </a:stretch>
        </p:blipFill>
        <p:spPr>
          <a:xfrm>
            <a:off x="66040" y="806450"/>
            <a:ext cx="3792855" cy="2567940"/>
          </a:xfrm>
          <a:prstGeom prst="rect">
            <a:avLst/>
          </a:prstGeom>
          <a:noFill/>
          <a:ln w="9525">
            <a:noFill/>
          </a:ln>
        </p:spPr>
      </p:pic>
      <p:pic>
        <p:nvPicPr>
          <p:cNvPr id="31" name="Picture 23" descr="IMG_256"/>
          <p:cNvPicPr>
            <a:picLocks noChangeAspect="1"/>
          </p:cNvPicPr>
          <p:nvPr/>
        </p:nvPicPr>
        <p:blipFill>
          <a:blip r:embed="rId2"/>
          <a:stretch>
            <a:fillRect/>
          </a:stretch>
        </p:blipFill>
        <p:spPr>
          <a:xfrm>
            <a:off x="3858895" y="806450"/>
            <a:ext cx="3839845" cy="2567940"/>
          </a:xfrm>
          <a:prstGeom prst="rect">
            <a:avLst/>
          </a:prstGeom>
          <a:noFill/>
          <a:ln w="9525">
            <a:noFill/>
          </a:ln>
        </p:spPr>
      </p:pic>
      <p:pic>
        <p:nvPicPr>
          <p:cNvPr id="2" name="Picture 27" descr="IMG_256"/>
          <p:cNvPicPr>
            <a:picLocks noChangeAspect="1"/>
          </p:cNvPicPr>
          <p:nvPr/>
        </p:nvPicPr>
        <p:blipFill>
          <a:blip r:embed="rId3"/>
          <a:stretch>
            <a:fillRect/>
          </a:stretch>
        </p:blipFill>
        <p:spPr>
          <a:xfrm>
            <a:off x="7777480" y="806450"/>
            <a:ext cx="4414520" cy="2567305"/>
          </a:xfrm>
          <a:prstGeom prst="rect">
            <a:avLst/>
          </a:prstGeom>
          <a:noFill/>
          <a:ln w="9525">
            <a:noFill/>
          </a:ln>
        </p:spPr>
      </p:pic>
      <p:sp>
        <p:nvSpPr>
          <p:cNvPr id="7" name="Text Box 6"/>
          <p:cNvSpPr txBox="1"/>
          <p:nvPr/>
        </p:nvSpPr>
        <p:spPr>
          <a:xfrm>
            <a:off x="66040" y="3442970"/>
            <a:ext cx="3864610" cy="341503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plots we can see that most of the people have took a total amount of loan that is 6(Indonesian Rupiah) in past 30 days among which most of them have paid the loan within 5 days as compared to the ones who have not paid the loan.</a:t>
            </a:r>
            <a:endParaRPr lang="en-US">
              <a:latin typeface="Calibri" panose="020F0502020204030204" charset="0"/>
              <a:cs typeface="Calibri" panose="020F0502020204030204" charset="0"/>
            </a:endParaRPr>
          </a:p>
        </p:txBody>
      </p:sp>
      <p:sp>
        <p:nvSpPr>
          <p:cNvPr id="17" name="Text Box 16"/>
          <p:cNvSpPr txBox="1"/>
          <p:nvPr/>
        </p:nvSpPr>
        <p:spPr>
          <a:xfrm>
            <a:off x="5459730" y="3244850"/>
            <a:ext cx="1272540" cy="368300"/>
          </a:xfrm>
          <a:prstGeom prst="rect">
            <a:avLst/>
          </a:prstGeom>
          <a:noFill/>
        </p:spPr>
        <p:txBody>
          <a:bodyPr wrap="none" rtlCol="0" anchor="t">
            <a:spAutoFit/>
          </a:bodyPr>
          <a:p>
            <a:pPr algn="ctr"/>
            <a:r>
              <a:rPr lang="en-US" altLang="en-IN" b="1">
                <a:latin typeface="Calibri" panose="020F0502020204030204" charset="0"/>
                <a:cs typeface="Calibri" panose="020F0502020204030204" charset="0"/>
                <a:sym typeface="+mn-ea"/>
              </a:rPr>
              <a:t>Count</a:t>
            </a:r>
            <a:r>
              <a:rPr lang="en-IN" altLang="en-US" b="1">
                <a:latin typeface="Calibri" panose="020F0502020204030204" charset="0"/>
                <a:cs typeface="Calibri" panose="020F0502020204030204" charset="0"/>
                <a:sym typeface="+mn-ea"/>
              </a:rPr>
              <a:t> </a:t>
            </a:r>
            <a:r>
              <a:rPr lang="en-US" b="1">
                <a:latin typeface="Calibri" panose="020F0502020204030204" charset="0"/>
                <a:cs typeface="Calibri" panose="020F0502020204030204" charset="0"/>
                <a:sym typeface="+mn-ea"/>
              </a:rPr>
              <a:t>Plots</a:t>
            </a:r>
            <a:endParaRPr lang="en-US"/>
          </a:p>
        </p:txBody>
      </p:sp>
      <p:sp>
        <p:nvSpPr>
          <p:cNvPr id="18" name="Text Box 17"/>
          <p:cNvSpPr txBox="1"/>
          <p:nvPr/>
        </p:nvSpPr>
        <p:spPr>
          <a:xfrm>
            <a:off x="4714875" y="3442970"/>
            <a:ext cx="3215005"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have took 6(Indonesian Rupiah) as maximum amount of loan for the past 30 days.</a:t>
            </a:r>
            <a:endParaRPr lang="en-US">
              <a:latin typeface="Calibri" panose="020F0502020204030204" charset="0"/>
              <a:cs typeface="Calibri" panose="020F0502020204030204" charset="0"/>
            </a:endParaRPr>
          </a:p>
        </p:txBody>
      </p:sp>
      <p:sp>
        <p:nvSpPr>
          <p:cNvPr id="24" name="Text Box 23"/>
          <p:cNvSpPr txBox="1"/>
          <p:nvPr/>
        </p:nvSpPr>
        <p:spPr>
          <a:xfrm>
            <a:off x="8261350" y="3373755"/>
            <a:ext cx="364172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who took maximum amount of loan that is 6(Indonesian Rupiah) for the past 30 days among them most of them have paid the loan within 5 days.</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5" y="259080"/>
            <a:ext cx="1219136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rgbClr val="08181A"/>
              </a:solidFill>
              <a:latin typeface="Microsoft YaHei" panose="020B0503020204020204" pitchFamily="34" charset="-122"/>
              <a:ea typeface="Microsoft YaHei" panose="020B0503020204020204" pitchFamily="34" charset="-122"/>
              <a:cs typeface="+mj-cs"/>
            </a:endParaRPr>
          </a:p>
        </p:txBody>
      </p:sp>
      <p:pic>
        <p:nvPicPr>
          <p:cNvPr id="33" name="Picture 25" descr="IMG_256"/>
          <p:cNvPicPr>
            <a:picLocks noChangeAspect="1"/>
          </p:cNvPicPr>
          <p:nvPr/>
        </p:nvPicPr>
        <p:blipFill>
          <a:blip r:embed="rId1"/>
          <a:stretch>
            <a:fillRect/>
          </a:stretch>
        </p:blipFill>
        <p:spPr>
          <a:xfrm>
            <a:off x="-70485" y="847408"/>
            <a:ext cx="5962650" cy="3114675"/>
          </a:xfrm>
          <a:prstGeom prst="rect">
            <a:avLst/>
          </a:prstGeom>
          <a:noFill/>
          <a:ln w="9525">
            <a:noFill/>
          </a:ln>
        </p:spPr>
      </p:pic>
      <p:pic>
        <p:nvPicPr>
          <p:cNvPr id="34" name="Picture 26" descr="IMG_256"/>
          <p:cNvPicPr>
            <a:picLocks noChangeAspect="1"/>
          </p:cNvPicPr>
          <p:nvPr/>
        </p:nvPicPr>
        <p:blipFill>
          <a:blip r:embed="rId2"/>
          <a:stretch>
            <a:fillRect/>
          </a:stretch>
        </p:blipFill>
        <p:spPr>
          <a:xfrm>
            <a:off x="5892165" y="847725"/>
            <a:ext cx="6010275" cy="3114040"/>
          </a:xfrm>
          <a:prstGeom prst="rect">
            <a:avLst/>
          </a:prstGeom>
          <a:noFill/>
          <a:ln w="9525">
            <a:noFill/>
          </a:ln>
        </p:spPr>
      </p:pic>
      <p:sp>
        <p:nvSpPr>
          <p:cNvPr id="3" name="Text Box 2"/>
          <p:cNvSpPr txBox="1"/>
          <p:nvPr/>
        </p:nvSpPr>
        <p:spPr>
          <a:xfrm>
            <a:off x="100965" y="4366895"/>
            <a:ext cx="5619750"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have took a total amount of loan that is 6(Indonesian Rupiah) in past 90 days among which most of them have paid the loan within 5 days as compared to the ones who have not paid the loan.</a:t>
            </a:r>
            <a:endParaRPr lang="en-US">
              <a:latin typeface="Calibri" panose="020F0502020204030204" charset="0"/>
              <a:cs typeface="Calibri" panose="020F0502020204030204" charset="0"/>
            </a:endParaRPr>
          </a:p>
        </p:txBody>
      </p:sp>
      <p:sp>
        <p:nvSpPr>
          <p:cNvPr id="4" name="Text Box 3"/>
          <p:cNvSpPr txBox="1"/>
          <p:nvPr/>
        </p:nvSpPr>
        <p:spPr>
          <a:xfrm>
            <a:off x="6369685" y="4366895"/>
            <a:ext cx="5700395"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who took maximum amount of loan that is 6(Indonesian Rupiah) for the past 90 days among them most of them have paid the loan within 5 days.</a:t>
            </a:r>
            <a:endParaRPr lang="en-US">
              <a:latin typeface="Calibri" panose="020F0502020204030204" charset="0"/>
              <a:cs typeface="Calibri" panose="020F0502020204030204" charset="0"/>
            </a:endParaRPr>
          </a:p>
        </p:txBody>
      </p:sp>
      <p:sp>
        <p:nvSpPr>
          <p:cNvPr id="5" name="Text Box 4"/>
          <p:cNvSpPr txBox="1"/>
          <p:nvPr/>
        </p:nvSpPr>
        <p:spPr>
          <a:xfrm>
            <a:off x="5459730" y="3961765"/>
            <a:ext cx="1272540" cy="368300"/>
          </a:xfrm>
          <a:prstGeom prst="rect">
            <a:avLst/>
          </a:prstGeom>
          <a:noFill/>
        </p:spPr>
        <p:txBody>
          <a:bodyPr wrap="none" rtlCol="0" anchor="t">
            <a:spAutoFit/>
          </a:bodyPr>
          <a:p>
            <a:pPr algn="ctr"/>
            <a:r>
              <a:rPr lang="en-US" altLang="en-IN" b="1">
                <a:latin typeface="Calibri" panose="020F0502020204030204" charset="0"/>
                <a:cs typeface="Calibri" panose="020F0502020204030204" charset="0"/>
                <a:sym typeface="+mn-ea"/>
              </a:rPr>
              <a:t>Count</a:t>
            </a:r>
            <a:r>
              <a:rPr lang="en-IN" altLang="en-US" b="1">
                <a:latin typeface="Calibri" panose="020F0502020204030204" charset="0"/>
                <a:cs typeface="Calibri" panose="020F0502020204030204" charset="0"/>
                <a:sym typeface="+mn-ea"/>
              </a:rPr>
              <a:t> </a:t>
            </a:r>
            <a:r>
              <a:rPr lang="en-US" b="1">
                <a:latin typeface="Calibri" panose="020F0502020204030204" charset="0"/>
                <a:cs typeface="Calibri" panose="020F0502020204030204" charset="0"/>
                <a:sym typeface="+mn-ea"/>
              </a:rPr>
              <a:t>Plots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28" descr="IMG_256"/>
          <p:cNvPicPr>
            <a:picLocks noChangeAspect="1"/>
          </p:cNvPicPr>
          <p:nvPr/>
        </p:nvPicPr>
        <p:blipFill>
          <a:blip r:embed="rId1"/>
          <a:stretch>
            <a:fillRect/>
          </a:stretch>
        </p:blipFill>
        <p:spPr>
          <a:xfrm>
            <a:off x="1315085" y="1031875"/>
            <a:ext cx="4126230" cy="3365500"/>
          </a:xfrm>
          <a:prstGeom prst="rect">
            <a:avLst/>
          </a:prstGeom>
          <a:noFill/>
          <a:ln w="9525">
            <a:noFill/>
          </a:ln>
        </p:spPr>
      </p:pic>
      <p:pic>
        <p:nvPicPr>
          <p:cNvPr id="18" name="Picture 29" descr="IMG_256"/>
          <p:cNvPicPr>
            <a:picLocks noChangeAspect="1"/>
          </p:cNvPicPr>
          <p:nvPr/>
        </p:nvPicPr>
        <p:blipFill>
          <a:blip r:embed="rId2"/>
          <a:stretch>
            <a:fillRect/>
          </a:stretch>
        </p:blipFill>
        <p:spPr>
          <a:xfrm>
            <a:off x="5441315" y="1032510"/>
            <a:ext cx="4249420" cy="3365500"/>
          </a:xfrm>
          <a:prstGeom prst="rect">
            <a:avLst/>
          </a:prstGeom>
          <a:noFill/>
          <a:ln w="9525">
            <a:noFill/>
          </a:ln>
        </p:spPr>
      </p:pic>
      <p:sp>
        <p:nvSpPr>
          <p:cNvPr id="19" name="Text Box 18"/>
          <p:cNvSpPr txBox="1"/>
          <p:nvPr/>
        </p:nvSpPr>
        <p:spPr>
          <a:xfrm>
            <a:off x="1307465" y="4726940"/>
            <a:ext cx="4270375"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have took maximum amount of loan that is 6(Indonesian Rupiah) for past 30 days.</a:t>
            </a:r>
            <a:endParaRPr lang="en-US">
              <a:latin typeface="Calibri" panose="020F0502020204030204" charset="0"/>
              <a:cs typeface="Calibri" panose="020F0502020204030204" charset="0"/>
            </a:endParaRPr>
          </a:p>
        </p:txBody>
      </p:sp>
      <p:sp>
        <p:nvSpPr>
          <p:cNvPr id="24" name="Text Box 23"/>
          <p:cNvSpPr txBox="1"/>
          <p:nvPr/>
        </p:nvSpPr>
        <p:spPr>
          <a:xfrm>
            <a:off x="6115685" y="4736465"/>
            <a:ext cx="3661410"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t>By looking at the plot we can see that most of the people have took maximum amount of loan that is 6(Indonesian Rupiah) for past 90 days.</a:t>
            </a:r>
            <a:endParaRPr lang="en-US"/>
          </a:p>
        </p:txBody>
      </p:sp>
      <p:sp>
        <p:nvSpPr>
          <p:cNvPr id="3" name="Text Box 2"/>
          <p:cNvSpPr txBox="1"/>
          <p:nvPr/>
        </p:nvSpPr>
        <p:spPr>
          <a:xfrm>
            <a:off x="5045075" y="4229735"/>
            <a:ext cx="1473200" cy="506730"/>
          </a:xfrm>
          <a:prstGeom prst="rect">
            <a:avLst/>
          </a:prstGeom>
          <a:noFill/>
        </p:spPr>
        <p:txBody>
          <a:bodyPr wrap="square" rtlCol="0">
            <a:spAutoFit/>
          </a:bodyPr>
          <a:p>
            <a:pPr algn="just">
              <a:lnSpc>
                <a:spcPct val="150000"/>
              </a:lnSpc>
            </a:pPr>
            <a:r>
              <a:rPr lang="en-US" b="1">
                <a:latin typeface="Calibri" panose="020F0502020204030204" charset="0"/>
                <a:cs typeface="Calibri" panose="020F0502020204030204" charset="0"/>
              </a:rPr>
              <a:t>Pie Plot</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35" y="160655"/>
            <a:ext cx="12192635" cy="521970"/>
          </a:xfrm>
          <a:prstGeom prst="rect">
            <a:avLst/>
          </a:prstGeom>
          <a:noFill/>
        </p:spPr>
        <p:txBody>
          <a:bodyPr wrap="square" rtlCol="0">
            <a:spAutoFit/>
          </a:bodyPr>
          <a:lstStyle/>
          <a:p>
            <a:pPr algn="ctr"/>
            <a:r>
              <a:rPr lang="en-US" sz="2800" b="1" u="sng">
                <a:latin typeface="Calibri" panose="020F0502020204030204" charset="0"/>
                <a:cs typeface="Calibri" panose="020F0502020204030204" charset="0"/>
                <a:sym typeface="+mn-ea"/>
              </a:rPr>
              <a:t>Identifying Outliers Using Box Plots</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9" name="Picture 1" descr="IMG_256"/>
          <p:cNvPicPr>
            <a:picLocks noChangeAspect="1"/>
          </p:cNvPicPr>
          <p:nvPr/>
        </p:nvPicPr>
        <p:blipFill>
          <a:blip r:embed="rId1"/>
          <a:stretch>
            <a:fillRect/>
          </a:stretch>
        </p:blipFill>
        <p:spPr>
          <a:xfrm>
            <a:off x="693420" y="852170"/>
            <a:ext cx="4912360" cy="5221605"/>
          </a:xfrm>
          <a:prstGeom prst="rect">
            <a:avLst/>
          </a:prstGeom>
          <a:noFill/>
          <a:ln w="9525">
            <a:noFill/>
          </a:ln>
        </p:spPr>
      </p:pic>
      <p:sp>
        <p:nvSpPr>
          <p:cNvPr id="6" name="Text Box 5"/>
          <p:cNvSpPr txBox="1"/>
          <p:nvPr/>
        </p:nvSpPr>
        <p:spPr>
          <a:xfrm>
            <a:off x="5993130" y="852170"/>
            <a:ext cx="4939030"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above box plots we can see that except columns</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daily_decr30,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daily_decr90,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fr_ma_rech30,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fr_ma_rech90,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cnt_loans30,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cnt_loans90,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payback30,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payback90,day and month in rest all the columns outliers are present.So using z-score method to remove the outliers.</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238125" y="160655"/>
            <a:ext cx="1195387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Correlation Between Features And Label</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101" name="Picture 100"/>
          <p:cNvPicPr/>
          <p:nvPr/>
        </p:nvPicPr>
        <p:blipFill>
          <a:blip r:embed="rId1"/>
          <a:stretch>
            <a:fillRect/>
          </a:stretch>
        </p:blipFill>
        <p:spPr>
          <a:xfrm>
            <a:off x="238125" y="752475"/>
            <a:ext cx="5309235" cy="3819525"/>
          </a:xfrm>
          <a:prstGeom prst="rect">
            <a:avLst/>
          </a:prstGeom>
          <a:noFill/>
          <a:ln w="9525">
            <a:noFill/>
          </a:ln>
        </p:spPr>
      </p:pic>
      <p:pic>
        <p:nvPicPr>
          <p:cNvPr id="102" name="Picture 101"/>
          <p:cNvPicPr/>
          <p:nvPr/>
        </p:nvPicPr>
        <p:blipFill>
          <a:blip r:embed="rId2"/>
          <a:stretch>
            <a:fillRect/>
          </a:stretch>
        </p:blipFill>
        <p:spPr>
          <a:xfrm>
            <a:off x="5547995" y="752475"/>
            <a:ext cx="7655560" cy="3820160"/>
          </a:xfrm>
          <a:prstGeom prst="rect">
            <a:avLst/>
          </a:prstGeom>
          <a:noFill/>
          <a:ln w="9525">
            <a:noFill/>
          </a:ln>
        </p:spPr>
      </p:pic>
      <p:sp>
        <p:nvSpPr>
          <p:cNvPr id="2" name="Text Box 1"/>
          <p:cNvSpPr txBox="1"/>
          <p:nvPr/>
        </p:nvSpPr>
        <p:spPr>
          <a:xfrm>
            <a:off x="666115" y="4685665"/>
            <a:ext cx="4452620" cy="368300"/>
          </a:xfrm>
          <a:prstGeom prst="rect">
            <a:avLst/>
          </a:prstGeom>
          <a:noFill/>
        </p:spPr>
        <p:txBody>
          <a:bodyPr wrap="square" rtlCol="0">
            <a:spAutoFit/>
          </a:bodyPr>
          <a:p>
            <a:pPr algn="ctr"/>
            <a:r>
              <a:rPr lang="en-IN" altLang="en-US"/>
              <a:t>Bar Plot</a:t>
            </a:r>
            <a:endParaRPr lang="en-IN" altLang="en-US"/>
          </a:p>
        </p:txBody>
      </p:sp>
      <p:sp>
        <p:nvSpPr>
          <p:cNvPr id="12" name="Text Box 11"/>
          <p:cNvSpPr txBox="1"/>
          <p:nvPr/>
        </p:nvSpPr>
        <p:spPr>
          <a:xfrm>
            <a:off x="7418070" y="4572635"/>
            <a:ext cx="3915410" cy="368300"/>
          </a:xfrm>
          <a:prstGeom prst="rect">
            <a:avLst/>
          </a:prstGeom>
          <a:noFill/>
        </p:spPr>
        <p:txBody>
          <a:bodyPr wrap="square" rtlCol="0">
            <a:spAutoFit/>
          </a:bodyPr>
          <a:p>
            <a:pPr algn="ctr"/>
            <a:r>
              <a:rPr lang="en-IN" altLang="en-US"/>
              <a:t>HeatMap</a:t>
            </a:r>
            <a:endParaRPr lang="en-IN" altLang="en-US"/>
          </a:p>
        </p:txBody>
      </p:sp>
      <p:sp>
        <p:nvSpPr>
          <p:cNvPr id="15" name="Text Box 14"/>
          <p:cNvSpPr txBox="1"/>
          <p:nvPr/>
        </p:nvSpPr>
        <p:spPr>
          <a:xfrm>
            <a:off x="80645" y="5330190"/>
            <a:ext cx="5547995"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By looking at the bar plot we can see that features are positively as well as negatively correlated with the label.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endParaRPr lang="en-US">
              <a:latin typeface="Calibri" panose="020F0502020204030204" charset="0"/>
              <a:cs typeface="Calibri" panose="020F0502020204030204" charset="0"/>
            </a:endParaRPr>
          </a:p>
        </p:txBody>
      </p:sp>
      <p:sp>
        <p:nvSpPr>
          <p:cNvPr id="16" name="Text Box 15"/>
          <p:cNvSpPr txBox="1"/>
          <p:nvPr/>
        </p:nvSpPr>
        <p:spPr>
          <a:xfrm>
            <a:off x="6338570" y="5330190"/>
            <a:ext cx="5700395"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By looking at the heatmap we can see if there is any multicollinearity problem between the Features.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Data Analysis Steps Done</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grpSp>
        <p:nvGrpSpPr>
          <p:cNvPr id="12" name="组合 11"/>
          <p:cNvGrpSpPr/>
          <p:nvPr/>
        </p:nvGrpSpPr>
        <p:grpSpPr>
          <a:xfrm>
            <a:off x="7113938" y="2197989"/>
            <a:ext cx="4413851" cy="627878"/>
            <a:chOff x="6327173" y="1681099"/>
            <a:chExt cx="4413851" cy="627878"/>
          </a:xfrm>
        </p:grpSpPr>
        <p:sp>
          <p:nvSpPr>
            <p:cNvPr id="21" name="文本框 20"/>
            <p:cNvSpPr txBox="1"/>
            <p:nvPr/>
          </p:nvSpPr>
          <p:spPr>
            <a:xfrm>
              <a:off x="6327174" y="1681099"/>
              <a:ext cx="2321526" cy="339725"/>
            </a:xfrm>
            <a:prstGeom prst="rect">
              <a:avLst/>
            </a:prstGeom>
            <a:noFill/>
          </p:spPr>
          <p:txBody>
            <a:bodyPr wrap="square" rtlCol="0">
              <a:spAutoFit/>
            </a:bodyPr>
            <a:lstStyle/>
            <a:p>
              <a:pPr algn="just">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6327173" y="1938137"/>
              <a:ext cx="4413851" cy="370840"/>
            </a:xfrm>
            <a:prstGeom prst="rect">
              <a:avLst/>
            </a:prstGeom>
            <a:noFill/>
          </p:spPr>
          <p:txBody>
            <a:bodyPr wrap="square" rtlCol="0">
              <a:spAutoFit/>
            </a:bodyPr>
            <a:lstStyle/>
            <a:p>
              <a:pPr algn="just">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4" name="组合 13"/>
          <p:cNvGrpSpPr/>
          <p:nvPr/>
        </p:nvGrpSpPr>
        <p:grpSpPr>
          <a:xfrm>
            <a:off x="6383688" y="4349699"/>
            <a:ext cx="4413851" cy="627878"/>
            <a:chOff x="6327173" y="4322384"/>
            <a:chExt cx="4413851" cy="627878"/>
          </a:xfrm>
        </p:grpSpPr>
        <p:sp>
          <p:nvSpPr>
            <p:cNvPr id="30" name="文本框 29"/>
            <p:cNvSpPr txBox="1"/>
            <p:nvPr/>
          </p:nvSpPr>
          <p:spPr>
            <a:xfrm>
              <a:off x="6327174" y="4322384"/>
              <a:ext cx="2321526" cy="339725"/>
            </a:xfrm>
            <a:prstGeom prst="rect">
              <a:avLst/>
            </a:prstGeom>
            <a:noFill/>
          </p:spPr>
          <p:txBody>
            <a:bodyPr wrap="square" rtlCol="0">
              <a:spAutoFit/>
            </a:bodyPr>
            <a:lstStyle/>
            <a:p>
              <a:pPr algn="just">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1" name="文本框 30"/>
            <p:cNvSpPr txBox="1"/>
            <p:nvPr/>
          </p:nvSpPr>
          <p:spPr>
            <a:xfrm>
              <a:off x="6327173" y="4579422"/>
              <a:ext cx="4413851" cy="370840"/>
            </a:xfrm>
            <a:prstGeom prst="rect">
              <a:avLst/>
            </a:prstGeom>
            <a:noFill/>
          </p:spPr>
          <p:txBody>
            <a:bodyPr wrap="square" rtlCol="0">
              <a:spAutoFit/>
            </a:bodyPr>
            <a:lstStyle/>
            <a:p>
              <a:pPr algn="just">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6" name="Text Box 5"/>
          <p:cNvSpPr txBox="1"/>
          <p:nvPr/>
        </p:nvSpPr>
        <p:spPr>
          <a:xfrm>
            <a:off x="60325" y="1136015"/>
            <a:ext cx="12100560" cy="3692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To visualize the correlation between the Features and Label and multicollinearity problem  i have used bar plot and heatmap.</a:t>
            </a:r>
            <a:endParaRPr lang="en-US">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Skewness was checked and found that in </a:t>
            </a:r>
            <a:r>
              <a:rPr lang="en-IN" altLang="en-US">
                <a:latin typeface="Calibri" panose="020F0502020204030204" charset="0"/>
                <a:cs typeface="Calibri" panose="020F0502020204030204" charset="0"/>
                <a:sym typeface="+mn-ea"/>
              </a:rPr>
              <a:t>many</a:t>
            </a:r>
            <a:r>
              <a:rPr lang="en-US">
                <a:latin typeface="Calibri" panose="020F0502020204030204" charset="0"/>
                <a:cs typeface="Calibri" panose="020F0502020204030204" charset="0"/>
                <a:sym typeface="+mn-ea"/>
              </a:rPr>
              <a:t> columns skewness was present so later on it was treated with the help of power transform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Box plot to check whether there are outliers present or not in continuous data columns. Further found that in </a:t>
            </a:r>
            <a:r>
              <a:rPr lang="en-IN" altLang="en-US">
                <a:latin typeface="Calibri" panose="020F0502020204030204" charset="0"/>
                <a:cs typeface="Calibri" panose="020F0502020204030204" charset="0"/>
                <a:sym typeface="+mn-ea"/>
              </a:rPr>
              <a:t>many columns </a:t>
            </a:r>
            <a:r>
              <a:rPr lang="en-US">
                <a:latin typeface="Calibri" panose="020F0502020204030204" charset="0"/>
                <a:cs typeface="Calibri" panose="020F0502020204030204" charset="0"/>
                <a:sym typeface="+mn-ea"/>
              </a:rPr>
              <a:t>outliers were present which were later on removed by using z-score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Standard Scaler method to standardize the data.</a:t>
            </a:r>
            <a:endParaRPr lang="en-US">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IN" altLang="en-US">
                <a:latin typeface="Calibri" panose="020F0502020204030204" charset="0"/>
                <a:cs typeface="Calibri" panose="020F0502020204030204" charset="0"/>
                <a:sym typeface="+mn-ea"/>
              </a:rPr>
              <a:t>Data of label target variable was not balanced. So by using SMOTE Technique data was balanced.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Split, Train and Test to build the machine learning model. Found best random state and accuracy.</a:t>
            </a:r>
            <a:endParaRPr lang="en-US">
              <a:latin typeface="Calibri" panose="020F0502020204030204" charset="0"/>
              <a:cs typeface="Calibri" panose="020F050202020403020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450" decel="100000" fill="hold"/>
                                        <p:tgtEl>
                                          <p:spTgt spid="1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450" decel="100000" fill="hold"/>
                                        <p:tgtEl>
                                          <p:spTgt spid="14"/>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5" y="215900"/>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Model Building</a:t>
            </a:r>
            <a:endParaRPr lang="en-IN" altLang="zh-CN" sz="2800" b="1" u="sng" dirty="0">
              <a:solidFill>
                <a:srgbClr val="08181A"/>
              </a:solidFill>
              <a:latin typeface="Microsoft YaHei" panose="020B0503020204020204" pitchFamily="34" charset="-122"/>
              <a:ea typeface="Microsoft YaHei" panose="020B0503020204020204" pitchFamily="34" charset="-122"/>
              <a:cs typeface="+mj-cs"/>
            </a:endParaRPr>
          </a:p>
        </p:txBody>
      </p:sp>
      <p:sp>
        <p:nvSpPr>
          <p:cNvPr id="5" name="Text Box 4"/>
          <p:cNvSpPr txBox="1"/>
          <p:nvPr/>
        </p:nvSpPr>
        <p:spPr>
          <a:xfrm>
            <a:off x="0" y="908050"/>
            <a:ext cx="12192000" cy="3830955"/>
          </a:xfrm>
          <a:prstGeom prst="rect">
            <a:avLst/>
          </a:prstGeom>
          <a:noFill/>
        </p:spPr>
        <p:txBody>
          <a:bodyPr wrap="square" rtlCol="0">
            <a:spAutoFit/>
          </a:bodyPr>
          <a:p>
            <a:pPr indent="0" algn="just">
              <a:lnSpc>
                <a:spcPct val="150000"/>
              </a:lnSpc>
              <a:buNone/>
            </a:pPr>
            <a:r>
              <a:rPr lang="en-US">
                <a:latin typeface="Calibri" panose="020F0502020204030204" charset="0"/>
                <a:cs typeface="Calibri" panose="020F0502020204030204" charset="0"/>
                <a:sym typeface="+mn-ea"/>
              </a:rPr>
              <a:t>Since ‘</a:t>
            </a:r>
            <a:r>
              <a:rPr lang="en-IN" altLang="en-US">
                <a:latin typeface="Calibri" panose="020F0502020204030204" charset="0"/>
                <a:cs typeface="Calibri" panose="020F0502020204030204" charset="0"/>
                <a:sym typeface="+mn-ea"/>
              </a:rPr>
              <a:t>label’ </a:t>
            </a:r>
            <a:r>
              <a:rPr lang="en-US">
                <a:latin typeface="Calibri" panose="020F0502020204030204" charset="0"/>
                <a:cs typeface="Calibri" panose="020F0502020204030204" charset="0"/>
                <a:sym typeface="+mn-ea"/>
              </a:rPr>
              <a:t>is my target variable which is </a:t>
            </a:r>
            <a:r>
              <a:rPr lang="en-IN" altLang="en-US">
                <a:latin typeface="Calibri" panose="020F0502020204030204" charset="0"/>
                <a:cs typeface="Calibri" panose="020F0502020204030204" charset="0"/>
                <a:sym typeface="+mn-ea"/>
              </a:rPr>
              <a:t>categorical </a:t>
            </a:r>
            <a:r>
              <a:rPr lang="en-US">
                <a:latin typeface="Calibri" panose="020F0502020204030204" charset="0"/>
                <a:cs typeface="Calibri" panose="020F0502020204030204" charset="0"/>
                <a:sym typeface="+mn-ea"/>
              </a:rPr>
              <a:t>in nature, so that we came to know that it is </a:t>
            </a:r>
            <a:r>
              <a:rPr lang="en-IN" altLang="en-US">
                <a:latin typeface="Calibri" panose="020F0502020204030204" charset="0"/>
                <a:cs typeface="Calibri" panose="020F0502020204030204" charset="0"/>
                <a:sym typeface="+mn-ea"/>
              </a:rPr>
              <a:t>Classification </a:t>
            </a:r>
            <a:r>
              <a:rPr lang="en-US">
                <a:latin typeface="Calibri" panose="020F0502020204030204" charset="0"/>
                <a:cs typeface="Calibri" panose="020F0502020204030204" charset="0"/>
                <a:sym typeface="+mn-ea"/>
              </a:rPr>
              <a:t>type problem.</a:t>
            </a:r>
            <a:endParaRPr lang="en-US">
              <a:latin typeface="Calibri" panose="020F0502020204030204" charset="0"/>
              <a:cs typeface="Calibri" panose="020F0502020204030204" charset="0"/>
            </a:endParaRPr>
          </a:p>
          <a:p>
            <a:pPr indent="0" algn="just">
              <a:lnSpc>
                <a:spcPct val="150000"/>
              </a:lnSpc>
              <a:buNone/>
            </a:pPr>
            <a:r>
              <a:rPr lang="en-IN" dirty="0">
                <a:effectLst/>
                <a:latin typeface="Calibri" panose="020F0502020204030204" charset="0"/>
                <a:ea typeface="Calibri" panose="020F0502020204030204" charset="0"/>
                <a:cs typeface="Calibri" panose="020F0502020204030204" charset="0"/>
                <a:sym typeface="+mn-ea"/>
              </a:rPr>
              <a:t>After the pre-processing</a:t>
            </a:r>
            <a:r>
              <a:rPr lang="en-US" altLang="en-IN" dirty="0">
                <a:effectLst/>
                <a:latin typeface="Calibri" panose="020F0502020204030204" charset="0"/>
                <a:ea typeface="Calibri" panose="020F0502020204030204" charset="0"/>
                <a:cs typeface="Calibri" panose="020F0502020204030204" charset="0"/>
                <a:sym typeface="+mn-ea"/>
              </a:rPr>
              <a:t>, </a:t>
            </a:r>
            <a:r>
              <a:rPr lang="en-IN" dirty="0">
                <a:effectLst/>
                <a:latin typeface="Calibri" panose="020F0502020204030204" charset="0"/>
                <a:ea typeface="Calibri" panose="020F0502020204030204" charset="0"/>
                <a:cs typeface="Calibri" panose="020F0502020204030204" charset="0"/>
                <a:sym typeface="+mn-ea"/>
              </a:rPr>
              <a:t>data cleaning </a:t>
            </a:r>
            <a:r>
              <a:rPr lang="en-US" altLang="en-IN" dirty="0">
                <a:effectLst/>
                <a:latin typeface="Calibri" panose="020F0502020204030204" charset="0"/>
                <a:ea typeface="Calibri" panose="020F0502020204030204" charset="0"/>
                <a:cs typeface="Calibri" panose="020F0502020204030204" charset="0"/>
                <a:sym typeface="+mn-ea"/>
              </a:rPr>
              <a:t>and </a:t>
            </a:r>
            <a:r>
              <a:rPr lang="en-IN" altLang="en-US" dirty="0">
                <a:effectLst/>
                <a:latin typeface="Calibri" panose="020F0502020204030204" charset="0"/>
                <a:ea typeface="Calibri" panose="020F0502020204030204" charset="0"/>
                <a:cs typeface="Calibri" panose="020F0502020204030204" charset="0"/>
                <a:sym typeface="+mn-ea"/>
              </a:rPr>
              <a:t>lastly using PCA Technqiue </a:t>
            </a:r>
            <a:r>
              <a:rPr lang="en-IN" dirty="0">
                <a:effectLst/>
                <a:latin typeface="Calibri" panose="020F0502020204030204" charset="0"/>
                <a:ea typeface="Calibri" panose="020F0502020204030204" charset="0"/>
                <a:cs typeface="Calibri" panose="020F0502020204030204" charset="0"/>
                <a:sym typeface="+mn-ea"/>
              </a:rPr>
              <a:t>I left with 20 columns including target. The algorithms used on training the data are as follows:</a:t>
            </a:r>
            <a:endParaRPr lang="en-IN" dirty="0">
              <a:effectLst/>
              <a:latin typeface="Calibri" panose="020F0502020204030204" charset="0"/>
              <a:ea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1.Xtreme Gradient Boosting </a:t>
            </a:r>
            <a:r>
              <a:rPr lang="en-IN" altLang="en-US">
                <a:latin typeface="Calibri" panose="020F0502020204030204" charset="0"/>
                <a:cs typeface="Calibri" panose="020F0502020204030204" charset="0"/>
                <a:sym typeface="+mn-ea"/>
              </a:rPr>
              <a:t>Classifier</a:t>
            </a:r>
            <a:r>
              <a:rPr lang="en-US">
                <a:latin typeface="Calibri" panose="020F0502020204030204" charset="0"/>
                <a:cs typeface="Calibri" panose="020F0502020204030204" charset="0"/>
                <a:sym typeface="+mn-ea"/>
              </a:rPr>
              <a:t>(XGB)</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2.</a:t>
            </a:r>
            <a:r>
              <a:rPr lang="en-US">
                <a:latin typeface="Calibri" panose="020F0502020204030204" charset="0"/>
                <a:cs typeface="Calibri" panose="020F0502020204030204" charset="0"/>
                <a:sym typeface="+mn-ea"/>
              </a:rPr>
              <a:t>Ada Boost </a:t>
            </a:r>
            <a:r>
              <a:rPr lang="en-IN" altLang="en-US">
                <a:latin typeface="Calibri" panose="020F0502020204030204" charset="0"/>
                <a:cs typeface="Calibri" panose="020F0502020204030204" charset="0"/>
                <a:sym typeface="+mn-ea"/>
              </a:rPr>
              <a:t>Classifier</a:t>
            </a:r>
            <a:endParaRPr lang="en-US">
              <a:latin typeface="Calibri" panose="020F0502020204030204" charset="0"/>
              <a:cs typeface="Calibri" panose="020F0502020204030204" charset="0"/>
              <a:sym typeface="+mn-ea"/>
            </a:endParaRPr>
          </a:p>
          <a:p>
            <a:pPr indent="0" algn="just">
              <a:lnSpc>
                <a:spcPct val="150000"/>
              </a:lnSpc>
              <a:buNone/>
            </a:pPr>
            <a:r>
              <a:rPr lang="en-US">
                <a:latin typeface="Calibri" panose="020F0502020204030204" charset="0"/>
                <a:cs typeface="Calibri" panose="020F0502020204030204" charset="0"/>
                <a:sym typeface="+mn-ea"/>
              </a:rPr>
              <a:t>3.</a:t>
            </a:r>
            <a:r>
              <a:rPr lang="en-US">
                <a:latin typeface="Calibri" panose="020F0502020204030204" charset="0"/>
                <a:cs typeface="Calibri" panose="020F0502020204030204" charset="0"/>
                <a:sym typeface="+mn-ea"/>
              </a:rPr>
              <a:t>Gradient Boosting </a:t>
            </a:r>
            <a:r>
              <a:rPr lang="en-IN" altLang="en-US">
                <a:latin typeface="Calibri" panose="020F0502020204030204" charset="0"/>
                <a:cs typeface="Calibri" panose="020F0502020204030204" charset="0"/>
                <a:sym typeface="+mn-ea"/>
              </a:rPr>
              <a:t>Classifier</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4.Random Forest </a:t>
            </a:r>
            <a:r>
              <a:rPr lang="en-IN" altLang="en-US">
                <a:latin typeface="Calibri" panose="020F0502020204030204" charset="0"/>
                <a:cs typeface="Calibri" panose="020F0502020204030204" charset="0"/>
                <a:sym typeface="+mn-ea"/>
              </a:rPr>
              <a:t>Classifier</a:t>
            </a:r>
            <a:endParaRPr lang="en-IN" altLang="en-US">
              <a:latin typeface="Calibri" panose="020F0502020204030204" charset="0"/>
              <a:cs typeface="Calibri" panose="020F0502020204030204" charset="0"/>
              <a:sym typeface="+mn-ea"/>
            </a:endParaRPr>
          </a:p>
          <a:p>
            <a:pPr indent="0" algn="just">
              <a:lnSpc>
                <a:spcPct val="150000"/>
              </a:lnSpc>
              <a:buNone/>
            </a:pPr>
            <a:r>
              <a:rPr lang="en-IN" altLang="en-US">
                <a:latin typeface="Calibri" panose="020F0502020204030204" charset="0"/>
                <a:cs typeface="Calibri" panose="020F0502020204030204" charset="0"/>
              </a:rPr>
              <a:t>5.Decision Tree Classifier</a:t>
            </a:r>
            <a:endParaRPr lang="en-IN" altLang="en-US">
              <a:latin typeface="Calibri" panose="020F0502020204030204" charset="0"/>
              <a:cs typeface="Calibri" panose="020F0502020204030204" charset="0"/>
            </a:endParaRPr>
          </a:p>
          <a:p>
            <a:pPr indent="0" algn="just">
              <a:lnSpc>
                <a:spcPct val="150000"/>
              </a:lnSpc>
              <a:buNone/>
            </a:pPr>
            <a:r>
              <a:rPr lang="en-IN" altLang="en-US">
                <a:latin typeface="Calibri" panose="020F0502020204030204" charset="0"/>
                <a:cs typeface="Calibri" panose="020F0502020204030204" charset="0"/>
              </a:rPr>
              <a:t>6.Logistic Regression</a:t>
            </a:r>
            <a:endParaRPr lang="en-IN" alt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58470"/>
            <a:ext cx="12192000" cy="478155"/>
          </a:xfrm>
          <a:prstGeom prst="rect">
            <a:avLst/>
          </a:prstGeom>
          <a:noFill/>
        </p:spPr>
        <p:txBody>
          <a:bodyPr wrap="square" rtlCol="0">
            <a:spAutoFit/>
          </a:bodyPr>
          <a:lstStyle/>
          <a:p>
            <a:pPr algn="ctr">
              <a:lnSpc>
                <a:spcPct val="90000"/>
              </a:lnSpc>
              <a:spcBef>
                <a:spcPct val="0"/>
              </a:spcBef>
            </a:pPr>
            <a:r>
              <a:rPr lang="en-IN" altLang="zh-CN" sz="2800" b="1" u="sng" dirty="0">
                <a:solidFill>
                  <a:srgbClr val="08181A"/>
                </a:solidFill>
                <a:latin typeface="Microsoft YaHei" panose="020B0503020204020204" pitchFamily="34" charset="-122"/>
                <a:ea typeface="Microsoft YaHei" panose="020B0503020204020204" pitchFamily="34" charset="-122"/>
                <a:cs typeface="Calibri Light" panose="020F0302020204030204" charset="0"/>
              </a:rPr>
              <a:t>Contents</a:t>
            </a:r>
            <a:endParaRPr lang="en-IN" altLang="zh-CN" sz="2800" b="1" u="sng" dirty="0">
              <a:solidFill>
                <a:srgbClr val="08181A"/>
              </a:solidFill>
              <a:latin typeface="Microsoft YaHei" panose="020B0503020204020204" pitchFamily="34" charset="-122"/>
              <a:ea typeface="Microsoft YaHei" panose="020B0503020204020204" pitchFamily="34" charset="-122"/>
              <a:cs typeface="Calibri Light" panose="020F0302020204030204" charset="0"/>
            </a:endParaRPr>
          </a:p>
        </p:txBody>
      </p:sp>
      <p:sp>
        <p:nvSpPr>
          <p:cNvPr id="4" name="Text Box 3"/>
          <p:cNvSpPr txBox="1"/>
          <p:nvPr/>
        </p:nvSpPr>
        <p:spPr>
          <a:xfrm>
            <a:off x="10160" y="1064895"/>
            <a:ext cx="12181840" cy="563118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Introduction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Statement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Understanding</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&amp; Model Building Flowchart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Exploratory Data Analysis (EDA)</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Visualizations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Steps Done</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Model Building</a:t>
            </a:r>
            <a:endParaRPr lang="en-US" dirty="0">
              <a:latin typeface="Calibri" panose="020F0502020204030204" charset="0"/>
              <a:ea typeface="Microsoft Sans Serif" panose="020B0604020202020204" pitchFamily="34" charset="0"/>
              <a:cs typeface="Calibri" panose="020F0502020204030204" charset="0"/>
              <a:sym typeface="+mn-ea"/>
            </a:endParaRPr>
          </a:p>
          <a:p>
            <a:pPr marL="285750" indent="-285750" algn="just">
              <a:lnSpc>
                <a:spcPct val="150000"/>
              </a:lnSpc>
              <a:buFont typeface="Wingdings" panose="05000000000000000000" charset="0"/>
              <a:buChar char="Ø"/>
            </a:pPr>
            <a:r>
              <a:rPr lang="en-IN" altLang="en-US" dirty="0">
                <a:latin typeface="Calibri" panose="020F0502020204030204" charset="0"/>
                <a:ea typeface="Microsoft Sans Serif" panose="020B0604020202020204" pitchFamily="34" charset="0"/>
                <a:cs typeface="Calibri" panose="020F0502020204030204" charset="0"/>
                <a:sym typeface="+mn-ea"/>
              </a:rPr>
              <a:t>ROC-AUC Curve</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Hyper Parameter Tuning and Creating Final Model</a:t>
            </a:r>
            <a:endParaRPr lang="en-US" dirty="0">
              <a:latin typeface="Calibri" panose="020F0502020204030204" charset="0"/>
              <a:ea typeface="Microsoft Sans Serif" panose="020B0604020202020204" pitchFamily="3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Saving the model and prediction results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Conclusion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buFont typeface="Wingdings" panose="05000000000000000000" charset="0"/>
              <a:buChar char="Ø"/>
            </a:pPr>
            <a:endParaRPr lang="en-US">
              <a:latin typeface="Calibri" panose="020F0502020204030204" charset="0"/>
              <a:cs typeface="Calibri" panose="020F050202020403020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sym typeface="+mn-ea"/>
              </a:rPr>
              <a:t>Xtreme Gradient Boosting </a:t>
            </a:r>
            <a:r>
              <a:rPr lang="en-IN" altLang="en-US" sz="2800" b="1" u="sng"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sym typeface="+mn-ea"/>
              </a:rPr>
              <a:t>Classifier</a:t>
            </a:r>
            <a:endParaRPr lang="en-IN" altLang="en-US" sz="2800" b="1" u="sng"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sym typeface="+mn-ea"/>
            </a:endParaRPr>
          </a:p>
        </p:txBody>
      </p:sp>
      <p:pic>
        <p:nvPicPr>
          <p:cNvPr id="2" name="Picture 5"/>
          <p:cNvPicPr>
            <a:picLocks noChangeAspect="1"/>
          </p:cNvPicPr>
          <p:nvPr/>
        </p:nvPicPr>
        <p:blipFill>
          <a:blip r:embed="rId1"/>
          <a:stretch>
            <a:fillRect/>
          </a:stretch>
        </p:blipFill>
        <p:spPr>
          <a:xfrm>
            <a:off x="-317" y="777240"/>
            <a:ext cx="5268595" cy="2118360"/>
          </a:xfrm>
          <a:prstGeom prst="rect">
            <a:avLst/>
          </a:prstGeom>
          <a:noFill/>
          <a:ln>
            <a:noFill/>
          </a:ln>
        </p:spPr>
      </p:pic>
      <p:pic>
        <p:nvPicPr>
          <p:cNvPr id="4" name="Picture 6"/>
          <p:cNvPicPr>
            <a:picLocks noChangeAspect="1"/>
          </p:cNvPicPr>
          <p:nvPr/>
        </p:nvPicPr>
        <p:blipFill>
          <a:blip r:embed="rId2"/>
          <a:stretch>
            <a:fillRect/>
          </a:stretch>
        </p:blipFill>
        <p:spPr>
          <a:xfrm>
            <a:off x="0" y="3033713"/>
            <a:ext cx="5271770" cy="2679065"/>
          </a:xfrm>
          <a:prstGeom prst="rect">
            <a:avLst/>
          </a:prstGeom>
          <a:noFill/>
          <a:ln>
            <a:noFill/>
          </a:ln>
        </p:spPr>
      </p:pic>
      <p:sp>
        <p:nvSpPr>
          <p:cNvPr id="16" name="Text Box 15"/>
          <p:cNvSpPr txBox="1"/>
          <p:nvPr/>
        </p:nvSpPr>
        <p:spPr>
          <a:xfrm>
            <a:off x="5638165" y="821690"/>
            <a:ext cx="6217920" cy="922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XGB Classifier model and checked for its evaluation metrics. The model is giving testing score as 87.54%.</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Ada Boost </a:t>
            </a: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Classifier</a:t>
            </a:r>
            <a:endParaRPr lang="en-IN" altLang="en-US" sz="2800" b="1" u="sng" dirty="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endParaRPr>
          </a:p>
        </p:txBody>
      </p:sp>
      <p:pic>
        <p:nvPicPr>
          <p:cNvPr id="15" name="Picture 7"/>
          <p:cNvPicPr>
            <a:picLocks noChangeAspect="1"/>
          </p:cNvPicPr>
          <p:nvPr/>
        </p:nvPicPr>
        <p:blipFill>
          <a:blip r:embed="rId1"/>
          <a:stretch>
            <a:fillRect/>
          </a:stretch>
        </p:blipFill>
        <p:spPr>
          <a:xfrm>
            <a:off x="0" y="901700"/>
            <a:ext cx="5697855" cy="5500370"/>
          </a:xfrm>
          <a:prstGeom prst="rect">
            <a:avLst/>
          </a:prstGeom>
          <a:noFill/>
          <a:ln>
            <a:noFill/>
          </a:ln>
        </p:spPr>
      </p:pic>
      <p:sp>
        <p:nvSpPr>
          <p:cNvPr id="2" name="Text Box 1"/>
          <p:cNvSpPr txBox="1"/>
          <p:nvPr/>
        </p:nvSpPr>
        <p:spPr>
          <a:xfrm>
            <a:off x="6176010" y="953770"/>
            <a:ext cx="5639435"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Ada Boost Classifier model and checked for its evaluation metrics. The model is giving testing score as 79.18%.</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635" y="160655"/>
            <a:ext cx="12192635" cy="86550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Gradient Boosting </a:t>
            </a: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Classifier</a:t>
            </a:r>
            <a:endPar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a:p>
            <a:pPr algn="ctr">
              <a:lnSpc>
                <a:spcPct val="90000"/>
              </a:lnSpc>
              <a:spcBef>
                <a:spcPct val="0"/>
              </a:spcBef>
            </a:pP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8"/>
          <p:cNvPicPr>
            <a:picLocks noChangeAspect="1"/>
          </p:cNvPicPr>
          <p:nvPr/>
        </p:nvPicPr>
        <p:blipFill>
          <a:blip r:embed="rId1"/>
          <a:stretch>
            <a:fillRect/>
          </a:stretch>
        </p:blipFill>
        <p:spPr>
          <a:xfrm>
            <a:off x="67945" y="734695"/>
            <a:ext cx="5664835" cy="5825490"/>
          </a:xfrm>
          <a:prstGeom prst="rect">
            <a:avLst/>
          </a:prstGeom>
          <a:noFill/>
          <a:ln>
            <a:noFill/>
          </a:ln>
        </p:spPr>
      </p:pic>
      <p:sp>
        <p:nvSpPr>
          <p:cNvPr id="34" name="Text Box 33"/>
          <p:cNvSpPr txBox="1"/>
          <p:nvPr/>
        </p:nvSpPr>
        <p:spPr>
          <a:xfrm>
            <a:off x="6009005" y="846455"/>
            <a:ext cx="5974080"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Gradient Boosting Classifier model and checked for its evaluation metrics. The model is giving testing score as 82.54%.</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Random Forest</a:t>
            </a: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 Classifier</a:t>
            </a:r>
            <a:endParaRPr lang="en-IN" altLang="en-US" sz="2800" b="1" u="sng" dirty="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endParaRPr>
          </a:p>
        </p:txBody>
      </p:sp>
      <p:pic>
        <p:nvPicPr>
          <p:cNvPr id="17" name="Picture 9"/>
          <p:cNvPicPr>
            <a:picLocks noChangeAspect="1"/>
          </p:cNvPicPr>
          <p:nvPr/>
        </p:nvPicPr>
        <p:blipFill>
          <a:blip r:embed="rId1"/>
          <a:stretch>
            <a:fillRect/>
          </a:stretch>
        </p:blipFill>
        <p:spPr>
          <a:xfrm>
            <a:off x="0" y="789940"/>
            <a:ext cx="5377180" cy="5940425"/>
          </a:xfrm>
          <a:prstGeom prst="rect">
            <a:avLst/>
          </a:prstGeom>
          <a:noFill/>
          <a:ln>
            <a:noFill/>
          </a:ln>
        </p:spPr>
      </p:pic>
      <p:sp>
        <p:nvSpPr>
          <p:cNvPr id="3" name="Text Box 2"/>
          <p:cNvSpPr txBox="1"/>
          <p:nvPr/>
        </p:nvSpPr>
        <p:spPr>
          <a:xfrm>
            <a:off x="5638165" y="862330"/>
            <a:ext cx="6207760"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Random Forest Classifier model and checked for its evaluation metrics. The model is giving testing score as 93.86%.</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Decision </a:t>
            </a:r>
            <a:r>
              <a:rPr lang="en-I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Tree </a:t>
            </a: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Classifier</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4" name="Picture 10"/>
          <p:cNvPicPr>
            <a:picLocks noChangeAspect="1"/>
          </p:cNvPicPr>
          <p:nvPr/>
        </p:nvPicPr>
        <p:blipFill>
          <a:blip r:embed="rId1"/>
          <a:stretch>
            <a:fillRect/>
          </a:stretch>
        </p:blipFill>
        <p:spPr>
          <a:xfrm>
            <a:off x="0" y="791210"/>
            <a:ext cx="5781675" cy="5850255"/>
          </a:xfrm>
          <a:prstGeom prst="rect">
            <a:avLst/>
          </a:prstGeom>
          <a:noFill/>
          <a:ln>
            <a:noFill/>
          </a:ln>
        </p:spPr>
      </p:pic>
      <p:sp>
        <p:nvSpPr>
          <p:cNvPr id="13" name="Text Box 12"/>
          <p:cNvSpPr txBox="1"/>
          <p:nvPr/>
        </p:nvSpPr>
        <p:spPr>
          <a:xfrm>
            <a:off x="5983605" y="922655"/>
            <a:ext cx="5832475"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Decision Tree  Classifier model and checked for its evaluation metrics. The model is giving testing score as 87.88%.</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283845"/>
            <a:ext cx="12191365" cy="478155"/>
          </a:xfrm>
          <a:prstGeom prst="rect">
            <a:avLst/>
          </a:prstGeom>
          <a:noFill/>
        </p:spPr>
        <p:txBody>
          <a:bodyPr wrap="square" rtlCol="0">
            <a:spAutoFit/>
          </a:bodyPr>
          <a:p>
            <a:pPr algn="ctr">
              <a:lnSpc>
                <a:spcPct val="90000"/>
              </a:lnSpc>
              <a:spcBef>
                <a:spcPct val="0"/>
              </a:spcBef>
            </a:pPr>
            <a:r>
              <a:rPr lang="en-IN" altLang="en-US"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Logistic Regression</a:t>
            </a:r>
            <a:endParaRPr lang="en-US" sz="2800">
              <a:latin typeface="Microsoft YaHei" panose="020B0503020204020204" pitchFamily="34" charset="-122"/>
              <a:ea typeface="Microsoft YaHei" panose="020B0503020204020204" pitchFamily="34" charset="-122"/>
            </a:endParaRPr>
          </a:p>
        </p:txBody>
      </p:sp>
      <p:pic>
        <p:nvPicPr>
          <p:cNvPr id="19" name="Picture 11"/>
          <p:cNvPicPr>
            <a:picLocks noChangeAspect="1"/>
          </p:cNvPicPr>
          <p:nvPr/>
        </p:nvPicPr>
        <p:blipFill>
          <a:blip r:embed="rId1"/>
          <a:stretch>
            <a:fillRect/>
          </a:stretch>
        </p:blipFill>
        <p:spPr>
          <a:xfrm>
            <a:off x="0" y="853440"/>
            <a:ext cx="5636260" cy="5800725"/>
          </a:xfrm>
          <a:prstGeom prst="rect">
            <a:avLst/>
          </a:prstGeom>
          <a:noFill/>
          <a:ln>
            <a:noFill/>
          </a:ln>
        </p:spPr>
      </p:pic>
      <p:sp>
        <p:nvSpPr>
          <p:cNvPr id="3" name="Text Box 2"/>
          <p:cNvSpPr txBox="1"/>
          <p:nvPr/>
        </p:nvSpPr>
        <p:spPr>
          <a:xfrm>
            <a:off x="5760720" y="984250"/>
            <a:ext cx="6298565" cy="922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Logistic Regression model and checked for its evaluation metrics. The model is giving testing score as 77.11%.</a:t>
            </a:r>
            <a:endParaRPr lang="en-US">
              <a:latin typeface="Calibri" panose="020F0502020204030204" charset="0"/>
              <a:cs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85" y="304165"/>
            <a:ext cx="12161520" cy="521970"/>
          </a:xfrm>
          <a:prstGeom prst="rect">
            <a:avLst/>
          </a:prstGeom>
          <a:noFill/>
        </p:spPr>
        <p:txBody>
          <a:bodyPr wrap="square" rtlCol="0">
            <a:spAutoFit/>
          </a:bodyPr>
          <a:p>
            <a:pPr algn="ctr"/>
            <a:r>
              <a:rPr lang="en-IN" altLang="en-US" sz="2800" b="1" u="sng">
                <a:latin typeface="Microsoft YaHei" panose="020B0503020204020204" pitchFamily="34" charset="-122"/>
                <a:ea typeface="Microsoft YaHei" panose="020B0503020204020204" pitchFamily="34" charset="-122"/>
              </a:rPr>
              <a:t>ROC-AUC Curve for all the models</a:t>
            </a:r>
            <a:endParaRPr lang="en-IN" altLang="en-US" sz="2800" b="1" u="sng">
              <a:latin typeface="Microsoft YaHei" panose="020B0503020204020204" pitchFamily="34" charset="-122"/>
              <a:ea typeface="Microsoft YaHei" panose="020B0503020204020204" pitchFamily="34" charset="-122"/>
            </a:endParaRPr>
          </a:p>
        </p:txBody>
      </p:sp>
      <p:pic>
        <p:nvPicPr>
          <p:cNvPr id="103" name="Picture 102"/>
          <p:cNvPicPr/>
          <p:nvPr/>
        </p:nvPicPr>
        <p:blipFill>
          <a:blip r:embed="rId1"/>
          <a:stretch>
            <a:fillRect/>
          </a:stretch>
        </p:blipFill>
        <p:spPr>
          <a:xfrm>
            <a:off x="196532" y="1187450"/>
            <a:ext cx="4901565" cy="3327400"/>
          </a:xfrm>
          <a:prstGeom prst="rect">
            <a:avLst/>
          </a:prstGeom>
          <a:noFill/>
          <a:ln w="9525">
            <a:noFill/>
          </a:ln>
        </p:spPr>
      </p:pic>
      <p:sp>
        <p:nvSpPr>
          <p:cNvPr id="4" name="Text Box 3"/>
          <p:cNvSpPr txBox="1"/>
          <p:nvPr/>
        </p:nvSpPr>
        <p:spPr>
          <a:xfrm>
            <a:off x="5344795" y="1257935"/>
            <a:ext cx="5527675" cy="922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 have generated the ROC Curve for all the models used here and it shows the AUC score for the models.</a:t>
            </a:r>
            <a:endParaRPr lang="en-US">
              <a:latin typeface="Calibri" panose="020F0502020204030204" charset="0"/>
              <a:cs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263525"/>
            <a:ext cx="12190730"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Hyperparameter Tuning And Creating Final Model</a:t>
            </a:r>
            <a:endParaRPr lang="en-US" sz="2800">
              <a:latin typeface="Microsoft YaHei" panose="020B0503020204020204" pitchFamily="34" charset="-122"/>
              <a:ea typeface="Microsoft YaHei" panose="020B0503020204020204" pitchFamily="34" charset="-122"/>
            </a:endParaRPr>
          </a:p>
        </p:txBody>
      </p:sp>
      <p:pic>
        <p:nvPicPr>
          <p:cNvPr id="21" name="Picture 13"/>
          <p:cNvPicPr>
            <a:picLocks noChangeAspect="1"/>
          </p:cNvPicPr>
          <p:nvPr/>
        </p:nvPicPr>
        <p:blipFill>
          <a:blip r:embed="rId1"/>
          <a:stretch>
            <a:fillRect/>
          </a:stretch>
        </p:blipFill>
        <p:spPr>
          <a:xfrm>
            <a:off x="0" y="1046480"/>
            <a:ext cx="5748655" cy="2996565"/>
          </a:xfrm>
          <a:prstGeom prst="rect">
            <a:avLst/>
          </a:prstGeom>
          <a:noFill/>
          <a:ln>
            <a:noFill/>
          </a:ln>
        </p:spPr>
      </p:pic>
      <p:pic>
        <p:nvPicPr>
          <p:cNvPr id="22" name="Picture 14"/>
          <p:cNvPicPr>
            <a:picLocks noChangeAspect="1"/>
          </p:cNvPicPr>
          <p:nvPr/>
        </p:nvPicPr>
        <p:blipFill>
          <a:blip r:embed="rId2"/>
          <a:stretch>
            <a:fillRect/>
          </a:stretch>
        </p:blipFill>
        <p:spPr>
          <a:xfrm>
            <a:off x="6101080" y="1047115"/>
            <a:ext cx="6089650" cy="2995930"/>
          </a:xfrm>
          <a:prstGeom prst="rect">
            <a:avLst/>
          </a:prstGeom>
          <a:noFill/>
          <a:ln>
            <a:noFill/>
          </a:ln>
        </p:spPr>
      </p:pic>
      <p:sp>
        <p:nvSpPr>
          <p:cNvPr id="3" name="Text Box 2"/>
          <p:cNvSpPr txBox="1"/>
          <p:nvPr/>
        </p:nvSpPr>
        <p:spPr>
          <a:xfrm>
            <a:off x="1270" y="4311015"/>
            <a:ext cx="12189460"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I have used Grid Search CV to tuned the model and g</a:t>
            </a:r>
            <a:r>
              <a:rPr lang="en-IN" altLang="en-US">
                <a:latin typeface="Calibri" panose="020F0502020204030204" charset="0"/>
                <a:cs typeface="Calibri" panose="020F0502020204030204" charset="0"/>
                <a:sym typeface="+mn-ea"/>
              </a:rPr>
              <a:t>o</a:t>
            </a:r>
            <a:r>
              <a:rPr lang="en-US">
                <a:latin typeface="Calibri" panose="020F0502020204030204" charset="0"/>
                <a:cs typeface="Calibri" panose="020F0502020204030204" charset="0"/>
                <a:sym typeface="+mn-ea"/>
              </a:rPr>
              <a:t>t the best parameters of </a:t>
            </a:r>
            <a:r>
              <a:rPr lang="en-IN" altLang="en-US">
                <a:latin typeface="Calibri" panose="020F0502020204030204" charset="0"/>
                <a:cs typeface="Calibri" panose="020F0502020204030204" charset="0"/>
                <a:sym typeface="+mn-ea"/>
              </a:rPr>
              <a:t>Random Forest Classifier </a:t>
            </a:r>
            <a:r>
              <a:rPr lang="en-US">
                <a:latin typeface="Calibri" panose="020F0502020204030204" charset="0"/>
                <a:cs typeface="Calibri" panose="020F0502020204030204" charset="0"/>
                <a:sym typeface="+mn-ea"/>
              </a:rPr>
              <a:t> And after getting the best parameters used  that for building final model to get the best accuracy.</a:t>
            </a:r>
            <a:endParaRPr lang="en-US">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After performing hyper parameter tuning using best parameters of Random Forest Classifier, the training,testing,cross validation and f1-scores reduced.So I am saving the model on which hyper parameter tuning was not done.</a:t>
            </a:r>
            <a:endParaRPr lang="en-US">
              <a:latin typeface="Calibri" panose="020F0502020204030204" charset="0"/>
              <a:cs typeface="Calibri" panose="020F0502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375285"/>
            <a:ext cx="12192635" cy="737235"/>
          </a:xfrm>
          <a:prstGeom prst="rect">
            <a:avLst/>
          </a:prstGeom>
          <a:noFill/>
        </p:spPr>
        <p:txBody>
          <a:bodyPr wrap="square" rtlCol="0">
            <a:spAutoFit/>
          </a:bodyPr>
          <a:p>
            <a:pPr indent="0" algn="ctr">
              <a:lnSpc>
                <a:spcPct val="150000"/>
              </a:lnSpc>
              <a:buFont typeface="Wingdings" panose="05000000000000000000" charset="0"/>
              <a:buNone/>
            </a:pPr>
            <a:r>
              <a:rPr lang="en-US" sz="2800" b="1" u="sng" dirty="0">
                <a:latin typeface="Microsoft YaHei" panose="020B0503020204020204" pitchFamily="34" charset="-122"/>
                <a:ea typeface="Microsoft YaHei" panose="020B0503020204020204" pitchFamily="34" charset="-122"/>
                <a:cs typeface="Calibri" panose="020F0502020204030204" charset="0"/>
                <a:sym typeface="+mn-ea"/>
              </a:rPr>
              <a:t>Saving The Model And Prediction From Saved Model</a:t>
            </a:r>
            <a:endParaRPr lang="en-US" sz="2800">
              <a:latin typeface="Microsoft YaHei" panose="020B0503020204020204" pitchFamily="34" charset="-122"/>
              <a:ea typeface="Microsoft YaHei" panose="020B0503020204020204" pitchFamily="34" charset="-122"/>
            </a:endParaRPr>
          </a:p>
        </p:txBody>
      </p:sp>
      <p:pic>
        <p:nvPicPr>
          <p:cNvPr id="23" name="Picture 15"/>
          <p:cNvPicPr>
            <a:picLocks noChangeAspect="1"/>
          </p:cNvPicPr>
          <p:nvPr/>
        </p:nvPicPr>
        <p:blipFill>
          <a:blip r:embed="rId1"/>
          <a:stretch>
            <a:fillRect/>
          </a:stretch>
        </p:blipFill>
        <p:spPr>
          <a:xfrm>
            <a:off x="669925" y="1245870"/>
            <a:ext cx="5267960" cy="1225550"/>
          </a:xfrm>
          <a:prstGeom prst="rect">
            <a:avLst/>
          </a:prstGeom>
          <a:noFill/>
          <a:ln>
            <a:noFill/>
          </a:ln>
        </p:spPr>
      </p:pic>
      <p:pic>
        <p:nvPicPr>
          <p:cNvPr id="24" name="Picture 16"/>
          <p:cNvPicPr>
            <a:picLocks noChangeAspect="1"/>
          </p:cNvPicPr>
          <p:nvPr/>
        </p:nvPicPr>
        <p:blipFill>
          <a:blip r:embed="rId2"/>
          <a:stretch>
            <a:fillRect/>
          </a:stretch>
        </p:blipFill>
        <p:spPr>
          <a:xfrm>
            <a:off x="669925" y="2604770"/>
            <a:ext cx="5268595" cy="1621790"/>
          </a:xfrm>
          <a:prstGeom prst="rect">
            <a:avLst/>
          </a:prstGeom>
          <a:noFill/>
          <a:ln>
            <a:noFill/>
          </a:ln>
        </p:spPr>
      </p:pic>
      <p:sp>
        <p:nvSpPr>
          <p:cNvPr id="3" name="Text Box 2"/>
          <p:cNvSpPr txBox="1"/>
          <p:nvPr/>
        </p:nvSpPr>
        <p:spPr>
          <a:xfrm>
            <a:off x="6277610" y="1329055"/>
            <a:ext cx="433133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IN" dirty="0">
                <a:effectLst/>
                <a:latin typeface="Calibri" panose="020F0502020204030204" charset="0"/>
                <a:ea typeface="Calibri" panose="020F0502020204030204" charset="0"/>
                <a:cs typeface="Calibri" panose="020F0502020204030204" charset="0"/>
                <a:sym typeface="+mn-ea"/>
              </a:rPr>
              <a:t>I have saved my final best model using </a:t>
            </a:r>
            <a:r>
              <a:rPr lang="en-US" altLang="en-IN" dirty="0" err="1">
                <a:effectLst/>
                <a:latin typeface="Calibri" panose="020F0502020204030204" charset="0"/>
                <a:ea typeface="Calibri" panose="020F0502020204030204" charset="0"/>
                <a:cs typeface="Calibri" panose="020F0502020204030204" charset="0"/>
                <a:sym typeface="+mn-ea"/>
              </a:rPr>
              <a:t>pickle </a:t>
            </a:r>
            <a:r>
              <a:rPr lang="en-IN" dirty="0">
                <a:effectLst/>
                <a:latin typeface="Calibri" panose="020F0502020204030204" charset="0"/>
                <a:ea typeface="Calibri" panose="020F0502020204030204" charset="0"/>
                <a:cs typeface="Calibri" panose="020F0502020204030204" charset="0"/>
                <a:sym typeface="+mn-ea"/>
              </a:rPr>
              <a:t>library and loaded saved model for predictions.</a:t>
            </a:r>
            <a:endParaRPr lang="en-IN" dirty="0">
              <a:effectLst/>
              <a:latin typeface="Calibri" panose="020F0502020204030204" charset="0"/>
              <a:ea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we can see the predicted values and actual values of defaulters and non-defaulters</a:t>
            </a:r>
            <a:r>
              <a:rPr lang="en-IN" dirty="0">
                <a:effectLst/>
                <a:latin typeface="Calibri" panose="020F0502020204030204" charset="0"/>
                <a:ea typeface="Calibri" panose="020F0502020204030204" charset="0"/>
                <a:cs typeface="Calibri" panose="020F0502020204030204" charset="0"/>
                <a:sym typeface="+mn-ea"/>
              </a:rPr>
              <a:t>.</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Conclusion</a:t>
            </a:r>
            <a:endParaRPr lang="en-US" sz="28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1275" y="478155"/>
            <a:ext cx="12110720" cy="59080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From the whole study we found that the MFIs have provided loan to the user who have no recharge or balance in their account which needs to be stopped. </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Also, the frequency of main account recharged in last 30 days &amp; 90 days we have seen the users with low frequency are causing huge losses, company should implement some kind of strategies to reduce like sending SMS alerts for notification.</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 We found the defaulting rate is higher in old customers list.</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endParaRPr lang="en-US" b="0" i="0" dirty="0">
              <a:effectLst/>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From this dataset we were able to understand that the selection of customers for the credit to know whether they are defaulters or non-defaulters are done on the basis of different features.</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Overall, we can say that this dataset is good for predicting the defaulters level using classification analysis and conclude that Gradient Boosting Classifier is the best working algorithm model we obtained. We can improve the data by adding some more features.</a:t>
            </a:r>
            <a:endParaRPr lang="en-US" b="0" i="0" dirty="0">
              <a:effectLst/>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endParaRPr lang="en-US">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 y="172720"/>
            <a:ext cx="12211685" cy="737235"/>
          </a:xfrm>
          <a:prstGeom prst="rect">
            <a:avLst/>
          </a:prstGeom>
          <a:noFill/>
        </p:spPr>
        <p:txBody>
          <a:bodyPr wrap="square" rtlCol="0">
            <a:spAutoFit/>
          </a:bodyPr>
          <a:p>
            <a:pPr algn="ctr">
              <a:lnSpc>
                <a:spcPct val="150000"/>
              </a:lnSpc>
            </a:pPr>
            <a:r>
              <a:rPr lang="en-US" sz="2800" b="1" u="sng">
                <a:latin typeface="Microsoft YaHei" panose="020B0503020204020204" pitchFamily="34" charset="-122"/>
                <a:ea typeface="Microsoft YaHei" panose="020B0503020204020204" pitchFamily="34" charset="-122"/>
                <a:cs typeface="Calibri" panose="020F0502020204030204" charset="0"/>
              </a:rPr>
              <a:t>INTRODUCTION</a:t>
            </a:r>
            <a:endParaRPr lang="en-US" sz="2800" b="1" u="sng">
              <a:latin typeface="Microsoft YaHei" panose="020B0503020204020204" pitchFamily="34" charset="-122"/>
              <a:ea typeface="Microsoft YaHei" panose="020B0503020204020204" pitchFamily="34" charset="-122"/>
              <a:cs typeface="Calibri" panose="020F0502020204030204" charset="0"/>
            </a:endParaRPr>
          </a:p>
        </p:txBody>
      </p:sp>
      <p:sp>
        <p:nvSpPr>
          <p:cNvPr id="3" name="Text Box 2"/>
          <p:cNvSpPr txBox="1"/>
          <p:nvPr/>
        </p:nvSpPr>
        <p:spPr>
          <a:xfrm>
            <a:off x="8890" y="909955"/>
            <a:ext cx="1219263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US">
              <a:latin typeface="Calibri" panose="020F0502020204030204" charset="0"/>
              <a:cs typeface="Calibri" panose="020F050202020403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 y="1992428"/>
            <a:ext cx="12192000"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354230" y="2631162"/>
            <a:ext cx="7959026" cy="1309370"/>
          </a:xfrm>
          <a:prstGeom prst="rect">
            <a:avLst/>
          </a:prstGeom>
          <a:noFill/>
        </p:spPr>
        <p:txBody>
          <a:bodyPr wrap="square" rtlCol="0" anchor="ctr">
            <a:spAutoFit/>
          </a:bodyPr>
          <a:lstStyle/>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549275"/>
            <a:ext cx="12192635" cy="521970"/>
          </a:xfrm>
          <a:prstGeom prst="rect">
            <a:avLst/>
          </a:prstGeom>
          <a:noFill/>
        </p:spPr>
        <p:txBody>
          <a:bodyPr wrap="square" rtlCol="0">
            <a:spAutoFit/>
          </a:bodyPr>
          <a:lstStyle/>
          <a:p>
            <a:pPr algn="ctr"/>
            <a:r>
              <a:rPr lang="en-US" sz="2800" b="1" u="sng"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Problem Statement</a:t>
            </a:r>
            <a:endParaRPr lang="zh-CN" altLang="en-US" sz="2800" b="1"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endParaRPr>
          </a:p>
        </p:txBody>
      </p:sp>
      <p:sp>
        <p:nvSpPr>
          <p:cNvPr id="9" name="Text Box 8"/>
          <p:cNvSpPr txBox="1"/>
          <p:nvPr/>
        </p:nvSpPr>
        <p:spPr>
          <a:xfrm>
            <a:off x="635" y="1141095"/>
            <a:ext cx="12192000" cy="341503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 client in telecom industry is collaborating with an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this project we need to 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Problem Understanding</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0" y="984250"/>
            <a:ext cx="12191365" cy="4253865"/>
          </a:xfrm>
          <a:prstGeom prst="rect">
            <a:avLst/>
          </a:prstGeom>
          <a:noFill/>
        </p:spPr>
        <p:txBody>
          <a:bodyPr wrap="square" rtlCol="0">
            <a:spAutoFit/>
          </a:bodyPr>
          <a:p>
            <a:pPr indent="0" algn="just">
              <a:lnSpc>
                <a:spcPct val="150000"/>
              </a:lnSpc>
              <a:spcAft>
                <a:spcPts val="900"/>
              </a:spcAft>
              <a:buNone/>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alibri" panose="020F0502020204030204" charset="0"/>
              <a:ea typeface="Calibri" panose="020F0502020204030204" charset="0"/>
              <a:cs typeface="Calibri" panose="020F0502020204030204" charset="0"/>
            </a:endParaRPr>
          </a:p>
          <a:p>
            <a:pPr indent="0" algn="just">
              <a:lnSpc>
                <a:spcPct val="150000"/>
              </a:lnSpc>
              <a:spcAft>
                <a:spcPts val="1200"/>
              </a:spcAft>
              <a:buNone/>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When the company receives a loan application, the company has to decide for loan approval based on the applicant’s profile. Two types of risks are associated with the bank’s decision:</a:t>
            </a:r>
            <a:endPar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endParaRPr>
          </a:p>
          <a:p>
            <a:pPr marL="285750" indent="-285750" algn="just">
              <a:lnSpc>
                <a:spcPct val="150000"/>
              </a:lnSpc>
              <a:spcAft>
                <a:spcPts val="1200"/>
              </a:spcAft>
              <a:buFont typeface="Wingdings" panose="05000000000000000000" charset="0"/>
              <a:buChar char="Ø"/>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If the applicant is likely to repay the loan, then not approving the loan results in a loss of business to the company.</a:t>
            </a:r>
            <a:endPar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endParaRPr>
          </a:p>
          <a:p>
            <a:pPr marL="285750" indent="-285750" algn="just">
              <a:lnSpc>
                <a:spcPct val="150000"/>
              </a:lnSpc>
              <a:spcAft>
                <a:spcPts val="1200"/>
              </a:spcAft>
              <a:buFont typeface="Wingdings" panose="05000000000000000000" charset="0"/>
              <a:buChar char="Ø"/>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If the applicant is not likely to repay the loan, i.e. he/she is likely to default, then approving the loan may lead to a financial loss for the company.</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hidden="1"/>
          <p:cNvGrpSpPr/>
          <p:nvPr/>
        </p:nvGrpSpPr>
        <p:grpSpPr>
          <a:xfrm>
            <a:off x="3394780" y="1714500"/>
            <a:ext cx="2576281" cy="1313894"/>
            <a:chOff x="3394780" y="1714500"/>
            <a:chExt cx="2576281" cy="1313894"/>
          </a:xfrm>
        </p:grpSpPr>
        <p:grpSp>
          <p:nvGrpSpPr>
            <p:cNvPr id="20" name="组合 19"/>
            <p:cNvGrpSpPr/>
            <p:nvPr/>
          </p:nvGrpSpPr>
          <p:grpSpPr>
            <a:xfrm>
              <a:off x="3394780" y="1714500"/>
              <a:ext cx="2576281" cy="1313894"/>
              <a:chOff x="1019175" y="1714500"/>
              <a:chExt cx="2576281" cy="1313894"/>
            </a:xfrm>
          </p:grpSpPr>
          <p:sp>
            <p:nvSpPr>
              <p:cNvPr id="21" name="右箭头 20"/>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rotWithShape="1">
            <a:blip r:embed="rId1">
              <a:biLevel thresh="25000"/>
            </a:blip>
            <a:srcRect l="11517" t="9697" r="12158" b="12022"/>
            <a:stretch>
              <a:fillRect/>
            </a:stretch>
          </p:blipFill>
          <p:spPr>
            <a:xfrm rot="2700000">
              <a:off x="3483982" y="2092543"/>
              <a:ext cx="858053" cy="641950"/>
            </a:xfrm>
            <a:prstGeom prst="rect">
              <a:avLst/>
            </a:prstGeom>
          </p:spPr>
        </p:pic>
      </p:grpSp>
      <p:grpSp>
        <p:nvGrpSpPr>
          <p:cNvPr id="5" name="组合 4" hidden="1"/>
          <p:cNvGrpSpPr/>
          <p:nvPr/>
        </p:nvGrpSpPr>
        <p:grpSpPr>
          <a:xfrm>
            <a:off x="6232031" y="1714500"/>
            <a:ext cx="2576281" cy="1313894"/>
            <a:chOff x="6232031" y="1714500"/>
            <a:chExt cx="2576281" cy="1313894"/>
          </a:xfrm>
        </p:grpSpPr>
        <p:grpSp>
          <p:nvGrpSpPr>
            <p:cNvPr id="23" name="组合 22"/>
            <p:cNvGrpSpPr/>
            <p:nvPr/>
          </p:nvGrpSpPr>
          <p:grpSpPr>
            <a:xfrm>
              <a:off x="6232031" y="1714500"/>
              <a:ext cx="2576281" cy="1313894"/>
              <a:chOff x="1019175" y="1714500"/>
              <a:chExt cx="2576281" cy="1313894"/>
            </a:xfrm>
          </p:grpSpPr>
          <p:sp>
            <p:nvSpPr>
              <p:cNvPr id="24" name="右箭头 23"/>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rotWithShape="1">
            <a:blip r:embed="rId2">
              <a:biLevel thresh="25000"/>
            </a:blip>
            <a:srcRect l="16617" t="8459" r="12734" b="13596"/>
            <a:stretch>
              <a:fillRect/>
            </a:stretch>
          </p:blipFill>
          <p:spPr>
            <a:xfrm>
              <a:off x="6375749" y="1992787"/>
              <a:ext cx="798415" cy="757320"/>
            </a:xfrm>
            <a:prstGeom prst="rect">
              <a:avLst/>
            </a:prstGeom>
          </p:spPr>
        </p:pic>
      </p:grpSp>
      <p:grpSp>
        <p:nvGrpSpPr>
          <p:cNvPr id="6" name="组合 5" hidden="1"/>
          <p:cNvGrpSpPr/>
          <p:nvPr/>
        </p:nvGrpSpPr>
        <p:grpSpPr>
          <a:xfrm>
            <a:off x="9069281" y="1714500"/>
            <a:ext cx="2576281" cy="1313894"/>
            <a:chOff x="9069281" y="1714500"/>
            <a:chExt cx="2576281" cy="1313894"/>
          </a:xfrm>
        </p:grpSpPr>
        <p:grpSp>
          <p:nvGrpSpPr>
            <p:cNvPr id="26" name="组合 25"/>
            <p:cNvGrpSpPr/>
            <p:nvPr/>
          </p:nvGrpSpPr>
          <p:grpSpPr>
            <a:xfrm>
              <a:off x="9069281" y="1714500"/>
              <a:ext cx="2576281" cy="1313894"/>
              <a:chOff x="1019175" y="1714500"/>
              <a:chExt cx="2576281" cy="1313894"/>
            </a:xfrm>
          </p:grpSpPr>
          <p:sp>
            <p:nvSpPr>
              <p:cNvPr id="27" name="右箭头 26"/>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rotWithShape="1">
            <a:blip r:embed="rId3">
              <a:biLevel thresh="25000"/>
            </a:blip>
            <a:srcRect l="17696" t="10953" r="23620" b="13414"/>
            <a:stretch>
              <a:fillRect/>
            </a:stretch>
          </p:blipFill>
          <p:spPr>
            <a:xfrm>
              <a:off x="9322782" y="2065381"/>
              <a:ext cx="600000" cy="643049"/>
            </a:xfrm>
            <a:prstGeom prst="rect">
              <a:avLst/>
            </a:prstGeom>
          </p:spPr>
        </p:pic>
      </p:grpSp>
      <p:grpSp>
        <p:nvGrpSpPr>
          <p:cNvPr id="7" name="组合 6"/>
          <p:cNvGrpSpPr/>
          <p:nvPr/>
        </p:nvGrpSpPr>
        <p:grpSpPr>
          <a:xfrm>
            <a:off x="649266" y="3443714"/>
            <a:ext cx="2392807" cy="699135"/>
            <a:chOff x="649266" y="3443714"/>
            <a:chExt cx="2392807" cy="699135"/>
          </a:xfrm>
        </p:grpSpPr>
        <p:sp>
          <p:nvSpPr>
            <p:cNvPr id="2" name="文本框 1"/>
            <p:cNvSpPr txBox="1"/>
            <p:nvPr/>
          </p:nvSpPr>
          <p:spPr>
            <a:xfrm>
              <a:off x="649266" y="3443714"/>
              <a:ext cx="2392807" cy="339725"/>
            </a:xfrm>
            <a:prstGeom prst="rect">
              <a:avLst/>
            </a:prstGeom>
            <a:noFill/>
          </p:spPr>
          <p:txBody>
            <a:bodyPr wrap="square" rtlCol="0">
              <a:spAutoFit/>
            </a:bodyPr>
            <a:lstStyle/>
            <a:p>
              <a:pPr>
                <a:lnSpc>
                  <a:spcPct val="90000"/>
                </a:lnSpc>
                <a:spcBef>
                  <a:spcPts val="1000"/>
                </a:spcBef>
              </a:pP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30" name="文本框 29"/>
            <p:cNvSpPr txBox="1"/>
            <p:nvPr/>
          </p:nvSpPr>
          <p:spPr>
            <a:xfrm>
              <a:off x="649266" y="3772009"/>
              <a:ext cx="1896745" cy="370840"/>
            </a:xfrm>
            <a:prstGeom prst="rect">
              <a:avLst/>
            </a:prstGeom>
            <a:noFill/>
          </p:spPr>
          <p:txBody>
            <a:bodyPr wrap="square" rtlCol="0">
              <a:spAutoFit/>
            </a:bodyPr>
            <a:lstStyle/>
            <a:p>
              <a:pP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1" name="组合 10"/>
          <p:cNvGrpSpPr/>
          <p:nvPr/>
        </p:nvGrpSpPr>
        <p:grpSpPr>
          <a:xfrm>
            <a:off x="9161015" y="3443714"/>
            <a:ext cx="2392810" cy="699135"/>
            <a:chOff x="9161015" y="3443714"/>
            <a:chExt cx="2392810" cy="699135"/>
          </a:xfrm>
        </p:grpSpPr>
        <p:sp>
          <p:nvSpPr>
            <p:cNvPr id="53" name="文本框 52"/>
            <p:cNvSpPr txBox="1"/>
            <p:nvPr/>
          </p:nvSpPr>
          <p:spPr>
            <a:xfrm>
              <a:off x="9161018" y="3443714"/>
              <a:ext cx="2392807" cy="339725"/>
            </a:xfrm>
            <a:prstGeom prst="rect">
              <a:avLst/>
            </a:prstGeom>
            <a:noFill/>
          </p:spPr>
          <p:txBody>
            <a:bodyPr wrap="square" rtlCol="0">
              <a:spAutoFit/>
            </a:bodyPr>
            <a:lstStyle/>
            <a:p>
              <a:pPr>
                <a:lnSpc>
                  <a:spcPct val="90000"/>
                </a:lnSpc>
                <a:spcBef>
                  <a:spcPts val="1000"/>
                </a:spcBef>
              </a:pP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55" name="文本框 54"/>
            <p:cNvSpPr txBox="1"/>
            <p:nvPr/>
          </p:nvSpPr>
          <p:spPr>
            <a:xfrm>
              <a:off x="9161015" y="3772009"/>
              <a:ext cx="1816735" cy="370840"/>
            </a:xfrm>
            <a:prstGeom prst="rect">
              <a:avLst/>
            </a:prstGeom>
            <a:noFill/>
          </p:spPr>
          <p:txBody>
            <a:bodyPr wrap="square" rtlCol="0">
              <a:spAutoFit/>
            </a:bodyPr>
            <a:lstStyle/>
            <a:p>
              <a:pP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74" name="Text Box 73"/>
          <p:cNvSpPr txBox="1"/>
          <p:nvPr/>
        </p:nvSpPr>
        <p:spPr>
          <a:xfrm>
            <a:off x="-20320" y="243205"/>
            <a:ext cx="12252325" cy="521970"/>
          </a:xfrm>
          <a:prstGeom prst="rect">
            <a:avLst/>
          </a:prstGeom>
          <a:noFill/>
        </p:spPr>
        <p:txBody>
          <a:bodyPr wrap="square" rtlCol="0">
            <a:spAutoFit/>
          </a:bodyPr>
          <a:p>
            <a:pPr algn="ctr"/>
            <a:r>
              <a:rPr lang="en-US" sz="2800" b="1" u="sng">
                <a:latin typeface="Calibri" panose="020F0502020204030204" charset="0"/>
                <a:cs typeface="Calibri" panose="020F0502020204030204" charset="0"/>
              </a:rPr>
              <a:t>Data Analysis And Model Building Flow Chart</a:t>
            </a:r>
            <a:endParaRPr lang="en-US" sz="2800" b="1" u="sng">
              <a:latin typeface="Calibri" panose="020F0502020204030204" charset="0"/>
              <a:cs typeface="Calibri" panose="020F0502020204030204" charset="0"/>
            </a:endParaRPr>
          </a:p>
        </p:txBody>
      </p:sp>
      <p:sp>
        <p:nvSpPr>
          <p:cNvPr id="75" name="Flowchart: Alternate Process 74"/>
          <p:cNvSpPr/>
          <p:nvPr/>
        </p:nvSpPr>
        <p:spPr>
          <a:xfrm>
            <a:off x="52"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6" name="Arrow: Down 22"/>
          <p:cNvSpPr/>
          <p:nvPr/>
        </p:nvSpPr>
        <p:spPr>
          <a:xfrm>
            <a:off x="835655" y="350747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77" name="Flowchart: Alternate Process 76"/>
          <p:cNvSpPr/>
          <p:nvPr/>
        </p:nvSpPr>
        <p:spPr>
          <a:xfrm>
            <a:off x="52" y="3980273"/>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Checking Correlation</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8" name="Flowchart: Alternate Process 77"/>
          <p:cNvSpPr/>
          <p:nvPr/>
        </p:nvSpPr>
        <p:spPr>
          <a:xfrm>
            <a:off x="-10108" y="2393142"/>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Identifying Outliers and Skewness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9" name="Flowchart: Alternate Process 78"/>
          <p:cNvSpPr/>
          <p:nvPr/>
        </p:nvSpPr>
        <p:spPr>
          <a:xfrm>
            <a:off x="52" y="5567041"/>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0" name="Arrow: Right 12"/>
          <p:cNvSpPr/>
          <p:nvPr/>
        </p:nvSpPr>
        <p:spPr>
          <a:xfrm>
            <a:off x="3152140" y="1255969"/>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1" name="Arrow: Left 20"/>
          <p:cNvSpPr/>
          <p:nvPr/>
        </p:nvSpPr>
        <p:spPr>
          <a:xfrm>
            <a:off x="3175000" y="276826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2" name="Arrow: Right 24"/>
          <p:cNvSpPr/>
          <p:nvPr/>
        </p:nvSpPr>
        <p:spPr>
          <a:xfrm>
            <a:off x="3174999" y="427965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3" name="Arrow: Left 32"/>
          <p:cNvSpPr/>
          <p:nvPr/>
        </p:nvSpPr>
        <p:spPr>
          <a:xfrm>
            <a:off x="3168015" y="5932231"/>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4" name="Flowchart: Alternate Process 83"/>
          <p:cNvSpPr/>
          <p:nvPr/>
        </p:nvSpPr>
        <p:spPr>
          <a:xfrm>
            <a:off x="5034435"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5" name="Flowchart: Alternate Process 84"/>
          <p:cNvSpPr/>
          <p:nvPr/>
        </p:nvSpPr>
        <p:spPr>
          <a:xfrm>
            <a:off x="5034435" y="237604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6" name="Flowchart: Alternate Process 85"/>
          <p:cNvSpPr/>
          <p:nvPr/>
        </p:nvSpPr>
        <p:spPr>
          <a:xfrm>
            <a:off x="5034435" y="393428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alt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7" name="Flowchart: Alternate Process 86"/>
          <p:cNvSpPr/>
          <p:nvPr/>
        </p:nvSpPr>
        <p:spPr>
          <a:xfrm>
            <a:off x="5034435" y="5492746"/>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ROC-AUC Curve</a:t>
            </a:r>
            <a:endParaRPr lang="en-IN" alt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8" name="Arrow: Right 14"/>
          <p:cNvSpPr/>
          <p:nvPr/>
        </p:nvSpPr>
        <p:spPr>
          <a:xfrm>
            <a:off x="8138160" y="1288127"/>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9" name="Arrow: Left 18"/>
          <p:cNvSpPr/>
          <p:nvPr/>
        </p:nvSpPr>
        <p:spPr>
          <a:xfrm>
            <a:off x="8138160" y="276826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0" name="Arrow: Right 26"/>
          <p:cNvSpPr/>
          <p:nvPr/>
        </p:nvSpPr>
        <p:spPr>
          <a:xfrm>
            <a:off x="8138160" y="4277751"/>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1" name="Arrow: Left 30"/>
          <p:cNvSpPr/>
          <p:nvPr/>
        </p:nvSpPr>
        <p:spPr>
          <a:xfrm>
            <a:off x="8138159" y="5823873"/>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2" name="Arrow: Down 16"/>
          <p:cNvSpPr/>
          <p:nvPr/>
        </p:nvSpPr>
        <p:spPr>
          <a:xfrm>
            <a:off x="10788650" y="2065020"/>
            <a:ext cx="475615" cy="3200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3" name="Arrow: Down 28"/>
          <p:cNvSpPr/>
          <p:nvPr/>
        </p:nvSpPr>
        <p:spPr>
          <a:xfrm>
            <a:off x="10789180" y="5122139"/>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4" name="Flowchart: Alternate Process 93"/>
          <p:cNvSpPr/>
          <p:nvPr/>
        </p:nvSpPr>
        <p:spPr>
          <a:xfrm>
            <a:off x="9941560" y="1123950"/>
            <a:ext cx="2169160" cy="90297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95" name="Flowchart: Alternate Process 94"/>
          <p:cNvSpPr/>
          <p:nvPr/>
        </p:nvSpPr>
        <p:spPr>
          <a:xfrm>
            <a:off x="9942247" y="238493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96" name="Flowchart: Alternate Process 95"/>
          <p:cNvSpPr/>
          <p:nvPr/>
        </p:nvSpPr>
        <p:spPr>
          <a:xfrm>
            <a:off x="9941612" y="398635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97" name="Flowchart: Alternate Process 96"/>
          <p:cNvSpPr/>
          <p:nvPr/>
        </p:nvSpPr>
        <p:spPr>
          <a:xfrm>
            <a:off x="9860967" y="5587996"/>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Hyper Parameter Tuning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0" y="0"/>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Exploratory Data Analysis (EDA)</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7" name="Text Box 6"/>
          <p:cNvSpPr txBox="1"/>
          <p:nvPr/>
        </p:nvSpPr>
        <p:spPr>
          <a:xfrm>
            <a:off x="-1270" y="304165"/>
            <a:ext cx="12193270" cy="71545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Importing required libraries and loading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some statistical information such as shape of the dataset,unique values and number of unique values present, type of data present in the columns,value counts etc.</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for null values but there were no null values present in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for duplicates and found one duplicate which was dropped from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Dropped unwanted columns like unnamed:0, msisdn and pcircle because they were not relevant at the time of prediction as unnamed was having index values, msisdn was having mobile numbers of the customers and pcircle was having only one unique value.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There were a lot of zero values present in the dataset, so checked with the percentage of the zero values present in each column and the column in which zero value percentage was more than 90% was dropped. So around 7 columns was having zero value percentage more than 90% which was dropped.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Taking care of timestamp variables by converting data types of pdate from object data type into date time data types.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After that checked for the unique values and value counts of the day, month and year in which found that year was having only one unique value which was irrelevant at the time of prediction. That is why column year was dropped.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While checking the statistical summary of the dataset I found that around 8 columns was having negative values which was invalid and unrealistic. That’s why converted the negative values into positive values by using absolute command.</a:t>
            </a:r>
            <a:endParaRPr lang="en-US">
              <a:latin typeface="Calibri" panose="020F0502020204030204" charset="0"/>
              <a:cs typeface="Calibri" panose="020F0502020204030204" charset="0"/>
            </a:endParaRPr>
          </a:p>
          <a:p>
            <a:pPr indent="0" algn="just">
              <a:lnSpc>
                <a:spcPct val="150000"/>
              </a:lnSpc>
              <a:buFont typeface="Wingdings" panose="05000000000000000000" charset="0"/>
              <a:buNone/>
            </a:pPr>
            <a:r>
              <a:rPr lang="en-US">
                <a:latin typeface="Calibri" panose="020F0502020204030204" charset="0"/>
                <a:cs typeface="Calibri" panose="020F0502020204030204" charset="0"/>
              </a:rPr>
              <a:t></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953135"/>
          </a:xfrm>
          <a:prstGeom prst="rect">
            <a:avLst/>
          </a:prstGeom>
          <a:noFill/>
        </p:spPr>
        <p:txBody>
          <a:bodyPr wrap="square" rtlCol="0">
            <a:spAutoFit/>
          </a:bodyPr>
          <a:lstStyle/>
          <a:p>
            <a:pPr algn="ct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Exploratory Data Analysis (EDA) Cont..</a:t>
            </a:r>
            <a:endPar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endParaRPr>
          </a:p>
          <a:p>
            <a:pPr algn="ctr"/>
            <a:endParaRPr lang="zh-CN" altLang="en-US" sz="28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3" name="Text Box 2"/>
          <p:cNvSpPr txBox="1"/>
          <p:nvPr/>
        </p:nvSpPr>
        <p:spPr>
          <a:xfrm>
            <a:off x="0" y="447040"/>
            <a:ext cx="12192000" cy="673925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As per to the description it was given that only two loan were given that is 5(in Indonesian Rupiah) and 10(in Indonesian Rupiah) and for 5(in Indonesian Rupiah) payback amount is 6(in Indonesian Rupiah)and for 10(in Indonesian Rupiah) payback amount is 12(in Indonesian Rupiah). And zero means no loan taken. So when I was going through the unique value of maxamnt_loan30(meaning of this is maximum amount of loan taken by user in last 30 days) I found the value other than 0, 6 and 12 which was invalid. So replaced all the values other than 0, 6 and 12 to 0.</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Performed uni-variate, bi-variate and multi-variate analysis by plotting distribution plot, count plot, pie plot and bar plot.</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Used bar plot to check the correlation between the features and the label and after with the help of heatmap checked whether there is multicollinearity present or not among the features. So found that many features was showing values more than 75% which means there was multicollinearity problem within the features. So further vif method will be used to cross verify whether there is multicollinearity is there or not within the features.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Checked for skewness on numerical data columns and found that most of the columns was having skewness, so by using power transform method skewness was treated of that  particular columns.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Checked whether there are any outliers present or not using box plot on numerical data columns and found that many columns was having outliers so by using z-score method removed outliers.The data loss percentage was about 5%.</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Separated feature and label data and than feature scaling was done by using Standard Scaler method to avoid any kind of data biasness.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After that I used vif method and found that many columns was having values more than 5 which means that there was a multicollinearity problem within them.So I used PCA technique  as it takes care of multicollinearity problems.</a:t>
            </a:r>
            <a:endParaRPr lang="en-US" sz="1600">
              <a:latin typeface="Calibri" panose="020F0502020204030204" charset="0"/>
              <a:cs typeface="Calibri" panose="020F0502020204030204" charset="0"/>
            </a:endParaRPr>
          </a:p>
          <a:p>
            <a:pPr indent="0" algn="just">
              <a:lnSpc>
                <a:spcPct val="150000"/>
              </a:lnSpc>
              <a:buFont typeface="Wingdings" panose="05000000000000000000" charset="0"/>
              <a:buNone/>
            </a:pPr>
            <a:endParaRPr lang="en-US" sz="16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635" y="160655"/>
            <a:ext cx="12191365" cy="953135"/>
          </a:xfrm>
          <a:prstGeom prst="rect">
            <a:avLst/>
          </a:prstGeom>
          <a:noFill/>
        </p:spPr>
        <p:txBody>
          <a:bodyPr wrap="square" rtlCol="0">
            <a:spAutoFit/>
          </a:bodyPr>
          <a:lstStyle/>
          <a:p>
            <a:pPr algn="ct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Exploratory Data Analysis (EDA) Cont..</a:t>
            </a:r>
            <a:endPar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endParaRPr>
          </a:p>
          <a:p>
            <a:pPr algn="ct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60960" y="720090"/>
            <a:ext cx="12192000" cy="244538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So around 19 components was able to explain more than 95% variance. So I had considered starting 19 PC’s.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While going through the plots I found that the data of labels was not balanced. So  by using smote technique the data of label was balanced.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Checked for the best random state to be used on our classification models.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Finally created classification models along with evaluation metrics.</a:t>
            </a:r>
            <a:endParaRPr lang="en-US">
              <a:latin typeface="Calibri" panose="020F0502020204030204" charset="0"/>
              <a:cs typeface="Calibri" panose="020F0502020204030204" charset="0"/>
            </a:endParaRPr>
          </a:p>
          <a:p>
            <a:pPr marL="285750" indent="-285750">
              <a:buFont typeface="Wingdings" panose="05000000000000000000" charset="0"/>
              <a:buChar char="Ø"/>
            </a:pP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19631</Words>
  <Application>WPS Presentation</Application>
  <PresentationFormat>自定义</PresentationFormat>
  <Paragraphs>260</Paragraphs>
  <Slides>30</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Courier New</vt:lpstr>
      <vt:lpstr>Microsoft YaHei</vt:lpstr>
      <vt:lpstr>Calibri</vt:lpstr>
      <vt:lpstr>Calibri Light</vt:lpstr>
      <vt:lpstr>Wingdings</vt:lpstr>
      <vt:lpstr>Microsoft Sans Serif</vt:lpstr>
      <vt:lpstr>Times New Roman</vt:lpstr>
      <vt:lpstr>Century</vt:lpstr>
      <vt:lpstr>Palatino Linotype</vt:lpstr>
      <vt:lpstr>Arial Unicode MS</vt:lpstr>
      <vt:lpstr>Century Gothic</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cp:lastModifiedBy>
  <cp:revision>320</cp:revision>
  <dcterms:created xsi:type="dcterms:W3CDTF">2014-12-01T05:17:00Z</dcterms:created>
  <dcterms:modified xsi:type="dcterms:W3CDTF">2023-01-19T09:29:09Z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B488283D68D048429DD84F99F67332AF</vt:lpwstr>
  </property>
</Properties>
</file>