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660206" y="3238009"/>
            <a:ext cx="7959026" cy="1419860"/>
          </a:xfrm>
          <a:prstGeom prst="rect">
            <a:avLst/>
          </a:prstGeom>
          <a:noFill/>
        </p:spPr>
        <p:txBody>
          <a:bodyPr wrap="square" rtlCol="0">
            <a:spAutoFit/>
          </a:bodyPr>
          <a:lstStyle/>
          <a:p>
            <a:pPr algn="ctr">
              <a:lnSpc>
                <a:spcPct val="90000"/>
              </a:lnSpc>
              <a:spcBef>
                <a:spcPct val="0"/>
              </a:spcBef>
            </a:pPr>
            <a:r>
              <a:rPr lang="en-US"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Calibri" panose="020F0502020204030204" charset="0"/>
                <a:sym typeface="+mn-ea"/>
              </a:rPr>
              <a:t>BLACK FRIDAY SALES PROJECT</a:t>
            </a:r>
            <a:endParaRPr lang="en-US"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Calibri" panose="020F0502020204030204" charset="0"/>
              <a:sym typeface="+mn-ea"/>
            </a:endParaRPr>
          </a:p>
        </p:txBody>
      </p:sp>
      <p:sp>
        <p:nvSpPr>
          <p:cNvPr id="2" name="Text Box 1"/>
          <p:cNvSpPr txBox="1"/>
          <p:nvPr/>
        </p:nvSpPr>
        <p:spPr>
          <a:xfrm>
            <a:off x="5005070" y="6129020"/>
            <a:ext cx="3269615" cy="829945"/>
          </a:xfrm>
          <a:prstGeom prst="rect">
            <a:avLst/>
          </a:prstGeom>
          <a:noFill/>
        </p:spPr>
        <p:txBody>
          <a:bodyPr wrap="square" rtlCol="0" anchor="t">
            <a:spAutoFit/>
          </a:bodyPr>
          <a:p>
            <a:pPr algn="ctr"/>
            <a:r>
              <a:rPr lang="en-US" sz="2400" b="1">
                <a:latin typeface="Calibri" panose="020F0502020204030204" charset="0"/>
                <a:cs typeface="Calibri" panose="020F0502020204030204" charset="0"/>
                <a:sym typeface="+mn-ea"/>
              </a:rPr>
              <a:t>SUBMITTED BY:</a:t>
            </a:r>
            <a:endParaRPr lang="en-US" sz="2400" b="1">
              <a:latin typeface="Calibri" panose="020F0502020204030204" charset="0"/>
              <a:cs typeface="Calibri" panose="020F0502020204030204" charset="0"/>
            </a:endParaRPr>
          </a:p>
          <a:p>
            <a:pPr algn="ctr"/>
            <a:r>
              <a:rPr lang="en-US" sz="2400" b="1">
                <a:latin typeface="Calibri" panose="020F0502020204030204" charset="0"/>
                <a:cs typeface="Calibri" panose="020F0502020204030204" charset="0"/>
                <a:sym typeface="+mn-ea"/>
              </a:rPr>
              <a:t>ATISH KALANGUTKAR</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p:nvSpPr>
        <p:spPr>
          <a:xfrm>
            <a:off x="0" y="160655"/>
            <a:ext cx="12192000"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Visualization</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2" name="Text Box 1"/>
          <p:cNvSpPr txBox="1"/>
          <p:nvPr/>
        </p:nvSpPr>
        <p:spPr>
          <a:xfrm>
            <a:off x="5496560" y="1125855"/>
            <a:ext cx="6441440" cy="1753235"/>
          </a:xfrm>
          <a:prstGeom prst="rect">
            <a:avLst/>
          </a:prstGeom>
          <a:noFill/>
        </p:spPr>
        <p:txBody>
          <a:bodyPr wrap="square" rtlCol="0">
            <a:spAutoFit/>
          </a:bodyPr>
          <a:p>
            <a:r>
              <a:rPr lang="en-US">
                <a:latin typeface="Calibri" panose="020F0502020204030204" charset="0"/>
                <a:cs typeface="Calibri" panose="020F0502020204030204" charset="0"/>
              </a:rPr>
              <a:t>By looking at the plots we can see that:</a:t>
            </a:r>
            <a:endParaRPr lang="en-US">
              <a:latin typeface="Calibri" panose="020F0502020204030204" charset="0"/>
              <a:cs typeface="Calibri" panose="020F0502020204030204" charset="0"/>
            </a:endParaRPr>
          </a:p>
          <a:p>
            <a:pPr marL="285750" indent="-285750">
              <a:buFont typeface="Wingdings" panose="05000000000000000000" charset="0"/>
              <a:buChar char="Ø"/>
            </a:pPr>
            <a:r>
              <a:rPr lang="en-US">
                <a:latin typeface="Calibri" panose="020F0502020204030204" charset="0"/>
                <a:cs typeface="Calibri" panose="020F0502020204030204" charset="0"/>
              </a:rPr>
              <a:t>So in all three column i can see skewness as th data is not normally distributed. So to cross verify it io further i will check the skewness.</a:t>
            </a:r>
            <a:endParaRPr lang="en-US">
              <a:latin typeface="Calibri" panose="020F0502020204030204" charset="0"/>
              <a:cs typeface="Calibri" panose="020F0502020204030204" charset="0"/>
            </a:endParaRPr>
          </a:p>
          <a:p>
            <a:pPr marL="285750" indent="-285750">
              <a:buFont typeface="Wingdings" panose="05000000000000000000" charset="0"/>
              <a:buChar char="Ø"/>
            </a:pPr>
            <a:r>
              <a:rPr lang="en-US">
                <a:latin typeface="Calibri" panose="020F0502020204030204" charset="0"/>
                <a:cs typeface="Calibri" panose="020F0502020204030204" charset="0"/>
              </a:rPr>
              <a:t>It can can be seen that outliers also can be present in all three columns which will be cross verify with the help of box plots.</a:t>
            </a:r>
            <a:endParaRPr lang="en-US">
              <a:latin typeface="Calibri" panose="020F0502020204030204" charset="0"/>
              <a:cs typeface="Calibri" panose="020F0502020204030204" charset="0"/>
            </a:endParaRPr>
          </a:p>
        </p:txBody>
      </p:sp>
      <p:sp>
        <p:nvSpPr>
          <p:cNvPr id="3" name="Text Box 2"/>
          <p:cNvSpPr txBox="1"/>
          <p:nvPr/>
        </p:nvSpPr>
        <p:spPr>
          <a:xfrm>
            <a:off x="673100" y="4434840"/>
            <a:ext cx="4503420" cy="368300"/>
          </a:xfrm>
          <a:prstGeom prst="rect">
            <a:avLst/>
          </a:prstGeom>
          <a:noFill/>
        </p:spPr>
        <p:txBody>
          <a:bodyPr wrap="square" rtlCol="0">
            <a:spAutoFit/>
          </a:bodyPr>
          <a:p>
            <a:pPr algn="ctr"/>
            <a:r>
              <a:rPr lang="en-US" b="1">
                <a:latin typeface="Calibri" panose="020F0502020204030204" charset="0"/>
                <a:cs typeface="Calibri" panose="020F0502020204030204" charset="0"/>
              </a:rPr>
              <a:t>Dist plots</a:t>
            </a:r>
            <a:endParaRPr lang="en-US" b="1">
              <a:latin typeface="Calibri" panose="020F0502020204030204" charset="0"/>
              <a:cs typeface="Calibri" panose="020F0502020204030204" charset="0"/>
            </a:endParaRPr>
          </a:p>
        </p:txBody>
      </p:sp>
      <p:pic>
        <p:nvPicPr>
          <p:cNvPr id="8" name="Picture 1" descr="IMG_256"/>
          <p:cNvPicPr>
            <a:picLocks noChangeAspect="1"/>
          </p:cNvPicPr>
          <p:nvPr>
            <p:ph idx="1"/>
          </p:nvPr>
        </p:nvPicPr>
        <p:blipFill>
          <a:blip r:embed="rId1"/>
          <a:srcRect l="5130" t="50408" b="-1013"/>
          <a:stretch>
            <a:fillRect/>
          </a:stretch>
        </p:blipFill>
        <p:spPr>
          <a:xfrm>
            <a:off x="394970" y="638810"/>
            <a:ext cx="5060315" cy="352552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2"/>
          <p:cNvSpPr txBox="1"/>
          <p:nvPr/>
        </p:nvSpPr>
        <p:spPr>
          <a:xfrm>
            <a:off x="-635" y="160655"/>
            <a:ext cx="12192635"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9" name="Text Box 8"/>
          <p:cNvSpPr txBox="1"/>
          <p:nvPr/>
        </p:nvSpPr>
        <p:spPr>
          <a:xfrm>
            <a:off x="5760085" y="857250"/>
            <a:ext cx="6115685" cy="6000750"/>
          </a:xfrm>
          <a:prstGeom prst="rect">
            <a:avLst/>
          </a:prstGeom>
          <a:noFill/>
        </p:spPr>
        <p:txBody>
          <a:bodyPr wrap="square" rtlCol="0">
            <a:spAutoFit/>
          </a:bodyPr>
          <a:p>
            <a:pPr indent="0" algn="just">
              <a:lnSpc>
                <a:spcPct val="150000"/>
              </a:lnSpc>
              <a:buFont typeface="Wingdings" panose="05000000000000000000" charset="0"/>
              <a:buNone/>
            </a:pPr>
            <a:r>
              <a:rPr lang="en-US" sz="1600">
                <a:latin typeface="Calibri" panose="020F0502020204030204" charset="0"/>
                <a:cs typeface="Calibri" panose="020F0502020204030204" charset="0"/>
              </a:rPr>
              <a:t>By looking at the  plots we can see that:</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plot Gender we can see that the male users are more than the female users.</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plot Age we can see that most of the users are Adult as compared to other age category.</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plot Occupation most of the users h=are having value as 4.</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the plot City category we can see that most of the users are from city category B.</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the plot stay in current city years most of the users are staying in a particular city from past one year.</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the plot product category 1, most of the users are purchasing product having value as 5 followed by 1 and 8.</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the plot product category 2, most of the users are purchasing product having value as 9.0.</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the plot product category 3, most of the users are purchasing product having value as 14.0.</a:t>
            </a:r>
            <a:endParaRPr lang="en-US" sz="1600">
              <a:latin typeface="Calibri" panose="020F0502020204030204" charset="0"/>
              <a:cs typeface="Calibri" panose="020F0502020204030204" charset="0"/>
            </a:endParaRPr>
          </a:p>
        </p:txBody>
      </p:sp>
      <p:sp>
        <p:nvSpPr>
          <p:cNvPr id="10" name="Text Box 9"/>
          <p:cNvSpPr txBox="1"/>
          <p:nvPr/>
        </p:nvSpPr>
        <p:spPr>
          <a:xfrm>
            <a:off x="107950" y="5327015"/>
            <a:ext cx="5314950" cy="368300"/>
          </a:xfrm>
          <a:prstGeom prst="rect">
            <a:avLst/>
          </a:prstGeom>
          <a:noFill/>
        </p:spPr>
        <p:txBody>
          <a:bodyPr wrap="square" rtlCol="0">
            <a:spAutoFit/>
          </a:bodyPr>
          <a:p>
            <a:pPr algn="ctr"/>
            <a:r>
              <a:rPr lang="en-US" b="1">
                <a:latin typeface="Calibri" panose="020F0502020204030204" charset="0"/>
                <a:cs typeface="Calibri" panose="020F0502020204030204" charset="0"/>
              </a:rPr>
              <a:t>Count Plots</a:t>
            </a:r>
            <a:endParaRPr lang="en-US" b="1">
              <a:latin typeface="Calibri" panose="020F0502020204030204" charset="0"/>
              <a:cs typeface="Calibri" panose="020F0502020204030204" charset="0"/>
            </a:endParaRPr>
          </a:p>
        </p:txBody>
      </p:sp>
      <p:pic>
        <p:nvPicPr>
          <p:cNvPr id="27" name="Picture 1" descr="IMG_256"/>
          <p:cNvPicPr>
            <a:picLocks noChangeAspect="1"/>
          </p:cNvPicPr>
          <p:nvPr>
            <p:ph idx="1"/>
          </p:nvPr>
        </p:nvPicPr>
        <p:blipFill>
          <a:blip r:embed="rId1"/>
          <a:stretch>
            <a:fillRect/>
          </a:stretch>
        </p:blipFill>
        <p:spPr>
          <a:xfrm>
            <a:off x="39370" y="963930"/>
            <a:ext cx="5452110" cy="403796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60655"/>
            <a:ext cx="12192000"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18" name="Text Box 17"/>
          <p:cNvSpPr txBox="1"/>
          <p:nvPr/>
        </p:nvSpPr>
        <p:spPr>
          <a:xfrm>
            <a:off x="5630545" y="638810"/>
            <a:ext cx="6561455" cy="6231255"/>
          </a:xfrm>
          <a:prstGeom prst="rect">
            <a:avLst/>
          </a:prstGeom>
          <a:noFill/>
        </p:spPr>
        <p:txBody>
          <a:bodyPr wrap="square" rtlCol="0">
            <a:spAutoFit/>
          </a:bodyPr>
          <a:p>
            <a:pPr indent="0" algn="just">
              <a:lnSpc>
                <a:spcPct val="150000"/>
              </a:lnSpc>
              <a:buFont typeface="Wingdings" panose="05000000000000000000" charset="0"/>
              <a:buNone/>
            </a:pPr>
            <a:r>
              <a:rPr lang="en-US" sz="1400">
                <a:latin typeface="Calibri" panose="020F0502020204030204" charset="0"/>
                <a:cs typeface="Calibri" panose="020F0502020204030204" charset="0"/>
              </a:rPr>
              <a:t>By looking at the plots we can see that:</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Gender vs Purchase we can see that Male users have purchased more than the Female users.</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Age vs Purchase we can see that users which are old have purchased more as compared to other age category users.</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Occupation vs Purchase we can see that users with occupation value as 12, 15 and 17 have purchased more.</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City category vs Purchase we can see that users from city category C have purchased more than that of other city categories.</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stay in current city in years vs Purchase we can see that users staying their particular cities from past 0, 1, 2, 3, and 4 years have purchased equally.</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Marital status vs Purchase we can see that both the users who are married as well as who are not married have purchase equally.</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Product category 1 vs Purchase users have purchased more with value 10 from product category 1.</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Product category 2 vs Purchase users have purchased more with value 10 from product category 2.</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Product category 3 vs Purchase users have purchased more with value 3.0 from product category 3.</a:t>
            </a:r>
            <a:endParaRPr lang="en-US" sz="1400">
              <a:latin typeface="Calibri" panose="020F0502020204030204" charset="0"/>
              <a:cs typeface="Calibri" panose="020F0502020204030204" charset="0"/>
            </a:endParaRPr>
          </a:p>
        </p:txBody>
      </p:sp>
      <p:sp>
        <p:nvSpPr>
          <p:cNvPr id="19" name="Text Box 18"/>
          <p:cNvSpPr txBox="1"/>
          <p:nvPr/>
        </p:nvSpPr>
        <p:spPr>
          <a:xfrm>
            <a:off x="1016635" y="6141720"/>
            <a:ext cx="3296920" cy="368300"/>
          </a:xfrm>
          <a:prstGeom prst="rect">
            <a:avLst/>
          </a:prstGeom>
          <a:noFill/>
        </p:spPr>
        <p:txBody>
          <a:bodyPr wrap="square" rtlCol="0">
            <a:spAutoFit/>
          </a:bodyPr>
          <a:p>
            <a:pPr algn="ctr"/>
            <a:r>
              <a:rPr lang="en-US" b="1">
                <a:latin typeface="Calibri" panose="020F0502020204030204" charset="0"/>
                <a:cs typeface="Calibri" panose="020F0502020204030204" charset="0"/>
              </a:rPr>
              <a:t>Bar Plots</a:t>
            </a:r>
            <a:endParaRPr lang="en-US" b="1">
              <a:latin typeface="Calibri" panose="020F0502020204030204" charset="0"/>
              <a:cs typeface="Calibri" panose="020F0502020204030204" charset="0"/>
            </a:endParaRPr>
          </a:p>
        </p:txBody>
      </p:sp>
      <p:pic>
        <p:nvPicPr>
          <p:cNvPr id="10" name="Picture 3" descr="IMG_256"/>
          <p:cNvPicPr>
            <a:picLocks noChangeAspect="1"/>
          </p:cNvPicPr>
          <p:nvPr>
            <p:ph idx="1"/>
          </p:nvPr>
        </p:nvPicPr>
        <p:blipFill>
          <a:blip r:embed="rId1"/>
          <a:stretch>
            <a:fillRect/>
          </a:stretch>
        </p:blipFill>
        <p:spPr>
          <a:xfrm>
            <a:off x="0" y="760095"/>
            <a:ext cx="5329555" cy="526034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文本框 46"/>
          <p:cNvSpPr txBox="1"/>
          <p:nvPr/>
        </p:nvSpPr>
        <p:spPr>
          <a:xfrm>
            <a:off x="-635" y="160655"/>
            <a:ext cx="12192635"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6" name="Text Box 5"/>
          <p:cNvSpPr txBox="1"/>
          <p:nvPr/>
        </p:nvSpPr>
        <p:spPr>
          <a:xfrm>
            <a:off x="4999990" y="701675"/>
            <a:ext cx="6196965" cy="6231255"/>
          </a:xfrm>
          <a:prstGeom prst="rect">
            <a:avLst/>
          </a:prstGeom>
          <a:noFill/>
        </p:spPr>
        <p:txBody>
          <a:bodyPr wrap="square" rtlCol="0">
            <a:spAutoFit/>
          </a:bodyPr>
          <a:p>
            <a:pPr indent="0" algn="just">
              <a:lnSpc>
                <a:spcPct val="150000"/>
              </a:lnSpc>
              <a:buFont typeface="Wingdings" panose="05000000000000000000" charset="0"/>
              <a:buNone/>
            </a:pPr>
            <a:r>
              <a:rPr lang="en-US" sz="1400">
                <a:latin typeface="Calibri" panose="020F0502020204030204" charset="0"/>
                <a:cs typeface="Calibri" panose="020F0502020204030204" charset="0"/>
              </a:rPr>
              <a:t>By looking at the plots we can see that:</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Gender vs Purchase we can see that Male users have purchased more than the Female users.</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Age vs Purchase we can see that users which are old have purchased more as compared to other age category users.</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Occupation vs Purchase we can see that users with occupation value as 12, 15 and 17 have purchased more.</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City category vs Purchase we can see that users from city category C have purchased more than that of other city categories.</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stay in current city in years vs Purchase we can see that users staying in their particular cities from past 2 years have purchased more.</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Marital status vs Purchase we can see that both the users who are not married have purchase more than the users which are married.</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Product category 1 vs Purchase users have purchased more with value 10 from product category 1.</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Product category 2 vs Purchase users have purchased more with value 10 from product category 2.</a:t>
            </a:r>
            <a:endParaRPr lang="en-US" sz="14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400">
                <a:latin typeface="Calibri" panose="020F0502020204030204" charset="0"/>
                <a:cs typeface="Calibri" panose="020F0502020204030204" charset="0"/>
              </a:rPr>
              <a:t>In the above plot Product category 3 vs Purchase users have purchased more with value 3.0 from product category 3.</a:t>
            </a:r>
            <a:endParaRPr lang="en-US" sz="1400">
              <a:latin typeface="Calibri" panose="020F0502020204030204" charset="0"/>
              <a:cs typeface="Calibri" panose="020F0502020204030204" charset="0"/>
            </a:endParaRPr>
          </a:p>
        </p:txBody>
      </p:sp>
      <p:sp>
        <p:nvSpPr>
          <p:cNvPr id="7" name="Text Box 6"/>
          <p:cNvSpPr txBox="1"/>
          <p:nvPr/>
        </p:nvSpPr>
        <p:spPr>
          <a:xfrm>
            <a:off x="-168275" y="6390640"/>
            <a:ext cx="5112385" cy="368300"/>
          </a:xfrm>
          <a:prstGeom prst="rect">
            <a:avLst/>
          </a:prstGeom>
          <a:noFill/>
        </p:spPr>
        <p:txBody>
          <a:bodyPr wrap="square" rtlCol="0">
            <a:spAutoFit/>
          </a:bodyPr>
          <a:p>
            <a:pPr algn="ctr"/>
            <a:r>
              <a:rPr lang="en-US" b="1">
                <a:latin typeface="Calibri" panose="020F0502020204030204" charset="0"/>
                <a:cs typeface="Calibri" panose="020F0502020204030204" charset="0"/>
              </a:rPr>
              <a:t>Line Plots:</a:t>
            </a:r>
            <a:endParaRPr lang="en-US" b="1">
              <a:latin typeface="Calibri" panose="020F0502020204030204" charset="0"/>
              <a:cs typeface="Calibri" panose="020F0502020204030204" charset="0"/>
            </a:endParaRPr>
          </a:p>
        </p:txBody>
      </p:sp>
      <p:pic>
        <p:nvPicPr>
          <p:cNvPr id="11" name="Picture 4" descr="IMG_256"/>
          <p:cNvPicPr>
            <a:picLocks noChangeAspect="1"/>
          </p:cNvPicPr>
          <p:nvPr>
            <p:ph idx="1"/>
          </p:nvPr>
        </p:nvPicPr>
        <p:blipFill>
          <a:blip r:embed="rId1"/>
          <a:stretch>
            <a:fillRect/>
          </a:stretch>
        </p:blipFill>
        <p:spPr>
          <a:xfrm>
            <a:off x="9525" y="701675"/>
            <a:ext cx="4756785" cy="555498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 name="文本框 56"/>
          <p:cNvSpPr txBox="1"/>
          <p:nvPr/>
        </p:nvSpPr>
        <p:spPr>
          <a:xfrm>
            <a:off x="-635" y="160655"/>
            <a:ext cx="12192635"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16" name="Text Box 15"/>
          <p:cNvSpPr txBox="1"/>
          <p:nvPr/>
        </p:nvSpPr>
        <p:spPr>
          <a:xfrm>
            <a:off x="871220" y="351980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1</a:t>
            </a:r>
            <a:endParaRPr lang="en-US" b="1">
              <a:latin typeface="Calibri" panose="020F0502020204030204" charset="0"/>
              <a:cs typeface="Calibri" panose="020F0502020204030204" charset="0"/>
            </a:endParaRPr>
          </a:p>
        </p:txBody>
      </p:sp>
      <p:sp>
        <p:nvSpPr>
          <p:cNvPr id="17" name="Text Box 16"/>
          <p:cNvSpPr txBox="1"/>
          <p:nvPr/>
        </p:nvSpPr>
        <p:spPr>
          <a:xfrm>
            <a:off x="5224145" y="348932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2</a:t>
            </a:r>
            <a:endParaRPr lang="en-US" b="1">
              <a:latin typeface="Calibri" panose="020F0502020204030204" charset="0"/>
              <a:cs typeface="Calibri" panose="020F0502020204030204" charset="0"/>
            </a:endParaRPr>
          </a:p>
        </p:txBody>
      </p:sp>
      <p:sp>
        <p:nvSpPr>
          <p:cNvPr id="19" name="Text Box 18"/>
          <p:cNvSpPr txBox="1"/>
          <p:nvPr/>
        </p:nvSpPr>
        <p:spPr>
          <a:xfrm>
            <a:off x="9607550" y="348932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3</a:t>
            </a:r>
            <a:endParaRPr lang="en-US" b="1">
              <a:latin typeface="Calibri" panose="020F0502020204030204" charset="0"/>
              <a:cs typeface="Calibri" panose="020F0502020204030204" charset="0"/>
            </a:endParaRPr>
          </a:p>
        </p:txBody>
      </p:sp>
      <p:sp>
        <p:nvSpPr>
          <p:cNvPr id="22" name="Text Box 21"/>
          <p:cNvSpPr txBox="1"/>
          <p:nvPr/>
        </p:nvSpPr>
        <p:spPr>
          <a:xfrm>
            <a:off x="4909185" y="4010660"/>
            <a:ext cx="2018665" cy="506730"/>
          </a:xfrm>
          <a:prstGeom prst="rect">
            <a:avLst/>
          </a:prstGeom>
          <a:noFill/>
        </p:spPr>
        <p:txBody>
          <a:bodyPr wrap="square" rtlCol="0">
            <a:spAutoFit/>
          </a:bodyPr>
          <a:p>
            <a:pPr algn="ctr">
              <a:lnSpc>
                <a:spcPct val="150000"/>
              </a:lnSpc>
            </a:pPr>
            <a:r>
              <a:rPr lang="en-US" b="1">
                <a:latin typeface="Calibri" panose="020F0502020204030204" charset="0"/>
                <a:cs typeface="Calibri" panose="020F0502020204030204" charset="0"/>
              </a:rPr>
              <a:t>Pie Plots</a:t>
            </a:r>
            <a:endParaRPr lang="en-US" b="1">
              <a:latin typeface="Calibri" panose="020F0502020204030204" charset="0"/>
              <a:cs typeface="Calibri" panose="020F0502020204030204" charset="0"/>
            </a:endParaRPr>
          </a:p>
        </p:txBody>
      </p:sp>
      <p:sp>
        <p:nvSpPr>
          <p:cNvPr id="23" name="Text Box 22"/>
          <p:cNvSpPr txBox="1"/>
          <p:nvPr/>
        </p:nvSpPr>
        <p:spPr>
          <a:xfrm>
            <a:off x="0" y="5191760"/>
            <a:ext cx="12192635" cy="1938020"/>
          </a:xfrm>
          <a:prstGeom prst="rect">
            <a:avLst/>
          </a:prstGeom>
          <a:noFill/>
        </p:spPr>
        <p:txBody>
          <a:bodyPr wrap="square" rtlCol="0">
            <a:spAutoFit/>
          </a:bodyPr>
          <a:p>
            <a:pPr algn="just">
              <a:lnSpc>
                <a:spcPct val="150000"/>
              </a:lnSpc>
            </a:pPr>
            <a:r>
              <a:rPr lang="en-US" sz="1600">
                <a:latin typeface="Calibri" panose="020F0502020204030204" charset="0"/>
                <a:cs typeface="Calibri" panose="020F0502020204030204" charset="0"/>
              </a:rPr>
              <a:t>By looking at the plots we can see that:</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1: From the above plot we can see that Male users are more than that of female users.</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2: From the above we can see that Users are more from B city category.</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3: From the above plot we can see that Adult users are more than that of other age category users.</a:t>
            </a:r>
            <a:endParaRPr lang="en-US" sz="1600">
              <a:latin typeface="Calibri" panose="020F0502020204030204" charset="0"/>
              <a:cs typeface="Calibri" panose="020F0502020204030204" charset="0"/>
            </a:endParaRPr>
          </a:p>
          <a:p>
            <a:pPr indent="0" algn="just">
              <a:lnSpc>
                <a:spcPct val="150000"/>
              </a:lnSpc>
              <a:buNone/>
            </a:pPr>
            <a:endParaRPr lang="en-US" sz="1600">
              <a:latin typeface="Calibri" panose="020F0502020204030204" charset="0"/>
              <a:cs typeface="Calibri" panose="020F0502020204030204" charset="0"/>
            </a:endParaRPr>
          </a:p>
        </p:txBody>
      </p:sp>
      <p:pic>
        <p:nvPicPr>
          <p:cNvPr id="12" name="Picture 5" descr="IMG_256"/>
          <p:cNvPicPr>
            <a:picLocks noChangeAspect="1"/>
          </p:cNvPicPr>
          <p:nvPr>
            <p:ph sz="half" idx="1"/>
          </p:nvPr>
        </p:nvPicPr>
        <p:blipFill>
          <a:blip r:embed="rId1"/>
          <a:stretch>
            <a:fillRect/>
          </a:stretch>
        </p:blipFill>
        <p:spPr>
          <a:xfrm>
            <a:off x="247650" y="760730"/>
            <a:ext cx="2637155" cy="2637155"/>
          </a:xfrm>
          <a:prstGeom prst="rect">
            <a:avLst/>
          </a:prstGeom>
          <a:noFill/>
          <a:ln w="9525">
            <a:noFill/>
          </a:ln>
        </p:spPr>
      </p:pic>
      <p:pic>
        <p:nvPicPr>
          <p:cNvPr id="14" name="Picture 7" descr="IMG_256"/>
          <p:cNvPicPr>
            <a:picLocks noChangeAspect="1"/>
          </p:cNvPicPr>
          <p:nvPr>
            <p:ph sz="half" idx="2"/>
          </p:nvPr>
        </p:nvPicPr>
        <p:blipFill>
          <a:blip r:embed="rId2"/>
          <a:stretch>
            <a:fillRect/>
          </a:stretch>
        </p:blipFill>
        <p:spPr>
          <a:xfrm>
            <a:off x="8952865" y="638175"/>
            <a:ext cx="2698115" cy="2698115"/>
          </a:xfrm>
          <a:prstGeom prst="rect">
            <a:avLst/>
          </a:prstGeom>
          <a:noFill/>
          <a:ln w="9525">
            <a:noFill/>
          </a:ln>
        </p:spPr>
      </p:pic>
      <p:pic>
        <p:nvPicPr>
          <p:cNvPr id="13" name="Picture 6" descr="IMG_256"/>
          <p:cNvPicPr>
            <a:picLocks noChangeAspect="1"/>
          </p:cNvPicPr>
          <p:nvPr/>
        </p:nvPicPr>
        <p:blipFill>
          <a:blip r:embed="rId3"/>
          <a:stretch>
            <a:fillRect/>
          </a:stretch>
        </p:blipFill>
        <p:spPr>
          <a:xfrm>
            <a:off x="4695190" y="723900"/>
            <a:ext cx="2447290" cy="261239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56"/>
          <p:cNvSpPr txBox="1"/>
          <p:nvPr/>
        </p:nvSpPr>
        <p:spPr>
          <a:xfrm>
            <a:off x="-635" y="160655"/>
            <a:ext cx="12192635"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10" name="Text Box 9"/>
          <p:cNvSpPr txBox="1"/>
          <p:nvPr/>
        </p:nvSpPr>
        <p:spPr>
          <a:xfrm>
            <a:off x="871220" y="351980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1</a:t>
            </a:r>
            <a:endParaRPr lang="en-US" b="1">
              <a:latin typeface="Calibri" panose="020F0502020204030204" charset="0"/>
              <a:cs typeface="Calibri" panose="020F0502020204030204" charset="0"/>
            </a:endParaRPr>
          </a:p>
        </p:txBody>
      </p:sp>
      <p:sp>
        <p:nvSpPr>
          <p:cNvPr id="11" name="Text Box 10"/>
          <p:cNvSpPr txBox="1"/>
          <p:nvPr/>
        </p:nvSpPr>
        <p:spPr>
          <a:xfrm>
            <a:off x="5224145" y="348932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2</a:t>
            </a:r>
            <a:endParaRPr lang="en-US" b="1">
              <a:latin typeface="Calibri" panose="020F0502020204030204" charset="0"/>
              <a:cs typeface="Calibri" panose="020F0502020204030204" charset="0"/>
            </a:endParaRPr>
          </a:p>
        </p:txBody>
      </p:sp>
      <p:sp>
        <p:nvSpPr>
          <p:cNvPr id="15" name="Text Box 14"/>
          <p:cNvSpPr txBox="1"/>
          <p:nvPr/>
        </p:nvSpPr>
        <p:spPr>
          <a:xfrm>
            <a:off x="9607550" y="348932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3</a:t>
            </a:r>
            <a:endParaRPr lang="en-US" b="1">
              <a:latin typeface="Calibri" panose="020F0502020204030204" charset="0"/>
              <a:cs typeface="Calibri" panose="020F0502020204030204" charset="0"/>
            </a:endParaRPr>
          </a:p>
        </p:txBody>
      </p:sp>
      <p:sp>
        <p:nvSpPr>
          <p:cNvPr id="18" name="Text Box 17"/>
          <p:cNvSpPr txBox="1"/>
          <p:nvPr/>
        </p:nvSpPr>
        <p:spPr>
          <a:xfrm>
            <a:off x="2972435" y="4010660"/>
            <a:ext cx="5892165" cy="506730"/>
          </a:xfrm>
          <a:prstGeom prst="rect">
            <a:avLst/>
          </a:prstGeom>
          <a:noFill/>
        </p:spPr>
        <p:txBody>
          <a:bodyPr wrap="square" rtlCol="0">
            <a:spAutoFit/>
          </a:bodyPr>
          <a:p>
            <a:pPr algn="ctr">
              <a:lnSpc>
                <a:spcPct val="150000"/>
              </a:lnSpc>
            </a:pPr>
            <a:r>
              <a:rPr lang="en-US" b="1">
                <a:latin typeface="Calibri" panose="020F0502020204030204" charset="0"/>
                <a:cs typeface="Calibri" panose="020F0502020204030204" charset="0"/>
              </a:rPr>
              <a:t>Top 100 highest priced products Pie Plots</a:t>
            </a:r>
            <a:endParaRPr lang="en-US" b="1">
              <a:latin typeface="Calibri" panose="020F0502020204030204" charset="0"/>
              <a:cs typeface="Calibri" panose="020F0502020204030204" charset="0"/>
            </a:endParaRPr>
          </a:p>
        </p:txBody>
      </p:sp>
      <p:sp>
        <p:nvSpPr>
          <p:cNvPr id="20" name="Text Box 19"/>
          <p:cNvSpPr txBox="1"/>
          <p:nvPr/>
        </p:nvSpPr>
        <p:spPr>
          <a:xfrm>
            <a:off x="0" y="5191760"/>
            <a:ext cx="12192635" cy="1938020"/>
          </a:xfrm>
          <a:prstGeom prst="rect">
            <a:avLst/>
          </a:prstGeom>
          <a:noFill/>
        </p:spPr>
        <p:txBody>
          <a:bodyPr wrap="square" rtlCol="0">
            <a:spAutoFit/>
          </a:bodyPr>
          <a:p>
            <a:pPr algn="just">
              <a:lnSpc>
                <a:spcPct val="150000"/>
              </a:lnSpc>
            </a:pPr>
            <a:r>
              <a:rPr lang="en-US" sz="1600">
                <a:latin typeface="Calibri" panose="020F0502020204030204" charset="0"/>
                <a:cs typeface="Calibri" panose="020F0502020204030204" charset="0"/>
              </a:rPr>
              <a:t>By looking at the plots we can see that:</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1: From the above plot we can see most of the highest priced product from product category 1 is with value 10.</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2: From the above plot we can see most of the highest priced product from product category 2 is with value 13.</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3: From the above plot we can see most of the highest priced product from product category 3 is with value 71.</a:t>
            </a:r>
            <a:endParaRPr lang="en-US" sz="1600">
              <a:latin typeface="Calibri" panose="020F0502020204030204" charset="0"/>
              <a:cs typeface="Calibri" panose="020F0502020204030204" charset="0"/>
            </a:endParaRPr>
          </a:p>
          <a:p>
            <a:pPr indent="0" algn="just">
              <a:lnSpc>
                <a:spcPct val="150000"/>
              </a:lnSpc>
              <a:buNone/>
            </a:pPr>
            <a:endParaRPr lang="en-US" sz="1600">
              <a:latin typeface="Calibri" panose="020F0502020204030204" charset="0"/>
              <a:cs typeface="Calibri" panose="020F0502020204030204" charset="0"/>
            </a:endParaRPr>
          </a:p>
        </p:txBody>
      </p:sp>
      <p:pic>
        <p:nvPicPr>
          <p:cNvPr id="28" name="Picture 8" descr="IMG_256"/>
          <p:cNvPicPr>
            <a:picLocks noChangeAspect="1"/>
          </p:cNvPicPr>
          <p:nvPr>
            <p:ph sz="half" idx="1"/>
          </p:nvPr>
        </p:nvPicPr>
        <p:blipFill>
          <a:blip r:embed="rId1"/>
          <a:stretch>
            <a:fillRect/>
          </a:stretch>
        </p:blipFill>
        <p:spPr>
          <a:xfrm>
            <a:off x="303530" y="816610"/>
            <a:ext cx="2525395" cy="2525395"/>
          </a:xfrm>
          <a:prstGeom prst="rect">
            <a:avLst/>
          </a:prstGeom>
          <a:noFill/>
          <a:ln w="9525">
            <a:noFill/>
          </a:ln>
        </p:spPr>
      </p:pic>
      <p:pic>
        <p:nvPicPr>
          <p:cNvPr id="30" name="Picture 9" descr="IMG_256"/>
          <p:cNvPicPr>
            <a:picLocks noChangeAspect="1"/>
          </p:cNvPicPr>
          <p:nvPr>
            <p:ph sz="half" idx="2"/>
          </p:nvPr>
        </p:nvPicPr>
        <p:blipFill>
          <a:blip r:embed="rId2"/>
          <a:stretch>
            <a:fillRect/>
          </a:stretch>
        </p:blipFill>
        <p:spPr>
          <a:xfrm>
            <a:off x="8921750" y="801370"/>
            <a:ext cx="2760980" cy="2525395"/>
          </a:xfrm>
          <a:prstGeom prst="rect">
            <a:avLst/>
          </a:prstGeom>
          <a:noFill/>
          <a:ln w="9525">
            <a:noFill/>
          </a:ln>
        </p:spPr>
      </p:pic>
      <p:pic>
        <p:nvPicPr>
          <p:cNvPr id="32" name="Picture 10" descr="IMG_256"/>
          <p:cNvPicPr>
            <a:picLocks noChangeAspect="1"/>
          </p:cNvPicPr>
          <p:nvPr/>
        </p:nvPicPr>
        <p:blipFill>
          <a:blip r:embed="rId3"/>
          <a:stretch>
            <a:fillRect/>
          </a:stretch>
        </p:blipFill>
        <p:spPr>
          <a:xfrm>
            <a:off x="4660900" y="713105"/>
            <a:ext cx="2515870" cy="27019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56"/>
          <p:cNvSpPr txBox="1"/>
          <p:nvPr/>
        </p:nvSpPr>
        <p:spPr>
          <a:xfrm>
            <a:off x="-635" y="160655"/>
            <a:ext cx="12192635"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10" name="Text Box 9"/>
          <p:cNvSpPr txBox="1"/>
          <p:nvPr/>
        </p:nvSpPr>
        <p:spPr>
          <a:xfrm>
            <a:off x="871220" y="351980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1</a:t>
            </a:r>
            <a:endParaRPr lang="en-US" b="1">
              <a:latin typeface="Calibri" panose="020F0502020204030204" charset="0"/>
              <a:cs typeface="Calibri" panose="020F0502020204030204" charset="0"/>
            </a:endParaRPr>
          </a:p>
        </p:txBody>
      </p:sp>
      <p:sp>
        <p:nvSpPr>
          <p:cNvPr id="11" name="Text Box 10"/>
          <p:cNvSpPr txBox="1"/>
          <p:nvPr/>
        </p:nvSpPr>
        <p:spPr>
          <a:xfrm>
            <a:off x="5224145" y="348932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2</a:t>
            </a:r>
            <a:endParaRPr lang="en-US" b="1">
              <a:latin typeface="Calibri" panose="020F0502020204030204" charset="0"/>
              <a:cs typeface="Calibri" panose="020F0502020204030204" charset="0"/>
            </a:endParaRPr>
          </a:p>
        </p:txBody>
      </p:sp>
      <p:sp>
        <p:nvSpPr>
          <p:cNvPr id="15" name="Text Box 14"/>
          <p:cNvSpPr txBox="1"/>
          <p:nvPr/>
        </p:nvSpPr>
        <p:spPr>
          <a:xfrm>
            <a:off x="9607550" y="348932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3</a:t>
            </a:r>
            <a:endParaRPr lang="en-US" b="1">
              <a:latin typeface="Calibri" panose="020F0502020204030204" charset="0"/>
              <a:cs typeface="Calibri" panose="020F0502020204030204" charset="0"/>
            </a:endParaRPr>
          </a:p>
        </p:txBody>
      </p:sp>
      <p:sp>
        <p:nvSpPr>
          <p:cNvPr id="18" name="Text Box 17"/>
          <p:cNvSpPr txBox="1"/>
          <p:nvPr/>
        </p:nvSpPr>
        <p:spPr>
          <a:xfrm>
            <a:off x="2972435" y="4010660"/>
            <a:ext cx="5892165" cy="506730"/>
          </a:xfrm>
          <a:prstGeom prst="rect">
            <a:avLst/>
          </a:prstGeom>
          <a:noFill/>
        </p:spPr>
        <p:txBody>
          <a:bodyPr wrap="square" rtlCol="0">
            <a:spAutoFit/>
          </a:bodyPr>
          <a:p>
            <a:pPr algn="ctr">
              <a:lnSpc>
                <a:spcPct val="150000"/>
              </a:lnSpc>
            </a:pPr>
            <a:r>
              <a:rPr lang="en-US" b="1">
                <a:latin typeface="Calibri" panose="020F0502020204030204" charset="0"/>
                <a:cs typeface="Calibri" panose="020F0502020204030204" charset="0"/>
              </a:rPr>
              <a:t>Top 100 highest priced products Pie Plots</a:t>
            </a:r>
            <a:endParaRPr lang="en-US" b="1">
              <a:latin typeface="Calibri" panose="020F0502020204030204" charset="0"/>
              <a:cs typeface="Calibri" panose="020F0502020204030204" charset="0"/>
            </a:endParaRPr>
          </a:p>
        </p:txBody>
      </p:sp>
      <p:sp>
        <p:nvSpPr>
          <p:cNvPr id="20" name="Text Box 19"/>
          <p:cNvSpPr txBox="1"/>
          <p:nvPr/>
        </p:nvSpPr>
        <p:spPr>
          <a:xfrm>
            <a:off x="0" y="5191760"/>
            <a:ext cx="12192635" cy="1938020"/>
          </a:xfrm>
          <a:prstGeom prst="rect">
            <a:avLst/>
          </a:prstGeom>
          <a:noFill/>
        </p:spPr>
        <p:txBody>
          <a:bodyPr wrap="square" rtlCol="0">
            <a:spAutoFit/>
          </a:bodyPr>
          <a:p>
            <a:pPr algn="just">
              <a:lnSpc>
                <a:spcPct val="150000"/>
              </a:lnSpc>
            </a:pPr>
            <a:r>
              <a:rPr lang="en-US" sz="1600">
                <a:latin typeface="Calibri" panose="020F0502020204030204" charset="0"/>
                <a:cs typeface="Calibri" panose="020F0502020204030204" charset="0"/>
              </a:rPr>
              <a:t>By looking at the plots we can see that:</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1: From the above plot we can see most of the highest priced product are purchased more by male users.</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2: From the above plot we can see most of the highest priced product are purchased more by Adult users.</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3: From the above plot we can see most of the highest priced product are purchased more users from city category C.</a:t>
            </a:r>
            <a:endParaRPr lang="en-US" sz="1600">
              <a:latin typeface="Calibri" panose="020F0502020204030204" charset="0"/>
              <a:cs typeface="Calibri" panose="020F0502020204030204" charset="0"/>
            </a:endParaRPr>
          </a:p>
          <a:p>
            <a:pPr indent="0" algn="just">
              <a:lnSpc>
                <a:spcPct val="150000"/>
              </a:lnSpc>
              <a:buNone/>
            </a:pPr>
            <a:endParaRPr lang="en-US" sz="1600">
              <a:latin typeface="Calibri" panose="020F0502020204030204" charset="0"/>
              <a:cs typeface="Calibri" panose="020F0502020204030204" charset="0"/>
            </a:endParaRPr>
          </a:p>
        </p:txBody>
      </p:sp>
      <p:pic>
        <p:nvPicPr>
          <p:cNvPr id="7" name="Picture 13" descr="IMG_256"/>
          <p:cNvPicPr>
            <a:picLocks noChangeAspect="1"/>
          </p:cNvPicPr>
          <p:nvPr>
            <p:ph sz="half" idx="1"/>
          </p:nvPr>
        </p:nvPicPr>
        <p:blipFill>
          <a:blip r:embed="rId1"/>
          <a:stretch>
            <a:fillRect/>
          </a:stretch>
        </p:blipFill>
        <p:spPr>
          <a:xfrm>
            <a:off x="4391025" y="638810"/>
            <a:ext cx="3054350" cy="3054350"/>
          </a:xfrm>
          <a:prstGeom prst="rect">
            <a:avLst/>
          </a:prstGeom>
          <a:noFill/>
          <a:ln w="9525">
            <a:noFill/>
          </a:ln>
        </p:spPr>
      </p:pic>
      <p:pic>
        <p:nvPicPr>
          <p:cNvPr id="19" name="Picture 12" descr="IMG_256"/>
          <p:cNvPicPr>
            <a:picLocks noChangeAspect="1"/>
          </p:cNvPicPr>
          <p:nvPr>
            <p:ph sz="half" idx="2"/>
          </p:nvPr>
        </p:nvPicPr>
        <p:blipFill>
          <a:blip r:embed="rId2"/>
          <a:stretch>
            <a:fillRect/>
          </a:stretch>
        </p:blipFill>
        <p:spPr>
          <a:xfrm>
            <a:off x="8771255" y="638175"/>
            <a:ext cx="3061970" cy="3054985"/>
          </a:xfrm>
          <a:prstGeom prst="rect">
            <a:avLst/>
          </a:prstGeom>
          <a:noFill/>
          <a:ln w="9525">
            <a:noFill/>
          </a:ln>
        </p:spPr>
      </p:pic>
      <p:pic>
        <p:nvPicPr>
          <p:cNvPr id="13" name="Picture 11" descr="IMG_256"/>
          <p:cNvPicPr>
            <a:picLocks noChangeAspect="1"/>
          </p:cNvPicPr>
          <p:nvPr/>
        </p:nvPicPr>
        <p:blipFill>
          <a:blip r:embed="rId3"/>
          <a:stretch>
            <a:fillRect/>
          </a:stretch>
        </p:blipFill>
        <p:spPr>
          <a:xfrm>
            <a:off x="113030" y="638175"/>
            <a:ext cx="2906395" cy="29368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56"/>
          <p:cNvSpPr txBox="1"/>
          <p:nvPr/>
        </p:nvSpPr>
        <p:spPr>
          <a:xfrm>
            <a:off x="-635" y="160655"/>
            <a:ext cx="12192635"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10" name="Text Box 9"/>
          <p:cNvSpPr txBox="1"/>
          <p:nvPr/>
        </p:nvSpPr>
        <p:spPr>
          <a:xfrm>
            <a:off x="871220" y="351980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1</a:t>
            </a:r>
            <a:endParaRPr lang="en-US" b="1">
              <a:latin typeface="Calibri" panose="020F0502020204030204" charset="0"/>
              <a:cs typeface="Calibri" panose="020F0502020204030204" charset="0"/>
            </a:endParaRPr>
          </a:p>
        </p:txBody>
      </p:sp>
      <p:sp>
        <p:nvSpPr>
          <p:cNvPr id="11" name="Text Box 10"/>
          <p:cNvSpPr txBox="1"/>
          <p:nvPr/>
        </p:nvSpPr>
        <p:spPr>
          <a:xfrm>
            <a:off x="5224145" y="348932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2</a:t>
            </a:r>
            <a:endParaRPr lang="en-US" b="1">
              <a:latin typeface="Calibri" panose="020F0502020204030204" charset="0"/>
              <a:cs typeface="Calibri" panose="020F0502020204030204" charset="0"/>
            </a:endParaRPr>
          </a:p>
        </p:txBody>
      </p:sp>
      <p:sp>
        <p:nvSpPr>
          <p:cNvPr id="15" name="Text Box 14"/>
          <p:cNvSpPr txBox="1"/>
          <p:nvPr/>
        </p:nvSpPr>
        <p:spPr>
          <a:xfrm>
            <a:off x="9607550" y="348932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3</a:t>
            </a:r>
            <a:endParaRPr lang="en-US" b="1">
              <a:latin typeface="Calibri" panose="020F0502020204030204" charset="0"/>
              <a:cs typeface="Calibri" panose="020F0502020204030204" charset="0"/>
            </a:endParaRPr>
          </a:p>
        </p:txBody>
      </p:sp>
      <p:sp>
        <p:nvSpPr>
          <p:cNvPr id="18" name="Text Box 17"/>
          <p:cNvSpPr txBox="1"/>
          <p:nvPr/>
        </p:nvSpPr>
        <p:spPr>
          <a:xfrm>
            <a:off x="2972435" y="4010660"/>
            <a:ext cx="5892165" cy="506730"/>
          </a:xfrm>
          <a:prstGeom prst="rect">
            <a:avLst/>
          </a:prstGeom>
          <a:noFill/>
        </p:spPr>
        <p:txBody>
          <a:bodyPr wrap="square" rtlCol="0">
            <a:spAutoFit/>
          </a:bodyPr>
          <a:p>
            <a:pPr algn="ctr">
              <a:lnSpc>
                <a:spcPct val="150000"/>
              </a:lnSpc>
            </a:pPr>
            <a:r>
              <a:rPr lang="en-US" b="1">
                <a:latin typeface="Calibri" panose="020F0502020204030204" charset="0"/>
                <a:cs typeface="Calibri" panose="020F0502020204030204" charset="0"/>
              </a:rPr>
              <a:t>Cheapest 100 priced products Pie Plots</a:t>
            </a:r>
            <a:endParaRPr lang="en-US" b="1">
              <a:latin typeface="Calibri" panose="020F0502020204030204" charset="0"/>
              <a:cs typeface="Calibri" panose="020F0502020204030204" charset="0"/>
            </a:endParaRPr>
          </a:p>
        </p:txBody>
      </p:sp>
      <p:sp>
        <p:nvSpPr>
          <p:cNvPr id="20" name="Text Box 19"/>
          <p:cNvSpPr txBox="1"/>
          <p:nvPr/>
        </p:nvSpPr>
        <p:spPr>
          <a:xfrm>
            <a:off x="0" y="5191760"/>
            <a:ext cx="12192635" cy="1568450"/>
          </a:xfrm>
          <a:prstGeom prst="rect">
            <a:avLst/>
          </a:prstGeom>
          <a:noFill/>
        </p:spPr>
        <p:txBody>
          <a:bodyPr wrap="square" rtlCol="0">
            <a:spAutoFit/>
          </a:bodyPr>
          <a:p>
            <a:pPr algn="just">
              <a:lnSpc>
                <a:spcPct val="150000"/>
              </a:lnSpc>
            </a:pPr>
            <a:r>
              <a:rPr lang="en-US" sz="1600">
                <a:latin typeface="Calibri" panose="020F0502020204030204" charset="0"/>
                <a:cs typeface="Calibri" panose="020F0502020204030204" charset="0"/>
              </a:rPr>
              <a:t>By looking at the plots we can see that:</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1: From the above plot we can see most of the lowest priced product from product category 1 is with value 19.</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2: From the above plot we can see most of the lowest priced product from product category 2 is with value 9.0.</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3: From the above plot we can see most of the lowest priced product from product category 3 is with value 14.0.</a:t>
            </a:r>
            <a:endParaRPr lang="en-US" sz="1600">
              <a:latin typeface="Calibri" panose="020F0502020204030204" charset="0"/>
              <a:cs typeface="Calibri" panose="020F0502020204030204" charset="0"/>
            </a:endParaRPr>
          </a:p>
        </p:txBody>
      </p:sp>
      <p:pic>
        <p:nvPicPr>
          <p:cNvPr id="21" name="Picture 14" descr="IMG_256"/>
          <p:cNvPicPr>
            <a:picLocks noChangeAspect="1"/>
          </p:cNvPicPr>
          <p:nvPr>
            <p:ph sz="half" idx="1"/>
          </p:nvPr>
        </p:nvPicPr>
        <p:blipFill>
          <a:blip r:embed="rId1"/>
          <a:stretch>
            <a:fillRect/>
          </a:stretch>
        </p:blipFill>
        <p:spPr>
          <a:xfrm>
            <a:off x="344805" y="1047115"/>
            <a:ext cx="2442210" cy="2442210"/>
          </a:xfrm>
          <a:prstGeom prst="rect">
            <a:avLst/>
          </a:prstGeom>
          <a:noFill/>
          <a:ln w="9525">
            <a:noFill/>
          </a:ln>
        </p:spPr>
      </p:pic>
      <p:pic>
        <p:nvPicPr>
          <p:cNvPr id="22" name="Picture 15" descr="IMG_256"/>
          <p:cNvPicPr>
            <a:picLocks noChangeAspect="1"/>
          </p:cNvPicPr>
          <p:nvPr>
            <p:ph sz="half" idx="2"/>
          </p:nvPr>
        </p:nvPicPr>
        <p:blipFill>
          <a:blip r:embed="rId2"/>
          <a:stretch>
            <a:fillRect/>
          </a:stretch>
        </p:blipFill>
        <p:spPr>
          <a:xfrm>
            <a:off x="4376420" y="725805"/>
            <a:ext cx="3084830" cy="3084830"/>
          </a:xfrm>
          <a:prstGeom prst="rect">
            <a:avLst/>
          </a:prstGeom>
          <a:noFill/>
          <a:ln w="9525">
            <a:noFill/>
          </a:ln>
        </p:spPr>
      </p:pic>
      <p:pic>
        <p:nvPicPr>
          <p:cNvPr id="23" name="Picture 16" descr="IMG_256"/>
          <p:cNvPicPr>
            <a:picLocks noChangeAspect="1"/>
          </p:cNvPicPr>
          <p:nvPr/>
        </p:nvPicPr>
        <p:blipFill>
          <a:blip r:embed="rId3"/>
          <a:stretch>
            <a:fillRect/>
          </a:stretch>
        </p:blipFill>
        <p:spPr>
          <a:xfrm>
            <a:off x="8901430" y="867410"/>
            <a:ext cx="2801620" cy="280162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56"/>
          <p:cNvSpPr txBox="1"/>
          <p:nvPr/>
        </p:nvSpPr>
        <p:spPr>
          <a:xfrm>
            <a:off x="-635" y="160655"/>
            <a:ext cx="12192635"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6" name="Text Box 5"/>
          <p:cNvSpPr txBox="1"/>
          <p:nvPr/>
        </p:nvSpPr>
        <p:spPr>
          <a:xfrm>
            <a:off x="871220" y="351980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1</a:t>
            </a:r>
            <a:endParaRPr lang="en-US" b="1">
              <a:latin typeface="Calibri" panose="020F0502020204030204" charset="0"/>
              <a:cs typeface="Calibri" panose="020F0502020204030204" charset="0"/>
            </a:endParaRPr>
          </a:p>
        </p:txBody>
      </p:sp>
      <p:sp>
        <p:nvSpPr>
          <p:cNvPr id="7" name="Text Box 6"/>
          <p:cNvSpPr txBox="1"/>
          <p:nvPr/>
        </p:nvSpPr>
        <p:spPr>
          <a:xfrm>
            <a:off x="5224145" y="348932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2</a:t>
            </a:r>
            <a:endParaRPr lang="en-US" b="1">
              <a:latin typeface="Calibri" panose="020F0502020204030204" charset="0"/>
              <a:cs typeface="Calibri" panose="020F0502020204030204" charset="0"/>
            </a:endParaRPr>
          </a:p>
        </p:txBody>
      </p:sp>
      <p:sp>
        <p:nvSpPr>
          <p:cNvPr id="8" name="Text Box 7"/>
          <p:cNvSpPr txBox="1"/>
          <p:nvPr/>
        </p:nvSpPr>
        <p:spPr>
          <a:xfrm>
            <a:off x="9607550" y="3489325"/>
            <a:ext cx="1389380" cy="368300"/>
          </a:xfrm>
          <a:prstGeom prst="rect">
            <a:avLst/>
          </a:prstGeom>
          <a:noFill/>
        </p:spPr>
        <p:txBody>
          <a:bodyPr wrap="square" rtlCol="0">
            <a:spAutoFit/>
          </a:bodyPr>
          <a:p>
            <a:pPr algn="ctr"/>
            <a:r>
              <a:rPr lang="en-US" b="1">
                <a:latin typeface="Calibri" panose="020F0502020204030204" charset="0"/>
                <a:cs typeface="Calibri" panose="020F0502020204030204" charset="0"/>
              </a:rPr>
              <a:t>3</a:t>
            </a:r>
            <a:endParaRPr lang="en-US" b="1">
              <a:latin typeface="Calibri" panose="020F0502020204030204" charset="0"/>
              <a:cs typeface="Calibri" panose="020F0502020204030204" charset="0"/>
            </a:endParaRPr>
          </a:p>
        </p:txBody>
      </p:sp>
      <p:sp>
        <p:nvSpPr>
          <p:cNvPr id="12" name="Text Box 11"/>
          <p:cNvSpPr txBox="1"/>
          <p:nvPr/>
        </p:nvSpPr>
        <p:spPr>
          <a:xfrm>
            <a:off x="2972435" y="4010660"/>
            <a:ext cx="5892165" cy="506730"/>
          </a:xfrm>
          <a:prstGeom prst="rect">
            <a:avLst/>
          </a:prstGeom>
          <a:noFill/>
        </p:spPr>
        <p:txBody>
          <a:bodyPr wrap="square" rtlCol="0">
            <a:spAutoFit/>
          </a:bodyPr>
          <a:p>
            <a:pPr algn="ctr">
              <a:lnSpc>
                <a:spcPct val="150000"/>
              </a:lnSpc>
            </a:pPr>
            <a:r>
              <a:rPr lang="en-US" b="1">
                <a:latin typeface="Calibri" panose="020F0502020204030204" charset="0"/>
                <a:cs typeface="Calibri" panose="020F0502020204030204" charset="0"/>
              </a:rPr>
              <a:t>Cheapest 100 priced products Pie Plots</a:t>
            </a:r>
            <a:endParaRPr lang="en-US" b="1">
              <a:latin typeface="Calibri" panose="020F0502020204030204" charset="0"/>
              <a:cs typeface="Calibri" panose="020F0502020204030204" charset="0"/>
            </a:endParaRPr>
          </a:p>
        </p:txBody>
      </p:sp>
      <p:sp>
        <p:nvSpPr>
          <p:cNvPr id="13" name="Text Box 12"/>
          <p:cNvSpPr txBox="1"/>
          <p:nvPr/>
        </p:nvSpPr>
        <p:spPr>
          <a:xfrm>
            <a:off x="-635" y="5191760"/>
            <a:ext cx="12192635" cy="1568450"/>
          </a:xfrm>
          <a:prstGeom prst="rect">
            <a:avLst/>
          </a:prstGeom>
          <a:noFill/>
        </p:spPr>
        <p:txBody>
          <a:bodyPr wrap="square" rtlCol="0">
            <a:spAutoFit/>
          </a:bodyPr>
          <a:p>
            <a:pPr algn="just">
              <a:lnSpc>
                <a:spcPct val="150000"/>
              </a:lnSpc>
            </a:pPr>
            <a:r>
              <a:rPr lang="en-US" sz="1600">
                <a:latin typeface="Calibri" panose="020F0502020204030204" charset="0"/>
                <a:cs typeface="Calibri" panose="020F0502020204030204" charset="0"/>
              </a:rPr>
              <a:t>By looking at the plots we can see that:</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1: From the above plot we can see most of the lowest priced product are purchased more by male users.</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2: From the above plot we can see most of the lowest priced product are purchased more by Adult users.</a:t>
            </a:r>
            <a:endParaRPr lang="en-US" sz="1600">
              <a:latin typeface="Calibri" panose="020F0502020204030204" charset="0"/>
              <a:cs typeface="Calibri" panose="020F0502020204030204" charset="0"/>
            </a:endParaRPr>
          </a:p>
          <a:p>
            <a:pPr algn="just">
              <a:lnSpc>
                <a:spcPct val="150000"/>
              </a:lnSpc>
            </a:pPr>
            <a:r>
              <a:rPr lang="en-US" sz="1600">
                <a:latin typeface="Calibri" panose="020F0502020204030204" charset="0"/>
                <a:cs typeface="Calibri" panose="020F0502020204030204" charset="0"/>
              </a:rPr>
              <a:t>3:From the above plot we can see most of the lowest priced product are purchased more by users from city category C..</a:t>
            </a:r>
            <a:endParaRPr lang="en-US" sz="1600">
              <a:latin typeface="Calibri" panose="020F0502020204030204" charset="0"/>
              <a:cs typeface="Calibri" panose="020F0502020204030204" charset="0"/>
            </a:endParaRPr>
          </a:p>
        </p:txBody>
      </p:sp>
      <p:pic>
        <p:nvPicPr>
          <p:cNvPr id="25" name="Picture 17" descr="IMG_256"/>
          <p:cNvPicPr>
            <a:picLocks noChangeAspect="1"/>
          </p:cNvPicPr>
          <p:nvPr>
            <p:ph sz="half" idx="1"/>
          </p:nvPr>
        </p:nvPicPr>
        <p:blipFill>
          <a:blip r:embed="rId1"/>
          <a:stretch>
            <a:fillRect/>
          </a:stretch>
        </p:blipFill>
        <p:spPr>
          <a:xfrm>
            <a:off x="156210" y="516255"/>
            <a:ext cx="2820035" cy="2820035"/>
          </a:xfrm>
          <a:prstGeom prst="rect">
            <a:avLst/>
          </a:prstGeom>
          <a:noFill/>
          <a:ln w="9525">
            <a:noFill/>
          </a:ln>
        </p:spPr>
      </p:pic>
      <p:pic>
        <p:nvPicPr>
          <p:cNvPr id="27" name="Picture 18" descr="IMG_256"/>
          <p:cNvPicPr>
            <a:picLocks noChangeAspect="1"/>
          </p:cNvPicPr>
          <p:nvPr>
            <p:ph sz="half" idx="2"/>
          </p:nvPr>
        </p:nvPicPr>
        <p:blipFill>
          <a:blip r:embed="rId2"/>
          <a:stretch>
            <a:fillRect/>
          </a:stretch>
        </p:blipFill>
        <p:spPr>
          <a:xfrm>
            <a:off x="4455160" y="516255"/>
            <a:ext cx="2927350" cy="2905760"/>
          </a:xfrm>
          <a:prstGeom prst="rect">
            <a:avLst/>
          </a:prstGeom>
          <a:noFill/>
          <a:ln w="9525">
            <a:noFill/>
          </a:ln>
        </p:spPr>
      </p:pic>
      <p:pic>
        <p:nvPicPr>
          <p:cNvPr id="29" name="Picture 19" descr="IMG_256"/>
          <p:cNvPicPr>
            <a:picLocks noChangeAspect="1"/>
          </p:cNvPicPr>
          <p:nvPr/>
        </p:nvPicPr>
        <p:blipFill>
          <a:blip r:embed="rId3"/>
          <a:stretch>
            <a:fillRect/>
          </a:stretch>
        </p:blipFill>
        <p:spPr>
          <a:xfrm>
            <a:off x="8987155" y="653415"/>
            <a:ext cx="2630805" cy="263080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 name="文本框 54"/>
          <p:cNvSpPr txBox="1"/>
          <p:nvPr/>
        </p:nvSpPr>
        <p:spPr>
          <a:xfrm>
            <a:off x="-635" y="160655"/>
            <a:ext cx="12192635"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Correlation Between Features And Label</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5" name="Text Box 4"/>
          <p:cNvSpPr txBox="1"/>
          <p:nvPr/>
        </p:nvSpPr>
        <p:spPr>
          <a:xfrm>
            <a:off x="1418590" y="4022090"/>
            <a:ext cx="2901315" cy="368300"/>
          </a:xfrm>
          <a:prstGeom prst="rect">
            <a:avLst/>
          </a:prstGeom>
          <a:noFill/>
        </p:spPr>
        <p:txBody>
          <a:bodyPr wrap="square" rtlCol="0">
            <a:spAutoFit/>
          </a:bodyPr>
          <a:p>
            <a:pPr algn="ctr"/>
            <a:r>
              <a:rPr lang="en-US" b="1">
                <a:latin typeface="Calibri" panose="020F0502020204030204" charset="0"/>
                <a:cs typeface="Calibri" panose="020F0502020204030204" charset="0"/>
              </a:rPr>
              <a:t>Bar Plot</a:t>
            </a:r>
            <a:endParaRPr lang="en-US" b="1">
              <a:latin typeface="Calibri" panose="020F0502020204030204" charset="0"/>
              <a:cs typeface="Calibri" panose="020F0502020204030204" charset="0"/>
            </a:endParaRPr>
          </a:p>
        </p:txBody>
      </p:sp>
      <p:sp>
        <p:nvSpPr>
          <p:cNvPr id="12" name="Text Box 11"/>
          <p:cNvSpPr txBox="1"/>
          <p:nvPr/>
        </p:nvSpPr>
        <p:spPr>
          <a:xfrm>
            <a:off x="6591935" y="4123690"/>
            <a:ext cx="4371340" cy="368300"/>
          </a:xfrm>
          <a:prstGeom prst="rect">
            <a:avLst/>
          </a:prstGeom>
          <a:noFill/>
        </p:spPr>
        <p:txBody>
          <a:bodyPr wrap="square" rtlCol="0">
            <a:spAutoFit/>
          </a:bodyPr>
          <a:p>
            <a:pPr algn="ctr"/>
            <a:r>
              <a:rPr lang="en-US" b="1">
                <a:latin typeface="Calibri" panose="020F0502020204030204" charset="0"/>
                <a:cs typeface="Calibri" panose="020F0502020204030204" charset="0"/>
              </a:rPr>
              <a:t>HeatMap</a:t>
            </a:r>
            <a:endParaRPr lang="en-US" b="1">
              <a:latin typeface="Calibri" panose="020F0502020204030204" charset="0"/>
              <a:cs typeface="Calibri" panose="020F0502020204030204" charset="0"/>
            </a:endParaRPr>
          </a:p>
        </p:txBody>
      </p:sp>
      <p:sp>
        <p:nvSpPr>
          <p:cNvPr id="15" name="Text Box 14"/>
          <p:cNvSpPr txBox="1"/>
          <p:nvPr/>
        </p:nvSpPr>
        <p:spPr>
          <a:xfrm>
            <a:off x="39370" y="4579620"/>
            <a:ext cx="12019280" cy="119888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By looking at the bar plot we can see that features are positively as well as negatively correlated with the label.</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By looking at the heatmap we can see if there is any multicollinearity problem between the Features.</a:t>
            </a:r>
            <a:endParaRPr lang="en-US">
              <a:latin typeface="Calibri" panose="020F0502020204030204" charset="0"/>
              <a:cs typeface="Calibri" panose="020F0502020204030204" charset="0"/>
            </a:endParaRPr>
          </a:p>
          <a:p>
            <a:endParaRPr lang="en-US"/>
          </a:p>
        </p:txBody>
      </p:sp>
      <p:pic>
        <p:nvPicPr>
          <p:cNvPr id="6" name="Content Placeholder 5"/>
          <p:cNvPicPr>
            <a:picLocks noChangeAspect="1"/>
          </p:cNvPicPr>
          <p:nvPr>
            <p:ph sz="half" idx="1"/>
          </p:nvPr>
        </p:nvPicPr>
        <p:blipFill>
          <a:blip r:embed="rId1"/>
          <a:stretch>
            <a:fillRect/>
          </a:stretch>
        </p:blipFill>
        <p:spPr>
          <a:xfrm>
            <a:off x="432435" y="744220"/>
            <a:ext cx="5181600" cy="3171825"/>
          </a:xfrm>
          <a:prstGeom prst="rect">
            <a:avLst/>
          </a:prstGeom>
          <a:noFill/>
          <a:ln w="9525">
            <a:noFill/>
          </a:ln>
        </p:spPr>
      </p:pic>
      <p:pic>
        <p:nvPicPr>
          <p:cNvPr id="8" name="Content Placeholder 7"/>
          <p:cNvPicPr>
            <a:picLocks noChangeAspect="1"/>
          </p:cNvPicPr>
          <p:nvPr>
            <p:ph sz="half" idx="2"/>
          </p:nvPr>
        </p:nvPicPr>
        <p:blipFill>
          <a:blip r:embed="rId2"/>
          <a:stretch>
            <a:fillRect/>
          </a:stretch>
        </p:blipFill>
        <p:spPr>
          <a:xfrm>
            <a:off x="6186805" y="744220"/>
            <a:ext cx="5181600" cy="31718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525" y="263525"/>
            <a:ext cx="12171680" cy="521970"/>
          </a:xfrm>
          <a:prstGeom prst="rect">
            <a:avLst/>
          </a:prstGeom>
          <a:noFill/>
        </p:spPr>
        <p:txBody>
          <a:bodyPr wrap="square" rtlCol="0">
            <a:spAutoFit/>
          </a:bodyPr>
          <a:p>
            <a:pPr algn="ctr"/>
            <a:r>
              <a:rPr lang="en-IN" altLang="zh-CN" sz="2800" b="1" u="sng" dirty="0">
                <a:solidFill>
                  <a:srgbClr val="08181A"/>
                </a:solidFill>
                <a:latin typeface="Microsoft YaHei" panose="020B0503020204020204" charset="-122"/>
                <a:ea typeface="Microsoft YaHei" panose="020B0503020204020204" charset="-122"/>
                <a:cs typeface="Calibri Light" panose="020F0302020204030204" charset="0"/>
                <a:sym typeface="+mn-ea"/>
              </a:rPr>
              <a:t>Contents</a:t>
            </a:r>
            <a:endParaRPr lang="en-US" sz="2800"/>
          </a:p>
        </p:txBody>
      </p:sp>
      <p:sp>
        <p:nvSpPr>
          <p:cNvPr id="4" name="Text Box 3"/>
          <p:cNvSpPr txBox="1"/>
          <p:nvPr/>
        </p:nvSpPr>
        <p:spPr>
          <a:xfrm>
            <a:off x="9525" y="993775"/>
            <a:ext cx="11847830" cy="42462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Introduction</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Problem Statement</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Problem Understanding</a:t>
            </a:r>
            <a:endParaRPr lang="en-US" dirty="0">
              <a:latin typeface="Calibri" panose="020F0502020204030204" charset="0"/>
              <a:ea typeface="Microsoft Sans Serif" panose="020B0604020202020204" pitchFamily="3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What is Black Friday Sales?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Benifits of Black Friday Sales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Data Analysis &amp; Model Building Flowchart</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Exploratory Data Analysis (EDA)</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Visualizations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Data Analysis Steps Done</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Conclusion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nvSpPr>
        <p:spPr>
          <a:xfrm>
            <a:off x="0" y="160655"/>
            <a:ext cx="12192000"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Data Analysis Steps Done</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grpSp>
        <p:nvGrpSpPr>
          <p:cNvPr id="12" name="组合 11"/>
          <p:cNvGrpSpPr/>
          <p:nvPr/>
        </p:nvGrpSpPr>
        <p:grpSpPr>
          <a:xfrm>
            <a:off x="6393848" y="1681099"/>
            <a:ext cx="4413851" cy="627878"/>
            <a:chOff x="6327173" y="1681099"/>
            <a:chExt cx="4413851" cy="627878"/>
          </a:xfrm>
        </p:grpSpPr>
        <p:sp>
          <p:nvSpPr>
            <p:cNvPr id="21" name="文本框 20"/>
            <p:cNvSpPr txBox="1"/>
            <p:nvPr/>
          </p:nvSpPr>
          <p:spPr>
            <a:xfrm>
              <a:off x="6327174" y="1681099"/>
              <a:ext cx="2321526" cy="339725"/>
            </a:xfrm>
            <a:prstGeom prst="rect">
              <a:avLst/>
            </a:prstGeom>
            <a:noFill/>
          </p:spPr>
          <p:txBody>
            <a:bodyPr wrap="square" rtlCol="0">
              <a:spAutoFit/>
            </a:bodyPr>
            <a:p>
              <a:pPr algn="just">
                <a:lnSpc>
                  <a:spcPct val="90000"/>
                </a:lnSpc>
                <a:spcBef>
                  <a:spcPts val="1000"/>
                </a:spcBef>
              </a:pPr>
              <a:endParaRPr lang="zh-CN" altLang="en-US" b="1" dirty="0">
                <a:solidFill>
                  <a:srgbClr val="277C85"/>
                </a:solidFill>
                <a:latin typeface="Microsoft YaHei" panose="020B0503020204020204" charset="-122"/>
                <a:ea typeface="Microsoft YaHei" panose="020B0503020204020204" charset="-122"/>
              </a:endParaRPr>
            </a:p>
          </p:txBody>
        </p:sp>
        <p:sp>
          <p:nvSpPr>
            <p:cNvPr id="22" name="文本框 21"/>
            <p:cNvSpPr txBox="1"/>
            <p:nvPr/>
          </p:nvSpPr>
          <p:spPr>
            <a:xfrm>
              <a:off x="6327173" y="1938137"/>
              <a:ext cx="4413851" cy="370840"/>
            </a:xfrm>
            <a:prstGeom prst="rect">
              <a:avLst/>
            </a:prstGeom>
            <a:noFill/>
          </p:spPr>
          <p:txBody>
            <a:bodyPr wrap="square" rtlCol="0">
              <a:spAutoFit/>
            </a:bodyPr>
            <a:p>
              <a:pPr algn="just">
                <a:lnSpc>
                  <a:spcPct val="130000"/>
                </a:lnSpc>
              </a:pPr>
              <a:endParaRPr lang="en-US" altLang="zh-CN" sz="1400" dirty="0">
                <a:solidFill>
                  <a:schemeClr val="tx1">
                    <a:lumMod val="75000"/>
                    <a:lumOff val="25000"/>
                  </a:schemeClr>
                </a:solidFill>
                <a:latin typeface="Microsoft YaHei" panose="020B0503020204020204" charset="-122"/>
                <a:ea typeface="Microsoft YaHei" panose="020B0503020204020204" charset="-122"/>
              </a:endParaRPr>
            </a:p>
          </p:txBody>
        </p:sp>
      </p:grpSp>
      <p:grpSp>
        <p:nvGrpSpPr>
          <p:cNvPr id="14" name="组合 13"/>
          <p:cNvGrpSpPr/>
          <p:nvPr/>
        </p:nvGrpSpPr>
        <p:grpSpPr>
          <a:xfrm>
            <a:off x="6393848" y="4349699"/>
            <a:ext cx="4413851" cy="627878"/>
            <a:chOff x="6327173" y="4322384"/>
            <a:chExt cx="4413851" cy="627878"/>
          </a:xfrm>
        </p:grpSpPr>
        <p:sp>
          <p:nvSpPr>
            <p:cNvPr id="30" name="文本框 29"/>
            <p:cNvSpPr txBox="1"/>
            <p:nvPr/>
          </p:nvSpPr>
          <p:spPr>
            <a:xfrm>
              <a:off x="6327174" y="4322384"/>
              <a:ext cx="2321526" cy="339725"/>
            </a:xfrm>
            <a:prstGeom prst="rect">
              <a:avLst/>
            </a:prstGeom>
            <a:noFill/>
          </p:spPr>
          <p:txBody>
            <a:bodyPr wrap="square" rtlCol="0">
              <a:spAutoFit/>
            </a:bodyPr>
            <a:p>
              <a:pPr algn="just">
                <a:lnSpc>
                  <a:spcPct val="90000"/>
                </a:lnSpc>
                <a:spcBef>
                  <a:spcPts val="1000"/>
                </a:spcBef>
              </a:pPr>
              <a:endParaRPr lang="zh-CN" altLang="en-US" b="1" dirty="0">
                <a:solidFill>
                  <a:srgbClr val="277C85"/>
                </a:solidFill>
                <a:latin typeface="Microsoft YaHei" panose="020B0503020204020204" charset="-122"/>
                <a:ea typeface="Microsoft YaHei" panose="020B0503020204020204" charset="-122"/>
              </a:endParaRPr>
            </a:p>
          </p:txBody>
        </p:sp>
        <p:sp>
          <p:nvSpPr>
            <p:cNvPr id="31" name="文本框 30"/>
            <p:cNvSpPr txBox="1"/>
            <p:nvPr/>
          </p:nvSpPr>
          <p:spPr>
            <a:xfrm>
              <a:off x="6327173" y="4579422"/>
              <a:ext cx="4413851" cy="370840"/>
            </a:xfrm>
            <a:prstGeom prst="rect">
              <a:avLst/>
            </a:prstGeom>
            <a:noFill/>
          </p:spPr>
          <p:txBody>
            <a:bodyPr wrap="square" rtlCol="0">
              <a:spAutoFit/>
            </a:bodyPr>
            <a:p>
              <a:pPr algn="just">
                <a:lnSpc>
                  <a:spcPct val="130000"/>
                </a:lnSpc>
              </a:pPr>
              <a:endParaRPr lang="en-US" altLang="zh-CN" sz="1400" dirty="0">
                <a:solidFill>
                  <a:schemeClr val="tx1">
                    <a:lumMod val="75000"/>
                    <a:lumOff val="25000"/>
                  </a:schemeClr>
                </a:solidFill>
                <a:latin typeface="Microsoft YaHei" panose="020B0503020204020204" charset="-122"/>
                <a:ea typeface="Microsoft YaHei" panose="020B0503020204020204" charset="-122"/>
              </a:endParaRPr>
            </a:p>
          </p:txBody>
        </p:sp>
      </p:grpSp>
      <p:grpSp>
        <p:nvGrpSpPr>
          <p:cNvPr id="13" name="组合 12"/>
          <p:cNvGrpSpPr/>
          <p:nvPr/>
        </p:nvGrpSpPr>
        <p:grpSpPr>
          <a:xfrm>
            <a:off x="6393848" y="2570632"/>
            <a:ext cx="4413851" cy="627878"/>
            <a:chOff x="6327173" y="3001742"/>
            <a:chExt cx="4413851" cy="627878"/>
          </a:xfrm>
        </p:grpSpPr>
        <p:sp>
          <p:nvSpPr>
            <p:cNvPr id="32" name="文本框 31"/>
            <p:cNvSpPr txBox="1"/>
            <p:nvPr/>
          </p:nvSpPr>
          <p:spPr>
            <a:xfrm>
              <a:off x="6327174" y="3001742"/>
              <a:ext cx="2321526" cy="339725"/>
            </a:xfrm>
            <a:prstGeom prst="rect">
              <a:avLst/>
            </a:prstGeom>
            <a:noFill/>
          </p:spPr>
          <p:txBody>
            <a:bodyPr wrap="square" rtlCol="0">
              <a:spAutoFit/>
            </a:bodyPr>
            <a:p>
              <a:pPr algn="just">
                <a:lnSpc>
                  <a:spcPct val="90000"/>
                </a:lnSpc>
                <a:spcBef>
                  <a:spcPts val="1000"/>
                </a:spcBef>
              </a:pPr>
              <a:endParaRPr lang="zh-CN" altLang="en-US" b="1" dirty="0">
                <a:solidFill>
                  <a:srgbClr val="277C85"/>
                </a:solidFill>
                <a:latin typeface="Microsoft YaHei" panose="020B0503020204020204" charset="-122"/>
                <a:ea typeface="Microsoft YaHei" panose="020B0503020204020204" charset="-122"/>
              </a:endParaRPr>
            </a:p>
          </p:txBody>
        </p:sp>
        <p:sp>
          <p:nvSpPr>
            <p:cNvPr id="33" name="文本框 32"/>
            <p:cNvSpPr txBox="1"/>
            <p:nvPr/>
          </p:nvSpPr>
          <p:spPr>
            <a:xfrm>
              <a:off x="6327173" y="3258780"/>
              <a:ext cx="4413851" cy="370840"/>
            </a:xfrm>
            <a:prstGeom prst="rect">
              <a:avLst/>
            </a:prstGeom>
            <a:noFill/>
          </p:spPr>
          <p:txBody>
            <a:bodyPr wrap="square" rtlCol="0">
              <a:spAutoFit/>
            </a:bodyPr>
            <a:p>
              <a:pPr algn="just">
                <a:lnSpc>
                  <a:spcPct val="130000"/>
                </a:lnSpc>
              </a:pPr>
              <a:endParaRPr lang="en-US" altLang="zh-CN" sz="1400" dirty="0">
                <a:solidFill>
                  <a:schemeClr val="tx1">
                    <a:lumMod val="75000"/>
                    <a:lumOff val="25000"/>
                  </a:schemeClr>
                </a:solidFill>
                <a:latin typeface="Microsoft YaHei" panose="020B0503020204020204" charset="-122"/>
                <a:ea typeface="Microsoft YaHei" panose="020B0503020204020204" charset="-122"/>
              </a:endParaRPr>
            </a:p>
          </p:txBody>
        </p:sp>
      </p:grpSp>
      <p:grpSp>
        <p:nvGrpSpPr>
          <p:cNvPr id="29" name="组合 28"/>
          <p:cNvGrpSpPr/>
          <p:nvPr/>
        </p:nvGrpSpPr>
        <p:grpSpPr>
          <a:xfrm>
            <a:off x="6393848" y="3460165"/>
            <a:ext cx="4413851" cy="627878"/>
            <a:chOff x="6327173" y="4322384"/>
            <a:chExt cx="4413851" cy="627878"/>
          </a:xfrm>
        </p:grpSpPr>
        <p:sp>
          <p:nvSpPr>
            <p:cNvPr id="34" name="文本框 33"/>
            <p:cNvSpPr txBox="1"/>
            <p:nvPr/>
          </p:nvSpPr>
          <p:spPr>
            <a:xfrm>
              <a:off x="6327174" y="4322384"/>
              <a:ext cx="2321526" cy="339725"/>
            </a:xfrm>
            <a:prstGeom prst="rect">
              <a:avLst/>
            </a:prstGeom>
            <a:noFill/>
          </p:spPr>
          <p:txBody>
            <a:bodyPr wrap="square" rtlCol="0">
              <a:spAutoFit/>
            </a:bodyPr>
            <a:p>
              <a:pPr algn="just">
                <a:lnSpc>
                  <a:spcPct val="90000"/>
                </a:lnSpc>
                <a:spcBef>
                  <a:spcPts val="1000"/>
                </a:spcBef>
              </a:pPr>
              <a:endParaRPr lang="zh-CN" altLang="en-US" b="1" dirty="0">
                <a:solidFill>
                  <a:srgbClr val="277C85"/>
                </a:solidFill>
                <a:latin typeface="Microsoft YaHei" panose="020B0503020204020204" charset="-122"/>
                <a:ea typeface="Microsoft YaHei" panose="020B0503020204020204" charset="-122"/>
              </a:endParaRPr>
            </a:p>
          </p:txBody>
        </p:sp>
        <p:sp>
          <p:nvSpPr>
            <p:cNvPr id="35" name="文本框 34"/>
            <p:cNvSpPr txBox="1"/>
            <p:nvPr/>
          </p:nvSpPr>
          <p:spPr>
            <a:xfrm>
              <a:off x="6327173" y="4579422"/>
              <a:ext cx="4413851" cy="370840"/>
            </a:xfrm>
            <a:prstGeom prst="rect">
              <a:avLst/>
            </a:prstGeom>
            <a:noFill/>
          </p:spPr>
          <p:txBody>
            <a:bodyPr wrap="square" rtlCol="0">
              <a:spAutoFit/>
            </a:bodyPr>
            <a:p>
              <a:pPr algn="just">
                <a:lnSpc>
                  <a:spcPct val="130000"/>
                </a:lnSpc>
              </a:pPr>
              <a:endParaRPr lang="en-US" altLang="zh-CN" sz="1400" dirty="0">
                <a:solidFill>
                  <a:schemeClr val="tx1">
                    <a:lumMod val="75000"/>
                    <a:lumOff val="25000"/>
                  </a:schemeClr>
                </a:solidFill>
                <a:latin typeface="Microsoft YaHei" panose="020B0503020204020204" charset="-122"/>
                <a:ea typeface="Microsoft YaHei" panose="020B0503020204020204" charset="-122"/>
              </a:endParaRPr>
            </a:p>
          </p:txBody>
        </p:sp>
      </p:grpSp>
      <p:sp>
        <p:nvSpPr>
          <p:cNvPr id="6" name="Text Box 5"/>
          <p:cNvSpPr txBox="1"/>
          <p:nvPr/>
        </p:nvSpPr>
        <p:spPr>
          <a:xfrm>
            <a:off x="0" y="923290"/>
            <a:ext cx="12232005" cy="341503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Encoded the categorical column data by using Lable Encoder.</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To visualize the correlation between the Features and Label and multicollinearity problem  i have used bar plot, line plot and heatmap.</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 Used Box plot to check whether there are outliers present or not in continuous data columns. Further found that in two columns outliers were present which were later on removed by using z-score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Skewness was checked and found that in two columns skewness was present so later on it was treated with the help of power transform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Used Standard Scaler method to standardize the data.</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450" decel="100000" fill="hold"/>
                                        <p:tgtEl>
                                          <p:spTgt spid="1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strVal val="#ppt_x"/>
                                          </p:val>
                                        </p:tav>
                                        <p:tav tm="100000">
                                          <p:val>
                                            <p:strVal val="#ppt_x"/>
                                          </p:val>
                                        </p:tav>
                                      </p:tavLst>
                                    </p:anim>
                                    <p:anim calcmode="lin" valueType="num">
                                      <p:cBhvr>
                                        <p:cTn id="15" dur="450" decel="100000" fill="hold"/>
                                        <p:tgtEl>
                                          <p:spTgt spid="13"/>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anim calcmode="lin" valueType="num">
                                      <p:cBhvr>
                                        <p:cTn id="20" dur="500" fill="hold"/>
                                        <p:tgtEl>
                                          <p:spTgt spid="29"/>
                                        </p:tgtEl>
                                        <p:attrNameLst>
                                          <p:attrName>ppt_x</p:attrName>
                                        </p:attrNameLst>
                                      </p:cBhvr>
                                      <p:tavLst>
                                        <p:tav tm="0">
                                          <p:val>
                                            <p:strVal val="#ppt_x"/>
                                          </p:val>
                                        </p:tav>
                                        <p:tav tm="100000">
                                          <p:val>
                                            <p:strVal val="#ppt_x"/>
                                          </p:val>
                                        </p:tav>
                                      </p:tavLst>
                                    </p:anim>
                                    <p:anim calcmode="lin" valueType="num">
                                      <p:cBhvr>
                                        <p:cTn id="21" dur="450" decel="100000" fill="hold"/>
                                        <p:tgtEl>
                                          <p:spTgt spid="29"/>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29"/>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450" decel="100000" fill="hold"/>
                                        <p:tgtEl>
                                          <p:spTgt spid="14"/>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5"/>
          <p:cNvSpPr txBox="1"/>
          <p:nvPr/>
        </p:nvSpPr>
        <p:spPr>
          <a:xfrm>
            <a:off x="0" y="79375"/>
            <a:ext cx="12192000" cy="478155"/>
          </a:xfrm>
          <a:prstGeom prst="rect">
            <a:avLst/>
          </a:prstGeom>
          <a:noFill/>
        </p:spPr>
        <p:txBody>
          <a:bodyPr wrap="square" rtlCol="0">
            <a:spAutoFit/>
          </a:bodyPr>
          <a:p>
            <a:pPr algn="ctr">
              <a:lnSpc>
                <a:spcPct val="90000"/>
              </a:lnSpc>
              <a:spcBef>
                <a:spcPct val="0"/>
              </a:spcBef>
            </a:pPr>
            <a:r>
              <a:rPr lang="en-US" altLang="zh-CN" sz="2800" b="1" u="sng" dirty="0">
                <a:solidFill>
                  <a:schemeClr val="tx1"/>
                </a:solidFill>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rPr>
              <a:t>Conclusion</a:t>
            </a:r>
            <a:endParaRPr lang="en-US" altLang="zh-CN" sz="2800" b="1" u="sng" dirty="0">
              <a:solidFill>
                <a:schemeClr val="tx1"/>
              </a:solidFill>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endParaRPr>
          </a:p>
        </p:txBody>
      </p:sp>
      <p:sp>
        <p:nvSpPr>
          <p:cNvPr id="5" name="Text Box 4"/>
          <p:cNvSpPr txBox="1"/>
          <p:nvPr/>
        </p:nvSpPr>
        <p:spPr>
          <a:xfrm>
            <a:off x="40640" y="655320"/>
            <a:ext cx="12151360" cy="2999740"/>
          </a:xfrm>
          <a:prstGeom prst="rect">
            <a:avLst/>
          </a:prstGeom>
          <a:noFill/>
        </p:spPr>
        <p:txBody>
          <a:bodyPr wrap="square" rtlCol="0">
            <a:spAutoFit/>
          </a:bodyPr>
          <a:p>
            <a:pPr indent="0" algn="just">
              <a:lnSpc>
                <a:spcPct val="150000"/>
              </a:lnSpc>
              <a:buFont typeface="Wingdings" panose="05000000000000000000" charset="0"/>
              <a:buNone/>
            </a:pPr>
            <a:r>
              <a:rPr lang="en-US">
                <a:latin typeface="Calibri" panose="020F0502020204030204" charset="0"/>
                <a:cs typeface="Calibri" panose="020F0502020204030204" charset="0"/>
              </a:rPr>
              <a:t>From our detailed analysis we can determine the following:</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Most of the users are purchasing product having value as 5 followed by 1 and 8 from the product category 1.</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Most of the users are purchasing product having value as 9.0 from the product category 2.</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Most of the users are purchasing product having value as 14.0 from the product category 3.</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product category 1, the purchased amount is highest of product having value as 10.</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product category 2, the purchased amount is highest of product having value as 10.0.</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product category 3, the purchased amount is highest of product having value as 3.0.</a:t>
            </a:r>
            <a:endParaRPr lang="en-US">
              <a:latin typeface="Calibri" panose="020F0502020204030204" charset="0"/>
              <a:cs typeface="Calibri" panose="020F0502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2"/>
          <p:cNvSpPr/>
          <p:nvPr/>
        </p:nvSpPr>
        <p:spPr>
          <a:xfrm>
            <a:off x="222" y="1992428"/>
            <a:ext cx="12192000"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文本框 99"/>
          <p:cNvSpPr txBox="1"/>
          <p:nvPr/>
        </p:nvSpPr>
        <p:spPr>
          <a:xfrm>
            <a:off x="2354230" y="2631162"/>
            <a:ext cx="7959026" cy="1309370"/>
          </a:xfrm>
          <a:prstGeom prst="rect">
            <a:avLst/>
          </a:prstGeom>
          <a:noFill/>
        </p:spPr>
        <p:txBody>
          <a:bodyPr wrap="square" rtlCol="0" anchor="ctr">
            <a:spAutoFit/>
          </a:bodyPr>
          <a:p>
            <a:pPr algn="ctr">
              <a:lnSpc>
                <a:spcPct val="90000"/>
              </a:lnSpc>
              <a:spcBef>
                <a:spcPct val="0"/>
              </a:spcBef>
            </a:pPr>
            <a:r>
              <a:rPr lang="en-US" altLang="zh-CN" sz="8800" b="1" dirty="0" smtClean="0">
                <a:solidFill>
                  <a:srgbClr val="E5F5F7"/>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rPr>
              <a:t>THANK YOU</a:t>
            </a:r>
            <a:r>
              <a:rPr lang="zh-CN" altLang="en-US" sz="8800" b="1" dirty="0" smtClean="0">
                <a:solidFill>
                  <a:srgbClr val="E5F5F7"/>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rPr>
              <a:t>！</a:t>
            </a:r>
            <a:endParaRPr lang="zh-CN" altLang="en-US" sz="8800" b="1" dirty="0">
              <a:solidFill>
                <a:srgbClr val="E5F5F7"/>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1"/>
          <p:cNvSpPr txBox="1"/>
          <p:nvPr/>
        </p:nvSpPr>
        <p:spPr>
          <a:xfrm>
            <a:off x="0" y="194945"/>
            <a:ext cx="12192000" cy="478155"/>
          </a:xfrm>
          <a:prstGeom prst="rect">
            <a:avLst/>
          </a:prstGeom>
          <a:noFill/>
        </p:spPr>
        <p:txBody>
          <a:bodyPr wrap="square" rtlCol="0">
            <a:spAutoFit/>
          </a:bodyPr>
          <a:p>
            <a:pPr algn="ctr">
              <a:lnSpc>
                <a:spcPct val="90000"/>
              </a:lnSpc>
              <a:spcBef>
                <a:spcPct val="0"/>
              </a:spcBef>
            </a:pPr>
            <a:r>
              <a:rPr lang="en-US" sz="2800" b="1" u="sng">
                <a:latin typeface="Microsoft YaHei" panose="020B0503020204020204" charset="-122"/>
                <a:ea typeface="Microsoft YaHei" panose="020B0503020204020204" charset="-122"/>
                <a:cs typeface="Calibri" panose="020F0502020204030204" charset="0"/>
                <a:sym typeface="+mn-ea"/>
              </a:rPr>
              <a:t>INTRODUCTION</a:t>
            </a:r>
            <a:endParaRPr lang="zh-CN" altLang="en-US" sz="2800" b="1" dirty="0">
              <a:solidFill>
                <a:srgbClr val="08181A"/>
              </a:solidFill>
              <a:latin typeface="Microsoft YaHei" panose="020B0503020204020204" charset="-122"/>
              <a:ea typeface="Microsoft YaHei" panose="020B0503020204020204" charset="-122"/>
              <a:cs typeface="+mj-cs"/>
            </a:endParaRPr>
          </a:p>
        </p:txBody>
      </p:sp>
      <p:sp>
        <p:nvSpPr>
          <p:cNvPr id="5" name="Text Box 4"/>
          <p:cNvSpPr txBox="1"/>
          <p:nvPr/>
        </p:nvSpPr>
        <p:spPr>
          <a:xfrm>
            <a:off x="0" y="963930"/>
            <a:ext cx="12191365" cy="59080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 concept of Black Friday originated in the United States and refers to the day after Thanksgiving, which traditionally marks the beginning of the holiday shopping season. Retailers offer steep discounts to attract customers, with the goal of boosting sales and clearing out inventory before the end of the year.Over time, Black Friday has evolved into a global phenomenon, with retailers across the world participating in the event.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Black Friday presents both opportunities and challenges for retailers. On one hand, it can be a lucrative sales event that generates significant revenue and attracts new customers. On the other hand, it requires careful planning and execution to avoid stock outs, manage logistics, and optimize pricing and promotion strategies. Additionally, Black Friday is a highly competitive and dynamic environment, with retailers vying for the attention and wallets of consumers.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To succeed in Black Friday sales, retailers need to understand consumer behavior and preferences, identify trends and patterns, and develop targeted marketing and sales strategies. With the increasing availability of data and advanced analytics tools, retailers can leverage machine learning and statistical techniques to gain insights and make data-driven decisions that can improve their bottom line and enhance the shopping experience for their customers. This project aims to explore a dataset of Black Friday sales to uncover such insights and develop strategies that can help retailers optimize their performance during this critical sales event.</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2"/>
          <p:cNvSpPr txBox="1"/>
          <p:nvPr/>
        </p:nvSpPr>
        <p:spPr>
          <a:xfrm>
            <a:off x="-635" y="170815"/>
            <a:ext cx="12192000" cy="478155"/>
          </a:xfrm>
          <a:prstGeom prst="rect">
            <a:avLst/>
          </a:prstGeom>
          <a:noFill/>
        </p:spPr>
        <p:txBody>
          <a:bodyPr wrap="square" rtlCol="0">
            <a:spAutoFit/>
          </a:bodyPr>
          <a:p>
            <a:pPr algn="ctr">
              <a:lnSpc>
                <a:spcPct val="90000"/>
              </a:lnSpc>
              <a:spcBef>
                <a:spcPct val="0"/>
              </a:spcBef>
            </a:pPr>
            <a:r>
              <a:rPr lang="en-US"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Problem Statement</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5" name="Text Box 4"/>
          <p:cNvSpPr txBox="1"/>
          <p:nvPr/>
        </p:nvSpPr>
        <p:spPr>
          <a:xfrm>
            <a:off x="0" y="892810"/>
            <a:ext cx="12192000" cy="2584450"/>
          </a:xfrm>
          <a:prstGeom prst="rect">
            <a:avLst/>
          </a:prstGeom>
          <a:noFill/>
        </p:spPr>
        <p:txBody>
          <a:bodyPr wrap="square" rtlCol="0">
            <a:spAutoFit/>
          </a:bodyPr>
          <a:p>
            <a:pPr indent="0" algn="just">
              <a:lnSpc>
                <a:spcPct val="150000"/>
              </a:lnSpc>
              <a:buFont typeface="Wingdings" panose="05000000000000000000" charset="0"/>
              <a:buNone/>
            </a:pPr>
            <a:r>
              <a:rPr lang="en-US">
                <a:latin typeface="Calibri" panose="020F0502020204030204" charset="0"/>
                <a:cs typeface="Calibri" panose="020F0502020204030204" charset="0"/>
              </a:rPr>
              <a:t>A retail company “ABC Private Limited” wants to understand the customer purchase behaviour (specifically, purchase amount) against various products of different categories. They have shared purchase summary of various customers for selected high volume products from last month. The data set also contains customer demographics (age, gender, marital status, city_type, stay_in_current_city), product details (product_id and product category) and Total purchase_amount from last month.Now, they want to build a model to predict the purchase amount of customer against various products which will help them to create personalized offer for customers against different products.</a:t>
            </a:r>
            <a:endParaRPr lang="en-US">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224790"/>
            <a:ext cx="12192635" cy="521970"/>
          </a:xfrm>
          <a:prstGeom prst="rect">
            <a:avLst/>
          </a:prstGeom>
          <a:noFill/>
        </p:spPr>
        <p:txBody>
          <a:bodyPr wrap="square" rtlCol="0">
            <a:spAutoFit/>
          </a:bodyPr>
          <a:p>
            <a:pPr algn="ctr"/>
            <a:r>
              <a:rPr lang="en-US" altLang="zh-CN" sz="2800" b="1" dirty="0">
                <a:solidFill>
                  <a:schemeClr val="tx1">
                    <a:lumMod val="75000"/>
                    <a:lumOff val="25000"/>
                  </a:schemeClr>
                </a:solidFill>
                <a:latin typeface="Microsoft YaHei" panose="020B0503020204020204" charset="-122"/>
                <a:ea typeface="Microsoft YaHei" panose="020B0503020204020204" charset="-122"/>
                <a:cs typeface="+mj-cs"/>
              </a:rPr>
              <a:t>What is Black Friday Sales?</a:t>
            </a:r>
            <a:endParaRPr lang="en-US" altLang="zh-CN"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2" name="Text Box 1"/>
          <p:cNvSpPr txBox="1"/>
          <p:nvPr/>
        </p:nvSpPr>
        <p:spPr>
          <a:xfrm>
            <a:off x="635" y="993775"/>
            <a:ext cx="12192000" cy="42462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Black Friday is a shopping event that takes place the day after Thanksgiving in the United States, which falls on the fourth Thursday of November. It is considered the beginning of the Christmas shopping season, and many retailers offer significant discounts and promotions on their products both in-store and online.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Black Friday sales are highly anticipated by consumers who want to take advantage of the discounts and special offers. The sales typically last for a limited time and include a wide variety of products such as electronics, clothing, home goods, and more. Some retailers even offer doorbuster deals, which are limited-time offers on specific products that are available only in-store and in limited quantities.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Black Friday has become a global phenomenon, with retailers in many countries offering sales and promotions on the same day or in the days leading up to it. In recent years, online retailers have also joined in on the sales frenzy, offering discounts and promotions on their websites.</a:t>
            </a:r>
            <a:endParaRPr lang="en-US">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160655"/>
            <a:ext cx="12192000" cy="478155"/>
          </a:xfrm>
          <a:prstGeom prst="rect">
            <a:avLst/>
          </a:prstGeom>
          <a:noFill/>
        </p:spPr>
        <p:txBody>
          <a:bodyPr wrap="square" rtlCol="0">
            <a:spAutoFit/>
          </a:bodyPr>
          <a:p>
            <a:pPr algn="ctr">
              <a:lnSpc>
                <a:spcPct val="90000"/>
              </a:lnSpc>
              <a:spcBef>
                <a:spcPct val="0"/>
              </a:spcBef>
            </a:pPr>
            <a:r>
              <a:rPr lang="en-US" altLang="zh-CN" sz="2800" b="1" dirty="0">
                <a:solidFill>
                  <a:schemeClr val="tx1">
                    <a:lumMod val="75000"/>
                    <a:lumOff val="25000"/>
                  </a:schemeClr>
                </a:solidFill>
                <a:latin typeface="Microsoft YaHei" panose="020B0503020204020204" charset="-122"/>
                <a:ea typeface="Microsoft YaHei" panose="020B0503020204020204" charset="-122"/>
                <a:cs typeface="+mj-cs"/>
              </a:rPr>
              <a:t>Benifits of Black Friday Sales</a:t>
            </a:r>
            <a:endParaRPr lang="en-US" altLang="zh-CN"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2" name="Text Box 1"/>
          <p:cNvSpPr txBox="1"/>
          <p:nvPr/>
        </p:nvSpPr>
        <p:spPr>
          <a:xfrm>
            <a:off x="-10160" y="842010"/>
            <a:ext cx="12201525" cy="549275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There are several benefits of Black Friday sales for both consumers and retailers: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Discounts and savings: Black Friday sales offer consumers the opportunity to purchase products at discounted prices, often with significant savings. This can be especially beneficial for big-ticket items such as electronics, appliances, and furniture.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Early Christmas shopping: Black Friday sales take place in late November, which is an ideal time for consumers to start their Christmas shopping. The discounts and promotions can help shoppers save money on gifts for their loved ones.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Increased sales for retailers: Black Friday is one of the busiest shopping days of the year, and retailers often see a significant increase in sales during this time. This can help them reach their sales targets and boost their profits.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Clearing inventory: Retailers often use Black Friday sales as an opportunity to clear out their inventory from the previous season or year. This can help them make room for new products and reduce their storage costs.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Creating buzz: Black Friday sales generate a lot of buzz and excitement among consumers, which can help retailers attract new customers and retain existing ones. It can also help build brand awareness and loyalty.</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Overall, Black Friday sales can be a win-win situation for both consumers and retailers, with consumers getting great deals and retailers boosting their sales and profits.</a:t>
            </a:r>
            <a:endParaRPr lang="en-US">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文本框 50"/>
          <p:cNvSpPr txBox="1"/>
          <p:nvPr/>
        </p:nvSpPr>
        <p:spPr>
          <a:xfrm>
            <a:off x="-635" y="160655"/>
            <a:ext cx="12192635" cy="521970"/>
          </a:xfrm>
          <a:prstGeom prst="rect">
            <a:avLst/>
          </a:prstGeom>
          <a:noFill/>
        </p:spPr>
        <p:txBody>
          <a:bodyPr wrap="square" rtlCol="0">
            <a:spAutoFit/>
          </a:bodyPr>
          <a:p>
            <a:pPr algn="ctr"/>
            <a:r>
              <a:rPr lang="en-US" sz="2800" b="1" u="sng">
                <a:latin typeface="Microsoft YaHei" panose="020B0503020204020204" charset="-122"/>
                <a:ea typeface="Microsoft YaHei" panose="020B0503020204020204" charset="-122"/>
                <a:cs typeface="Calibri" panose="020F0502020204030204" charset="0"/>
                <a:sym typeface="+mn-ea"/>
              </a:rPr>
              <a:t>Data Analysis And Model Building Flow Chart</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grpSp>
        <p:nvGrpSpPr>
          <p:cNvPr id="11" name="组合 10"/>
          <p:cNvGrpSpPr/>
          <p:nvPr/>
        </p:nvGrpSpPr>
        <p:grpSpPr>
          <a:xfrm>
            <a:off x="9161015" y="3443714"/>
            <a:ext cx="2392810" cy="699135"/>
            <a:chOff x="9161015" y="3443714"/>
            <a:chExt cx="2392810" cy="699135"/>
          </a:xfrm>
        </p:grpSpPr>
        <p:sp>
          <p:nvSpPr>
            <p:cNvPr id="53" name="文本框 52"/>
            <p:cNvSpPr txBox="1"/>
            <p:nvPr/>
          </p:nvSpPr>
          <p:spPr>
            <a:xfrm>
              <a:off x="9161018" y="3443714"/>
              <a:ext cx="2392807" cy="339725"/>
            </a:xfrm>
            <a:prstGeom prst="rect">
              <a:avLst/>
            </a:prstGeom>
            <a:noFill/>
          </p:spPr>
          <p:txBody>
            <a:bodyPr wrap="square" rtlCol="0">
              <a:spAutoFit/>
            </a:bodyPr>
            <a:p>
              <a:pPr>
                <a:lnSpc>
                  <a:spcPct val="90000"/>
                </a:lnSpc>
                <a:spcBef>
                  <a:spcPts val="1000"/>
                </a:spcBef>
              </a:pPr>
              <a:endParaRPr lang="zh-CN" altLang="en-US" b="1" dirty="0">
                <a:solidFill>
                  <a:schemeClr val="tx1">
                    <a:lumMod val="75000"/>
                    <a:lumOff val="25000"/>
                  </a:schemeClr>
                </a:solidFill>
                <a:latin typeface="Microsoft YaHei" panose="020B0503020204020204" charset="-122"/>
                <a:ea typeface="Microsoft YaHei" panose="020B0503020204020204" charset="-122"/>
              </a:endParaRPr>
            </a:p>
          </p:txBody>
        </p:sp>
        <p:sp>
          <p:nvSpPr>
            <p:cNvPr id="55" name="文本框 54"/>
            <p:cNvSpPr txBox="1"/>
            <p:nvPr/>
          </p:nvSpPr>
          <p:spPr>
            <a:xfrm>
              <a:off x="9161015" y="3772009"/>
              <a:ext cx="1816735" cy="370840"/>
            </a:xfrm>
            <a:prstGeom prst="rect">
              <a:avLst/>
            </a:prstGeom>
            <a:noFill/>
          </p:spPr>
          <p:txBody>
            <a:bodyPr wrap="square" rtlCol="0">
              <a:spAutoFit/>
            </a:bodyPr>
            <a:p>
              <a:pPr>
                <a:lnSpc>
                  <a:spcPct val="130000"/>
                </a:lnSpc>
              </a:pPr>
              <a:endParaRPr lang="en-US" altLang="zh-CN" sz="1400" dirty="0">
                <a:solidFill>
                  <a:schemeClr val="tx1">
                    <a:lumMod val="75000"/>
                    <a:lumOff val="25000"/>
                  </a:schemeClr>
                </a:solidFill>
                <a:latin typeface="Microsoft YaHei" panose="020B0503020204020204" charset="-122"/>
                <a:ea typeface="Microsoft YaHei" panose="020B0503020204020204" charset="-122"/>
              </a:endParaRPr>
            </a:p>
          </p:txBody>
        </p:sp>
      </p:grpSp>
      <p:sp>
        <p:nvSpPr>
          <p:cNvPr id="12" name="Flowchart: Alternate Process 11"/>
          <p:cNvSpPr/>
          <p:nvPr/>
        </p:nvSpPr>
        <p:spPr>
          <a:xfrm>
            <a:off x="52" y="1048202"/>
            <a:ext cx="2123233"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3" name="Flowchart: Alternate Process 12"/>
          <p:cNvSpPr/>
          <p:nvPr/>
        </p:nvSpPr>
        <p:spPr>
          <a:xfrm>
            <a:off x="-10108" y="2393142"/>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4" name="Arrow: Down 22"/>
          <p:cNvSpPr/>
          <p:nvPr/>
        </p:nvSpPr>
        <p:spPr>
          <a:xfrm>
            <a:off x="835655" y="350747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15" name="Flowchart: Alternate Process 14"/>
          <p:cNvSpPr/>
          <p:nvPr/>
        </p:nvSpPr>
        <p:spPr>
          <a:xfrm>
            <a:off x="52" y="3980273"/>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endParaRPr>
          </a:p>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Checking Correlation</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2" name="Arrow: Right 12"/>
          <p:cNvSpPr/>
          <p:nvPr/>
        </p:nvSpPr>
        <p:spPr>
          <a:xfrm>
            <a:off x="3152140" y="1255969"/>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38" name="Arrow: Left 20"/>
          <p:cNvSpPr/>
          <p:nvPr/>
        </p:nvSpPr>
        <p:spPr>
          <a:xfrm>
            <a:off x="3175000" y="276826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48" name="Arrow: Right 24"/>
          <p:cNvSpPr/>
          <p:nvPr/>
        </p:nvSpPr>
        <p:spPr>
          <a:xfrm>
            <a:off x="3174999" y="427965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57" name="Flowchart: Alternate Process 56"/>
          <p:cNvSpPr/>
          <p:nvPr/>
        </p:nvSpPr>
        <p:spPr>
          <a:xfrm>
            <a:off x="5034435" y="1048202"/>
            <a:ext cx="2123233"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58" name="Flowchart: Alternate Process 57"/>
          <p:cNvSpPr/>
          <p:nvPr/>
        </p:nvSpPr>
        <p:spPr>
          <a:xfrm>
            <a:off x="5034435" y="237604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59" name="Flowchart: Alternate Process 58"/>
          <p:cNvSpPr/>
          <p:nvPr/>
        </p:nvSpPr>
        <p:spPr>
          <a:xfrm>
            <a:off x="5034435" y="393428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Identifying </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Outliers and Skewness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66" name="Arrow: Right 14"/>
          <p:cNvSpPr/>
          <p:nvPr/>
        </p:nvSpPr>
        <p:spPr>
          <a:xfrm>
            <a:off x="8138160" y="1288127"/>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67" name="Arrow: Left 18"/>
          <p:cNvSpPr/>
          <p:nvPr/>
        </p:nvSpPr>
        <p:spPr>
          <a:xfrm>
            <a:off x="8138160" y="276826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70" name="Arrow: Down 16"/>
          <p:cNvSpPr/>
          <p:nvPr/>
        </p:nvSpPr>
        <p:spPr>
          <a:xfrm>
            <a:off x="10788650" y="2065020"/>
            <a:ext cx="475615" cy="32004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72" name="Flowchart: Alternate Process 71"/>
          <p:cNvSpPr/>
          <p:nvPr/>
        </p:nvSpPr>
        <p:spPr>
          <a:xfrm>
            <a:off x="9941560" y="1123950"/>
            <a:ext cx="2169160" cy="902970"/>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73" name="Flowchart: Alternate Process 72"/>
          <p:cNvSpPr/>
          <p:nvPr/>
        </p:nvSpPr>
        <p:spPr>
          <a:xfrm>
            <a:off x="9942247" y="238493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75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p:nvSpPr>
        <p:spPr>
          <a:xfrm>
            <a:off x="0" y="160655"/>
            <a:ext cx="12192000"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Exploratory Data Analysis (EDA)</a:t>
            </a:r>
            <a:endParaRPr lang="zh-CN" altLang="en-US" sz="2800" b="1" dirty="0">
              <a:solidFill>
                <a:schemeClr val="tx1">
                  <a:lumMod val="75000"/>
                  <a:lumOff val="25000"/>
                </a:schemeClr>
              </a:solidFill>
              <a:latin typeface="Microsoft YaHei" panose="020B0503020204020204" charset="-122"/>
              <a:ea typeface="Microsoft YaHei" panose="020B0503020204020204" charset="-122"/>
              <a:cs typeface="+mj-cs"/>
            </a:endParaRPr>
          </a:p>
        </p:txBody>
      </p:sp>
      <p:sp>
        <p:nvSpPr>
          <p:cNvPr id="3" name="Text Box 2"/>
          <p:cNvSpPr txBox="1"/>
          <p:nvPr/>
        </p:nvSpPr>
        <p:spPr>
          <a:xfrm>
            <a:off x="0" y="943610"/>
            <a:ext cx="12201525" cy="632396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Importing required libraries and loading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some statistical information such as shape of the dataset,unique values and number of unique values present, type of data present in the columns etc.</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for null values and found that there were about 173638 null values present in the column product category 2 and 383247 null values in column product category 3. Further by using median method null values were treated from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Also there was one unwanted column named User ID and Product ID which was dropped as it was just having numerical values which was irrelevant at the time of prediction.</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While checking for duplicates it was found that there were 5261 duplicates present in the dataset. Further it was dropped from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Done feature engineering on column ‘Age’ where 55+ was replaced with age category 55-60 and after that all the age categories was replaced by ‘Child’ for 0-17, ‘Teen’ for 18-25, ‘Adult’ for 26-35, 36-45, 46-50 and for ‘Old’ for 51-55 and 55-60. And also on column stay in current city years  it was having + sign, because of that it was showing data type as object. So replaced them by empty spaces and converted the data type to integer.</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Than separated categorical and numeric features according to the data types.</a:t>
            </a:r>
            <a:endParaRPr lang="en-US">
              <a:latin typeface="Calibri" panose="020F0502020204030204" charset="0"/>
              <a:cs typeface="Calibri" panose="020F0502020204030204" charset="0"/>
            </a:endParaRPr>
          </a:p>
          <a:p>
            <a:pPr marL="285750" indent="-285750" algn="just">
              <a:lnSpc>
                <a:spcPct val="150000"/>
              </a:lnSpc>
            </a:pPr>
            <a:r>
              <a:rPr lang="en-US">
                <a:latin typeface="Calibri" panose="020F0502020204030204" charset="0"/>
                <a:cs typeface="Calibri" panose="020F0502020204030204" charset="0"/>
              </a:rPr>
              <a:t></a:t>
            </a:r>
            <a:endParaRPr lang="en-US">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240" y="0"/>
            <a:ext cx="12192000" cy="521970"/>
          </a:xfrm>
          <a:prstGeom prst="rect">
            <a:avLst/>
          </a:prstGeom>
          <a:noFill/>
        </p:spPr>
        <p:txBody>
          <a:bodyPr wrap="square" rtlCol="0">
            <a:spAutoFit/>
          </a:bodyPr>
          <a:p>
            <a:pPr algn="ctr"/>
            <a:r>
              <a:rPr lang="en-US" altLang="zh-CN" sz="2800" b="1" u="sng" dirty="0">
                <a:effectLst>
                  <a:outerShdw blurRad="38100" dist="19050" dir="2700000" algn="tl" rotWithShape="0">
                    <a:schemeClr val="dk1">
                      <a:alpha val="40000"/>
                    </a:schemeClr>
                  </a:outerShdw>
                </a:effectLst>
                <a:latin typeface="Microsoft YaHei" panose="020B0503020204020204" charset="-122"/>
                <a:ea typeface="Microsoft YaHei" panose="020B0503020204020204" charset="-122"/>
                <a:cs typeface="Calibri" panose="020F0502020204030204" charset="0"/>
                <a:sym typeface="+mn-ea"/>
              </a:rPr>
              <a:t>Exploratory Data Analysis (EDA) Cont..</a:t>
            </a:r>
            <a:endParaRPr lang="zh-CN" altLang="en-US" sz="2800" b="1" dirty="0">
              <a:solidFill>
                <a:srgbClr val="08181A"/>
              </a:solidFill>
              <a:latin typeface="Microsoft YaHei" panose="020B0503020204020204" charset="-122"/>
              <a:ea typeface="Microsoft YaHei" panose="020B0503020204020204" charset="-122"/>
              <a:cs typeface="+mj-cs"/>
            </a:endParaRPr>
          </a:p>
        </p:txBody>
      </p:sp>
      <p:sp>
        <p:nvSpPr>
          <p:cNvPr id="3" name="Text Box 2"/>
          <p:cNvSpPr txBox="1"/>
          <p:nvPr/>
        </p:nvSpPr>
        <p:spPr>
          <a:xfrm>
            <a:off x="15240" y="618490"/>
            <a:ext cx="12161520" cy="66008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Performed uni-variate, bi-variate and multi-variate analysis by plotting Dist plot, Count plot, Pie plot, Bar plot and Line plot.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Than checked for Top 100 highest priced products from the dataset and Cheapest 100 priced products.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Encoded the categorical features by using Label encoded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Used bar plot to check the correlation between the features and the label and after with the help of heatmap checked whether there is multicollinearity present or not among the features. So found that there was no multicollinearity problem within the features.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Checked whether there are any outliers present or not using box plot on numerical data columns and found that in column Product category 1 and product category 3 was having outliers so by using z-score method removed outliers.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Checked for skewness on numerical data columns and found that  column Product category 1 and product category 3  was having skewness, so by using power transform method treated the skewness of that particular columns.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Separated feature and label data and than feature scaling was done by using power transform method to avoid any kind of data biasness.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After plotting heatmap, it was seen than there was no multicollinearity problem within the features, but just to cross verify vif method was used. After using vif method it was found that all the columns values were below 5. So it was confirmed that there was no multicollinearity problem within the features.</a:t>
            </a:r>
            <a:endParaRPr lang="en-US">
              <a:latin typeface="Calibri" panose="020F0502020204030204" charset="0"/>
              <a:cs typeface="Calibri" panose="020F0502020204030204" charset="0"/>
            </a:endParaRPr>
          </a:p>
          <a:p>
            <a:pPr marL="285750" indent="-285750">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15113</Words>
  <Application>WPS Presentation</Application>
  <PresentationFormat>Widescreen</PresentationFormat>
  <Paragraphs>248</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Calibri Light</vt:lpstr>
      <vt:lpstr>Calibri</vt:lpstr>
      <vt:lpstr>Microsoft YaHei</vt:lpstr>
      <vt:lpstr>Arial Unicode MS</vt:lpstr>
      <vt:lpstr>Wingdings</vt:lpstr>
      <vt:lpstr>Microsoft Sans Serif</vt:lpstr>
      <vt:lpstr>Century</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Aatish Kalangutkar</cp:lastModifiedBy>
  <cp:revision>2</cp:revision>
  <dcterms:created xsi:type="dcterms:W3CDTF">2023-03-02T18:14:32Z</dcterms:created>
  <dcterms:modified xsi:type="dcterms:W3CDTF">2023-03-02T18:29:52Z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AA456FD3ABF847F4B884B7A2699E5F3C</vt:lpwstr>
  </property>
  <property fmtid="{D5CDD505-2E9C-101B-9397-08002B2CF9AE}" pid="3" name="KSOProductBuildVer">
    <vt:lpwstr>1033-11.2.0.11498</vt:lpwstr>
  </property>
</Properties>
</file>