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34"/>
  </p:handoutMasterIdLst>
  <p:sldIdLst>
    <p:sldId id="295" r:id="rId3"/>
    <p:sldId id="288" r:id="rId5"/>
    <p:sldId id="303" r:id="rId6"/>
    <p:sldId id="300" r:id="rId7"/>
    <p:sldId id="299" r:id="rId8"/>
    <p:sldId id="289" r:id="rId9"/>
    <p:sldId id="270" r:id="rId10"/>
    <p:sldId id="273" r:id="rId11"/>
    <p:sldId id="304" r:id="rId12"/>
    <p:sldId id="272" r:id="rId13"/>
    <p:sldId id="310" r:id="rId14"/>
    <p:sldId id="308" r:id="rId15"/>
    <p:sldId id="275" r:id="rId16"/>
    <p:sldId id="274" r:id="rId17"/>
    <p:sldId id="305" r:id="rId18"/>
    <p:sldId id="292" r:id="rId19"/>
    <p:sldId id="290" r:id="rId20"/>
    <p:sldId id="280" r:id="rId21"/>
    <p:sldId id="281" r:id="rId22"/>
    <p:sldId id="306" r:id="rId23"/>
    <p:sldId id="307" r:id="rId24"/>
    <p:sldId id="282" r:id="rId25"/>
    <p:sldId id="284" r:id="rId26"/>
    <p:sldId id="283" r:id="rId27"/>
    <p:sldId id="285" r:id="rId28"/>
    <p:sldId id="327" r:id="rId29"/>
    <p:sldId id="329" r:id="rId30"/>
    <p:sldId id="328" r:id="rId31"/>
    <p:sldId id="330" r:id="rId32"/>
    <p:sldId id="296"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B95"/>
    <a:srgbClr val="277C85"/>
    <a:srgbClr val="206A72"/>
    <a:srgbClr val="1D6269"/>
    <a:srgbClr val="42BAC8"/>
    <a:srgbClr val="2E939E"/>
    <a:srgbClr val="33A3AF"/>
    <a:srgbClr val="2C8E98"/>
    <a:srgbClr val="2F98A3"/>
    <a:srgbClr val="227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43" autoAdjust="0"/>
    <p:restoredTop sz="94660" autoAdjust="0"/>
  </p:normalViewPr>
  <p:slideViewPr>
    <p:cSldViewPr snapToGrid="0" showGuides="1">
      <p:cViewPr>
        <p:scale>
          <a:sx n="52" d="100"/>
          <a:sy n="52" d="100"/>
        </p:scale>
        <p:origin x="-1224" y="-378"/>
      </p:cViewPr>
      <p:guideLst>
        <p:guide orient="horz" pos="2217"/>
        <p:guide orient="horz" pos="4078"/>
        <p:guide orient="horz" pos="495"/>
        <p:guide orient="horz" pos="2276"/>
        <p:guide orient="horz" pos="804"/>
        <p:guide orient="horz" pos="3350"/>
        <p:guide orient="horz" pos="3648"/>
        <p:guide orient="horz" pos="967"/>
        <p:guide orient="horz" pos="1907"/>
        <p:guide orient="horz" pos="3764"/>
        <p:guide pos="3839"/>
        <p:guide pos="211"/>
        <p:guide pos="7469"/>
        <p:guide pos="927"/>
        <p:guide pos="6752"/>
        <p:guide pos="3668"/>
        <p:guide pos="3979"/>
        <p:guide pos="2348"/>
        <p:guide pos="5258"/>
        <p:guide pos="3076"/>
        <p:guide pos="469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7" d="100"/>
          <a:sy n="67" d="100"/>
        </p:scale>
        <p:origin x="-2868" y="-120"/>
      </p:cViewPr>
      <p:guideLst>
        <p:guide orient="horz" pos="2956"/>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EFB9DB-23B5-49D5-A60F-79C781E9F7DD}"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537725-54BD-47FC-8062-EC17FFA2D8A0}"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06AEB5-17ED-49C6-B915-2E2D9EF8D2A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CD56E6-B1B1-4904-A8C2-04C98D7566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2B9A32D9-BCEE-48FC-9084-42EEA3BBCC8C}" type="datetime1">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CDA477EA-48B9-4728-97CB-8A980F9D5CF5}" type="datetime1">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20" name="文本占位符 2"/>
          <p:cNvSpPr>
            <a:spLocks noGrp="1"/>
          </p:cNvSpPr>
          <p:nvPr>
            <p:ph type="body" idx="1" hasCustomPrompt="1"/>
          </p:nvPr>
        </p:nvSpPr>
        <p:spPr>
          <a:xfrm>
            <a:off x="6436392" y="2614036"/>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
        <p:nvSpPr>
          <p:cNvPr id="22" name="文本占位符 2"/>
          <p:cNvSpPr>
            <a:spLocks noGrp="1"/>
          </p:cNvSpPr>
          <p:nvPr>
            <p:ph type="body" idx="13" hasCustomPrompt="1"/>
          </p:nvPr>
        </p:nvSpPr>
        <p:spPr>
          <a:xfrm>
            <a:off x="6436392" y="3624944"/>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
        <p:nvSpPr>
          <p:cNvPr id="23" name="文本占位符 2"/>
          <p:cNvSpPr>
            <a:spLocks noGrp="1"/>
          </p:cNvSpPr>
          <p:nvPr>
            <p:ph type="body" idx="14" hasCustomPrompt="1"/>
          </p:nvPr>
        </p:nvSpPr>
        <p:spPr>
          <a:xfrm>
            <a:off x="6436392" y="4635852"/>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
        <p:nvSpPr>
          <p:cNvPr id="24" name="文本占位符 2"/>
          <p:cNvSpPr>
            <a:spLocks noGrp="1"/>
          </p:cNvSpPr>
          <p:nvPr>
            <p:ph type="body" idx="15" hasCustomPrompt="1"/>
          </p:nvPr>
        </p:nvSpPr>
        <p:spPr>
          <a:xfrm>
            <a:off x="6436392" y="1605530"/>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0">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zh-CN" altLang="en-US" smtClean="0"/>
              <a:t>Click to edit Master title style</a:t>
            </a:r>
            <a:endParaRPr lang="zh-CN" altLang="en-US" smtClean="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5.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1.png"/><Relationship Id="rId1"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3.png"/><Relationship Id="rId1"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62AFC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14517" y="2592337"/>
            <a:ext cx="12206517" cy="2470707"/>
          </a:xfrm>
          <a:prstGeom prst="rect">
            <a:avLst/>
          </a:prstGeom>
          <a:solidFill>
            <a:srgbClr val="2B8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2660206" y="3238009"/>
            <a:ext cx="7959026" cy="1419860"/>
          </a:xfrm>
          <a:prstGeom prst="rect">
            <a:avLst/>
          </a:prstGeom>
          <a:noFill/>
        </p:spPr>
        <p:txBody>
          <a:bodyPr wrap="square" rtlCol="0">
            <a:spAutoFit/>
          </a:bodyPr>
          <a:lstStyle/>
          <a:p>
            <a:pPr algn="ctr">
              <a:lnSpc>
                <a:spcPct val="90000"/>
              </a:lnSpc>
              <a:spcBef>
                <a:spcPct val="0"/>
              </a:spcBef>
            </a:pPr>
            <a:r>
              <a:rPr lang="en-US" sz="4800" b="1" dirty="0" smtClean="0">
                <a:solidFill>
                  <a:schemeClr val="bg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Calibri" panose="020F0502020204030204" charset="0"/>
                <a:sym typeface="+mn-ea"/>
              </a:rPr>
              <a:t>CAR PRICE PREDICTION PROJECT</a:t>
            </a:r>
            <a:endParaRPr lang="en-US" sz="4800" b="1" dirty="0" smtClean="0">
              <a:solidFill>
                <a:schemeClr val="bg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Calibri" panose="020F0502020204030204" charset="0"/>
              <a:sym typeface="+mn-ea"/>
            </a:endParaRPr>
          </a:p>
        </p:txBody>
      </p:sp>
      <p:sp>
        <p:nvSpPr>
          <p:cNvPr id="2" name="Text Box 1"/>
          <p:cNvSpPr txBox="1"/>
          <p:nvPr/>
        </p:nvSpPr>
        <p:spPr>
          <a:xfrm>
            <a:off x="5005070" y="6129020"/>
            <a:ext cx="3269615" cy="829945"/>
          </a:xfrm>
          <a:prstGeom prst="rect">
            <a:avLst/>
          </a:prstGeom>
          <a:noFill/>
        </p:spPr>
        <p:txBody>
          <a:bodyPr wrap="square" rtlCol="0" anchor="t">
            <a:spAutoFit/>
          </a:bodyPr>
          <a:p>
            <a:pPr algn="ctr"/>
            <a:r>
              <a:rPr lang="en-US" sz="2400" b="1">
                <a:latin typeface="Calibri" panose="020F0502020204030204" charset="0"/>
                <a:cs typeface="Calibri" panose="020F0502020204030204" charset="0"/>
                <a:sym typeface="+mn-ea"/>
              </a:rPr>
              <a:t>SUBMITTED BY:</a:t>
            </a:r>
            <a:endParaRPr lang="en-US" sz="2400" b="1">
              <a:latin typeface="Calibri" panose="020F0502020204030204" charset="0"/>
              <a:cs typeface="Calibri" panose="020F0502020204030204" charset="0"/>
            </a:endParaRPr>
          </a:p>
          <a:p>
            <a:pPr algn="ctr"/>
            <a:r>
              <a:rPr lang="en-US" sz="2400" b="1">
                <a:latin typeface="Calibri" panose="020F0502020204030204" charset="0"/>
                <a:cs typeface="Calibri" panose="020F0502020204030204" charset="0"/>
                <a:sym typeface="+mn-ea"/>
              </a:rPr>
              <a:t>ATISH KALANGUTKAR</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1250"/>
                            </p:stCondLst>
                            <p:childTnLst>
                              <p:par>
                                <p:cTn id="9" presetID="49" presetClass="entr" presetSubtype="0" decel="100000" fill="hold" grpId="0" nodeType="afterEffect">
                                  <p:stCondLst>
                                    <p:cond delay="0"/>
                                  </p:stCondLst>
                                  <p:childTnLst>
                                    <p:set>
                                      <p:cBhvr>
                                        <p:cTn id="10" dur="1" fill="hold">
                                          <p:stCondLst>
                                            <p:cond delay="0"/>
                                          </p:stCondLst>
                                        </p:cTn>
                                        <p:tgtEl>
                                          <p:spTgt spid="100"/>
                                        </p:tgtEl>
                                        <p:attrNameLst>
                                          <p:attrName>style.visibility</p:attrName>
                                        </p:attrNameLst>
                                      </p:cBhvr>
                                      <p:to>
                                        <p:strVal val="visible"/>
                                      </p:to>
                                    </p:set>
                                    <p:anim calcmode="lin" valueType="num">
                                      <p:cBhvr>
                                        <p:cTn id="11" dur="500" fill="hold"/>
                                        <p:tgtEl>
                                          <p:spTgt spid="100"/>
                                        </p:tgtEl>
                                        <p:attrNameLst>
                                          <p:attrName>ppt_w</p:attrName>
                                        </p:attrNameLst>
                                      </p:cBhvr>
                                      <p:tavLst>
                                        <p:tav tm="0">
                                          <p:val>
                                            <p:fltVal val="0"/>
                                          </p:val>
                                        </p:tav>
                                        <p:tav tm="100000">
                                          <p:val>
                                            <p:strVal val="#ppt_w"/>
                                          </p:val>
                                        </p:tav>
                                      </p:tavLst>
                                    </p:anim>
                                    <p:anim calcmode="lin" valueType="num">
                                      <p:cBhvr>
                                        <p:cTn id="12" dur="500" fill="hold"/>
                                        <p:tgtEl>
                                          <p:spTgt spid="100"/>
                                        </p:tgtEl>
                                        <p:attrNameLst>
                                          <p:attrName>ppt_h</p:attrName>
                                        </p:attrNameLst>
                                      </p:cBhvr>
                                      <p:tavLst>
                                        <p:tav tm="0">
                                          <p:val>
                                            <p:fltVal val="0"/>
                                          </p:val>
                                        </p:tav>
                                        <p:tav tm="100000">
                                          <p:val>
                                            <p:strVal val="#ppt_h"/>
                                          </p:val>
                                        </p:tav>
                                      </p:tavLst>
                                    </p:anim>
                                    <p:anim calcmode="lin" valueType="num">
                                      <p:cBhvr>
                                        <p:cTn id="13" dur="500" fill="hold"/>
                                        <p:tgtEl>
                                          <p:spTgt spid="100"/>
                                        </p:tgtEl>
                                        <p:attrNameLst>
                                          <p:attrName>style.rotation</p:attrName>
                                        </p:attrNameLst>
                                      </p:cBhvr>
                                      <p:tavLst>
                                        <p:tav tm="0">
                                          <p:val>
                                            <p:fltVal val="360"/>
                                          </p:val>
                                        </p:tav>
                                        <p:tav tm="100000">
                                          <p:val>
                                            <p:fltVal val="0"/>
                                          </p:val>
                                        </p:tav>
                                      </p:tavLst>
                                    </p:anim>
                                    <p:animEffect transition="in" filter="fade">
                                      <p:cBhvr>
                                        <p:cTn id="1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44"/>
          <p:cNvSpPr txBox="1"/>
          <p:nvPr/>
        </p:nvSpPr>
        <p:spPr>
          <a:xfrm>
            <a:off x="0" y="160655"/>
            <a:ext cx="12192000" cy="521970"/>
          </a:xfrm>
          <a:prstGeom prst="rect">
            <a:avLst/>
          </a:prstGeom>
          <a:noFill/>
        </p:spPr>
        <p:txBody>
          <a:bodyPr wrap="square" rtlCol="0">
            <a:spAutoFit/>
          </a:bodyPr>
          <a:lstStyle/>
          <a:p>
            <a:pPr algn="ctr"/>
            <a:r>
              <a:rPr lang="en-US" altLang="zh-CN" sz="2800" b="1" u="sng" dirty="0">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sym typeface="+mn-ea"/>
              </a:rPr>
              <a:t>Exploratory Data Analysis (EDA) Cont..</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sp>
        <p:nvSpPr>
          <p:cNvPr id="3" name="Text Box 2"/>
          <p:cNvSpPr txBox="1"/>
          <p:nvPr/>
        </p:nvSpPr>
        <p:spPr>
          <a:xfrm>
            <a:off x="0" y="1024255"/>
            <a:ext cx="12181205" cy="244538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Separated feature and label data and than feature scaling was done by using power transform method to avoid any kind of data biasness.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After plotting heatmap, it was seen than there was no multicollinearity problem within the features, but just to cross verify vif method was used. After using vif method it was found that all the columns values were below 5. So it was confirmed that there was no multicollinearity problem within the features.</a:t>
            </a:r>
            <a:endParaRPr lang="en-US">
              <a:latin typeface="Calibri" panose="020F0502020204030204" charset="0"/>
              <a:cs typeface="Calibri" panose="020F0502020204030204" charset="0"/>
            </a:endParaRPr>
          </a:p>
          <a:p>
            <a:pPr marL="285750" indent="-285750">
              <a:buFont typeface="Wingdings" panose="05000000000000000000" charset="0"/>
              <a:buChar char="Ø"/>
            </a:pP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0" y="160655"/>
            <a:ext cx="12192000"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sym typeface="+mn-ea"/>
              </a:rPr>
              <a:t>Visualization</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22" name="Picture 13" descr="IMG_256"/>
          <p:cNvPicPr>
            <a:picLocks noChangeAspect="1"/>
          </p:cNvPicPr>
          <p:nvPr/>
        </p:nvPicPr>
        <p:blipFill>
          <a:blip r:embed="rId1"/>
          <a:stretch>
            <a:fillRect/>
          </a:stretch>
        </p:blipFill>
        <p:spPr>
          <a:xfrm>
            <a:off x="-317" y="981710"/>
            <a:ext cx="4979035" cy="2461260"/>
          </a:xfrm>
          <a:prstGeom prst="rect">
            <a:avLst/>
          </a:prstGeom>
          <a:noFill/>
          <a:ln w="9525">
            <a:noFill/>
          </a:ln>
        </p:spPr>
      </p:pic>
      <p:sp>
        <p:nvSpPr>
          <p:cNvPr id="2" name="Text Box 1"/>
          <p:cNvSpPr txBox="1"/>
          <p:nvPr/>
        </p:nvSpPr>
        <p:spPr>
          <a:xfrm>
            <a:off x="5496560" y="1125855"/>
            <a:ext cx="6441440" cy="922020"/>
          </a:xfrm>
          <a:prstGeom prst="rect">
            <a:avLst/>
          </a:prstGeom>
          <a:noFill/>
        </p:spPr>
        <p:txBody>
          <a:bodyPr wrap="square" rtlCol="0">
            <a:spAutoFit/>
          </a:bodyPr>
          <a:p>
            <a:r>
              <a:rPr lang="en-US">
                <a:latin typeface="Calibri" panose="020F0502020204030204" charset="0"/>
                <a:cs typeface="Calibri" panose="020F0502020204030204" charset="0"/>
              </a:rPr>
              <a:t>By looking at the plots we can see that:</a:t>
            </a:r>
            <a:endParaRPr lang="en-US">
              <a:latin typeface="Calibri" panose="020F0502020204030204" charset="0"/>
              <a:cs typeface="Calibri" panose="020F0502020204030204" charset="0"/>
            </a:endParaRPr>
          </a:p>
          <a:p>
            <a:pPr marL="285750" indent="-285750">
              <a:buFont typeface="Wingdings" panose="05000000000000000000" charset="0"/>
              <a:buChar char="Ø"/>
            </a:pPr>
            <a:r>
              <a:rPr lang="en-US">
                <a:latin typeface="Calibri" panose="020F0502020204030204" charset="0"/>
                <a:cs typeface="Calibri" panose="020F0502020204030204" charset="0"/>
              </a:rPr>
              <a:t>outliers may be present in both the columns and it was seen that skewness is present in column year.</a:t>
            </a:r>
            <a:endParaRPr lang="en-US">
              <a:latin typeface="Calibri" panose="020F0502020204030204" charset="0"/>
              <a:cs typeface="Calibri" panose="020F0502020204030204" charset="0"/>
            </a:endParaRPr>
          </a:p>
        </p:txBody>
      </p:sp>
      <p:sp>
        <p:nvSpPr>
          <p:cNvPr id="3" name="Text Box 2"/>
          <p:cNvSpPr txBox="1"/>
          <p:nvPr/>
        </p:nvSpPr>
        <p:spPr>
          <a:xfrm>
            <a:off x="364490" y="3681730"/>
            <a:ext cx="4503420" cy="368300"/>
          </a:xfrm>
          <a:prstGeom prst="rect">
            <a:avLst/>
          </a:prstGeom>
          <a:noFill/>
        </p:spPr>
        <p:txBody>
          <a:bodyPr wrap="square" rtlCol="0">
            <a:spAutoFit/>
          </a:bodyPr>
          <a:p>
            <a:pPr algn="ctr"/>
            <a:r>
              <a:rPr lang="en-US" b="1">
                <a:latin typeface="Calibri" panose="020F0502020204030204" charset="0"/>
                <a:cs typeface="Calibri" panose="020F0502020204030204" charset="0"/>
              </a:rPr>
              <a:t>Dist plots</a:t>
            </a:r>
            <a:endParaRPr lang="en-US" b="1">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35" y="160655"/>
            <a:ext cx="12192635"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sym typeface="+mn-ea"/>
              </a:rPr>
              <a:t>Visualization Cont..</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2" name="Picture 14" descr="IMG_256"/>
          <p:cNvPicPr>
            <a:picLocks noChangeAspect="1"/>
          </p:cNvPicPr>
          <p:nvPr/>
        </p:nvPicPr>
        <p:blipFill>
          <a:blip r:embed="rId1"/>
          <a:stretch>
            <a:fillRect/>
          </a:stretch>
        </p:blipFill>
        <p:spPr>
          <a:xfrm>
            <a:off x="-952" y="913448"/>
            <a:ext cx="5351145" cy="5029835"/>
          </a:xfrm>
          <a:prstGeom prst="rect">
            <a:avLst/>
          </a:prstGeom>
          <a:noFill/>
          <a:ln w="9525">
            <a:noFill/>
          </a:ln>
        </p:spPr>
      </p:pic>
      <p:sp>
        <p:nvSpPr>
          <p:cNvPr id="9" name="Text Box 8"/>
          <p:cNvSpPr txBox="1"/>
          <p:nvPr/>
        </p:nvSpPr>
        <p:spPr>
          <a:xfrm>
            <a:off x="5729605" y="963930"/>
            <a:ext cx="5406390" cy="5492750"/>
          </a:xfrm>
          <a:prstGeom prst="rect">
            <a:avLst/>
          </a:prstGeom>
          <a:noFill/>
        </p:spPr>
        <p:txBody>
          <a:bodyPr wrap="square" rtlCol="0">
            <a:spAutoFit/>
          </a:bodyPr>
          <a:p>
            <a:pPr indent="0" algn="just">
              <a:lnSpc>
                <a:spcPct val="150000"/>
              </a:lnSpc>
              <a:buFont typeface="Wingdings" panose="05000000000000000000" charset="0"/>
              <a:buNone/>
            </a:pPr>
            <a:r>
              <a:rPr lang="en-US">
                <a:latin typeface="Calibri" panose="020F0502020204030204" charset="0"/>
                <a:cs typeface="Calibri" panose="020F0502020204030204" charset="0"/>
              </a:rPr>
              <a:t>By looking at the  plots we can see that:</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In column Brand, we can see that most of the cars are from brand Maruti.</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In column Model, we can see that most of the models of the cars is Grand i 10.</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In column transmission, we can see that most of the cars have gear type manual.</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In column owners, we can see that most of the cars have single owners.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In column fuel_type, we can see that most of the cars have petrol as fuel type.</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In column location, we can see that most of the cars are from location New Delhi and Gurgaon.</a:t>
            </a:r>
            <a:endParaRPr lang="en-US">
              <a:latin typeface="Calibri" panose="020F0502020204030204" charset="0"/>
              <a:cs typeface="Calibri" panose="020F0502020204030204" charset="0"/>
            </a:endParaRPr>
          </a:p>
        </p:txBody>
      </p:sp>
      <p:sp>
        <p:nvSpPr>
          <p:cNvPr id="10" name="Text Box 9"/>
          <p:cNvSpPr txBox="1"/>
          <p:nvPr/>
        </p:nvSpPr>
        <p:spPr>
          <a:xfrm>
            <a:off x="39370" y="5934075"/>
            <a:ext cx="5314950" cy="368300"/>
          </a:xfrm>
          <a:prstGeom prst="rect">
            <a:avLst/>
          </a:prstGeom>
          <a:noFill/>
        </p:spPr>
        <p:txBody>
          <a:bodyPr wrap="square" rtlCol="0">
            <a:spAutoFit/>
          </a:bodyPr>
          <a:p>
            <a:pPr algn="ctr"/>
            <a:r>
              <a:rPr lang="en-US" b="1">
                <a:latin typeface="Calibri" panose="020F0502020204030204" charset="0"/>
                <a:cs typeface="Calibri" panose="020F0502020204030204" charset="0"/>
              </a:rPr>
              <a:t>Count Plots</a:t>
            </a:r>
            <a:endParaRPr lang="en-US" b="1">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p:cNvSpPr txBox="1"/>
          <p:nvPr/>
        </p:nvSpPr>
        <p:spPr>
          <a:xfrm>
            <a:off x="-635" y="160655"/>
            <a:ext cx="12192635"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sym typeface="+mn-ea"/>
              </a:rPr>
              <a:t>Visualization Cont..</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24" name="Picture 15" descr="IMG_256"/>
          <p:cNvPicPr>
            <a:picLocks noChangeAspect="1"/>
          </p:cNvPicPr>
          <p:nvPr/>
        </p:nvPicPr>
        <p:blipFill>
          <a:blip r:embed="rId1"/>
          <a:stretch>
            <a:fillRect/>
          </a:stretch>
        </p:blipFill>
        <p:spPr>
          <a:xfrm>
            <a:off x="233680" y="759778"/>
            <a:ext cx="2921000" cy="2619375"/>
          </a:xfrm>
          <a:prstGeom prst="rect">
            <a:avLst/>
          </a:prstGeom>
          <a:noFill/>
          <a:ln w="9525">
            <a:noFill/>
          </a:ln>
        </p:spPr>
      </p:pic>
      <p:pic>
        <p:nvPicPr>
          <p:cNvPr id="26" name="Picture 17" descr="IMG_256"/>
          <p:cNvPicPr>
            <a:picLocks noChangeAspect="1"/>
          </p:cNvPicPr>
          <p:nvPr/>
        </p:nvPicPr>
        <p:blipFill>
          <a:blip r:embed="rId2"/>
          <a:stretch>
            <a:fillRect/>
          </a:stretch>
        </p:blipFill>
        <p:spPr>
          <a:xfrm>
            <a:off x="3154680" y="760095"/>
            <a:ext cx="2533015" cy="2618740"/>
          </a:xfrm>
          <a:prstGeom prst="rect">
            <a:avLst/>
          </a:prstGeom>
          <a:noFill/>
          <a:ln w="9525">
            <a:noFill/>
          </a:ln>
        </p:spPr>
      </p:pic>
      <p:pic>
        <p:nvPicPr>
          <p:cNvPr id="27" name="Picture 18" descr="IMG_256"/>
          <p:cNvPicPr>
            <a:picLocks noChangeAspect="1"/>
          </p:cNvPicPr>
          <p:nvPr/>
        </p:nvPicPr>
        <p:blipFill>
          <a:blip r:embed="rId3"/>
          <a:stretch>
            <a:fillRect/>
          </a:stretch>
        </p:blipFill>
        <p:spPr>
          <a:xfrm>
            <a:off x="5687378" y="728980"/>
            <a:ext cx="2695575" cy="2682240"/>
          </a:xfrm>
          <a:prstGeom prst="rect">
            <a:avLst/>
          </a:prstGeom>
          <a:noFill/>
          <a:ln w="9525">
            <a:noFill/>
          </a:ln>
        </p:spPr>
      </p:pic>
      <p:pic>
        <p:nvPicPr>
          <p:cNvPr id="28" name="Picture 19" descr="IMG_256"/>
          <p:cNvPicPr>
            <a:picLocks noChangeAspect="1"/>
          </p:cNvPicPr>
          <p:nvPr/>
        </p:nvPicPr>
        <p:blipFill>
          <a:blip r:embed="rId4"/>
          <a:stretch>
            <a:fillRect/>
          </a:stretch>
        </p:blipFill>
        <p:spPr>
          <a:xfrm>
            <a:off x="8827453" y="719138"/>
            <a:ext cx="2955925" cy="2762885"/>
          </a:xfrm>
          <a:prstGeom prst="rect">
            <a:avLst/>
          </a:prstGeom>
          <a:noFill/>
          <a:ln w="9525">
            <a:noFill/>
          </a:ln>
        </p:spPr>
      </p:pic>
      <p:pic>
        <p:nvPicPr>
          <p:cNvPr id="30" name="Picture 21" descr="IMG_256"/>
          <p:cNvPicPr>
            <a:picLocks noChangeAspect="1"/>
          </p:cNvPicPr>
          <p:nvPr/>
        </p:nvPicPr>
        <p:blipFill>
          <a:blip r:embed="rId5"/>
          <a:stretch>
            <a:fillRect/>
          </a:stretch>
        </p:blipFill>
        <p:spPr>
          <a:xfrm>
            <a:off x="472440" y="3864610"/>
            <a:ext cx="2682240" cy="2609850"/>
          </a:xfrm>
          <a:prstGeom prst="rect">
            <a:avLst/>
          </a:prstGeom>
          <a:noFill/>
          <a:ln w="9525">
            <a:noFill/>
          </a:ln>
        </p:spPr>
      </p:pic>
      <p:sp>
        <p:nvSpPr>
          <p:cNvPr id="16" name="Text Box 15"/>
          <p:cNvSpPr txBox="1"/>
          <p:nvPr/>
        </p:nvSpPr>
        <p:spPr>
          <a:xfrm>
            <a:off x="871220" y="3519805"/>
            <a:ext cx="1389380" cy="368300"/>
          </a:xfrm>
          <a:prstGeom prst="rect">
            <a:avLst/>
          </a:prstGeom>
          <a:noFill/>
        </p:spPr>
        <p:txBody>
          <a:bodyPr wrap="square" rtlCol="0">
            <a:spAutoFit/>
          </a:bodyPr>
          <a:p>
            <a:pPr algn="ctr"/>
            <a:r>
              <a:rPr lang="en-US" b="1">
                <a:latin typeface="Calibri" panose="020F0502020204030204" charset="0"/>
                <a:cs typeface="Calibri" panose="020F0502020204030204" charset="0"/>
              </a:rPr>
              <a:t>1</a:t>
            </a:r>
            <a:endParaRPr lang="en-US" b="1">
              <a:latin typeface="Calibri" panose="020F0502020204030204" charset="0"/>
              <a:cs typeface="Calibri" panose="020F0502020204030204" charset="0"/>
            </a:endParaRPr>
          </a:p>
        </p:txBody>
      </p:sp>
      <p:sp>
        <p:nvSpPr>
          <p:cNvPr id="17" name="Text Box 16"/>
          <p:cNvSpPr txBox="1"/>
          <p:nvPr/>
        </p:nvSpPr>
        <p:spPr>
          <a:xfrm>
            <a:off x="3726180" y="3524885"/>
            <a:ext cx="1389380" cy="368300"/>
          </a:xfrm>
          <a:prstGeom prst="rect">
            <a:avLst/>
          </a:prstGeom>
          <a:noFill/>
        </p:spPr>
        <p:txBody>
          <a:bodyPr wrap="square" rtlCol="0">
            <a:spAutoFit/>
          </a:bodyPr>
          <a:p>
            <a:pPr algn="ctr"/>
            <a:r>
              <a:rPr lang="en-US" b="1">
                <a:latin typeface="Calibri" panose="020F0502020204030204" charset="0"/>
                <a:cs typeface="Calibri" panose="020F0502020204030204" charset="0"/>
              </a:rPr>
              <a:t>2</a:t>
            </a:r>
            <a:endParaRPr lang="en-US" b="1">
              <a:latin typeface="Calibri" panose="020F0502020204030204" charset="0"/>
              <a:cs typeface="Calibri" panose="020F0502020204030204" charset="0"/>
            </a:endParaRPr>
          </a:p>
        </p:txBody>
      </p:sp>
      <p:sp>
        <p:nvSpPr>
          <p:cNvPr id="19" name="Text Box 18"/>
          <p:cNvSpPr txBox="1"/>
          <p:nvPr/>
        </p:nvSpPr>
        <p:spPr>
          <a:xfrm>
            <a:off x="6341110" y="3526155"/>
            <a:ext cx="1389380" cy="368300"/>
          </a:xfrm>
          <a:prstGeom prst="rect">
            <a:avLst/>
          </a:prstGeom>
          <a:noFill/>
        </p:spPr>
        <p:txBody>
          <a:bodyPr wrap="square" rtlCol="0">
            <a:spAutoFit/>
          </a:bodyPr>
          <a:p>
            <a:pPr algn="ctr"/>
            <a:r>
              <a:rPr lang="en-US" b="1">
                <a:latin typeface="Calibri" panose="020F0502020204030204" charset="0"/>
                <a:cs typeface="Calibri" panose="020F0502020204030204" charset="0"/>
              </a:rPr>
              <a:t>3</a:t>
            </a:r>
            <a:endParaRPr lang="en-US" b="1">
              <a:latin typeface="Calibri" panose="020F0502020204030204" charset="0"/>
              <a:cs typeface="Calibri" panose="020F0502020204030204" charset="0"/>
            </a:endParaRPr>
          </a:p>
        </p:txBody>
      </p:sp>
      <p:sp>
        <p:nvSpPr>
          <p:cNvPr id="20" name="Text Box 19"/>
          <p:cNvSpPr txBox="1"/>
          <p:nvPr/>
        </p:nvSpPr>
        <p:spPr>
          <a:xfrm>
            <a:off x="9681845" y="3515360"/>
            <a:ext cx="1389380" cy="368300"/>
          </a:xfrm>
          <a:prstGeom prst="rect">
            <a:avLst/>
          </a:prstGeom>
          <a:noFill/>
        </p:spPr>
        <p:txBody>
          <a:bodyPr wrap="square" rtlCol="0">
            <a:spAutoFit/>
          </a:bodyPr>
          <a:p>
            <a:pPr algn="ctr"/>
            <a:r>
              <a:rPr lang="en-US" b="1">
                <a:latin typeface="Calibri" panose="020F0502020204030204" charset="0"/>
                <a:cs typeface="Calibri" panose="020F0502020204030204" charset="0"/>
              </a:rPr>
              <a:t>4</a:t>
            </a:r>
            <a:endParaRPr lang="en-US" b="1">
              <a:latin typeface="Calibri" panose="020F0502020204030204" charset="0"/>
              <a:cs typeface="Calibri" panose="020F0502020204030204" charset="0"/>
            </a:endParaRPr>
          </a:p>
        </p:txBody>
      </p:sp>
      <p:sp>
        <p:nvSpPr>
          <p:cNvPr id="21" name="Text Box 20"/>
          <p:cNvSpPr txBox="1"/>
          <p:nvPr/>
        </p:nvSpPr>
        <p:spPr>
          <a:xfrm>
            <a:off x="1118870" y="6320155"/>
            <a:ext cx="1389380" cy="368300"/>
          </a:xfrm>
          <a:prstGeom prst="rect">
            <a:avLst/>
          </a:prstGeom>
          <a:noFill/>
        </p:spPr>
        <p:txBody>
          <a:bodyPr wrap="square" rtlCol="0">
            <a:spAutoFit/>
          </a:bodyPr>
          <a:p>
            <a:pPr algn="ctr"/>
            <a:r>
              <a:rPr lang="en-US" b="1">
                <a:latin typeface="Calibri" panose="020F0502020204030204" charset="0"/>
                <a:cs typeface="Calibri" panose="020F0502020204030204" charset="0"/>
              </a:rPr>
              <a:t>5</a:t>
            </a:r>
            <a:endParaRPr lang="en-US" b="1">
              <a:latin typeface="Calibri" panose="020F0502020204030204" charset="0"/>
              <a:cs typeface="Calibri" panose="020F0502020204030204" charset="0"/>
            </a:endParaRPr>
          </a:p>
        </p:txBody>
      </p:sp>
      <p:sp>
        <p:nvSpPr>
          <p:cNvPr id="22" name="Text Box 21"/>
          <p:cNvSpPr txBox="1"/>
          <p:nvPr/>
        </p:nvSpPr>
        <p:spPr>
          <a:xfrm>
            <a:off x="4816475" y="3540125"/>
            <a:ext cx="2018665" cy="506730"/>
          </a:xfrm>
          <a:prstGeom prst="rect">
            <a:avLst/>
          </a:prstGeom>
          <a:noFill/>
        </p:spPr>
        <p:txBody>
          <a:bodyPr wrap="square" rtlCol="0">
            <a:spAutoFit/>
          </a:bodyPr>
          <a:p>
            <a:pPr algn="ctr">
              <a:lnSpc>
                <a:spcPct val="150000"/>
              </a:lnSpc>
            </a:pPr>
            <a:r>
              <a:rPr lang="en-US" b="1">
                <a:latin typeface="Calibri" panose="020F0502020204030204" charset="0"/>
                <a:cs typeface="Calibri" panose="020F0502020204030204" charset="0"/>
              </a:rPr>
              <a:t>Pie Plots</a:t>
            </a:r>
            <a:endParaRPr lang="en-US" b="1">
              <a:latin typeface="Calibri" panose="020F0502020204030204" charset="0"/>
              <a:cs typeface="Calibri" panose="020F0502020204030204" charset="0"/>
            </a:endParaRPr>
          </a:p>
        </p:txBody>
      </p:sp>
      <p:sp>
        <p:nvSpPr>
          <p:cNvPr id="23" name="Text Box 22"/>
          <p:cNvSpPr txBox="1"/>
          <p:nvPr/>
        </p:nvSpPr>
        <p:spPr>
          <a:xfrm>
            <a:off x="3295015" y="3811905"/>
            <a:ext cx="8773795" cy="3046095"/>
          </a:xfrm>
          <a:prstGeom prst="rect">
            <a:avLst/>
          </a:prstGeom>
          <a:noFill/>
        </p:spPr>
        <p:txBody>
          <a:bodyPr wrap="square" rtlCol="0">
            <a:spAutoFit/>
          </a:bodyPr>
          <a:p>
            <a:pPr algn="just">
              <a:lnSpc>
                <a:spcPct val="150000"/>
              </a:lnSpc>
            </a:pPr>
            <a:r>
              <a:rPr lang="en-US" sz="1600">
                <a:latin typeface="Calibri" panose="020F0502020204030204" charset="0"/>
                <a:cs typeface="Calibri" panose="020F0502020204030204" charset="0"/>
              </a:rPr>
              <a:t>By looking at the plots we can see that:</a:t>
            </a:r>
            <a:endParaRPr lang="en-US" sz="1600">
              <a:latin typeface="Calibri" panose="020F0502020204030204" charset="0"/>
              <a:cs typeface="Calibri" panose="020F0502020204030204" charset="0"/>
            </a:endParaRPr>
          </a:p>
          <a:p>
            <a:pPr marL="342900" indent="-342900" algn="just">
              <a:lnSpc>
                <a:spcPct val="150000"/>
              </a:lnSpc>
              <a:buAutoNum type="arabicPeriod"/>
            </a:pPr>
            <a:r>
              <a:rPr lang="en-US" sz="1600">
                <a:latin typeface="Calibri" panose="020F0502020204030204" charset="0"/>
                <a:cs typeface="Calibri" panose="020F0502020204030204" charset="0"/>
              </a:rPr>
              <a:t>In the above plot we can see clearly see that most of the cars from brand Maruti followed by KIA and Hyundai.</a:t>
            </a:r>
            <a:endParaRPr lang="en-US" sz="1600">
              <a:latin typeface="Calibri" panose="020F0502020204030204" charset="0"/>
              <a:cs typeface="Calibri" panose="020F0502020204030204" charset="0"/>
            </a:endParaRPr>
          </a:p>
          <a:p>
            <a:pPr marL="342900" indent="-342900" algn="just">
              <a:lnSpc>
                <a:spcPct val="150000"/>
              </a:lnSpc>
              <a:buAutoNum type="arabicPeriod"/>
            </a:pPr>
            <a:r>
              <a:rPr lang="en-US" sz="1600">
                <a:latin typeface="Calibri" panose="020F0502020204030204" charset="0"/>
                <a:cs typeface="Calibri" panose="020F0502020204030204" charset="0"/>
              </a:rPr>
              <a:t>In the above plot we can see that most of the cars was having gear type as manual.</a:t>
            </a:r>
            <a:endParaRPr lang="en-US" sz="1600">
              <a:latin typeface="Calibri" panose="020F0502020204030204" charset="0"/>
              <a:cs typeface="Calibri" panose="020F0502020204030204" charset="0"/>
            </a:endParaRPr>
          </a:p>
          <a:p>
            <a:pPr marL="342900" indent="-342900" algn="just">
              <a:lnSpc>
                <a:spcPct val="150000"/>
              </a:lnSpc>
              <a:buAutoNum type="arabicPeriod"/>
            </a:pPr>
            <a:r>
              <a:rPr lang="en-US" sz="1600">
                <a:latin typeface="Calibri" panose="020F0502020204030204" charset="0"/>
                <a:cs typeface="Calibri" panose="020F0502020204030204" charset="0"/>
              </a:rPr>
              <a:t>In the above plot we can see that most of the cars were from year 2020 followed by 2019 and 2016.</a:t>
            </a:r>
            <a:endParaRPr lang="en-US" sz="1600">
              <a:latin typeface="Calibri" panose="020F0502020204030204" charset="0"/>
              <a:cs typeface="Calibri" panose="020F0502020204030204" charset="0"/>
            </a:endParaRPr>
          </a:p>
          <a:p>
            <a:pPr marL="342900" indent="-342900" algn="just">
              <a:lnSpc>
                <a:spcPct val="150000"/>
              </a:lnSpc>
              <a:buAutoNum type="arabicPeriod"/>
            </a:pPr>
            <a:r>
              <a:rPr lang="en-US" sz="1600">
                <a:latin typeface="Calibri" panose="020F0502020204030204" charset="0"/>
                <a:cs typeface="Calibri" panose="020F0502020204030204" charset="0"/>
              </a:rPr>
              <a:t>By looking at the plot we can see that most of the cars was owned by single owners.</a:t>
            </a:r>
            <a:endParaRPr lang="en-US" sz="1600">
              <a:latin typeface="Calibri" panose="020F0502020204030204" charset="0"/>
              <a:cs typeface="Calibri" panose="020F0502020204030204" charset="0"/>
            </a:endParaRPr>
          </a:p>
          <a:p>
            <a:pPr marL="342900" indent="-342900" algn="just">
              <a:lnSpc>
                <a:spcPct val="150000"/>
              </a:lnSpc>
              <a:buAutoNum type="arabicPeriod"/>
            </a:pPr>
            <a:r>
              <a:rPr lang="en-US" sz="1600">
                <a:latin typeface="Calibri" panose="020F0502020204030204" charset="0"/>
                <a:cs typeface="Calibri" panose="020F0502020204030204" charset="0"/>
              </a:rPr>
              <a:t>By looking at the above plot we can see that most of the car was having fuel type as petrol followed by CNG and Diesel.</a:t>
            </a:r>
            <a:endParaRPr lang="en-US" sz="1600">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635" y="160655"/>
            <a:ext cx="12192635"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sym typeface="+mn-ea"/>
              </a:rPr>
              <a:t>Visualization Cont..</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grpSp>
        <p:nvGrpSpPr>
          <p:cNvPr id="13" name="组合 12"/>
          <p:cNvGrpSpPr/>
          <p:nvPr/>
        </p:nvGrpSpPr>
        <p:grpSpPr>
          <a:xfrm>
            <a:off x="1127500" y="1925139"/>
            <a:ext cx="2808078" cy="647327"/>
            <a:chOff x="1127500" y="1925139"/>
            <a:chExt cx="2808078" cy="647327"/>
          </a:xfrm>
        </p:grpSpPr>
        <p:sp>
          <p:nvSpPr>
            <p:cNvPr id="34" name="文本框 33"/>
            <p:cNvSpPr txBox="1"/>
            <p:nvPr/>
          </p:nvSpPr>
          <p:spPr>
            <a:xfrm>
              <a:off x="1127501" y="1925139"/>
              <a:ext cx="2808076" cy="339725"/>
            </a:xfrm>
            <a:prstGeom prst="rect">
              <a:avLst/>
            </a:prstGeom>
            <a:noFill/>
          </p:spPr>
          <p:txBody>
            <a:bodyPr wrap="square" rtlCol="0">
              <a:spAutoFit/>
            </a:bodyPr>
            <a:lstStyle/>
            <a:p>
              <a:pPr algn="r">
                <a:lnSpc>
                  <a:spcPct val="90000"/>
                </a:lnSpc>
                <a:spcBef>
                  <a:spcPts val="1000"/>
                </a:spcBef>
              </a:pPr>
              <a:endParaRPr lang="zh-CN" altLang="en-US" b="1" dirty="0">
                <a:solidFill>
                  <a:srgbClr val="277C85"/>
                </a:solidFill>
                <a:latin typeface="Microsoft YaHei" panose="020B0503020204020204" pitchFamily="34" charset="-122"/>
                <a:ea typeface="Microsoft YaHei" panose="020B0503020204020204" pitchFamily="34" charset="-122"/>
              </a:endParaRPr>
            </a:p>
          </p:txBody>
        </p:sp>
        <p:sp>
          <p:nvSpPr>
            <p:cNvPr id="35" name="文本框 34"/>
            <p:cNvSpPr txBox="1"/>
            <p:nvPr/>
          </p:nvSpPr>
          <p:spPr>
            <a:xfrm>
              <a:off x="1127500" y="2201626"/>
              <a:ext cx="2808078" cy="370840"/>
            </a:xfrm>
            <a:prstGeom prst="rect">
              <a:avLst/>
            </a:prstGeom>
            <a:noFill/>
          </p:spPr>
          <p:txBody>
            <a:bodyPr wrap="square" rtlCol="0">
              <a:spAutoFit/>
            </a:bodyPr>
            <a:lstStyle/>
            <a:p>
              <a:pPr algn="r">
                <a:lnSpc>
                  <a:spcPct val="130000"/>
                </a:lnSpc>
              </a:pP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14" name="组合 13"/>
          <p:cNvGrpSpPr/>
          <p:nvPr/>
        </p:nvGrpSpPr>
        <p:grpSpPr>
          <a:xfrm>
            <a:off x="1127500" y="3722304"/>
            <a:ext cx="2808078" cy="647327"/>
            <a:chOff x="1127500" y="3722304"/>
            <a:chExt cx="2808078" cy="647327"/>
          </a:xfrm>
        </p:grpSpPr>
        <p:sp>
          <p:nvSpPr>
            <p:cNvPr id="38" name="文本框 37"/>
            <p:cNvSpPr txBox="1"/>
            <p:nvPr/>
          </p:nvSpPr>
          <p:spPr>
            <a:xfrm>
              <a:off x="1127501" y="3722304"/>
              <a:ext cx="2808076" cy="339725"/>
            </a:xfrm>
            <a:prstGeom prst="rect">
              <a:avLst/>
            </a:prstGeom>
            <a:noFill/>
          </p:spPr>
          <p:txBody>
            <a:bodyPr wrap="square" rtlCol="0">
              <a:spAutoFit/>
            </a:bodyPr>
            <a:lstStyle/>
            <a:p>
              <a:pPr algn="r">
                <a:lnSpc>
                  <a:spcPct val="90000"/>
                </a:lnSpc>
                <a:spcBef>
                  <a:spcPts val="1000"/>
                </a:spcBef>
              </a:pPr>
              <a:endParaRPr lang="zh-CN" altLang="en-US" b="1" dirty="0">
                <a:solidFill>
                  <a:srgbClr val="277C85"/>
                </a:solidFill>
                <a:latin typeface="Microsoft YaHei" panose="020B0503020204020204" pitchFamily="34" charset="-122"/>
                <a:ea typeface="Microsoft YaHei" panose="020B0503020204020204" pitchFamily="34" charset="-122"/>
              </a:endParaRPr>
            </a:p>
          </p:txBody>
        </p:sp>
        <p:sp>
          <p:nvSpPr>
            <p:cNvPr id="39" name="文本框 38"/>
            <p:cNvSpPr txBox="1"/>
            <p:nvPr/>
          </p:nvSpPr>
          <p:spPr>
            <a:xfrm>
              <a:off x="1127500" y="3998791"/>
              <a:ext cx="2808078" cy="370840"/>
            </a:xfrm>
            <a:prstGeom prst="rect">
              <a:avLst/>
            </a:prstGeom>
            <a:noFill/>
          </p:spPr>
          <p:txBody>
            <a:bodyPr wrap="square" rtlCol="0">
              <a:spAutoFit/>
            </a:bodyPr>
            <a:lstStyle/>
            <a:p>
              <a:pPr algn="r">
                <a:lnSpc>
                  <a:spcPct val="130000"/>
                </a:lnSpc>
              </a:pP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pic>
        <p:nvPicPr>
          <p:cNvPr id="31" name="Picture 22" descr="IMG_256"/>
          <p:cNvPicPr>
            <a:picLocks noChangeAspect="1"/>
          </p:cNvPicPr>
          <p:nvPr/>
        </p:nvPicPr>
        <p:blipFill>
          <a:blip r:embed="rId1"/>
          <a:stretch>
            <a:fillRect/>
          </a:stretch>
        </p:blipFill>
        <p:spPr>
          <a:xfrm>
            <a:off x="259080" y="734695"/>
            <a:ext cx="3311525" cy="1466850"/>
          </a:xfrm>
          <a:prstGeom prst="rect">
            <a:avLst/>
          </a:prstGeom>
          <a:noFill/>
          <a:ln w="9525">
            <a:noFill/>
          </a:ln>
        </p:spPr>
      </p:pic>
      <p:pic>
        <p:nvPicPr>
          <p:cNvPr id="32" name="Picture 23" descr="IMG_256"/>
          <p:cNvPicPr>
            <a:picLocks noChangeAspect="1"/>
          </p:cNvPicPr>
          <p:nvPr/>
        </p:nvPicPr>
        <p:blipFill>
          <a:blip r:embed="rId2"/>
          <a:stretch>
            <a:fillRect/>
          </a:stretch>
        </p:blipFill>
        <p:spPr>
          <a:xfrm>
            <a:off x="3935730" y="869315"/>
            <a:ext cx="3774440" cy="1332230"/>
          </a:xfrm>
          <a:prstGeom prst="rect">
            <a:avLst/>
          </a:prstGeom>
          <a:noFill/>
          <a:ln w="9525">
            <a:noFill/>
          </a:ln>
        </p:spPr>
      </p:pic>
      <p:pic>
        <p:nvPicPr>
          <p:cNvPr id="33" name="Picture 24" descr="IMG_256"/>
          <p:cNvPicPr>
            <a:picLocks noChangeAspect="1"/>
          </p:cNvPicPr>
          <p:nvPr/>
        </p:nvPicPr>
        <p:blipFill>
          <a:blip r:embed="rId3"/>
          <a:stretch>
            <a:fillRect/>
          </a:stretch>
        </p:blipFill>
        <p:spPr>
          <a:xfrm>
            <a:off x="8347075" y="642620"/>
            <a:ext cx="3660775" cy="1558925"/>
          </a:xfrm>
          <a:prstGeom prst="rect">
            <a:avLst/>
          </a:prstGeom>
          <a:noFill/>
          <a:ln w="9525">
            <a:noFill/>
          </a:ln>
        </p:spPr>
      </p:pic>
      <p:sp>
        <p:nvSpPr>
          <p:cNvPr id="2" name="Text Box 1"/>
          <p:cNvSpPr txBox="1"/>
          <p:nvPr/>
        </p:nvSpPr>
        <p:spPr>
          <a:xfrm>
            <a:off x="191135" y="2505710"/>
            <a:ext cx="3380105" cy="235331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By looking at the above plots we can clearly see that as the date/year of the car is closed to the present date/year, the price is more, so we can see in the plot that as the years starts coming close to the present year the price of the car starts increasing.</a:t>
            </a:r>
            <a:endParaRPr lang="en-US" sz="1400">
              <a:latin typeface="Calibri" panose="020F0502020204030204" charset="0"/>
              <a:cs typeface="Calibri" panose="020F0502020204030204" charset="0"/>
            </a:endParaRPr>
          </a:p>
        </p:txBody>
      </p:sp>
      <p:sp>
        <p:nvSpPr>
          <p:cNvPr id="7" name="Text Box 6"/>
          <p:cNvSpPr txBox="1"/>
          <p:nvPr/>
        </p:nvSpPr>
        <p:spPr>
          <a:xfrm>
            <a:off x="4441190" y="2616835"/>
            <a:ext cx="3012440" cy="106045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this plot we can see that as the owners starts increasing the price of the car starts decreasing.</a:t>
            </a:r>
            <a:endParaRPr lang="en-US" sz="1400">
              <a:latin typeface="Calibri" panose="020F0502020204030204" charset="0"/>
              <a:cs typeface="Calibri" panose="020F0502020204030204" charset="0"/>
            </a:endParaRPr>
          </a:p>
        </p:txBody>
      </p:sp>
      <p:sp>
        <p:nvSpPr>
          <p:cNvPr id="17" name="Text Box 16"/>
          <p:cNvSpPr txBox="1"/>
          <p:nvPr/>
        </p:nvSpPr>
        <p:spPr>
          <a:xfrm>
            <a:off x="8589645" y="2647315"/>
            <a:ext cx="3337560" cy="138366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this plot we can see that CNG used fuel car have low price and Hybrid cars have more price compared to petrol and diesel used cars.</a:t>
            </a:r>
            <a:endParaRPr lang="en-US" sz="1400">
              <a:latin typeface="Calibri" panose="020F0502020204030204" charset="0"/>
              <a:cs typeface="Calibri" panose="020F0502020204030204" charset="0"/>
            </a:endParaRPr>
          </a:p>
        </p:txBody>
      </p:sp>
      <p:pic>
        <p:nvPicPr>
          <p:cNvPr id="18" name="Picture 25" descr="IMG_256"/>
          <p:cNvPicPr>
            <a:picLocks noChangeAspect="1"/>
          </p:cNvPicPr>
          <p:nvPr/>
        </p:nvPicPr>
        <p:blipFill>
          <a:blip r:embed="rId4"/>
          <a:stretch>
            <a:fillRect/>
          </a:stretch>
        </p:blipFill>
        <p:spPr>
          <a:xfrm>
            <a:off x="259080" y="5099685"/>
            <a:ext cx="3752850" cy="1752600"/>
          </a:xfrm>
          <a:prstGeom prst="rect">
            <a:avLst/>
          </a:prstGeom>
          <a:noFill/>
          <a:ln w="9525">
            <a:noFill/>
          </a:ln>
        </p:spPr>
      </p:pic>
      <p:sp>
        <p:nvSpPr>
          <p:cNvPr id="24" name="Text Box 23"/>
          <p:cNvSpPr txBox="1"/>
          <p:nvPr/>
        </p:nvSpPr>
        <p:spPr>
          <a:xfrm>
            <a:off x="4410710" y="5163185"/>
            <a:ext cx="4168775" cy="106045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this plot we can see that the car having automatic gear type have more price than that of manual used gear type.</a:t>
            </a:r>
            <a:endParaRPr lang="en-US" sz="1400">
              <a:latin typeface="Calibri" panose="020F0502020204030204" charset="0"/>
              <a:cs typeface="Calibri" panose="020F0502020204030204" charset="0"/>
            </a:endParaRPr>
          </a:p>
        </p:txBody>
      </p:sp>
      <p:sp>
        <p:nvSpPr>
          <p:cNvPr id="25" name="Text Box 24"/>
          <p:cNvSpPr txBox="1"/>
          <p:nvPr/>
        </p:nvSpPr>
        <p:spPr>
          <a:xfrm>
            <a:off x="4624070" y="4097655"/>
            <a:ext cx="2769235" cy="368300"/>
          </a:xfrm>
          <a:prstGeom prst="rect">
            <a:avLst/>
          </a:prstGeom>
          <a:noFill/>
        </p:spPr>
        <p:txBody>
          <a:bodyPr wrap="square" rtlCol="0">
            <a:spAutoFit/>
          </a:bodyPr>
          <a:p>
            <a:pPr algn="ctr"/>
            <a:r>
              <a:rPr lang="en-US" b="1">
                <a:latin typeface="Calibri" panose="020F0502020204030204" charset="0"/>
                <a:cs typeface="Calibri" panose="020F0502020204030204" charset="0"/>
              </a:rPr>
              <a:t>Line Plots</a:t>
            </a:r>
            <a:endParaRPr lang="en-US" b="1">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 calcmode="lin" valueType="num">
                                      <p:cBhvr>
                                        <p:cTn id="15" dur="500" fill="hold"/>
                                        <p:tgtEl>
                                          <p:spTgt spid="14"/>
                                        </p:tgtEl>
                                        <p:attrNameLst>
                                          <p:attrName>style.rotation</p:attrName>
                                        </p:attrNameLst>
                                      </p:cBhvr>
                                      <p:tavLst>
                                        <p:tav tm="0">
                                          <p:val>
                                            <p:fltVal val="360"/>
                                          </p:val>
                                        </p:tav>
                                        <p:tav tm="100000">
                                          <p:val>
                                            <p:fltVal val="0"/>
                                          </p:val>
                                        </p:tav>
                                      </p:tavLst>
                                    </p:anim>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259080"/>
            <a:ext cx="12192635"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sym typeface="+mn-ea"/>
              </a:rPr>
              <a:t>Visualization Cont..</a:t>
            </a:r>
            <a:endParaRPr lang="zh-CN" altLang="en-US" sz="2800" b="1" dirty="0">
              <a:solidFill>
                <a:srgbClr val="08181A"/>
              </a:solidFill>
              <a:latin typeface="Microsoft YaHei" panose="020B0503020204020204" pitchFamily="34" charset="-122"/>
              <a:ea typeface="Microsoft YaHei" panose="020B0503020204020204" pitchFamily="34" charset="-122"/>
              <a:cs typeface="+mj-cs"/>
            </a:endParaRPr>
          </a:p>
        </p:txBody>
      </p:sp>
      <p:pic>
        <p:nvPicPr>
          <p:cNvPr id="35" name="Picture 26" descr="IMG_256"/>
          <p:cNvPicPr>
            <a:picLocks noChangeAspect="1"/>
          </p:cNvPicPr>
          <p:nvPr/>
        </p:nvPicPr>
        <p:blipFill>
          <a:blip r:embed="rId1"/>
          <a:stretch>
            <a:fillRect/>
          </a:stretch>
        </p:blipFill>
        <p:spPr>
          <a:xfrm>
            <a:off x="-317" y="871538"/>
            <a:ext cx="3710305" cy="1971675"/>
          </a:xfrm>
          <a:prstGeom prst="rect">
            <a:avLst/>
          </a:prstGeom>
          <a:noFill/>
          <a:ln w="9525">
            <a:noFill/>
          </a:ln>
        </p:spPr>
      </p:pic>
      <p:pic>
        <p:nvPicPr>
          <p:cNvPr id="36" name="Picture 27" descr="IMG_256"/>
          <p:cNvPicPr>
            <a:picLocks noChangeAspect="1"/>
          </p:cNvPicPr>
          <p:nvPr/>
        </p:nvPicPr>
        <p:blipFill>
          <a:blip r:embed="rId2"/>
          <a:stretch>
            <a:fillRect/>
          </a:stretch>
        </p:blipFill>
        <p:spPr>
          <a:xfrm>
            <a:off x="3921443" y="871855"/>
            <a:ext cx="3861435" cy="2178050"/>
          </a:xfrm>
          <a:prstGeom prst="rect">
            <a:avLst/>
          </a:prstGeom>
          <a:noFill/>
          <a:ln w="9525">
            <a:noFill/>
          </a:ln>
        </p:spPr>
      </p:pic>
      <p:pic>
        <p:nvPicPr>
          <p:cNvPr id="38" name="Picture 29" descr="IMG_256"/>
          <p:cNvPicPr>
            <a:picLocks noChangeAspect="1"/>
          </p:cNvPicPr>
          <p:nvPr/>
        </p:nvPicPr>
        <p:blipFill>
          <a:blip r:embed="rId3"/>
          <a:stretch>
            <a:fillRect/>
          </a:stretch>
        </p:blipFill>
        <p:spPr>
          <a:xfrm>
            <a:off x="7994333" y="1033780"/>
            <a:ext cx="4018915" cy="1240790"/>
          </a:xfrm>
          <a:prstGeom prst="rect">
            <a:avLst/>
          </a:prstGeom>
          <a:noFill/>
          <a:ln w="9525">
            <a:noFill/>
          </a:ln>
        </p:spPr>
      </p:pic>
      <p:sp>
        <p:nvSpPr>
          <p:cNvPr id="3" name="Text Box 2"/>
          <p:cNvSpPr txBox="1"/>
          <p:nvPr/>
        </p:nvSpPr>
        <p:spPr>
          <a:xfrm>
            <a:off x="50165" y="3093720"/>
            <a:ext cx="3661410" cy="138366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this plot we can see that the price fluctuates according to the brands, so in this we can see that MG brand have the highest price.</a:t>
            </a:r>
            <a:endParaRPr lang="en-US" sz="1400">
              <a:latin typeface="Calibri" panose="020F0502020204030204" charset="0"/>
              <a:cs typeface="Calibri" panose="020F0502020204030204" charset="0"/>
            </a:endParaRPr>
          </a:p>
        </p:txBody>
      </p:sp>
      <p:sp>
        <p:nvSpPr>
          <p:cNvPr id="4" name="Text Box 3"/>
          <p:cNvSpPr txBox="1"/>
          <p:nvPr/>
        </p:nvSpPr>
        <p:spPr>
          <a:xfrm>
            <a:off x="4076700" y="3235960"/>
            <a:ext cx="3540125" cy="106045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this plot we can see that Fortuner and Endeavour models have high price than that of other models.</a:t>
            </a:r>
            <a:endParaRPr lang="en-US" sz="1400">
              <a:latin typeface="Calibri" panose="020F0502020204030204" charset="0"/>
              <a:cs typeface="Calibri" panose="020F0502020204030204" charset="0"/>
            </a:endParaRPr>
          </a:p>
        </p:txBody>
      </p:sp>
      <p:sp>
        <p:nvSpPr>
          <p:cNvPr id="5" name="Text Box 4"/>
          <p:cNvSpPr txBox="1"/>
          <p:nvPr/>
        </p:nvSpPr>
        <p:spPr>
          <a:xfrm>
            <a:off x="8499475" y="3225800"/>
            <a:ext cx="3194685" cy="106045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this plot we can see that cars from location Ahmadabad have high prices as compared to other locations.</a:t>
            </a:r>
            <a:endParaRPr lang="en-US" sz="1400">
              <a:latin typeface="Calibri" panose="020F0502020204030204" charset="0"/>
              <a:cs typeface="Calibri" panose="020F0502020204030204" charset="0"/>
            </a:endParaRPr>
          </a:p>
        </p:txBody>
      </p:sp>
      <p:sp>
        <p:nvSpPr>
          <p:cNvPr id="6" name="Text Box 5"/>
          <p:cNvSpPr txBox="1"/>
          <p:nvPr/>
        </p:nvSpPr>
        <p:spPr>
          <a:xfrm>
            <a:off x="5298440" y="4938395"/>
            <a:ext cx="1096010" cy="368300"/>
          </a:xfrm>
          <a:prstGeom prst="rect">
            <a:avLst/>
          </a:prstGeom>
          <a:noFill/>
        </p:spPr>
        <p:txBody>
          <a:bodyPr wrap="none" rtlCol="0" anchor="t">
            <a:spAutoFit/>
          </a:bodyPr>
          <a:p>
            <a:pPr algn="ctr"/>
            <a:r>
              <a:rPr lang="en-US" b="1">
                <a:latin typeface="Calibri" panose="020F0502020204030204" charset="0"/>
                <a:cs typeface="Calibri" panose="020F0502020204030204" charset="0"/>
                <a:sym typeface="+mn-ea"/>
              </a:rPr>
              <a:t>Line Plots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60655"/>
            <a:ext cx="12192000"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sym typeface="+mn-ea"/>
              </a:rPr>
              <a:t>Visualization Cont..</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2" name="Picture 30" descr="IMG_256"/>
          <p:cNvPicPr>
            <a:picLocks noChangeAspect="1"/>
          </p:cNvPicPr>
          <p:nvPr/>
        </p:nvPicPr>
        <p:blipFill>
          <a:blip r:embed="rId1"/>
          <a:stretch>
            <a:fillRect/>
          </a:stretch>
        </p:blipFill>
        <p:spPr>
          <a:xfrm>
            <a:off x="80645" y="1017270"/>
            <a:ext cx="4869815" cy="5309870"/>
          </a:xfrm>
          <a:prstGeom prst="rect">
            <a:avLst/>
          </a:prstGeom>
          <a:noFill/>
          <a:ln w="9525">
            <a:noFill/>
          </a:ln>
        </p:spPr>
      </p:pic>
      <p:sp>
        <p:nvSpPr>
          <p:cNvPr id="18" name="Text Box 17"/>
          <p:cNvSpPr txBox="1"/>
          <p:nvPr/>
        </p:nvSpPr>
        <p:spPr>
          <a:xfrm>
            <a:off x="5751830" y="760095"/>
            <a:ext cx="6440170" cy="5584825"/>
          </a:xfrm>
          <a:prstGeom prst="rect">
            <a:avLst/>
          </a:prstGeom>
          <a:noFill/>
        </p:spPr>
        <p:txBody>
          <a:bodyPr wrap="square" rtlCol="0">
            <a:spAutoFit/>
          </a:bodyPr>
          <a:p>
            <a:pPr indent="0" algn="just">
              <a:lnSpc>
                <a:spcPct val="150000"/>
              </a:lnSpc>
              <a:buFont typeface="Wingdings" panose="05000000000000000000" charset="0"/>
              <a:buNone/>
            </a:pPr>
            <a:r>
              <a:rPr lang="en-US" sz="1400">
                <a:latin typeface="Calibri" panose="020F0502020204030204" charset="0"/>
                <a:cs typeface="Calibri" panose="020F0502020204030204" charset="0"/>
              </a:rPr>
              <a:t>By looking at the plots we can see that:</a:t>
            </a:r>
            <a:endParaRPr lang="en-US" sz="14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the plot brand vs price we can see that the price fluctuates according to the brands, so in this we can see that MG brand have the highest price.</a:t>
            </a:r>
            <a:endParaRPr lang="en-US" sz="14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the plot model vs price we can see that Fortuner and Endeavour models have high price than that of other models.</a:t>
            </a:r>
            <a:endParaRPr lang="en-US" sz="14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By looking at the above plot year vs price we can clearly see that as the date/year of the car is closed to the present date/year, the price is more, so we can see in the plot that as the years starts coming close to the present year the price of the car starts increasing.</a:t>
            </a:r>
            <a:endParaRPr lang="en-US" sz="14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the plot transmission vs price we can see that the car having automatic gear type have more price than that of manual used gear type.</a:t>
            </a:r>
            <a:endParaRPr lang="en-US" sz="14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the plot owners vs price we can see that as the owners starts increasing the price of the car starts decreasing.</a:t>
            </a:r>
            <a:endParaRPr lang="en-US" sz="14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the plot fuel vs price we can see that CNG used fuel car have low price and Hybrid cars have more price compared to petrol and diesel used cars.</a:t>
            </a:r>
            <a:endParaRPr lang="en-US" sz="14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the plot location vs price we can see that cars from location Ahmadabad have high prices as compared to other locations.</a:t>
            </a:r>
            <a:endParaRPr lang="en-US" sz="1400">
              <a:latin typeface="Calibri" panose="020F0502020204030204" charset="0"/>
              <a:cs typeface="Calibri" panose="020F0502020204030204" charset="0"/>
            </a:endParaRPr>
          </a:p>
        </p:txBody>
      </p:sp>
      <p:sp>
        <p:nvSpPr>
          <p:cNvPr id="19" name="Text Box 18"/>
          <p:cNvSpPr txBox="1"/>
          <p:nvPr/>
        </p:nvSpPr>
        <p:spPr>
          <a:xfrm>
            <a:off x="628015" y="6349365"/>
            <a:ext cx="3296920" cy="368300"/>
          </a:xfrm>
          <a:prstGeom prst="rect">
            <a:avLst/>
          </a:prstGeom>
          <a:noFill/>
        </p:spPr>
        <p:txBody>
          <a:bodyPr wrap="square" rtlCol="0">
            <a:spAutoFit/>
          </a:bodyPr>
          <a:p>
            <a:pPr algn="ctr"/>
            <a:r>
              <a:rPr lang="en-US" b="1">
                <a:latin typeface="Calibri" panose="020F0502020204030204" charset="0"/>
                <a:cs typeface="Calibri" panose="020F0502020204030204" charset="0"/>
              </a:rPr>
              <a:t>Bar Plots</a:t>
            </a:r>
            <a:endParaRPr lang="en-US" b="1">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35" y="160655"/>
            <a:ext cx="12192635"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sym typeface="+mn-ea"/>
              </a:rPr>
              <a:t>Visualization Cont..</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2" name="Picture 31" descr="IMG_256"/>
          <p:cNvPicPr>
            <a:picLocks noChangeAspect="1"/>
          </p:cNvPicPr>
          <p:nvPr/>
        </p:nvPicPr>
        <p:blipFill>
          <a:blip r:embed="rId1"/>
          <a:stretch>
            <a:fillRect/>
          </a:stretch>
        </p:blipFill>
        <p:spPr>
          <a:xfrm>
            <a:off x="146685" y="833120"/>
            <a:ext cx="5326380" cy="5334000"/>
          </a:xfrm>
          <a:prstGeom prst="rect">
            <a:avLst/>
          </a:prstGeom>
          <a:noFill/>
          <a:ln w="9525">
            <a:noFill/>
          </a:ln>
        </p:spPr>
      </p:pic>
      <p:sp>
        <p:nvSpPr>
          <p:cNvPr id="6" name="Text Box 5"/>
          <p:cNvSpPr txBox="1"/>
          <p:nvPr/>
        </p:nvSpPr>
        <p:spPr>
          <a:xfrm>
            <a:off x="6115050" y="862330"/>
            <a:ext cx="5081905" cy="3415030"/>
          </a:xfrm>
          <a:prstGeom prst="rect">
            <a:avLst/>
          </a:prstGeom>
          <a:noFill/>
        </p:spPr>
        <p:txBody>
          <a:bodyPr wrap="square" rtlCol="0">
            <a:spAutoFit/>
          </a:bodyPr>
          <a:p>
            <a:pPr indent="0" algn="just">
              <a:lnSpc>
                <a:spcPct val="150000"/>
              </a:lnSpc>
              <a:buFont typeface="Wingdings" panose="05000000000000000000" charset="0"/>
              <a:buNone/>
            </a:pPr>
            <a:r>
              <a:rPr lang="en-US">
                <a:latin typeface="Calibri" panose="020F0502020204030204" charset="0"/>
                <a:cs typeface="Calibri" panose="020F0502020204030204" charset="0"/>
              </a:rPr>
              <a:t>By looking at the plots we can see that:</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So in plot brand vs price we can see that brand Ford has the highest price among other brands.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In plot model vs price we can see that model Endeavour have the highest price among other models.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In plot fuel type vs price we can see that diesel cars have more price than the petrol cars.</a:t>
            </a:r>
            <a:endParaRPr lang="en-US">
              <a:latin typeface="Calibri" panose="020F0502020204030204" charset="0"/>
              <a:cs typeface="Calibri" panose="020F0502020204030204" charset="0"/>
            </a:endParaRPr>
          </a:p>
        </p:txBody>
      </p:sp>
      <p:sp>
        <p:nvSpPr>
          <p:cNvPr id="7" name="Text Box 6"/>
          <p:cNvSpPr txBox="1"/>
          <p:nvPr/>
        </p:nvSpPr>
        <p:spPr>
          <a:xfrm>
            <a:off x="221615" y="6319520"/>
            <a:ext cx="5112385" cy="368300"/>
          </a:xfrm>
          <a:prstGeom prst="rect">
            <a:avLst/>
          </a:prstGeom>
          <a:noFill/>
        </p:spPr>
        <p:txBody>
          <a:bodyPr wrap="square" rtlCol="0">
            <a:spAutoFit/>
          </a:bodyPr>
          <a:p>
            <a:pPr algn="ctr"/>
            <a:r>
              <a:rPr lang="en-US" b="1">
                <a:latin typeface="Calibri" panose="020F0502020204030204" charset="0"/>
                <a:cs typeface="Calibri" panose="020F0502020204030204" charset="0"/>
              </a:rPr>
              <a:t>Top 50 highest priced cars Line Plots:</a:t>
            </a:r>
            <a:endParaRPr lang="en-US" b="1">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635" y="160655"/>
            <a:ext cx="12192635"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sym typeface="+mn-ea"/>
              </a:rPr>
              <a:t>Correlation Between Features And Label</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100" name="Picture 99"/>
          <p:cNvPicPr/>
          <p:nvPr/>
        </p:nvPicPr>
        <p:blipFill>
          <a:blip r:embed="rId1"/>
          <a:stretch>
            <a:fillRect/>
          </a:stretch>
        </p:blipFill>
        <p:spPr>
          <a:xfrm>
            <a:off x="0" y="915035"/>
            <a:ext cx="6064250" cy="2938145"/>
          </a:xfrm>
          <a:prstGeom prst="rect">
            <a:avLst/>
          </a:prstGeom>
          <a:noFill/>
          <a:ln w="9525">
            <a:noFill/>
          </a:ln>
        </p:spPr>
      </p:pic>
      <p:pic>
        <p:nvPicPr>
          <p:cNvPr id="101" name="Picture 100"/>
          <p:cNvPicPr/>
          <p:nvPr/>
        </p:nvPicPr>
        <p:blipFill>
          <a:blip r:embed="rId2"/>
          <a:stretch>
            <a:fillRect/>
          </a:stretch>
        </p:blipFill>
        <p:spPr>
          <a:xfrm>
            <a:off x="6346190" y="915035"/>
            <a:ext cx="5745480" cy="2970530"/>
          </a:xfrm>
          <a:prstGeom prst="rect">
            <a:avLst/>
          </a:prstGeom>
          <a:noFill/>
          <a:ln w="9525">
            <a:noFill/>
          </a:ln>
        </p:spPr>
      </p:pic>
      <p:sp>
        <p:nvSpPr>
          <p:cNvPr id="2" name="Text Box 1"/>
          <p:cNvSpPr txBox="1"/>
          <p:nvPr/>
        </p:nvSpPr>
        <p:spPr>
          <a:xfrm>
            <a:off x="1418590" y="4022090"/>
            <a:ext cx="2901315" cy="368300"/>
          </a:xfrm>
          <a:prstGeom prst="rect">
            <a:avLst/>
          </a:prstGeom>
          <a:noFill/>
        </p:spPr>
        <p:txBody>
          <a:bodyPr wrap="square" rtlCol="0">
            <a:spAutoFit/>
          </a:bodyPr>
          <a:p>
            <a:pPr algn="ctr"/>
            <a:r>
              <a:rPr lang="en-US" b="1">
                <a:latin typeface="Calibri" panose="020F0502020204030204" charset="0"/>
                <a:cs typeface="Calibri" panose="020F0502020204030204" charset="0"/>
              </a:rPr>
              <a:t>Bar Plot</a:t>
            </a:r>
            <a:endParaRPr lang="en-US" b="1">
              <a:latin typeface="Calibri" panose="020F0502020204030204" charset="0"/>
              <a:cs typeface="Calibri" panose="020F0502020204030204" charset="0"/>
            </a:endParaRPr>
          </a:p>
        </p:txBody>
      </p:sp>
      <p:sp>
        <p:nvSpPr>
          <p:cNvPr id="12" name="Text Box 11"/>
          <p:cNvSpPr txBox="1"/>
          <p:nvPr/>
        </p:nvSpPr>
        <p:spPr>
          <a:xfrm>
            <a:off x="6591935" y="4123690"/>
            <a:ext cx="4371340" cy="368300"/>
          </a:xfrm>
          <a:prstGeom prst="rect">
            <a:avLst/>
          </a:prstGeom>
          <a:noFill/>
        </p:spPr>
        <p:txBody>
          <a:bodyPr wrap="square" rtlCol="0">
            <a:spAutoFit/>
          </a:bodyPr>
          <a:p>
            <a:pPr algn="ctr"/>
            <a:r>
              <a:rPr lang="en-US" b="1">
                <a:latin typeface="Calibri" panose="020F0502020204030204" charset="0"/>
                <a:cs typeface="Calibri" panose="020F0502020204030204" charset="0"/>
              </a:rPr>
              <a:t>HeatMap</a:t>
            </a:r>
            <a:endParaRPr lang="en-US" b="1">
              <a:latin typeface="Calibri" panose="020F0502020204030204" charset="0"/>
              <a:cs typeface="Calibri" panose="020F0502020204030204" charset="0"/>
            </a:endParaRPr>
          </a:p>
        </p:txBody>
      </p:sp>
      <p:sp>
        <p:nvSpPr>
          <p:cNvPr id="15" name="Text Box 14"/>
          <p:cNvSpPr txBox="1"/>
          <p:nvPr/>
        </p:nvSpPr>
        <p:spPr>
          <a:xfrm>
            <a:off x="39370" y="4579620"/>
            <a:ext cx="12019280" cy="119888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By looking at the bar plot we can see that features are positively as well as negatively correlated with the label.</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By looking at the heatmap we can see if there is any multicollinearity problem between the Features.</a:t>
            </a:r>
            <a:endParaRPr lang="en-US">
              <a:latin typeface="Calibri" panose="020F0502020204030204" charset="0"/>
              <a:cs typeface="Calibri" panose="020F0502020204030204" charset="0"/>
            </a:endParaRPr>
          </a:p>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0" y="160655"/>
            <a:ext cx="12192000"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sym typeface="+mn-ea"/>
              </a:rPr>
              <a:t>Data Analysis Steps Done</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grpSp>
        <p:nvGrpSpPr>
          <p:cNvPr id="12" name="组合 11"/>
          <p:cNvGrpSpPr/>
          <p:nvPr/>
        </p:nvGrpSpPr>
        <p:grpSpPr>
          <a:xfrm>
            <a:off x="6393848" y="1681099"/>
            <a:ext cx="4413851" cy="627878"/>
            <a:chOff x="6327173" y="1681099"/>
            <a:chExt cx="4413851" cy="627878"/>
          </a:xfrm>
        </p:grpSpPr>
        <p:sp>
          <p:nvSpPr>
            <p:cNvPr id="21" name="文本框 20"/>
            <p:cNvSpPr txBox="1"/>
            <p:nvPr/>
          </p:nvSpPr>
          <p:spPr>
            <a:xfrm>
              <a:off x="6327174" y="1681099"/>
              <a:ext cx="2321526" cy="339725"/>
            </a:xfrm>
            <a:prstGeom prst="rect">
              <a:avLst/>
            </a:prstGeom>
            <a:noFill/>
          </p:spPr>
          <p:txBody>
            <a:bodyPr wrap="square" rtlCol="0">
              <a:spAutoFit/>
            </a:bodyPr>
            <a:lstStyle/>
            <a:p>
              <a:pPr algn="just">
                <a:lnSpc>
                  <a:spcPct val="90000"/>
                </a:lnSpc>
                <a:spcBef>
                  <a:spcPts val="1000"/>
                </a:spcBef>
              </a:pPr>
              <a:endParaRPr lang="zh-CN" altLang="en-US" b="1" dirty="0">
                <a:solidFill>
                  <a:srgbClr val="277C85"/>
                </a:solidFill>
                <a:latin typeface="Microsoft YaHei" panose="020B0503020204020204" pitchFamily="34" charset="-122"/>
                <a:ea typeface="Microsoft YaHei" panose="020B0503020204020204" pitchFamily="34" charset="-122"/>
              </a:endParaRPr>
            </a:p>
          </p:txBody>
        </p:sp>
        <p:sp>
          <p:nvSpPr>
            <p:cNvPr id="22" name="文本框 21"/>
            <p:cNvSpPr txBox="1"/>
            <p:nvPr/>
          </p:nvSpPr>
          <p:spPr>
            <a:xfrm>
              <a:off x="6327173" y="1938137"/>
              <a:ext cx="4413851" cy="370840"/>
            </a:xfrm>
            <a:prstGeom prst="rect">
              <a:avLst/>
            </a:prstGeom>
            <a:noFill/>
          </p:spPr>
          <p:txBody>
            <a:bodyPr wrap="square" rtlCol="0">
              <a:spAutoFit/>
            </a:bodyPr>
            <a:lstStyle/>
            <a:p>
              <a:pPr algn="just">
                <a:lnSpc>
                  <a:spcPct val="130000"/>
                </a:lnSpc>
              </a:pP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14" name="组合 13"/>
          <p:cNvGrpSpPr/>
          <p:nvPr/>
        </p:nvGrpSpPr>
        <p:grpSpPr>
          <a:xfrm>
            <a:off x="6393848" y="4349699"/>
            <a:ext cx="4413851" cy="627878"/>
            <a:chOff x="6327173" y="4322384"/>
            <a:chExt cx="4413851" cy="627878"/>
          </a:xfrm>
        </p:grpSpPr>
        <p:sp>
          <p:nvSpPr>
            <p:cNvPr id="30" name="文本框 29"/>
            <p:cNvSpPr txBox="1"/>
            <p:nvPr/>
          </p:nvSpPr>
          <p:spPr>
            <a:xfrm>
              <a:off x="6327174" y="4322384"/>
              <a:ext cx="2321526" cy="339725"/>
            </a:xfrm>
            <a:prstGeom prst="rect">
              <a:avLst/>
            </a:prstGeom>
            <a:noFill/>
          </p:spPr>
          <p:txBody>
            <a:bodyPr wrap="square" rtlCol="0">
              <a:spAutoFit/>
            </a:bodyPr>
            <a:lstStyle/>
            <a:p>
              <a:pPr algn="just">
                <a:lnSpc>
                  <a:spcPct val="90000"/>
                </a:lnSpc>
                <a:spcBef>
                  <a:spcPts val="1000"/>
                </a:spcBef>
              </a:pPr>
              <a:endParaRPr lang="zh-CN" altLang="en-US" b="1" dirty="0">
                <a:solidFill>
                  <a:srgbClr val="277C85"/>
                </a:solidFill>
                <a:latin typeface="Microsoft YaHei" panose="020B0503020204020204" pitchFamily="34" charset="-122"/>
                <a:ea typeface="Microsoft YaHei" panose="020B0503020204020204" pitchFamily="34" charset="-122"/>
              </a:endParaRPr>
            </a:p>
          </p:txBody>
        </p:sp>
        <p:sp>
          <p:nvSpPr>
            <p:cNvPr id="31" name="文本框 30"/>
            <p:cNvSpPr txBox="1"/>
            <p:nvPr/>
          </p:nvSpPr>
          <p:spPr>
            <a:xfrm>
              <a:off x="6327173" y="4579422"/>
              <a:ext cx="4413851" cy="370840"/>
            </a:xfrm>
            <a:prstGeom prst="rect">
              <a:avLst/>
            </a:prstGeom>
            <a:noFill/>
          </p:spPr>
          <p:txBody>
            <a:bodyPr wrap="square" rtlCol="0">
              <a:spAutoFit/>
            </a:bodyPr>
            <a:lstStyle/>
            <a:p>
              <a:pPr algn="just">
                <a:lnSpc>
                  <a:spcPct val="130000"/>
                </a:lnSpc>
              </a:pP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13" name="组合 12"/>
          <p:cNvGrpSpPr/>
          <p:nvPr/>
        </p:nvGrpSpPr>
        <p:grpSpPr>
          <a:xfrm>
            <a:off x="6393848" y="2570632"/>
            <a:ext cx="4413851" cy="627878"/>
            <a:chOff x="6327173" y="3001742"/>
            <a:chExt cx="4413851" cy="627878"/>
          </a:xfrm>
        </p:grpSpPr>
        <p:sp>
          <p:nvSpPr>
            <p:cNvPr id="32" name="文本框 31"/>
            <p:cNvSpPr txBox="1"/>
            <p:nvPr/>
          </p:nvSpPr>
          <p:spPr>
            <a:xfrm>
              <a:off x="6327174" y="3001742"/>
              <a:ext cx="2321526" cy="339725"/>
            </a:xfrm>
            <a:prstGeom prst="rect">
              <a:avLst/>
            </a:prstGeom>
            <a:noFill/>
          </p:spPr>
          <p:txBody>
            <a:bodyPr wrap="square" rtlCol="0">
              <a:spAutoFit/>
            </a:bodyPr>
            <a:lstStyle/>
            <a:p>
              <a:pPr algn="just">
                <a:lnSpc>
                  <a:spcPct val="90000"/>
                </a:lnSpc>
                <a:spcBef>
                  <a:spcPts val="1000"/>
                </a:spcBef>
              </a:pPr>
              <a:endParaRPr lang="zh-CN" altLang="en-US" b="1" dirty="0">
                <a:solidFill>
                  <a:srgbClr val="277C85"/>
                </a:solidFill>
                <a:latin typeface="Microsoft YaHei" panose="020B0503020204020204" pitchFamily="34" charset="-122"/>
                <a:ea typeface="Microsoft YaHei" panose="020B0503020204020204" pitchFamily="34" charset="-122"/>
              </a:endParaRPr>
            </a:p>
          </p:txBody>
        </p:sp>
        <p:sp>
          <p:nvSpPr>
            <p:cNvPr id="33" name="文本框 32"/>
            <p:cNvSpPr txBox="1"/>
            <p:nvPr/>
          </p:nvSpPr>
          <p:spPr>
            <a:xfrm>
              <a:off x="6327173" y="3258780"/>
              <a:ext cx="4413851" cy="370840"/>
            </a:xfrm>
            <a:prstGeom prst="rect">
              <a:avLst/>
            </a:prstGeom>
            <a:noFill/>
          </p:spPr>
          <p:txBody>
            <a:bodyPr wrap="square" rtlCol="0">
              <a:spAutoFit/>
            </a:bodyPr>
            <a:lstStyle/>
            <a:p>
              <a:pPr algn="just">
                <a:lnSpc>
                  <a:spcPct val="130000"/>
                </a:lnSpc>
              </a:pP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29" name="组合 28"/>
          <p:cNvGrpSpPr/>
          <p:nvPr/>
        </p:nvGrpSpPr>
        <p:grpSpPr>
          <a:xfrm>
            <a:off x="6393848" y="3460165"/>
            <a:ext cx="4413851" cy="627878"/>
            <a:chOff x="6327173" y="4322384"/>
            <a:chExt cx="4413851" cy="627878"/>
          </a:xfrm>
        </p:grpSpPr>
        <p:sp>
          <p:nvSpPr>
            <p:cNvPr id="34" name="文本框 33"/>
            <p:cNvSpPr txBox="1"/>
            <p:nvPr/>
          </p:nvSpPr>
          <p:spPr>
            <a:xfrm>
              <a:off x="6327174" y="4322384"/>
              <a:ext cx="2321526" cy="339725"/>
            </a:xfrm>
            <a:prstGeom prst="rect">
              <a:avLst/>
            </a:prstGeom>
            <a:noFill/>
          </p:spPr>
          <p:txBody>
            <a:bodyPr wrap="square" rtlCol="0">
              <a:spAutoFit/>
            </a:bodyPr>
            <a:lstStyle/>
            <a:p>
              <a:pPr algn="just">
                <a:lnSpc>
                  <a:spcPct val="90000"/>
                </a:lnSpc>
                <a:spcBef>
                  <a:spcPts val="1000"/>
                </a:spcBef>
              </a:pPr>
              <a:endParaRPr lang="zh-CN" altLang="en-US" b="1" dirty="0">
                <a:solidFill>
                  <a:srgbClr val="277C85"/>
                </a:solidFill>
                <a:latin typeface="Microsoft YaHei" panose="020B0503020204020204" pitchFamily="34" charset="-122"/>
                <a:ea typeface="Microsoft YaHei" panose="020B0503020204020204" pitchFamily="34" charset="-122"/>
              </a:endParaRPr>
            </a:p>
          </p:txBody>
        </p:sp>
        <p:sp>
          <p:nvSpPr>
            <p:cNvPr id="35" name="文本框 34"/>
            <p:cNvSpPr txBox="1"/>
            <p:nvPr/>
          </p:nvSpPr>
          <p:spPr>
            <a:xfrm>
              <a:off x="6327173" y="4579422"/>
              <a:ext cx="4413851" cy="370840"/>
            </a:xfrm>
            <a:prstGeom prst="rect">
              <a:avLst/>
            </a:prstGeom>
            <a:noFill/>
          </p:spPr>
          <p:txBody>
            <a:bodyPr wrap="square" rtlCol="0">
              <a:spAutoFit/>
            </a:bodyPr>
            <a:lstStyle/>
            <a:p>
              <a:pPr algn="just">
                <a:lnSpc>
                  <a:spcPct val="130000"/>
                </a:lnSpc>
              </a:pP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sp>
        <p:nvSpPr>
          <p:cNvPr id="6" name="Text Box 5"/>
          <p:cNvSpPr txBox="1"/>
          <p:nvPr/>
        </p:nvSpPr>
        <p:spPr>
          <a:xfrm>
            <a:off x="0" y="923290"/>
            <a:ext cx="12232005" cy="410781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Encoded the categorical column data by using Lable Encoder.</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To visualize the correlation between the Features and Label and multicollinearity problem  i have used bar plot, line plot and heatmap.</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 Used Box plot to check whether there are outliers present or not in continuous data columns. Further found that in two columns outliers were present which were later on removed by using z-score method.</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Skewness was checked and found that in one column skewness was present so later on it was treated with the help of power transform method.</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Used Standard Scaler method to standardize the data.</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Split, Train and Test to build the machine learning model. Found best random state and accuracy.</a:t>
            </a:r>
            <a:endParaRPr lang="en-US">
              <a:latin typeface="Calibri" panose="020F0502020204030204" charset="0"/>
              <a:cs typeface="Calibri" panose="020F0502020204030204" charset="0"/>
            </a:endParaRP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450" decel="100000" fill="hold"/>
                                        <p:tgtEl>
                                          <p:spTgt spid="12"/>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2"/>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25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anim calcmode="lin" valueType="num">
                                      <p:cBhvr>
                                        <p:cTn id="14" dur="500" fill="hold"/>
                                        <p:tgtEl>
                                          <p:spTgt spid="13"/>
                                        </p:tgtEl>
                                        <p:attrNameLst>
                                          <p:attrName>ppt_x</p:attrName>
                                        </p:attrNameLst>
                                      </p:cBhvr>
                                      <p:tavLst>
                                        <p:tav tm="0">
                                          <p:val>
                                            <p:strVal val="#ppt_x"/>
                                          </p:val>
                                        </p:tav>
                                        <p:tav tm="100000">
                                          <p:val>
                                            <p:strVal val="#ppt_x"/>
                                          </p:val>
                                        </p:tav>
                                      </p:tavLst>
                                    </p:anim>
                                    <p:anim calcmode="lin" valueType="num">
                                      <p:cBhvr>
                                        <p:cTn id="15" dur="450" decel="100000" fill="hold"/>
                                        <p:tgtEl>
                                          <p:spTgt spid="13"/>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13"/>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50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anim calcmode="lin" valueType="num">
                                      <p:cBhvr>
                                        <p:cTn id="20" dur="500" fill="hold"/>
                                        <p:tgtEl>
                                          <p:spTgt spid="29"/>
                                        </p:tgtEl>
                                        <p:attrNameLst>
                                          <p:attrName>ppt_x</p:attrName>
                                        </p:attrNameLst>
                                      </p:cBhvr>
                                      <p:tavLst>
                                        <p:tav tm="0">
                                          <p:val>
                                            <p:strVal val="#ppt_x"/>
                                          </p:val>
                                        </p:tav>
                                        <p:tav tm="100000">
                                          <p:val>
                                            <p:strVal val="#ppt_x"/>
                                          </p:val>
                                        </p:tav>
                                      </p:tavLst>
                                    </p:anim>
                                    <p:anim calcmode="lin" valueType="num">
                                      <p:cBhvr>
                                        <p:cTn id="21" dur="450" decel="100000" fill="hold"/>
                                        <p:tgtEl>
                                          <p:spTgt spid="29"/>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29"/>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75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anim calcmode="lin" valueType="num">
                                      <p:cBhvr>
                                        <p:cTn id="26" dur="500" fill="hold"/>
                                        <p:tgtEl>
                                          <p:spTgt spid="14"/>
                                        </p:tgtEl>
                                        <p:attrNameLst>
                                          <p:attrName>ppt_x</p:attrName>
                                        </p:attrNameLst>
                                      </p:cBhvr>
                                      <p:tavLst>
                                        <p:tav tm="0">
                                          <p:val>
                                            <p:strVal val="#ppt_x"/>
                                          </p:val>
                                        </p:tav>
                                        <p:tav tm="100000">
                                          <p:val>
                                            <p:strVal val="#ppt_x"/>
                                          </p:val>
                                        </p:tav>
                                      </p:tavLst>
                                    </p:anim>
                                    <p:anim calcmode="lin" valueType="num">
                                      <p:cBhvr>
                                        <p:cTn id="27" dur="450" decel="100000" fill="hold"/>
                                        <p:tgtEl>
                                          <p:spTgt spid="14"/>
                                        </p:tgtEl>
                                        <p:attrNameLst>
                                          <p:attrName>ppt_y</p:attrName>
                                        </p:attrNameLst>
                                      </p:cBhvr>
                                      <p:tavLst>
                                        <p:tav tm="0">
                                          <p:val>
                                            <p:strVal val="#ppt_y+1"/>
                                          </p:val>
                                        </p:tav>
                                        <p:tav tm="100000">
                                          <p:val>
                                            <p:strVal val="#ppt_y-.03"/>
                                          </p:val>
                                        </p:tav>
                                      </p:tavLst>
                                    </p:anim>
                                    <p:anim calcmode="lin" valueType="num">
                                      <p:cBhvr>
                                        <p:cTn id="28" dur="50" accel="100000" fill="hold">
                                          <p:stCondLst>
                                            <p:cond delay="45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525" y="263525"/>
            <a:ext cx="12171680" cy="521970"/>
          </a:xfrm>
          <a:prstGeom prst="rect">
            <a:avLst/>
          </a:prstGeom>
          <a:noFill/>
        </p:spPr>
        <p:txBody>
          <a:bodyPr wrap="square" rtlCol="0">
            <a:spAutoFit/>
          </a:bodyPr>
          <a:p>
            <a:pPr algn="ctr"/>
            <a:r>
              <a:rPr lang="en-IN" altLang="zh-CN" sz="2800" b="1" u="sng" dirty="0">
                <a:solidFill>
                  <a:srgbClr val="08181A"/>
                </a:solidFill>
                <a:latin typeface="Microsoft YaHei" panose="020B0503020204020204" pitchFamily="34" charset="-122"/>
                <a:ea typeface="Microsoft YaHei" panose="020B0503020204020204" pitchFamily="34" charset="-122"/>
                <a:cs typeface="Calibri Light" panose="020F0302020204030204" charset="0"/>
                <a:sym typeface="+mn-ea"/>
              </a:rPr>
              <a:t>Contents</a:t>
            </a:r>
            <a:endParaRPr lang="en-US" sz="2800"/>
          </a:p>
        </p:txBody>
      </p:sp>
      <p:sp>
        <p:nvSpPr>
          <p:cNvPr id="4" name="Text Box 3"/>
          <p:cNvSpPr txBox="1"/>
          <p:nvPr/>
        </p:nvSpPr>
        <p:spPr>
          <a:xfrm>
            <a:off x="9525" y="993775"/>
            <a:ext cx="11847830" cy="549275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Introduction</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Problem Statement</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Problem Understanding</a:t>
            </a:r>
            <a:endParaRPr lang="en-US" dirty="0">
              <a:latin typeface="Calibri" panose="020F0502020204030204" charset="0"/>
              <a:ea typeface="Microsoft Sans Serif" panose="020B0604020202020204" pitchFamily="34" charset="0"/>
              <a:cs typeface="Calibri" panose="020F0502020204030204" charset="0"/>
              <a:sym typeface="+mn-ea"/>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What is used car price?</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Benifits of buying used cars</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Data Analysis &amp; Model Building Flowchart</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Exploratory Data Analysis (EDA)</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Visualizations</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Data Analysis Steps Done</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Model Building</a:t>
            </a:r>
            <a:endParaRPr lang="en-US" dirty="0">
              <a:latin typeface="Calibri" panose="020F0502020204030204" charset="0"/>
              <a:ea typeface="Microsoft Sans Serif" panose="020B0604020202020204" pitchFamily="34" charset="0"/>
              <a:cs typeface="Calibri" panose="020F0502020204030204" charset="0"/>
              <a:sym typeface="+mn-ea"/>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Hyper Parameter Tuning and Creating Final Model</a:t>
            </a:r>
            <a:endParaRPr lang="en-US" dirty="0">
              <a:latin typeface="Calibri" panose="020F0502020204030204" charset="0"/>
              <a:ea typeface="Microsoft Sans Serif" panose="020B0604020202020204" pitchFamily="34" charset="0"/>
              <a:cs typeface="Calibri" panose="020F0502020204030204" charset="0"/>
              <a:sym typeface="+mn-ea"/>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Saving the model and prediction results</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Conclusion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5" y="226060"/>
            <a:ext cx="12191365"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sym typeface="+mn-ea"/>
              </a:rPr>
              <a:t>Model Building</a:t>
            </a:r>
            <a:endParaRPr lang="zh-CN" altLang="en-US" sz="2800" b="1" dirty="0">
              <a:solidFill>
                <a:srgbClr val="08181A"/>
              </a:solidFill>
              <a:latin typeface="Microsoft YaHei" panose="020B0503020204020204" pitchFamily="34" charset="-122"/>
              <a:ea typeface="Microsoft YaHei" panose="020B0503020204020204" pitchFamily="34" charset="-122"/>
              <a:cs typeface="+mj-cs"/>
            </a:endParaRPr>
          </a:p>
        </p:txBody>
      </p:sp>
      <p:sp>
        <p:nvSpPr>
          <p:cNvPr id="3" name="Text Box 2"/>
          <p:cNvSpPr txBox="1"/>
          <p:nvPr/>
        </p:nvSpPr>
        <p:spPr>
          <a:xfrm>
            <a:off x="9525" y="1156335"/>
            <a:ext cx="12131040" cy="4107815"/>
          </a:xfrm>
          <a:prstGeom prst="rect">
            <a:avLst/>
          </a:prstGeom>
          <a:noFill/>
        </p:spPr>
        <p:txBody>
          <a:bodyPr wrap="square" rtlCol="0">
            <a:spAutoFit/>
          </a:bodyPr>
          <a:p>
            <a:pPr indent="0" algn="just">
              <a:lnSpc>
                <a:spcPct val="150000"/>
              </a:lnSpc>
              <a:buNone/>
            </a:pPr>
            <a:r>
              <a:rPr lang="en-US">
                <a:latin typeface="Calibri" panose="020F0502020204030204" charset="0"/>
                <a:cs typeface="Calibri" panose="020F0502020204030204" charset="0"/>
                <a:sym typeface="+mn-ea"/>
              </a:rPr>
              <a:t>Since ‘Price’ is my target variable which is continuous in nature, so that we came to know that it is regression type problem.</a:t>
            </a:r>
            <a:endParaRPr lang="en-US">
              <a:latin typeface="Calibri" panose="020F0502020204030204" charset="0"/>
              <a:cs typeface="Calibri" panose="020F0502020204030204" charset="0"/>
            </a:endParaRPr>
          </a:p>
          <a:p>
            <a:pPr indent="0" algn="just">
              <a:lnSpc>
                <a:spcPct val="150000"/>
              </a:lnSpc>
              <a:buNone/>
            </a:pPr>
            <a:r>
              <a:rPr lang="en-IN" dirty="0">
                <a:effectLst/>
                <a:latin typeface="Calibri" panose="020F0502020204030204" charset="0"/>
                <a:ea typeface="Calibri" panose="020F0502020204030204" charset="0"/>
                <a:cs typeface="Calibri" panose="020F0502020204030204" charset="0"/>
                <a:sym typeface="+mn-ea"/>
              </a:rPr>
              <a:t>After the pre-processing</a:t>
            </a:r>
            <a:r>
              <a:rPr lang="en-US" altLang="en-IN" dirty="0">
                <a:effectLst/>
                <a:latin typeface="Calibri" panose="020F0502020204030204" charset="0"/>
                <a:ea typeface="Calibri" panose="020F0502020204030204" charset="0"/>
                <a:cs typeface="Calibri" panose="020F0502020204030204" charset="0"/>
                <a:sym typeface="+mn-ea"/>
              </a:rPr>
              <a:t>, </a:t>
            </a:r>
            <a:r>
              <a:rPr lang="en-IN" dirty="0">
                <a:effectLst/>
                <a:latin typeface="Calibri" panose="020F0502020204030204" charset="0"/>
                <a:ea typeface="Calibri" panose="020F0502020204030204" charset="0"/>
                <a:cs typeface="Calibri" panose="020F0502020204030204" charset="0"/>
                <a:sym typeface="+mn-ea"/>
              </a:rPr>
              <a:t>data cleaning </a:t>
            </a:r>
            <a:r>
              <a:rPr lang="en-US" altLang="en-IN" dirty="0">
                <a:effectLst/>
                <a:latin typeface="Calibri" panose="020F0502020204030204" charset="0"/>
                <a:ea typeface="Calibri" panose="020F0502020204030204" charset="0"/>
                <a:cs typeface="Calibri" panose="020F0502020204030204" charset="0"/>
                <a:sym typeface="+mn-ea"/>
              </a:rPr>
              <a:t>and feature selection method </a:t>
            </a:r>
            <a:r>
              <a:rPr lang="en-IN" dirty="0">
                <a:effectLst/>
                <a:latin typeface="Calibri" panose="020F0502020204030204" charset="0"/>
                <a:ea typeface="Calibri" panose="020F0502020204030204" charset="0"/>
                <a:cs typeface="Calibri" panose="020F0502020204030204" charset="0"/>
                <a:sym typeface="+mn-ea"/>
              </a:rPr>
              <a:t>I left with </a:t>
            </a:r>
            <a:r>
              <a:rPr lang="en-US" altLang="en-IN" dirty="0">
                <a:effectLst/>
                <a:latin typeface="Calibri" panose="020F0502020204030204" charset="0"/>
                <a:ea typeface="Calibri" panose="020F0502020204030204" charset="0"/>
                <a:cs typeface="Calibri" panose="020F0502020204030204" charset="0"/>
                <a:sym typeface="+mn-ea"/>
              </a:rPr>
              <a:t>9</a:t>
            </a:r>
            <a:r>
              <a:rPr lang="en-IN" dirty="0">
                <a:effectLst/>
                <a:latin typeface="Calibri" panose="020F0502020204030204" charset="0"/>
                <a:ea typeface="Calibri" panose="020F0502020204030204" charset="0"/>
                <a:cs typeface="Calibri" panose="020F0502020204030204" charset="0"/>
                <a:sym typeface="+mn-ea"/>
              </a:rPr>
              <a:t> columns including target. The algorithms used on training the data are as follows:</a:t>
            </a:r>
            <a:endParaRPr lang="en-IN" dirty="0">
              <a:effectLst/>
              <a:latin typeface="Calibri" panose="020F0502020204030204" charset="0"/>
              <a:ea typeface="Calibri" panose="020F0502020204030204" charset="0"/>
              <a:cs typeface="Calibri" panose="020F0502020204030204" charset="0"/>
            </a:endParaRPr>
          </a:p>
          <a:p>
            <a:pPr indent="0" algn="just">
              <a:lnSpc>
                <a:spcPct val="150000"/>
              </a:lnSpc>
              <a:buNone/>
            </a:pPr>
            <a:r>
              <a:rPr lang="en-US">
                <a:latin typeface="Calibri" panose="020F0502020204030204" charset="0"/>
                <a:cs typeface="Calibri" panose="020F0502020204030204" charset="0"/>
                <a:sym typeface="+mn-ea"/>
              </a:rPr>
              <a:t>1.Xtreme Gradient Boosting Regressor (XGB)</a:t>
            </a:r>
            <a:endParaRPr lang="en-US">
              <a:latin typeface="Calibri" panose="020F0502020204030204" charset="0"/>
              <a:cs typeface="Calibri" panose="020F0502020204030204" charset="0"/>
            </a:endParaRPr>
          </a:p>
          <a:p>
            <a:pPr indent="0" algn="just">
              <a:lnSpc>
                <a:spcPct val="150000"/>
              </a:lnSpc>
              <a:buNone/>
            </a:pPr>
            <a:r>
              <a:rPr lang="en-US">
                <a:latin typeface="Calibri" panose="020F0502020204030204" charset="0"/>
                <a:cs typeface="Calibri" panose="020F0502020204030204" charset="0"/>
                <a:sym typeface="+mn-ea"/>
              </a:rPr>
              <a:t>2.Gradient Boosting Regressor</a:t>
            </a:r>
            <a:endParaRPr lang="en-US">
              <a:latin typeface="Calibri" panose="020F0502020204030204" charset="0"/>
              <a:cs typeface="Calibri" panose="020F0502020204030204" charset="0"/>
            </a:endParaRPr>
          </a:p>
          <a:p>
            <a:pPr indent="0" algn="just">
              <a:lnSpc>
                <a:spcPct val="150000"/>
              </a:lnSpc>
              <a:buNone/>
            </a:pPr>
            <a:r>
              <a:rPr lang="en-US">
                <a:latin typeface="Calibri" panose="020F0502020204030204" charset="0"/>
                <a:cs typeface="Calibri" panose="020F0502020204030204" charset="0"/>
                <a:sym typeface="+mn-ea"/>
              </a:rPr>
              <a:t>3.Ada Boost Regressor</a:t>
            </a:r>
            <a:endParaRPr lang="en-US">
              <a:latin typeface="Calibri" panose="020F0502020204030204" charset="0"/>
              <a:cs typeface="Calibri" panose="020F0502020204030204" charset="0"/>
            </a:endParaRPr>
          </a:p>
          <a:p>
            <a:pPr indent="0" algn="just">
              <a:lnSpc>
                <a:spcPct val="150000"/>
              </a:lnSpc>
              <a:buNone/>
            </a:pPr>
            <a:r>
              <a:rPr lang="en-US">
                <a:latin typeface="Calibri" panose="020F0502020204030204" charset="0"/>
                <a:cs typeface="Calibri" panose="020F0502020204030204" charset="0"/>
                <a:sym typeface="+mn-ea"/>
              </a:rPr>
              <a:t>4.Random Forest Regressor</a:t>
            </a:r>
            <a:endParaRPr lang="en-US">
              <a:latin typeface="Calibri" panose="020F0502020204030204" charset="0"/>
              <a:cs typeface="Calibri" panose="020F0502020204030204" charset="0"/>
              <a:sym typeface="+mn-ea"/>
            </a:endParaRPr>
          </a:p>
          <a:p>
            <a:pPr indent="0" algn="just">
              <a:lnSpc>
                <a:spcPct val="150000"/>
              </a:lnSpc>
              <a:buNone/>
            </a:pPr>
            <a:r>
              <a:rPr lang="en-US">
                <a:latin typeface="Calibri" panose="020F0502020204030204" charset="0"/>
                <a:cs typeface="Calibri" panose="020F0502020204030204" charset="0"/>
                <a:sym typeface="+mn-ea"/>
              </a:rPr>
              <a:t>5.Decision Tree Regressor</a:t>
            </a:r>
            <a:endParaRPr lang="en-US">
              <a:latin typeface="Calibri" panose="020F0502020204030204" charset="0"/>
              <a:cs typeface="Calibri" panose="020F0502020204030204" charset="0"/>
              <a:sym typeface="+mn-ea"/>
            </a:endParaRPr>
          </a:p>
          <a:p>
            <a:pPr indent="0" algn="just">
              <a:lnSpc>
                <a:spcPct val="150000"/>
              </a:lnSpc>
              <a:buNone/>
            </a:pPr>
            <a:r>
              <a:rPr lang="en-US">
                <a:latin typeface="Calibri" panose="020F0502020204030204" charset="0"/>
                <a:cs typeface="Calibri" panose="020F0502020204030204" charset="0"/>
              </a:rPr>
              <a:t>6.KNeighbors Regressor</a:t>
            </a:r>
            <a:endParaRPr lang="en-US">
              <a:latin typeface="Calibri" panose="020F0502020204030204" charset="0"/>
              <a:cs typeface="Calibri" panose="020F0502020204030204" charset="0"/>
            </a:endParaRP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35" y="160655"/>
            <a:ext cx="12192635" cy="478155"/>
          </a:xfrm>
          <a:prstGeom prst="rect">
            <a:avLst/>
          </a:prstGeom>
          <a:noFill/>
        </p:spPr>
        <p:txBody>
          <a:bodyPr wrap="square" rtlCol="0">
            <a:spAutoFit/>
          </a:bodyPr>
          <a:lstStyle/>
          <a:p>
            <a:pPr algn="ctr">
              <a:lnSpc>
                <a:spcPct val="90000"/>
              </a:lnSpc>
              <a:spcBef>
                <a:spcPct val="0"/>
              </a:spcBef>
            </a:pPr>
            <a:r>
              <a:rPr lang="en-US" altLang="zh-CN" sz="2800" b="1" u="sng" dirty="0">
                <a:solidFill>
                  <a:schemeClr val="tx1">
                    <a:lumMod val="75000"/>
                    <a:lumOff val="25000"/>
                  </a:schemeClr>
                </a:solidFill>
                <a:latin typeface="Microsoft YaHei" panose="020B0503020204020204" pitchFamily="34" charset="-122"/>
                <a:ea typeface="Microsoft YaHei" panose="020B0503020204020204" pitchFamily="34" charset="-122"/>
                <a:cs typeface="Calibri" panose="020F0502020204030204" charset="0"/>
                <a:sym typeface="+mn-ea"/>
              </a:rPr>
              <a:t>Xtreme Gradient Boosting Regressor</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4" name="Picture 2"/>
          <p:cNvPicPr>
            <a:picLocks noChangeAspect="1"/>
          </p:cNvPicPr>
          <p:nvPr/>
        </p:nvPicPr>
        <p:blipFill>
          <a:blip r:embed="rId1"/>
          <a:stretch>
            <a:fillRect/>
          </a:stretch>
        </p:blipFill>
        <p:spPr>
          <a:xfrm>
            <a:off x="1151890" y="816928"/>
            <a:ext cx="4229100" cy="3074035"/>
          </a:xfrm>
          <a:prstGeom prst="rect">
            <a:avLst/>
          </a:prstGeom>
          <a:noFill/>
          <a:ln>
            <a:noFill/>
          </a:ln>
        </p:spPr>
      </p:pic>
      <p:pic>
        <p:nvPicPr>
          <p:cNvPr id="16" name="Picture 3"/>
          <p:cNvPicPr>
            <a:picLocks noChangeAspect="1"/>
          </p:cNvPicPr>
          <p:nvPr/>
        </p:nvPicPr>
        <p:blipFill>
          <a:blip r:embed="rId2"/>
          <a:stretch>
            <a:fillRect/>
          </a:stretch>
        </p:blipFill>
        <p:spPr>
          <a:xfrm>
            <a:off x="6151245" y="939800"/>
            <a:ext cx="4189730" cy="2828290"/>
          </a:xfrm>
          <a:prstGeom prst="rect">
            <a:avLst/>
          </a:prstGeom>
          <a:noFill/>
          <a:ln>
            <a:noFill/>
          </a:ln>
        </p:spPr>
      </p:pic>
      <p:sp>
        <p:nvSpPr>
          <p:cNvPr id="17" name="Text Box 16"/>
          <p:cNvSpPr txBox="1"/>
          <p:nvPr/>
        </p:nvSpPr>
        <p:spPr>
          <a:xfrm>
            <a:off x="1449070" y="4199255"/>
            <a:ext cx="7576820" cy="216852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Created XGB Regressor model and checked for its evaluation metrics. The model is giving testing score as 94.49%.</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From the graph we can observe how our model is mapping and also we can observe the straight line which is our actual dataset and dots are the predictions that the model has given.</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35" y="160655"/>
            <a:ext cx="12192635"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sym typeface="+mn-ea"/>
              </a:rPr>
              <a:t>Gradient Boosting Regressor</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12" name="Picture 4"/>
          <p:cNvPicPr>
            <a:picLocks noChangeAspect="1"/>
          </p:cNvPicPr>
          <p:nvPr/>
        </p:nvPicPr>
        <p:blipFill>
          <a:blip r:embed="rId1"/>
          <a:stretch>
            <a:fillRect/>
          </a:stretch>
        </p:blipFill>
        <p:spPr>
          <a:xfrm>
            <a:off x="525780" y="709295"/>
            <a:ext cx="3660140" cy="5715635"/>
          </a:xfrm>
          <a:prstGeom prst="rect">
            <a:avLst/>
          </a:prstGeom>
          <a:noFill/>
          <a:ln>
            <a:noFill/>
          </a:ln>
        </p:spPr>
      </p:pic>
      <p:sp>
        <p:nvSpPr>
          <p:cNvPr id="2" name="Text Box 1"/>
          <p:cNvSpPr txBox="1"/>
          <p:nvPr/>
        </p:nvSpPr>
        <p:spPr>
          <a:xfrm>
            <a:off x="4624070" y="801370"/>
            <a:ext cx="5466715" cy="299974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Created Gradient Boosting Regressor model and checked for its evaluation metrics. The model is giving testing score as 85.28%.</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From the graph we can observe how our model is mapping and also we can observe the straight line which is our actual dataset and dots are the predictions that the model has given.</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635" y="160655"/>
            <a:ext cx="12192635"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sym typeface="+mn-ea"/>
              </a:rPr>
              <a:t>Ada Boost Regressor</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2" name="Picture 5"/>
          <p:cNvPicPr>
            <a:picLocks noChangeAspect="1"/>
          </p:cNvPicPr>
          <p:nvPr/>
        </p:nvPicPr>
        <p:blipFill>
          <a:blip r:embed="rId1"/>
          <a:stretch>
            <a:fillRect/>
          </a:stretch>
        </p:blipFill>
        <p:spPr>
          <a:xfrm>
            <a:off x="310515" y="730250"/>
            <a:ext cx="3963035" cy="5839460"/>
          </a:xfrm>
          <a:prstGeom prst="rect">
            <a:avLst/>
          </a:prstGeom>
          <a:noFill/>
          <a:ln>
            <a:noFill/>
          </a:ln>
        </p:spPr>
      </p:pic>
      <p:sp>
        <p:nvSpPr>
          <p:cNvPr id="34" name="Text Box 33"/>
          <p:cNvSpPr txBox="1"/>
          <p:nvPr/>
        </p:nvSpPr>
        <p:spPr>
          <a:xfrm>
            <a:off x="4695190" y="760730"/>
            <a:ext cx="6308725" cy="216852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Created Ada Boost Regressor model and checked for its evaluation metrics. The model is giving testing score as 32.99%.</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From the graph we can observe how our model is mapping and also we can observe the straight line which is our actual dataset and dots are the predictions that the model has given.</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35" y="160655"/>
            <a:ext cx="12192635"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sym typeface="+mn-ea"/>
              </a:rPr>
              <a:t>Random Forest Regressor</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14" name="Picture 6"/>
          <p:cNvPicPr>
            <a:picLocks noChangeAspect="1"/>
          </p:cNvPicPr>
          <p:nvPr/>
        </p:nvPicPr>
        <p:blipFill>
          <a:blip r:embed="rId1"/>
          <a:stretch>
            <a:fillRect/>
          </a:stretch>
        </p:blipFill>
        <p:spPr>
          <a:xfrm>
            <a:off x="327025" y="756920"/>
            <a:ext cx="3815715" cy="6000115"/>
          </a:xfrm>
          <a:prstGeom prst="rect">
            <a:avLst/>
          </a:prstGeom>
          <a:noFill/>
          <a:ln>
            <a:noFill/>
          </a:ln>
        </p:spPr>
      </p:pic>
      <p:sp>
        <p:nvSpPr>
          <p:cNvPr id="3" name="Text Box 2"/>
          <p:cNvSpPr txBox="1"/>
          <p:nvPr/>
        </p:nvSpPr>
        <p:spPr>
          <a:xfrm>
            <a:off x="4573270" y="801370"/>
            <a:ext cx="6887210" cy="216852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Created Random Regressor model and checked for its evaluation metrics. The model is giving testing score as 91.81%.</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From the graph we can observe how our model is mapping and also we can observe the straight line which is our actual dataset and dots are the predictions that the model has given.</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0" y="160655"/>
            <a:ext cx="12192000" cy="478155"/>
          </a:xfrm>
          <a:prstGeom prst="rect">
            <a:avLst/>
          </a:prstGeom>
          <a:noFill/>
        </p:spPr>
        <p:txBody>
          <a:bodyPr wrap="square" rtlCol="0">
            <a:spAutoFit/>
          </a:bodyPr>
          <a:lstStyle/>
          <a:p>
            <a:pPr algn="ctr">
              <a:lnSpc>
                <a:spcPct val="90000"/>
              </a:lnSpc>
              <a:spcBef>
                <a:spcPct val="0"/>
              </a:spcBef>
            </a:pPr>
            <a:r>
              <a:rPr lang="en-US" altLang="zh-CN"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rPr>
              <a:t>Decison Tree Regressor</a:t>
            </a:r>
            <a:endParaRPr lang="en-US" altLang="zh-CN"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15" name="Picture 7"/>
          <p:cNvPicPr>
            <a:picLocks noChangeAspect="1"/>
          </p:cNvPicPr>
          <p:nvPr/>
        </p:nvPicPr>
        <p:blipFill>
          <a:blip r:embed="rId1"/>
          <a:stretch>
            <a:fillRect/>
          </a:stretch>
        </p:blipFill>
        <p:spPr>
          <a:xfrm>
            <a:off x="62230" y="638810"/>
            <a:ext cx="3670935" cy="5692775"/>
          </a:xfrm>
          <a:prstGeom prst="rect">
            <a:avLst/>
          </a:prstGeom>
          <a:noFill/>
          <a:ln>
            <a:noFill/>
          </a:ln>
        </p:spPr>
      </p:pic>
      <p:sp>
        <p:nvSpPr>
          <p:cNvPr id="4" name="Text Box 3"/>
          <p:cNvSpPr txBox="1"/>
          <p:nvPr/>
        </p:nvSpPr>
        <p:spPr>
          <a:xfrm>
            <a:off x="4401185" y="679450"/>
            <a:ext cx="6248400" cy="258445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Created Decision Tree Regressor model and checked for its evaluation metrics. The model is giving testing score as 83.79%.</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From the graph we can observe how our model is mapping and also we can observe the straight line which is our actual dataset and dots are the predictions that the model has given.</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185420"/>
            <a:ext cx="12192000" cy="478155"/>
          </a:xfrm>
          <a:prstGeom prst="rect">
            <a:avLst/>
          </a:prstGeom>
          <a:noFill/>
        </p:spPr>
        <p:txBody>
          <a:bodyPr wrap="square" rtlCol="0" anchor="t">
            <a:spAutoFit/>
          </a:bodyPr>
          <a:p>
            <a:pPr algn="ctr">
              <a:lnSpc>
                <a:spcPct val="90000"/>
              </a:lnSpc>
              <a:spcBef>
                <a:spcPct val="0"/>
              </a:spcBef>
            </a:pPr>
            <a:r>
              <a:rPr lang="en-US" altLang="zh-CN"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sym typeface="+mn-ea"/>
              </a:rPr>
              <a:t>KNeighbors Regressor</a:t>
            </a:r>
            <a:endParaRPr lang="en-US" sz="2800"/>
          </a:p>
        </p:txBody>
      </p:sp>
      <p:pic>
        <p:nvPicPr>
          <p:cNvPr id="16" name="Picture 8"/>
          <p:cNvPicPr>
            <a:picLocks noChangeAspect="1"/>
          </p:cNvPicPr>
          <p:nvPr/>
        </p:nvPicPr>
        <p:blipFill>
          <a:blip r:embed="rId1"/>
          <a:stretch>
            <a:fillRect/>
          </a:stretch>
        </p:blipFill>
        <p:spPr>
          <a:xfrm>
            <a:off x="149225" y="663575"/>
            <a:ext cx="3728720" cy="5711825"/>
          </a:xfrm>
          <a:prstGeom prst="rect">
            <a:avLst/>
          </a:prstGeom>
          <a:noFill/>
          <a:ln>
            <a:noFill/>
          </a:ln>
        </p:spPr>
      </p:pic>
      <p:sp>
        <p:nvSpPr>
          <p:cNvPr id="3" name="Text Box 2"/>
          <p:cNvSpPr txBox="1"/>
          <p:nvPr/>
        </p:nvSpPr>
        <p:spPr>
          <a:xfrm>
            <a:off x="4178300" y="720090"/>
            <a:ext cx="6552565" cy="216852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Created KNeighbors Regressor model and checked for its evaluation metrics. The model is giving testing score as 65.77%.</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From the graph we can observe how our model is mapping and also we can observe the straight line which is our actual dataset and dots are the predictions that the model has given.</a:t>
            </a:r>
            <a:endParaRPr lang="en-US">
              <a:latin typeface="Calibri" panose="020F0502020204030204" charset="0"/>
              <a:cs typeface="Calibri" panose="020F050202020403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0"/>
            <a:ext cx="12192000" cy="478155"/>
          </a:xfrm>
          <a:prstGeom prst="rect">
            <a:avLst/>
          </a:prstGeom>
          <a:noFill/>
        </p:spPr>
        <p:txBody>
          <a:bodyPr wrap="square" rtlCol="0">
            <a:spAutoFit/>
          </a:bodyPr>
          <a:p>
            <a:pPr algn="ctr">
              <a:lnSpc>
                <a:spcPct val="90000"/>
              </a:lnSpc>
              <a:spcBef>
                <a:spcPct val="0"/>
              </a:spcBef>
            </a:pPr>
            <a:r>
              <a:rPr lang="en-US" altLang="zh-CN" sz="2800" b="1" u="sng"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rPr>
              <a:t>Hyperparameter Tuning And Creating Final Model</a:t>
            </a:r>
            <a:endParaRPr lang="en-US" altLang="zh-CN" sz="2800" b="1" u="sng"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endParaRPr>
          </a:p>
        </p:txBody>
      </p:sp>
      <p:sp>
        <p:nvSpPr>
          <p:cNvPr id="6" name="Text Box 5"/>
          <p:cNvSpPr txBox="1"/>
          <p:nvPr/>
        </p:nvSpPr>
        <p:spPr>
          <a:xfrm>
            <a:off x="0" y="5003800"/>
            <a:ext cx="12181840" cy="175323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I have used Grid Search CV to tuned the model and get the best parameters of XGB Regressor. And after getting the best parameters used  that for building final model to get the best accuracy.</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After performing hyper parameter tuning using best parameters of XGB Regressor, the training,testing and cross validation scores reduced.So I am saving the model on which hyper parameter tuning was not done.</a:t>
            </a:r>
            <a:endParaRPr lang="en-US">
              <a:latin typeface="Calibri" panose="020F0502020204030204" charset="0"/>
              <a:cs typeface="Calibri" panose="020F0502020204030204" charset="0"/>
            </a:endParaRPr>
          </a:p>
        </p:txBody>
      </p:sp>
      <p:pic>
        <p:nvPicPr>
          <p:cNvPr id="19" name="Picture 18"/>
          <p:cNvPicPr>
            <a:picLocks noChangeAspect="1"/>
          </p:cNvPicPr>
          <p:nvPr/>
        </p:nvPicPr>
        <p:blipFill>
          <a:blip r:embed="rId1"/>
          <a:stretch>
            <a:fillRect/>
          </a:stretch>
        </p:blipFill>
        <p:spPr>
          <a:xfrm>
            <a:off x="193040" y="677545"/>
            <a:ext cx="5708650" cy="4326890"/>
          </a:xfrm>
          <a:prstGeom prst="rect">
            <a:avLst/>
          </a:prstGeom>
          <a:noFill/>
          <a:ln>
            <a:noFill/>
          </a:ln>
        </p:spPr>
      </p:pic>
      <p:pic>
        <p:nvPicPr>
          <p:cNvPr id="17" name="Picture 9"/>
          <p:cNvPicPr>
            <a:picLocks noChangeAspect="1"/>
          </p:cNvPicPr>
          <p:nvPr/>
        </p:nvPicPr>
        <p:blipFill>
          <a:blip r:embed="rId2"/>
          <a:stretch>
            <a:fillRect/>
          </a:stretch>
        </p:blipFill>
        <p:spPr>
          <a:xfrm>
            <a:off x="6109970" y="694055"/>
            <a:ext cx="5688330" cy="430974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35" y="160655"/>
            <a:ext cx="12192635" cy="737235"/>
          </a:xfrm>
          <a:prstGeom prst="rect">
            <a:avLst/>
          </a:prstGeom>
          <a:noFill/>
        </p:spPr>
        <p:txBody>
          <a:bodyPr wrap="square" rtlCol="0">
            <a:spAutoFit/>
          </a:bodyPr>
          <a:p>
            <a:pPr indent="0" algn="ctr">
              <a:lnSpc>
                <a:spcPct val="150000"/>
              </a:lnSpc>
              <a:buFont typeface="Wingdings" panose="05000000000000000000" charset="0"/>
              <a:buNone/>
            </a:pPr>
            <a:r>
              <a:rPr lang="en-US" sz="2800" b="1" u="sng" dirty="0">
                <a:latin typeface="Microsoft YaHei" panose="020B0503020204020204" pitchFamily="34" charset="-122"/>
                <a:ea typeface="Microsoft YaHei" panose="020B0503020204020204" pitchFamily="34" charset="-122"/>
                <a:cs typeface="Calibri" panose="020F0502020204030204" charset="0"/>
                <a:sym typeface="+mn-ea"/>
              </a:rPr>
              <a:t>Saving The Model And Prediction From Saved Model</a:t>
            </a:r>
            <a:endParaRPr lang="zh-CN" altLang="en-US" sz="2800" b="1" u="sng"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sp>
        <p:nvSpPr>
          <p:cNvPr id="4" name="Text Box 3"/>
          <p:cNvSpPr txBox="1"/>
          <p:nvPr/>
        </p:nvSpPr>
        <p:spPr>
          <a:xfrm>
            <a:off x="5526405" y="1112520"/>
            <a:ext cx="6278880" cy="424624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IN" dirty="0">
                <a:effectLst/>
                <a:latin typeface="Calibri" panose="020F0502020204030204" charset="0"/>
                <a:ea typeface="Calibri" panose="020F0502020204030204" charset="0"/>
                <a:cs typeface="Calibri" panose="020F0502020204030204" charset="0"/>
                <a:sym typeface="+mn-ea"/>
              </a:rPr>
              <a:t>I have saved my final best model using </a:t>
            </a:r>
            <a:r>
              <a:rPr lang="en-US" altLang="en-IN" dirty="0" err="1">
                <a:effectLst/>
                <a:latin typeface="Calibri" panose="020F0502020204030204" charset="0"/>
                <a:ea typeface="Calibri" panose="020F0502020204030204" charset="0"/>
                <a:cs typeface="Calibri" panose="020F0502020204030204" charset="0"/>
                <a:sym typeface="+mn-ea"/>
              </a:rPr>
              <a:t>pickle </a:t>
            </a:r>
            <a:r>
              <a:rPr lang="en-IN" dirty="0">
                <a:effectLst/>
                <a:latin typeface="Calibri" panose="020F0502020204030204" charset="0"/>
                <a:ea typeface="Calibri" panose="020F0502020204030204" charset="0"/>
                <a:cs typeface="Calibri" panose="020F0502020204030204" charset="0"/>
                <a:sym typeface="+mn-ea"/>
              </a:rPr>
              <a:t>library and loaded saved model for predictions.</a:t>
            </a:r>
            <a:endParaRPr lang="en-US" dirty="0">
              <a:effectLst/>
              <a:latin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Ø"/>
            </a:pPr>
            <a:r>
              <a:rPr lang="en-US" dirty="0">
                <a:effectLst/>
                <a:latin typeface="Calibri" panose="020F0502020204030204" charset="0"/>
                <a:cs typeface="Calibri" panose="020F0502020204030204" charset="0"/>
                <a:sym typeface="+mn-ea"/>
              </a:rPr>
              <a:t>Using regression model, we have got the predicted price of the used cars. From the above output we can observe that predicted values are almost near to the actual values.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The graph shows how our model is mapping and the plot gives the linear relation between predicted and actual price of the used cars. The blue line is the best fitting line which gives us the actual values/data and red dots gives us the predicted values/data.</a:t>
            </a:r>
            <a:endParaRPr lang="en-US">
              <a:latin typeface="Calibri" panose="020F0502020204030204" charset="0"/>
              <a:cs typeface="Calibri" panose="020F0502020204030204" charset="0"/>
            </a:endParaRPr>
          </a:p>
        </p:txBody>
      </p:sp>
      <p:pic>
        <p:nvPicPr>
          <p:cNvPr id="18" name="Picture 10"/>
          <p:cNvPicPr>
            <a:picLocks noChangeAspect="1"/>
          </p:cNvPicPr>
          <p:nvPr/>
        </p:nvPicPr>
        <p:blipFill>
          <a:blip r:embed="rId1"/>
          <a:stretch>
            <a:fillRect/>
          </a:stretch>
        </p:blipFill>
        <p:spPr>
          <a:xfrm>
            <a:off x="206375" y="897890"/>
            <a:ext cx="4955540" cy="548640"/>
          </a:xfrm>
          <a:prstGeom prst="rect">
            <a:avLst/>
          </a:prstGeom>
          <a:noFill/>
          <a:ln>
            <a:noFill/>
          </a:ln>
        </p:spPr>
      </p:pic>
      <p:pic>
        <p:nvPicPr>
          <p:cNvPr id="21" name="Picture 12"/>
          <p:cNvPicPr>
            <a:picLocks noChangeAspect="1"/>
          </p:cNvPicPr>
          <p:nvPr/>
        </p:nvPicPr>
        <p:blipFill>
          <a:blip r:embed="rId2"/>
          <a:stretch>
            <a:fillRect/>
          </a:stretch>
        </p:blipFill>
        <p:spPr>
          <a:xfrm>
            <a:off x="132080" y="1506855"/>
            <a:ext cx="5029200" cy="4981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文本框 15"/>
          <p:cNvSpPr txBox="1"/>
          <p:nvPr/>
        </p:nvSpPr>
        <p:spPr>
          <a:xfrm>
            <a:off x="0" y="79375"/>
            <a:ext cx="12192000" cy="478155"/>
          </a:xfrm>
          <a:prstGeom prst="rect">
            <a:avLst/>
          </a:prstGeom>
          <a:noFill/>
        </p:spPr>
        <p:txBody>
          <a:bodyPr wrap="square" rtlCol="0">
            <a:spAutoFit/>
          </a:bodyPr>
          <a:p>
            <a:pPr algn="ctr">
              <a:lnSpc>
                <a:spcPct val="90000"/>
              </a:lnSpc>
              <a:spcBef>
                <a:spcPct val="0"/>
              </a:spcBef>
            </a:pPr>
            <a:r>
              <a:rPr lang="en-US" altLang="zh-CN" sz="2800" b="1" u="sng"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rPr>
              <a:t>Conclusion</a:t>
            </a:r>
            <a:endParaRPr lang="en-US" altLang="zh-CN" sz="2800" b="1" u="sng"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endParaRPr>
          </a:p>
        </p:txBody>
      </p:sp>
      <p:sp>
        <p:nvSpPr>
          <p:cNvPr id="2" name="Text Box 1"/>
          <p:cNvSpPr txBox="1"/>
          <p:nvPr/>
        </p:nvSpPr>
        <p:spPr>
          <a:xfrm>
            <a:off x="40640" y="655320"/>
            <a:ext cx="12151360" cy="466153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The case study aims to give an idea of applying machine learning algorithms to predict the price of the used car. After the completion of this project, we got an insight of how to collect data, pre-processing the data, analyse the data, cleaning the data and building a model.</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In this we have used 6 learning models to predict the price of the used cars.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From our detailed analysis we can determine the following:</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Year and transmission was having some strong relationship with the label that is Price.</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Car Brand is having highest price among all the other brands.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Car model Endeavour is having high price among all the other model.</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Cars having fuel type as hybrid are having highest prices.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Cars having gear type as Automatic are having high prices as compared to others.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Cars which are located at Ahmadabad are having high prices as compared to other locations.</a:t>
            </a:r>
            <a:endParaRPr lang="en-US">
              <a:latin typeface="Calibri" panose="020F0502020204030204" charset="0"/>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94945"/>
            <a:ext cx="12192000" cy="478155"/>
          </a:xfrm>
          <a:prstGeom prst="rect">
            <a:avLst/>
          </a:prstGeom>
          <a:noFill/>
        </p:spPr>
        <p:txBody>
          <a:bodyPr wrap="square" rtlCol="0">
            <a:spAutoFit/>
          </a:bodyPr>
          <a:lstStyle/>
          <a:p>
            <a:pPr algn="ctr">
              <a:lnSpc>
                <a:spcPct val="90000"/>
              </a:lnSpc>
              <a:spcBef>
                <a:spcPct val="0"/>
              </a:spcBef>
            </a:pPr>
            <a:r>
              <a:rPr lang="en-US" sz="2800" b="1" u="sng">
                <a:latin typeface="Microsoft YaHei" panose="020B0503020204020204" pitchFamily="34" charset="-122"/>
                <a:ea typeface="Microsoft YaHei" panose="020B0503020204020204" pitchFamily="34" charset="-122"/>
                <a:cs typeface="Calibri" panose="020F0502020204030204" charset="0"/>
                <a:sym typeface="+mn-ea"/>
              </a:rPr>
              <a:t>INTRODUCTION</a:t>
            </a:r>
            <a:endParaRPr lang="zh-CN" altLang="en-US" sz="2800" b="1" dirty="0">
              <a:solidFill>
                <a:srgbClr val="08181A"/>
              </a:solidFill>
              <a:latin typeface="Microsoft YaHei" panose="020B0503020204020204" pitchFamily="34" charset="-122"/>
              <a:ea typeface="Microsoft YaHei" panose="020B0503020204020204" pitchFamily="34" charset="-122"/>
              <a:cs typeface="+mj-cs"/>
            </a:endParaRPr>
          </a:p>
        </p:txBody>
      </p:sp>
      <p:sp>
        <p:nvSpPr>
          <p:cNvPr id="3" name="Text Box 2"/>
          <p:cNvSpPr txBox="1"/>
          <p:nvPr/>
        </p:nvSpPr>
        <p:spPr>
          <a:xfrm>
            <a:off x="0" y="963930"/>
            <a:ext cx="12191365" cy="466153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Used car price prediction is a thing which is very hard to guess as there are many factors which influence the price of the car in the second-hand market. </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As the prices changes according to the brand, model, fuel type, km, gear type and the age of the car. All this factors plays an important role in deciding the price of the used car. </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Beside this will have to look upon the car history also whether the car has been in the accident or not, whether there any external damage or not, have to check the working condition of the car. And this days most of the people are going for automatic cars and electric cars.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So here we are trying to help the client who sell used cars to understand the price of the used cars by deploying machine learning models. </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These models would help the client/sellers to understand the used car market and accordingly they would be able to sell the used car in the market.</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2" y="1992428"/>
            <a:ext cx="12192000" cy="2470707"/>
          </a:xfrm>
          <a:prstGeom prst="rect">
            <a:avLst/>
          </a:prstGeom>
          <a:solidFill>
            <a:srgbClr val="2B8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2354230" y="2631162"/>
            <a:ext cx="7959026" cy="1309370"/>
          </a:xfrm>
          <a:prstGeom prst="rect">
            <a:avLst/>
          </a:prstGeom>
          <a:noFill/>
        </p:spPr>
        <p:txBody>
          <a:bodyPr wrap="square" rtlCol="0" anchor="ctr">
            <a:spAutoFit/>
          </a:bodyPr>
          <a:lstStyle/>
          <a:p>
            <a:pPr algn="ctr">
              <a:lnSpc>
                <a:spcPct val="90000"/>
              </a:lnSpc>
              <a:spcBef>
                <a:spcPct val="0"/>
              </a:spcBef>
            </a:pPr>
            <a:r>
              <a:rPr lang="en-US" altLang="zh-CN" sz="8800" b="1" dirty="0" smtClean="0">
                <a:solidFill>
                  <a:srgbClr val="E5F5F7"/>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rPr>
              <a:t>THANK YOU</a:t>
            </a:r>
            <a:r>
              <a:rPr lang="zh-CN" altLang="en-US" sz="8800" b="1" dirty="0" smtClean="0">
                <a:solidFill>
                  <a:srgbClr val="E5F5F7"/>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rPr>
              <a:t>！</a:t>
            </a:r>
            <a:endParaRPr lang="zh-CN" altLang="en-US" sz="8800" b="1" dirty="0">
              <a:solidFill>
                <a:srgbClr val="E5F5F7"/>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1250"/>
                            </p:stCondLst>
                            <p:childTnLst>
                              <p:par>
                                <p:cTn id="9" presetID="49" presetClass="entr" presetSubtype="0" decel="100000" fill="hold" grpId="0" nodeType="afterEffect">
                                  <p:stCondLst>
                                    <p:cond delay="0"/>
                                  </p:stCondLst>
                                  <p:childTnLst>
                                    <p:set>
                                      <p:cBhvr>
                                        <p:cTn id="10" dur="1" fill="hold">
                                          <p:stCondLst>
                                            <p:cond delay="0"/>
                                          </p:stCondLst>
                                        </p:cTn>
                                        <p:tgtEl>
                                          <p:spTgt spid="100"/>
                                        </p:tgtEl>
                                        <p:attrNameLst>
                                          <p:attrName>style.visibility</p:attrName>
                                        </p:attrNameLst>
                                      </p:cBhvr>
                                      <p:to>
                                        <p:strVal val="visible"/>
                                      </p:to>
                                    </p:set>
                                    <p:anim calcmode="lin" valueType="num">
                                      <p:cBhvr>
                                        <p:cTn id="11" dur="500" fill="hold"/>
                                        <p:tgtEl>
                                          <p:spTgt spid="100"/>
                                        </p:tgtEl>
                                        <p:attrNameLst>
                                          <p:attrName>ppt_w</p:attrName>
                                        </p:attrNameLst>
                                      </p:cBhvr>
                                      <p:tavLst>
                                        <p:tav tm="0">
                                          <p:val>
                                            <p:fltVal val="0"/>
                                          </p:val>
                                        </p:tav>
                                        <p:tav tm="100000">
                                          <p:val>
                                            <p:strVal val="#ppt_w"/>
                                          </p:val>
                                        </p:tav>
                                      </p:tavLst>
                                    </p:anim>
                                    <p:anim calcmode="lin" valueType="num">
                                      <p:cBhvr>
                                        <p:cTn id="12" dur="500" fill="hold"/>
                                        <p:tgtEl>
                                          <p:spTgt spid="100"/>
                                        </p:tgtEl>
                                        <p:attrNameLst>
                                          <p:attrName>ppt_h</p:attrName>
                                        </p:attrNameLst>
                                      </p:cBhvr>
                                      <p:tavLst>
                                        <p:tav tm="0">
                                          <p:val>
                                            <p:fltVal val="0"/>
                                          </p:val>
                                        </p:tav>
                                        <p:tav tm="100000">
                                          <p:val>
                                            <p:strVal val="#ppt_h"/>
                                          </p:val>
                                        </p:tav>
                                      </p:tavLst>
                                    </p:anim>
                                    <p:anim calcmode="lin" valueType="num">
                                      <p:cBhvr>
                                        <p:cTn id="13" dur="500" fill="hold"/>
                                        <p:tgtEl>
                                          <p:spTgt spid="100"/>
                                        </p:tgtEl>
                                        <p:attrNameLst>
                                          <p:attrName>style.rotation</p:attrName>
                                        </p:attrNameLst>
                                      </p:cBhvr>
                                      <p:tavLst>
                                        <p:tav tm="0">
                                          <p:val>
                                            <p:fltVal val="360"/>
                                          </p:val>
                                        </p:tav>
                                        <p:tav tm="100000">
                                          <p:val>
                                            <p:fltVal val="0"/>
                                          </p:val>
                                        </p:tav>
                                      </p:tavLst>
                                    </p:anim>
                                    <p:animEffect transition="in" filter="fade">
                                      <p:cBhvr>
                                        <p:cTn id="1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35" y="170815"/>
            <a:ext cx="12192000" cy="478155"/>
          </a:xfrm>
          <a:prstGeom prst="rect">
            <a:avLst/>
          </a:prstGeom>
          <a:noFill/>
        </p:spPr>
        <p:txBody>
          <a:bodyPr wrap="square" rtlCol="0">
            <a:spAutoFit/>
          </a:bodyPr>
          <a:lstStyle/>
          <a:p>
            <a:pPr algn="ctr">
              <a:lnSpc>
                <a:spcPct val="90000"/>
              </a:lnSpc>
              <a:spcBef>
                <a:spcPct val="0"/>
              </a:spcBef>
            </a:pPr>
            <a:r>
              <a:rPr lang="en-US" sz="2800" b="1" u="sng" dirty="0">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sym typeface="+mn-ea"/>
              </a:rPr>
              <a:t>Problem Statement</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sp>
        <p:nvSpPr>
          <p:cNvPr id="2" name="Text Box 1"/>
          <p:cNvSpPr txBox="1"/>
          <p:nvPr/>
        </p:nvSpPr>
        <p:spPr>
          <a:xfrm>
            <a:off x="0" y="892810"/>
            <a:ext cx="12192000" cy="549275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With the covid 19 impact in the market, we have seen lot of changes in the car market. Now some cars are in demand hence making them costly and some are not in demand hence cheaper. </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US">
              <a:latin typeface="Calibri" panose="020F0502020204030204" charset="0"/>
              <a:cs typeface="Calibri" panose="020F0502020204030204" charset="0"/>
            </a:endParaRPr>
          </a:p>
          <a:p>
            <a:pPr indent="0" algn="just">
              <a:lnSpc>
                <a:spcPct val="150000"/>
              </a:lnSpc>
              <a:buFont typeface="Wingdings" panose="05000000000000000000" charset="0"/>
              <a:buNone/>
            </a:pPr>
            <a:endParaRPr lang="en-US">
              <a:latin typeface="Calibri" panose="020F0502020204030204" charset="0"/>
              <a:cs typeface="Calibri" panose="020F0502020204030204" charset="0"/>
            </a:endParaRPr>
          </a:p>
          <a:p>
            <a:pPr indent="0" algn="just">
              <a:lnSpc>
                <a:spcPct val="150000"/>
              </a:lnSpc>
              <a:buFont typeface="Wingdings" panose="05000000000000000000" charset="0"/>
              <a:buNone/>
            </a:pPr>
            <a:r>
              <a:rPr lang="en-US" b="1">
                <a:latin typeface="Calibri" panose="020F0502020204030204" charset="0"/>
                <a:cs typeface="Calibri" panose="020F0502020204030204" charset="0"/>
              </a:rPr>
              <a:t>BUSINESS GOAL:</a:t>
            </a:r>
            <a:endParaRPr lang="en-US" b="1">
              <a:latin typeface="Calibri" panose="020F0502020204030204" charset="0"/>
              <a:cs typeface="Calibri" panose="020F0502020204030204" charset="0"/>
            </a:endParaRPr>
          </a:p>
          <a:p>
            <a:pPr indent="0" algn="just">
              <a:lnSpc>
                <a:spcPct val="150000"/>
              </a:lnSpc>
              <a:buFont typeface="Wingdings" panose="05000000000000000000" charset="0"/>
              <a:buNone/>
            </a:pPr>
            <a:r>
              <a:rPr lang="en-IN" spc="-5" dirty="0">
                <a:solidFill>
                  <a:srgbClr val="292929"/>
                </a:solidFill>
                <a:effectLst/>
                <a:latin typeface="Calibri" panose="020F0502020204030204" charset="0"/>
                <a:ea typeface="Calibri" panose="020F0502020204030204" charset="0"/>
                <a:cs typeface="Calibri" panose="020F0502020204030204" charset="0"/>
                <a:sym typeface="+mn-ea"/>
              </a:rPr>
              <a:t>The main aim of this project is to predict the price of used car based on various features. </a:t>
            </a:r>
            <a:r>
              <a:rPr lang="en-IN" dirty="0">
                <a:effectLst/>
                <a:latin typeface="Calibri" panose="020F0502020204030204" charset="0"/>
                <a:ea typeface="Calibri" panose="020F0502020204030204" charset="0"/>
                <a:cs typeface="Calibri" panose="020F0502020204030204" charset="0"/>
                <a:sym typeface="+mn-ea"/>
              </a:rPr>
              <a:t>Machine Learning is a field of technology developing with immense abilities and applications in automating tasks. So, we will deploy an ML model for car selling price prediction and analysis. This kind of system becomes handy for many people. This model will provide the approximate selling price for the car based on different features like fuel type, transmission, price, weight, running in kms, engine displacement, milage etc and this model will help the client to understand the price of used cars.</a:t>
            </a:r>
            <a:endParaRPr lang="en-IN" dirty="0">
              <a:effectLst/>
              <a:latin typeface="Calibri" panose="020F0502020204030204" charset="0"/>
              <a:ea typeface="Calibri" panose="020F0502020204030204" charset="0"/>
              <a:cs typeface="Calibri" panose="020F0502020204030204" charset="0"/>
            </a:endParaRPr>
          </a:p>
          <a:p>
            <a:pPr indent="0" algn="just">
              <a:lnSpc>
                <a:spcPct val="150000"/>
              </a:lnSpc>
              <a:buFont typeface="Wingdings" panose="05000000000000000000" charset="0"/>
              <a:buNone/>
            </a:pPr>
            <a:endParaRPr lang="en-US" b="1">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224790"/>
            <a:ext cx="12192635" cy="521970"/>
          </a:xfrm>
          <a:prstGeom prst="rect">
            <a:avLst/>
          </a:prstGeom>
          <a:noFill/>
        </p:spPr>
        <p:txBody>
          <a:bodyPr wrap="square" rtlCol="0">
            <a:spAutoFit/>
          </a:bodyPr>
          <a:lstStyle/>
          <a:p>
            <a:pPr algn="ctr"/>
            <a:r>
              <a:rPr lang="en-US" altLang="zh-CN"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rPr>
              <a:t>What is used car price?</a:t>
            </a:r>
            <a:endParaRPr lang="en-US" altLang="zh-CN"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sp>
        <p:nvSpPr>
          <p:cNvPr id="2" name="Text Box 1"/>
          <p:cNvSpPr txBox="1"/>
          <p:nvPr/>
        </p:nvSpPr>
        <p:spPr>
          <a:xfrm>
            <a:off x="29845" y="1003935"/>
            <a:ext cx="12192000" cy="341503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A used car, a pre-owned vehicle, or a secondhand car, is a vehicle that has previously had one or more retail owners. </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Used cars are sold through a variety of outlets, including franchise and independent car dealers, rental car companies, buy here pay here dealerships, leasing offices, auctions, and private party sales. </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Some car retailers offer "no-haggle prices," "certified" used cars, and extended service plans or warranties.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Depreciation levels of vehicles differ a lot in exporting and importing countries due to differences in income levels. </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The price of a vehicle depreciates faster in high-income countries than in low-income countries. </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Used vehicles sellers in high-income countries can thus sell their used vehicles for a higher price in low-income countries. This is the incentive to export used vehicles</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160655"/>
            <a:ext cx="12192000" cy="478155"/>
          </a:xfrm>
          <a:prstGeom prst="rect">
            <a:avLst/>
          </a:prstGeom>
          <a:noFill/>
        </p:spPr>
        <p:txBody>
          <a:bodyPr wrap="square" rtlCol="0">
            <a:spAutoFit/>
          </a:bodyPr>
          <a:lstStyle/>
          <a:p>
            <a:pPr algn="ctr">
              <a:lnSpc>
                <a:spcPct val="90000"/>
              </a:lnSpc>
              <a:spcBef>
                <a:spcPct val="0"/>
              </a:spcBef>
            </a:pPr>
            <a:r>
              <a:rPr lang="en-US" altLang="zh-CN"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rPr>
              <a:t>Benifits of buying used cars</a:t>
            </a:r>
            <a:endParaRPr lang="en-US" altLang="zh-CN"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sp>
        <p:nvSpPr>
          <p:cNvPr id="2" name="Text Box 1"/>
          <p:cNvSpPr txBox="1"/>
          <p:nvPr/>
        </p:nvSpPr>
        <p:spPr>
          <a:xfrm>
            <a:off x="-10160" y="842010"/>
            <a:ext cx="12201525" cy="424624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Buying a Used Car Saves You Money</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Bulk of Depreciation Has Already Occurred</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No Exaggerated Fees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Lower Customization Costs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Certified and Thoroughly Inspected</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Warranties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Warranties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Better for the Environment</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Lower Annual Registration Fees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Used cars are way more affordable than a brand new vehicle</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hidden="1"/>
          <p:cNvGrpSpPr/>
          <p:nvPr/>
        </p:nvGrpSpPr>
        <p:grpSpPr>
          <a:xfrm>
            <a:off x="3394780" y="1714500"/>
            <a:ext cx="2576281" cy="1313894"/>
            <a:chOff x="3394780" y="1714500"/>
            <a:chExt cx="2576281" cy="1313894"/>
          </a:xfrm>
        </p:grpSpPr>
        <p:grpSp>
          <p:nvGrpSpPr>
            <p:cNvPr id="20" name="组合 19"/>
            <p:cNvGrpSpPr/>
            <p:nvPr/>
          </p:nvGrpSpPr>
          <p:grpSpPr>
            <a:xfrm>
              <a:off x="3394780" y="1714500"/>
              <a:ext cx="2576281" cy="1313894"/>
              <a:chOff x="1019175" y="1714500"/>
              <a:chExt cx="2576281" cy="1313894"/>
            </a:xfrm>
          </p:grpSpPr>
          <p:sp>
            <p:nvSpPr>
              <p:cNvPr id="21" name="右箭头 20"/>
              <p:cNvSpPr/>
              <p:nvPr/>
            </p:nvSpPr>
            <p:spPr>
              <a:xfrm>
                <a:off x="1590213" y="1714500"/>
                <a:ext cx="2005243" cy="1313894"/>
              </a:xfrm>
              <a:prstGeom prst="rightArrow">
                <a:avLst>
                  <a:gd name="adj1" fmla="val 71082"/>
                  <a:gd name="adj2" fmla="val 73480"/>
                </a:avLst>
              </a:prstGeom>
              <a:solidFill>
                <a:schemeClr val="bg1"/>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19175" y="1817817"/>
                <a:ext cx="1085850" cy="1107260"/>
              </a:xfrm>
              <a:prstGeom prst="ellipse">
                <a:avLst/>
              </a:prstGeom>
              <a:solidFill>
                <a:srgbClr val="42BAC8"/>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5" name="图片 34"/>
            <p:cNvPicPr>
              <a:picLocks noChangeAspect="1"/>
            </p:cNvPicPr>
            <p:nvPr/>
          </p:nvPicPr>
          <p:blipFill rotWithShape="1">
            <a:blip r:embed="rId1">
              <a:biLevel thresh="25000"/>
            </a:blip>
            <a:srcRect l="11517" t="9697" r="12158" b="12022"/>
            <a:stretch>
              <a:fillRect/>
            </a:stretch>
          </p:blipFill>
          <p:spPr>
            <a:xfrm rot="2700000">
              <a:off x="3483982" y="2092543"/>
              <a:ext cx="858053" cy="641950"/>
            </a:xfrm>
            <a:prstGeom prst="rect">
              <a:avLst/>
            </a:prstGeom>
          </p:spPr>
        </p:pic>
      </p:grpSp>
      <p:grpSp>
        <p:nvGrpSpPr>
          <p:cNvPr id="5" name="组合 4" hidden="1"/>
          <p:cNvGrpSpPr/>
          <p:nvPr/>
        </p:nvGrpSpPr>
        <p:grpSpPr>
          <a:xfrm>
            <a:off x="6232031" y="1714500"/>
            <a:ext cx="2576281" cy="1313894"/>
            <a:chOff x="6232031" y="1714500"/>
            <a:chExt cx="2576281" cy="1313894"/>
          </a:xfrm>
        </p:grpSpPr>
        <p:grpSp>
          <p:nvGrpSpPr>
            <p:cNvPr id="23" name="组合 22"/>
            <p:cNvGrpSpPr/>
            <p:nvPr/>
          </p:nvGrpSpPr>
          <p:grpSpPr>
            <a:xfrm>
              <a:off x="6232031" y="1714500"/>
              <a:ext cx="2576281" cy="1313894"/>
              <a:chOff x="1019175" y="1714500"/>
              <a:chExt cx="2576281" cy="1313894"/>
            </a:xfrm>
          </p:grpSpPr>
          <p:sp>
            <p:nvSpPr>
              <p:cNvPr id="24" name="右箭头 23"/>
              <p:cNvSpPr/>
              <p:nvPr/>
            </p:nvSpPr>
            <p:spPr>
              <a:xfrm>
                <a:off x="1590213" y="1714500"/>
                <a:ext cx="2005243" cy="1313894"/>
              </a:xfrm>
              <a:prstGeom prst="rightArrow">
                <a:avLst>
                  <a:gd name="adj1" fmla="val 71082"/>
                  <a:gd name="adj2" fmla="val 73480"/>
                </a:avLst>
              </a:prstGeom>
              <a:solidFill>
                <a:schemeClr val="bg1"/>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019175" y="1817817"/>
                <a:ext cx="1085850" cy="1107260"/>
              </a:xfrm>
              <a:prstGeom prst="ellipse">
                <a:avLst/>
              </a:prstGeom>
              <a:solidFill>
                <a:srgbClr val="42BAC8"/>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6" name="图片 35"/>
            <p:cNvPicPr>
              <a:picLocks noChangeAspect="1"/>
            </p:cNvPicPr>
            <p:nvPr/>
          </p:nvPicPr>
          <p:blipFill rotWithShape="1">
            <a:blip r:embed="rId2">
              <a:biLevel thresh="25000"/>
            </a:blip>
            <a:srcRect l="16617" t="8459" r="12734" b="13596"/>
            <a:stretch>
              <a:fillRect/>
            </a:stretch>
          </p:blipFill>
          <p:spPr>
            <a:xfrm>
              <a:off x="6375749" y="1992787"/>
              <a:ext cx="798415" cy="757320"/>
            </a:xfrm>
            <a:prstGeom prst="rect">
              <a:avLst/>
            </a:prstGeom>
          </p:spPr>
        </p:pic>
      </p:grpSp>
      <p:grpSp>
        <p:nvGrpSpPr>
          <p:cNvPr id="6" name="组合 5" hidden="1"/>
          <p:cNvGrpSpPr/>
          <p:nvPr/>
        </p:nvGrpSpPr>
        <p:grpSpPr>
          <a:xfrm>
            <a:off x="9069281" y="1714500"/>
            <a:ext cx="2576281" cy="1313894"/>
            <a:chOff x="9069281" y="1714500"/>
            <a:chExt cx="2576281" cy="1313894"/>
          </a:xfrm>
        </p:grpSpPr>
        <p:grpSp>
          <p:nvGrpSpPr>
            <p:cNvPr id="26" name="组合 25"/>
            <p:cNvGrpSpPr/>
            <p:nvPr/>
          </p:nvGrpSpPr>
          <p:grpSpPr>
            <a:xfrm>
              <a:off x="9069281" y="1714500"/>
              <a:ext cx="2576281" cy="1313894"/>
              <a:chOff x="1019175" y="1714500"/>
              <a:chExt cx="2576281" cy="1313894"/>
            </a:xfrm>
          </p:grpSpPr>
          <p:sp>
            <p:nvSpPr>
              <p:cNvPr id="27" name="右箭头 26"/>
              <p:cNvSpPr/>
              <p:nvPr/>
            </p:nvSpPr>
            <p:spPr>
              <a:xfrm>
                <a:off x="1590213" y="1714500"/>
                <a:ext cx="2005243" cy="1313894"/>
              </a:xfrm>
              <a:prstGeom prst="rightArrow">
                <a:avLst>
                  <a:gd name="adj1" fmla="val 71082"/>
                  <a:gd name="adj2" fmla="val 73480"/>
                </a:avLst>
              </a:prstGeom>
              <a:solidFill>
                <a:schemeClr val="bg1"/>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019175" y="1817817"/>
                <a:ext cx="1085850" cy="1107260"/>
              </a:xfrm>
              <a:prstGeom prst="ellipse">
                <a:avLst/>
              </a:prstGeom>
              <a:solidFill>
                <a:srgbClr val="42BAC8"/>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7" name="图片 36"/>
            <p:cNvPicPr>
              <a:picLocks noChangeAspect="1"/>
            </p:cNvPicPr>
            <p:nvPr/>
          </p:nvPicPr>
          <p:blipFill rotWithShape="1">
            <a:blip r:embed="rId3">
              <a:biLevel thresh="25000"/>
            </a:blip>
            <a:srcRect l="17696" t="10953" r="23620" b="13414"/>
            <a:stretch>
              <a:fillRect/>
            </a:stretch>
          </p:blipFill>
          <p:spPr>
            <a:xfrm>
              <a:off x="9322782" y="2065381"/>
              <a:ext cx="600000" cy="643049"/>
            </a:xfrm>
            <a:prstGeom prst="rect">
              <a:avLst/>
            </a:prstGeom>
          </p:spPr>
        </p:pic>
      </p:grpSp>
      <p:sp>
        <p:nvSpPr>
          <p:cNvPr id="51" name="文本框 50"/>
          <p:cNvSpPr txBox="1"/>
          <p:nvPr/>
        </p:nvSpPr>
        <p:spPr>
          <a:xfrm>
            <a:off x="-635" y="160655"/>
            <a:ext cx="12192635" cy="521970"/>
          </a:xfrm>
          <a:prstGeom prst="rect">
            <a:avLst/>
          </a:prstGeom>
          <a:noFill/>
        </p:spPr>
        <p:txBody>
          <a:bodyPr wrap="square" rtlCol="0">
            <a:spAutoFit/>
          </a:bodyPr>
          <a:lstStyle/>
          <a:p>
            <a:pPr algn="ctr"/>
            <a:r>
              <a:rPr lang="en-US" sz="2800" b="1" u="sng">
                <a:latin typeface="Microsoft YaHei" panose="020B0503020204020204" pitchFamily="34" charset="-122"/>
                <a:ea typeface="Microsoft YaHei" panose="020B0503020204020204" pitchFamily="34" charset="-122"/>
                <a:cs typeface="Calibri" panose="020F0502020204030204" charset="0"/>
                <a:sym typeface="+mn-ea"/>
              </a:rPr>
              <a:t>Data Analysis And Model Building Flow Chart</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grpSp>
        <p:nvGrpSpPr>
          <p:cNvPr id="11" name="组合 10"/>
          <p:cNvGrpSpPr/>
          <p:nvPr/>
        </p:nvGrpSpPr>
        <p:grpSpPr>
          <a:xfrm>
            <a:off x="9161015" y="3443714"/>
            <a:ext cx="2392810" cy="699135"/>
            <a:chOff x="9161015" y="3443714"/>
            <a:chExt cx="2392810" cy="699135"/>
          </a:xfrm>
        </p:grpSpPr>
        <p:sp>
          <p:nvSpPr>
            <p:cNvPr id="53" name="文本框 52"/>
            <p:cNvSpPr txBox="1"/>
            <p:nvPr/>
          </p:nvSpPr>
          <p:spPr>
            <a:xfrm>
              <a:off x="9161018" y="3443714"/>
              <a:ext cx="2392807" cy="339725"/>
            </a:xfrm>
            <a:prstGeom prst="rect">
              <a:avLst/>
            </a:prstGeom>
            <a:noFill/>
          </p:spPr>
          <p:txBody>
            <a:bodyPr wrap="square" rtlCol="0">
              <a:spAutoFit/>
            </a:bodyPr>
            <a:lstStyle/>
            <a:p>
              <a:pPr>
                <a:lnSpc>
                  <a:spcPct val="90000"/>
                </a:lnSpc>
                <a:spcBef>
                  <a:spcPts val="1000"/>
                </a:spcBef>
              </a:pPr>
              <a:endPar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55" name="文本框 54"/>
            <p:cNvSpPr txBox="1"/>
            <p:nvPr/>
          </p:nvSpPr>
          <p:spPr>
            <a:xfrm>
              <a:off x="9161015" y="3772009"/>
              <a:ext cx="1816735" cy="370840"/>
            </a:xfrm>
            <a:prstGeom prst="rect">
              <a:avLst/>
            </a:prstGeom>
            <a:noFill/>
          </p:spPr>
          <p:txBody>
            <a:bodyPr wrap="square" rtlCol="0">
              <a:spAutoFit/>
            </a:bodyPr>
            <a:lstStyle/>
            <a:p>
              <a:pPr>
                <a:lnSpc>
                  <a:spcPct val="130000"/>
                </a:lnSpc>
              </a:pP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sp>
        <p:nvSpPr>
          <p:cNvPr id="12" name="Flowchart: Alternate Process 11"/>
          <p:cNvSpPr/>
          <p:nvPr/>
        </p:nvSpPr>
        <p:spPr>
          <a:xfrm>
            <a:off x="52" y="1048202"/>
            <a:ext cx="2123233"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3" name="Flowchart: Alternate Process 12"/>
          <p:cNvSpPr/>
          <p:nvPr/>
        </p:nvSpPr>
        <p:spPr>
          <a:xfrm>
            <a:off x="-10108" y="2393142"/>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4" name="Arrow: Down 22"/>
          <p:cNvSpPr/>
          <p:nvPr/>
        </p:nvSpPr>
        <p:spPr>
          <a:xfrm>
            <a:off x="835655" y="350747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15" name="Flowchart: Alternate Process 14"/>
          <p:cNvSpPr/>
          <p:nvPr/>
        </p:nvSpPr>
        <p:spPr>
          <a:xfrm>
            <a:off x="52" y="3980273"/>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endParaRPr>
          </a:p>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rPr>
              <a:t>Checking Correlation</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a:p>
            <a:pPr algn="ct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1" name="Flowchart: Alternate Process 30"/>
          <p:cNvSpPr/>
          <p:nvPr/>
        </p:nvSpPr>
        <p:spPr>
          <a:xfrm>
            <a:off x="52" y="5567041"/>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2" name="Arrow: Right 12"/>
          <p:cNvSpPr/>
          <p:nvPr/>
        </p:nvSpPr>
        <p:spPr>
          <a:xfrm>
            <a:off x="3152140" y="1255969"/>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38" name="Arrow: Left 20"/>
          <p:cNvSpPr/>
          <p:nvPr/>
        </p:nvSpPr>
        <p:spPr>
          <a:xfrm>
            <a:off x="3175000" y="276826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48" name="Arrow: Right 24"/>
          <p:cNvSpPr/>
          <p:nvPr/>
        </p:nvSpPr>
        <p:spPr>
          <a:xfrm>
            <a:off x="3174999" y="427965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56" name="Arrow: Left 32"/>
          <p:cNvSpPr/>
          <p:nvPr/>
        </p:nvSpPr>
        <p:spPr>
          <a:xfrm>
            <a:off x="3168015" y="5932231"/>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57" name="Flowchart: Alternate Process 56"/>
          <p:cNvSpPr/>
          <p:nvPr/>
        </p:nvSpPr>
        <p:spPr>
          <a:xfrm>
            <a:off x="5034435" y="1048202"/>
            <a:ext cx="2123233"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58" name="Flowchart: Alternate Process 57"/>
          <p:cNvSpPr/>
          <p:nvPr/>
        </p:nvSpPr>
        <p:spPr>
          <a:xfrm>
            <a:off x="5034435" y="2376047"/>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59" name="Flowchart: Alternate Process 58"/>
          <p:cNvSpPr/>
          <p:nvPr/>
        </p:nvSpPr>
        <p:spPr>
          <a:xfrm>
            <a:off x="5034435" y="3934287"/>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rPr>
              <a:t>Identifying </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rPr>
              <a:t>Outliers and Skewness</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65" name="Flowchart: Alternate Process 64"/>
          <p:cNvSpPr/>
          <p:nvPr/>
        </p:nvSpPr>
        <p:spPr>
          <a:xfrm>
            <a:off x="5034435" y="5492746"/>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66" name="Arrow: Right 14"/>
          <p:cNvSpPr/>
          <p:nvPr/>
        </p:nvSpPr>
        <p:spPr>
          <a:xfrm>
            <a:off x="8138160" y="1288127"/>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67" name="Arrow: Left 18"/>
          <p:cNvSpPr/>
          <p:nvPr/>
        </p:nvSpPr>
        <p:spPr>
          <a:xfrm>
            <a:off x="8138160" y="276826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68" name="Arrow: Right 26"/>
          <p:cNvSpPr/>
          <p:nvPr/>
        </p:nvSpPr>
        <p:spPr>
          <a:xfrm>
            <a:off x="8138160" y="4277751"/>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69" name="Arrow: Left 30"/>
          <p:cNvSpPr/>
          <p:nvPr/>
        </p:nvSpPr>
        <p:spPr>
          <a:xfrm>
            <a:off x="8138159" y="5823873"/>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70" name="Arrow: Down 16"/>
          <p:cNvSpPr/>
          <p:nvPr/>
        </p:nvSpPr>
        <p:spPr>
          <a:xfrm>
            <a:off x="10788650" y="2065020"/>
            <a:ext cx="475615" cy="32004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71" name="Arrow: Down 28"/>
          <p:cNvSpPr/>
          <p:nvPr/>
        </p:nvSpPr>
        <p:spPr>
          <a:xfrm>
            <a:off x="10789180" y="5122139"/>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72" name="Flowchart: Alternate Process 71"/>
          <p:cNvSpPr/>
          <p:nvPr/>
        </p:nvSpPr>
        <p:spPr>
          <a:xfrm>
            <a:off x="9941560" y="1123950"/>
            <a:ext cx="2169160" cy="902970"/>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73" name="Flowchart: Alternate Process 72"/>
          <p:cNvSpPr/>
          <p:nvPr/>
        </p:nvSpPr>
        <p:spPr>
          <a:xfrm>
            <a:off x="9942247" y="2384937"/>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74" name="Flowchart: Alternate Process 73"/>
          <p:cNvSpPr/>
          <p:nvPr/>
        </p:nvSpPr>
        <p:spPr>
          <a:xfrm>
            <a:off x="9941612" y="3986357"/>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75" name="Flowchart: Alternate Process 74"/>
          <p:cNvSpPr/>
          <p:nvPr/>
        </p:nvSpPr>
        <p:spPr>
          <a:xfrm>
            <a:off x="9860967" y="5587996"/>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R2 score &amp; Evaluation Metrics</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75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0" y="160655"/>
            <a:ext cx="12192000"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sym typeface="+mn-ea"/>
              </a:rPr>
              <a:t>Exploratory Data Analysis (EDA)</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sp>
        <p:nvSpPr>
          <p:cNvPr id="3" name="Text Box 2"/>
          <p:cNvSpPr txBox="1"/>
          <p:nvPr/>
        </p:nvSpPr>
        <p:spPr>
          <a:xfrm>
            <a:off x="0" y="943610"/>
            <a:ext cx="12201525" cy="632396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Importing required libraries and loading the dataset.</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Checked some statistical information such as shape of the dataset,unique values and number of unique values present, type of data present in the columns etc.</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Checked for null values and found that there were about 553 null values present in the column Transmission. Further dropped the null values from the dataset.</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Also there was one unwanted column named Unnamed:0 which was dropped as it was just having numerical values which was irrelevant at the time of prediction.</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Done feature engineering on target variable that is ‘Price’ and also on features that is ‘kms driven’ as it was having commas in between the numbers and rupees sign was there, because of that it was showing data type as object. So replaced them by empty spaces and converted the data type to integer.</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Also done feature engineering on column Model in which square brackets and single quotation was present. So replaced them by empty spaces.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While checking for duplicates it was found that there were 18 duplicates present in the dataset. Further it was dropped from the dataset.</a:t>
            </a:r>
            <a:endParaRPr lang="en-US">
              <a:latin typeface="Calibri" panose="020F0502020204030204" charset="0"/>
              <a:cs typeface="Calibri" panose="020F0502020204030204" charset="0"/>
            </a:endParaRPr>
          </a:p>
          <a:p>
            <a:pPr marL="285750" indent="-285750" algn="just">
              <a:lnSpc>
                <a:spcPct val="150000"/>
              </a:lnSpc>
            </a:pP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2192000" cy="521970"/>
          </a:xfrm>
          <a:prstGeom prst="rect">
            <a:avLst/>
          </a:prstGeom>
          <a:noFill/>
        </p:spPr>
        <p:txBody>
          <a:bodyPr wrap="square" rtlCol="0">
            <a:spAutoFit/>
          </a:bodyPr>
          <a:lstStyle/>
          <a:p>
            <a:pPr algn="ctr"/>
            <a:r>
              <a:rPr lang="en-US" altLang="zh-CN" sz="2800" b="1" u="sng" dirty="0">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sym typeface="+mn-ea"/>
              </a:rPr>
              <a:t>Exploratory Data Analysis (EDA) Cont..</a:t>
            </a:r>
            <a:endParaRPr lang="zh-CN" altLang="en-US" sz="2800" b="1" dirty="0">
              <a:solidFill>
                <a:srgbClr val="08181A"/>
              </a:solidFill>
              <a:latin typeface="Microsoft YaHei" panose="020B0503020204020204" pitchFamily="34" charset="-122"/>
              <a:ea typeface="Microsoft YaHei" panose="020B0503020204020204" pitchFamily="34" charset="-122"/>
              <a:cs typeface="+mj-cs"/>
            </a:endParaRPr>
          </a:p>
        </p:txBody>
      </p:sp>
      <p:sp>
        <p:nvSpPr>
          <p:cNvPr id="4" name="Text Box 3"/>
          <p:cNvSpPr txBox="1"/>
          <p:nvPr/>
        </p:nvSpPr>
        <p:spPr>
          <a:xfrm>
            <a:off x="61595" y="521970"/>
            <a:ext cx="12130405" cy="660082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While checking for unique values of column Transmission it was found that it was having unique values Manual, Automatic and  MAnual. As Manual and MAnual are same. So replaced MAnual with Manual.</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While checking for unique values of column owners it was found that it was having values 1st owner, 2nd owner and 3rd owner. As it was an string data type column replaced 1st with First, 2nd with Second and 3rd with Third.</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Than separated categorical and numeric features according to the data types.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Performed uni-variate, bi-variate and multi-variate analysis by plotting Dist plot, Count plot, Pie plot, Bar plot and Line plot.</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Than checked for Top 50 highest priced cars from the dataset.</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Encoded the categorical features by using Label encoded method.</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Used bar plot to check the correlation between the features and the label and after with the help of heatmap checked whether there is multicollinearity present or not among the features. So found that there was no multicollinearity problem within the features.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Checked whether there are any outliers present or not using box plot on numerical data columns and found that in column year and kms driven was having outliers so by using z-score method removed outliers.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Checked for skewness on numerical data columns and found that  column year was having skewness, so by using power transform method treated the skewness of that particular columns.</a:t>
            </a:r>
            <a:endParaRPr lang="en-US">
              <a:latin typeface="Calibri" panose="020F0502020204030204" charset="0"/>
              <a:cs typeface="Calibri" panose="020F0502020204030204" charset="0"/>
            </a:endParaRP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复合">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15962</Words>
  <Application>WPS Presentation</Application>
  <PresentationFormat>自定义</PresentationFormat>
  <Paragraphs>290</Paragraphs>
  <Slides>30</Slides>
  <Notes>26</Notes>
  <HiddenSlides>0</HiddenSlides>
  <MMClips>0</MMClips>
  <ScaleCrop>false</ScaleCrop>
  <HeadingPairs>
    <vt:vector size="6" baseType="variant">
      <vt:variant>
        <vt:lpstr>已用的字体</vt:lpstr>
      </vt:variant>
      <vt:variant>
        <vt:i4>30</vt:i4>
      </vt:variant>
      <vt:variant>
        <vt:lpstr>主题</vt:lpstr>
      </vt:variant>
      <vt:variant>
        <vt:i4>1</vt:i4>
      </vt:variant>
      <vt:variant>
        <vt:lpstr>幻灯片标题</vt:lpstr>
      </vt:variant>
      <vt:variant>
        <vt:i4>30</vt:i4>
      </vt:variant>
    </vt:vector>
  </HeadingPairs>
  <TitlesOfParts>
    <vt:vector size="61" baseType="lpstr">
      <vt:lpstr>Arial</vt:lpstr>
      <vt:lpstr>SimSun</vt:lpstr>
      <vt:lpstr>Wingdings</vt:lpstr>
      <vt:lpstr>Courier New</vt:lpstr>
      <vt:lpstr>Microsoft YaHei</vt:lpstr>
      <vt:lpstr>Impact</vt:lpstr>
      <vt:lpstr>Gulim</vt:lpstr>
      <vt:lpstr>Malgun Gothic</vt:lpstr>
      <vt:lpstr>Palatino Linotype</vt:lpstr>
      <vt:lpstr>Arial Unicode MS</vt:lpstr>
      <vt:lpstr>Century Gothic</vt:lpstr>
      <vt:lpstr>Calibri</vt:lpstr>
      <vt:lpstr>DFPYanKaiW5-B5</vt:lpstr>
      <vt:lpstr>DFKai-SB</vt:lpstr>
      <vt:lpstr>DFLiSong-Lt</vt:lpstr>
      <vt:lpstr>Batang</vt:lpstr>
      <vt:lpstr>Constantia</vt:lpstr>
      <vt:lpstr>BankGothic Md BT</vt:lpstr>
      <vt:lpstr>Yu Gothic UI Semibold</vt:lpstr>
      <vt:lpstr>Algerian</vt:lpstr>
      <vt:lpstr>KaiTi</vt:lpstr>
      <vt:lpstr>Adobe Myungjo Std M</vt:lpstr>
      <vt:lpstr>MS UI Gothic</vt:lpstr>
      <vt:lpstr>Calibri Light</vt:lpstr>
      <vt:lpstr>Wingdings</vt:lpstr>
      <vt:lpstr>Microsoft Sans Serif</vt:lpstr>
      <vt:lpstr>Century</vt:lpstr>
      <vt:lpstr>Times New Roman</vt:lpstr>
      <vt:lpstr>Cascadia Code SemiLight</vt:lpstr>
      <vt:lpstr>Microsoft YaHei Light</vt:lpstr>
      <vt:lpstr>主管人员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Aatish Kalangutkar</cp:lastModifiedBy>
  <cp:revision>319</cp:revision>
  <dcterms:created xsi:type="dcterms:W3CDTF">2014-12-01T05:17:00Z</dcterms:created>
  <dcterms:modified xsi:type="dcterms:W3CDTF">2023-02-08T09:50:27Z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1033-11.2.0.11440</vt:lpwstr>
  </property>
  <property fmtid="{D5CDD505-2E9C-101B-9397-08002B2CF9AE}" pid="3" name="ICV">
    <vt:lpwstr>AB780488E58E4EA794A016063CE1CE61</vt:lpwstr>
  </property>
</Properties>
</file>