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8"/>
  </p:notesMasterIdLst>
  <p:sldIdLst>
    <p:sldId id="256" r:id="rId2"/>
    <p:sldId id="258"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59"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F04040-1A14-4AB5-896F-4A1083D586AF}" type="datetimeFigureOut">
              <a:rPr lang="en-US" smtClean="0"/>
              <a:pPr/>
              <a:t>01-01-2012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F1D66C-FCE8-435D-95BB-07E5DBDFF2F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EF1D66C-FCE8-435D-95BB-07E5DBDFF2FC}"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EF1D66C-FCE8-435D-95BB-07E5DBDFF2FC}"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EB20B73B-AA1A-4FEB-B4A9-A06E9D83E147}" type="datetime1">
              <a:rPr lang="en-US" smtClean="0"/>
              <a:t>01-01-2012</a:t>
            </a:fld>
            <a:endParaRPr lang="en-US"/>
          </a:p>
        </p:txBody>
      </p:sp>
      <p:sp>
        <p:nvSpPr>
          <p:cNvPr id="19" name="Footer Placeholder 18"/>
          <p:cNvSpPr>
            <a:spLocks noGrp="1"/>
          </p:cNvSpPr>
          <p:nvPr>
            <p:ph type="ftr" sz="quarter" idx="11"/>
          </p:nvPr>
        </p:nvSpPr>
        <p:spPr/>
        <p:txBody>
          <a:bodyPr/>
          <a:lstStyle/>
          <a:p>
            <a:r>
              <a:rPr lang="en-US" smtClean="0"/>
              <a:t>G21CP47</a:t>
            </a:r>
            <a:endParaRPr lang="en-US"/>
          </a:p>
        </p:txBody>
      </p:sp>
      <p:sp>
        <p:nvSpPr>
          <p:cNvPr id="27" name="Slide Number Placeholder 26"/>
          <p:cNvSpPr>
            <a:spLocks noGrp="1"/>
          </p:cNvSpPr>
          <p:nvPr>
            <p:ph type="sldNum" sz="quarter" idx="12"/>
          </p:nvPr>
        </p:nvSpPr>
        <p:spPr/>
        <p:txBody>
          <a:bodyPr/>
          <a:lstStyle/>
          <a:p>
            <a:fld id="{7FE0588B-AB39-4A52-9451-86D20FEF6CC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5CC1398-34C3-40C8-9F2C-3AB799B63E91}" type="datetime1">
              <a:rPr lang="en-US" smtClean="0"/>
              <a:t>01-01-2012</a:t>
            </a:fld>
            <a:endParaRPr lang="en-US"/>
          </a:p>
        </p:txBody>
      </p:sp>
      <p:sp>
        <p:nvSpPr>
          <p:cNvPr id="5" name="Footer Placeholder 4"/>
          <p:cNvSpPr>
            <a:spLocks noGrp="1"/>
          </p:cNvSpPr>
          <p:nvPr>
            <p:ph type="ftr" sz="quarter" idx="11"/>
          </p:nvPr>
        </p:nvSpPr>
        <p:spPr/>
        <p:txBody>
          <a:bodyPr/>
          <a:lstStyle/>
          <a:p>
            <a:r>
              <a:rPr lang="en-US" smtClean="0"/>
              <a:t>G21CP47</a:t>
            </a:r>
            <a:endParaRPr lang="en-US"/>
          </a:p>
        </p:txBody>
      </p:sp>
      <p:sp>
        <p:nvSpPr>
          <p:cNvPr id="6" name="Slide Number Placeholder 5"/>
          <p:cNvSpPr>
            <a:spLocks noGrp="1"/>
          </p:cNvSpPr>
          <p:nvPr>
            <p:ph type="sldNum" sz="quarter" idx="12"/>
          </p:nvPr>
        </p:nvSpPr>
        <p:spPr/>
        <p:txBody>
          <a:bodyPr/>
          <a:lstStyle/>
          <a:p>
            <a:fld id="{7FE0588B-AB39-4A52-9451-86D20FEF6CC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F398E41-E354-418F-A470-4F311EE9AB95}" type="datetime1">
              <a:rPr lang="en-US" smtClean="0"/>
              <a:t>01-01-2012</a:t>
            </a:fld>
            <a:endParaRPr lang="en-US"/>
          </a:p>
        </p:txBody>
      </p:sp>
      <p:sp>
        <p:nvSpPr>
          <p:cNvPr id="5" name="Footer Placeholder 4"/>
          <p:cNvSpPr>
            <a:spLocks noGrp="1"/>
          </p:cNvSpPr>
          <p:nvPr>
            <p:ph type="ftr" sz="quarter" idx="11"/>
          </p:nvPr>
        </p:nvSpPr>
        <p:spPr/>
        <p:txBody>
          <a:bodyPr/>
          <a:lstStyle/>
          <a:p>
            <a:r>
              <a:rPr lang="en-US" smtClean="0"/>
              <a:t>G21CP47</a:t>
            </a:r>
            <a:endParaRPr lang="en-US"/>
          </a:p>
        </p:txBody>
      </p:sp>
      <p:sp>
        <p:nvSpPr>
          <p:cNvPr id="6" name="Slide Number Placeholder 5"/>
          <p:cNvSpPr>
            <a:spLocks noGrp="1"/>
          </p:cNvSpPr>
          <p:nvPr>
            <p:ph type="sldNum" sz="quarter" idx="12"/>
          </p:nvPr>
        </p:nvSpPr>
        <p:spPr/>
        <p:txBody>
          <a:bodyPr/>
          <a:lstStyle/>
          <a:p>
            <a:fld id="{7FE0588B-AB39-4A52-9451-86D20FEF6CC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14360FE-2AA6-4BE6-ABB7-CECBCA1380DE}" type="datetime1">
              <a:rPr lang="en-US" smtClean="0"/>
              <a:t>01-01-2012</a:t>
            </a:fld>
            <a:endParaRPr lang="en-US"/>
          </a:p>
        </p:txBody>
      </p:sp>
      <p:sp>
        <p:nvSpPr>
          <p:cNvPr id="5" name="Footer Placeholder 4"/>
          <p:cNvSpPr>
            <a:spLocks noGrp="1"/>
          </p:cNvSpPr>
          <p:nvPr>
            <p:ph type="ftr" sz="quarter" idx="11"/>
          </p:nvPr>
        </p:nvSpPr>
        <p:spPr/>
        <p:txBody>
          <a:bodyPr/>
          <a:lstStyle/>
          <a:p>
            <a:r>
              <a:rPr lang="en-US" smtClean="0"/>
              <a:t>G21CP47</a:t>
            </a:r>
            <a:endParaRPr lang="en-US"/>
          </a:p>
        </p:txBody>
      </p:sp>
      <p:sp>
        <p:nvSpPr>
          <p:cNvPr id="6" name="Slide Number Placeholder 5"/>
          <p:cNvSpPr>
            <a:spLocks noGrp="1"/>
          </p:cNvSpPr>
          <p:nvPr>
            <p:ph type="sldNum" sz="quarter" idx="12"/>
          </p:nvPr>
        </p:nvSpPr>
        <p:spPr/>
        <p:txBody>
          <a:bodyPr/>
          <a:lstStyle/>
          <a:p>
            <a:fld id="{7FE0588B-AB39-4A52-9451-86D20FEF6CC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0CA7EDB-37C0-4C43-8FD7-1777A684769D}" type="datetime1">
              <a:rPr lang="en-US" smtClean="0"/>
              <a:t>01-01-2012</a:t>
            </a:fld>
            <a:endParaRPr lang="en-US"/>
          </a:p>
        </p:txBody>
      </p:sp>
      <p:sp>
        <p:nvSpPr>
          <p:cNvPr id="5" name="Footer Placeholder 4"/>
          <p:cNvSpPr>
            <a:spLocks noGrp="1"/>
          </p:cNvSpPr>
          <p:nvPr>
            <p:ph type="ftr" sz="quarter" idx="11"/>
          </p:nvPr>
        </p:nvSpPr>
        <p:spPr/>
        <p:txBody>
          <a:bodyPr/>
          <a:lstStyle/>
          <a:p>
            <a:r>
              <a:rPr lang="en-US" smtClean="0"/>
              <a:t>G21CP47</a:t>
            </a:r>
            <a:endParaRPr lang="en-US"/>
          </a:p>
        </p:txBody>
      </p:sp>
      <p:sp>
        <p:nvSpPr>
          <p:cNvPr id="6" name="Slide Number Placeholder 5"/>
          <p:cNvSpPr>
            <a:spLocks noGrp="1"/>
          </p:cNvSpPr>
          <p:nvPr>
            <p:ph type="sldNum" sz="quarter" idx="12"/>
          </p:nvPr>
        </p:nvSpPr>
        <p:spPr/>
        <p:txBody>
          <a:bodyPr/>
          <a:lstStyle/>
          <a:p>
            <a:fld id="{7FE0588B-AB39-4A52-9451-86D20FEF6CC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869BEED-56E5-49A6-B568-87ECCB287880}" type="datetime1">
              <a:rPr lang="en-US" smtClean="0"/>
              <a:t>01-01-2012</a:t>
            </a:fld>
            <a:endParaRPr lang="en-US"/>
          </a:p>
        </p:txBody>
      </p:sp>
      <p:sp>
        <p:nvSpPr>
          <p:cNvPr id="6" name="Footer Placeholder 5"/>
          <p:cNvSpPr>
            <a:spLocks noGrp="1"/>
          </p:cNvSpPr>
          <p:nvPr>
            <p:ph type="ftr" sz="quarter" idx="11"/>
          </p:nvPr>
        </p:nvSpPr>
        <p:spPr/>
        <p:txBody>
          <a:bodyPr/>
          <a:lstStyle/>
          <a:p>
            <a:r>
              <a:rPr lang="en-US" smtClean="0"/>
              <a:t>G21CP47</a:t>
            </a:r>
            <a:endParaRPr lang="en-US"/>
          </a:p>
        </p:txBody>
      </p:sp>
      <p:sp>
        <p:nvSpPr>
          <p:cNvPr id="7" name="Slide Number Placeholder 6"/>
          <p:cNvSpPr>
            <a:spLocks noGrp="1"/>
          </p:cNvSpPr>
          <p:nvPr>
            <p:ph type="sldNum" sz="quarter" idx="12"/>
          </p:nvPr>
        </p:nvSpPr>
        <p:spPr/>
        <p:txBody>
          <a:bodyPr/>
          <a:lstStyle/>
          <a:p>
            <a:fld id="{7FE0588B-AB39-4A52-9451-86D20FEF6CC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099E61B-7145-4E20-852A-40BDC42286CC}" type="datetime1">
              <a:rPr lang="en-US" smtClean="0"/>
              <a:t>01-01-2012</a:t>
            </a:fld>
            <a:endParaRPr lang="en-US"/>
          </a:p>
        </p:txBody>
      </p:sp>
      <p:sp>
        <p:nvSpPr>
          <p:cNvPr id="8" name="Footer Placeholder 7"/>
          <p:cNvSpPr>
            <a:spLocks noGrp="1"/>
          </p:cNvSpPr>
          <p:nvPr>
            <p:ph type="ftr" sz="quarter" idx="11"/>
          </p:nvPr>
        </p:nvSpPr>
        <p:spPr/>
        <p:txBody>
          <a:bodyPr/>
          <a:lstStyle/>
          <a:p>
            <a:r>
              <a:rPr lang="en-US" smtClean="0"/>
              <a:t>G21CP47</a:t>
            </a:r>
            <a:endParaRPr lang="en-US"/>
          </a:p>
        </p:txBody>
      </p:sp>
      <p:sp>
        <p:nvSpPr>
          <p:cNvPr id="9" name="Slide Number Placeholder 8"/>
          <p:cNvSpPr>
            <a:spLocks noGrp="1"/>
          </p:cNvSpPr>
          <p:nvPr>
            <p:ph type="sldNum" sz="quarter" idx="12"/>
          </p:nvPr>
        </p:nvSpPr>
        <p:spPr/>
        <p:txBody>
          <a:bodyPr/>
          <a:lstStyle/>
          <a:p>
            <a:fld id="{7FE0588B-AB39-4A52-9451-86D20FEF6CC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36E5F8A-889D-4B7C-8772-9D527BE0686C}" type="datetime1">
              <a:rPr lang="en-US" smtClean="0"/>
              <a:t>01-01-2012</a:t>
            </a:fld>
            <a:endParaRPr lang="en-US"/>
          </a:p>
        </p:txBody>
      </p:sp>
      <p:sp>
        <p:nvSpPr>
          <p:cNvPr id="4" name="Footer Placeholder 3"/>
          <p:cNvSpPr>
            <a:spLocks noGrp="1"/>
          </p:cNvSpPr>
          <p:nvPr>
            <p:ph type="ftr" sz="quarter" idx="11"/>
          </p:nvPr>
        </p:nvSpPr>
        <p:spPr/>
        <p:txBody>
          <a:bodyPr/>
          <a:lstStyle/>
          <a:p>
            <a:r>
              <a:rPr lang="en-US" smtClean="0"/>
              <a:t>G21CP47</a:t>
            </a:r>
            <a:endParaRPr lang="en-US"/>
          </a:p>
        </p:txBody>
      </p:sp>
      <p:sp>
        <p:nvSpPr>
          <p:cNvPr id="5" name="Slide Number Placeholder 4"/>
          <p:cNvSpPr>
            <a:spLocks noGrp="1"/>
          </p:cNvSpPr>
          <p:nvPr>
            <p:ph type="sldNum" sz="quarter" idx="12"/>
          </p:nvPr>
        </p:nvSpPr>
        <p:spPr/>
        <p:txBody>
          <a:bodyPr/>
          <a:lstStyle/>
          <a:p>
            <a:fld id="{7FE0588B-AB39-4A52-9451-86D20FEF6CC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0E6B5D-9388-421C-8A91-25CDA69E598E}" type="datetime1">
              <a:rPr lang="en-US" smtClean="0"/>
              <a:t>01-01-2012</a:t>
            </a:fld>
            <a:endParaRPr lang="en-US"/>
          </a:p>
        </p:txBody>
      </p:sp>
      <p:sp>
        <p:nvSpPr>
          <p:cNvPr id="3" name="Footer Placeholder 2"/>
          <p:cNvSpPr>
            <a:spLocks noGrp="1"/>
          </p:cNvSpPr>
          <p:nvPr>
            <p:ph type="ftr" sz="quarter" idx="11"/>
          </p:nvPr>
        </p:nvSpPr>
        <p:spPr/>
        <p:txBody>
          <a:bodyPr/>
          <a:lstStyle/>
          <a:p>
            <a:r>
              <a:rPr lang="en-US" smtClean="0"/>
              <a:t>G21CP47</a:t>
            </a:r>
            <a:endParaRPr lang="en-US"/>
          </a:p>
        </p:txBody>
      </p:sp>
      <p:sp>
        <p:nvSpPr>
          <p:cNvPr id="4" name="Slide Number Placeholder 3"/>
          <p:cNvSpPr>
            <a:spLocks noGrp="1"/>
          </p:cNvSpPr>
          <p:nvPr>
            <p:ph type="sldNum" sz="quarter" idx="12"/>
          </p:nvPr>
        </p:nvSpPr>
        <p:spPr/>
        <p:txBody>
          <a:bodyPr/>
          <a:lstStyle/>
          <a:p>
            <a:fld id="{7FE0588B-AB39-4A52-9451-86D20FEF6CC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2E7ED9D-34A2-460B-97A6-CAD754450E7A}" type="datetime1">
              <a:rPr lang="en-US" smtClean="0"/>
              <a:t>01-01-2012</a:t>
            </a:fld>
            <a:endParaRPr lang="en-US"/>
          </a:p>
        </p:txBody>
      </p:sp>
      <p:sp>
        <p:nvSpPr>
          <p:cNvPr id="6" name="Footer Placeholder 5"/>
          <p:cNvSpPr>
            <a:spLocks noGrp="1"/>
          </p:cNvSpPr>
          <p:nvPr>
            <p:ph type="ftr" sz="quarter" idx="11"/>
          </p:nvPr>
        </p:nvSpPr>
        <p:spPr/>
        <p:txBody>
          <a:bodyPr/>
          <a:lstStyle/>
          <a:p>
            <a:r>
              <a:rPr lang="en-US" smtClean="0"/>
              <a:t>G21CP47</a:t>
            </a:r>
            <a:endParaRPr lang="en-US"/>
          </a:p>
        </p:txBody>
      </p:sp>
      <p:sp>
        <p:nvSpPr>
          <p:cNvPr id="7" name="Slide Number Placeholder 6"/>
          <p:cNvSpPr>
            <a:spLocks noGrp="1"/>
          </p:cNvSpPr>
          <p:nvPr>
            <p:ph type="sldNum" sz="quarter" idx="12"/>
          </p:nvPr>
        </p:nvSpPr>
        <p:spPr/>
        <p:txBody>
          <a:bodyPr/>
          <a:lstStyle/>
          <a:p>
            <a:fld id="{7FE0588B-AB39-4A52-9451-86D20FEF6CC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18F4AF7-CEDA-4DFE-914F-7663047B0619}" type="datetime1">
              <a:rPr lang="en-US" smtClean="0"/>
              <a:t>01-01-2012</a:t>
            </a:fld>
            <a:endParaRPr lang="en-US"/>
          </a:p>
        </p:txBody>
      </p:sp>
      <p:sp>
        <p:nvSpPr>
          <p:cNvPr id="6" name="Footer Placeholder 5"/>
          <p:cNvSpPr>
            <a:spLocks noGrp="1"/>
          </p:cNvSpPr>
          <p:nvPr>
            <p:ph type="ftr" sz="quarter" idx="11"/>
          </p:nvPr>
        </p:nvSpPr>
        <p:spPr/>
        <p:txBody>
          <a:bodyPr/>
          <a:lstStyle/>
          <a:p>
            <a:r>
              <a:rPr lang="en-US" smtClean="0"/>
              <a:t>G21CP47</a:t>
            </a:r>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7FE0588B-AB39-4A52-9451-86D20FEF6CC0}"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A9BAD97-DBD1-472E-AA25-C31E724AF405}" type="datetime1">
              <a:rPr lang="en-US" smtClean="0"/>
              <a:t>01-01-2012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G21CP47</a:t>
            </a: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FE0588B-AB39-4A52-9451-86D20FEF6CC0}"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228600"/>
            <a:ext cx="9144000" cy="1219200"/>
          </a:xfrm>
        </p:spPr>
        <p:txBody>
          <a:bodyPr>
            <a:noAutofit/>
          </a:bodyPr>
          <a:lstStyle/>
          <a:p>
            <a:pPr algn="ctr"/>
            <a:r>
              <a:rPr lang="en-US" sz="4000" dirty="0" smtClean="0"/>
              <a:t>Fundamentals of Electrical and Electronics</a:t>
            </a:r>
            <a:br>
              <a:rPr lang="en-US" sz="4000" dirty="0" smtClean="0"/>
            </a:br>
            <a:r>
              <a:rPr lang="en-US" sz="4000" dirty="0" smtClean="0"/>
              <a:t>(4300018)</a:t>
            </a:r>
            <a:endParaRPr lang="en-US" sz="4000" dirty="0"/>
          </a:p>
        </p:txBody>
      </p:sp>
      <p:sp>
        <p:nvSpPr>
          <p:cNvPr id="3" name="Subtitle 2"/>
          <p:cNvSpPr>
            <a:spLocks noGrp="1"/>
          </p:cNvSpPr>
          <p:nvPr>
            <p:ph type="subTitle" idx="1"/>
          </p:nvPr>
        </p:nvSpPr>
        <p:spPr>
          <a:xfrm>
            <a:off x="0" y="2057400"/>
            <a:ext cx="9144000" cy="4800600"/>
          </a:xfrm>
        </p:spPr>
        <p:txBody>
          <a:bodyPr/>
          <a:lstStyle/>
          <a:p>
            <a:pPr algn="ctr"/>
            <a:r>
              <a:rPr lang="en-US" dirty="0" smtClean="0"/>
              <a:t>Micro project Topic:- Diode &amp; Rectifiers </a:t>
            </a:r>
          </a:p>
          <a:p>
            <a:pPr algn="ctr"/>
            <a:endParaRPr lang="en-US" dirty="0" smtClean="0"/>
          </a:p>
          <a:p>
            <a:pPr algn="ctr"/>
            <a:endParaRPr lang="en-US" dirty="0" smtClean="0"/>
          </a:p>
          <a:p>
            <a:pPr algn="ctr"/>
            <a:endParaRPr lang="en-US" dirty="0" smtClean="0"/>
          </a:p>
          <a:p>
            <a:pPr algn="ctr"/>
            <a:endParaRPr lang="en-US" dirty="0" smtClean="0"/>
          </a:p>
          <a:p>
            <a:pPr algn="ctr"/>
            <a:r>
              <a:rPr lang="en-US" dirty="0" smtClean="0"/>
              <a:t>By</a:t>
            </a:r>
          </a:p>
          <a:p>
            <a:pPr algn="ctr"/>
            <a:r>
              <a:rPr lang="en-US" dirty="0" smtClean="0">
                <a:latin typeface="Algerian" pitchFamily="82" charset="0"/>
              </a:rPr>
              <a:t>Roll no:- G21Cp47</a:t>
            </a:r>
          </a:p>
          <a:p>
            <a:pPr algn="ctr"/>
            <a:r>
              <a:rPr lang="en-US" dirty="0" smtClean="0"/>
              <a:t>Krish Makwana.</a:t>
            </a:r>
            <a:endParaRPr lang="en-US" dirty="0"/>
          </a:p>
        </p:txBody>
      </p:sp>
      <p:sp>
        <p:nvSpPr>
          <p:cNvPr id="6" name="Slide Number Placeholder 5"/>
          <p:cNvSpPr>
            <a:spLocks noGrp="1"/>
          </p:cNvSpPr>
          <p:nvPr>
            <p:ph type="sldNum" sz="quarter" idx="12"/>
          </p:nvPr>
        </p:nvSpPr>
        <p:spPr/>
        <p:txBody>
          <a:bodyPr/>
          <a:lstStyle/>
          <a:p>
            <a:fld id="{7FE0588B-AB39-4A52-9451-86D20FEF6CC0}" type="slidenum">
              <a:rPr lang="en-US" smtClean="0"/>
              <a:pPr/>
              <a:t>1</a:t>
            </a:fld>
            <a:endParaRPr lang="en-US"/>
          </a:p>
        </p:txBody>
      </p:sp>
      <p:sp>
        <p:nvSpPr>
          <p:cNvPr id="7" name="Footer Placeholder 6"/>
          <p:cNvSpPr>
            <a:spLocks noGrp="1"/>
          </p:cNvSpPr>
          <p:nvPr>
            <p:ph type="ftr" sz="quarter" idx="11"/>
          </p:nvPr>
        </p:nvSpPr>
        <p:spPr/>
        <p:txBody>
          <a:bodyPr/>
          <a:lstStyle/>
          <a:p>
            <a:r>
              <a:rPr lang="en-US" smtClean="0"/>
              <a:t>G21CP47</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pPr algn="ctr"/>
            <a:r>
              <a:rPr lang="en-US" dirty="0" smtClean="0">
                <a:solidFill>
                  <a:schemeClr val="tx1"/>
                </a:solidFill>
              </a:rPr>
              <a:t>Rectifier</a:t>
            </a:r>
            <a:endParaRPr lang="en-US" dirty="0">
              <a:solidFill>
                <a:schemeClr val="tx1"/>
              </a:solidFill>
            </a:endParaRPr>
          </a:p>
        </p:txBody>
      </p:sp>
      <p:sp>
        <p:nvSpPr>
          <p:cNvPr id="3" name="Content Placeholder 2"/>
          <p:cNvSpPr>
            <a:spLocks noGrp="1"/>
          </p:cNvSpPr>
          <p:nvPr>
            <p:ph idx="1"/>
          </p:nvPr>
        </p:nvSpPr>
        <p:spPr>
          <a:xfrm>
            <a:off x="0" y="1143000"/>
            <a:ext cx="9296400" cy="3810000"/>
          </a:xfrm>
        </p:spPr>
        <p:txBody>
          <a:bodyPr>
            <a:normAutofit fontScale="92500" lnSpcReduction="10000"/>
          </a:bodyPr>
          <a:lstStyle/>
          <a:p>
            <a:r>
              <a:rPr lang="en-US" dirty="0" smtClean="0"/>
              <a:t>A rectifier is an device which converts alternative current into direct current  and this process is called rectification.</a:t>
            </a:r>
          </a:p>
          <a:p>
            <a:pPr>
              <a:buFont typeface="Wingdings" pitchFamily="2" charset="2"/>
              <a:buChar char="Ø"/>
            </a:pPr>
            <a:r>
              <a:rPr lang="en-US" b="1" dirty="0" smtClean="0"/>
              <a:t>Half-wave rectifier:</a:t>
            </a:r>
          </a:p>
          <a:p>
            <a:r>
              <a:rPr lang="en-US" dirty="0" smtClean="0"/>
              <a:t> It is the simplest type of rectifier, which is made with just one diode.</a:t>
            </a:r>
          </a:p>
          <a:p>
            <a:pPr marL="571500" indent="-571500">
              <a:buFont typeface="+mj-lt"/>
              <a:buAutoNum type="romanLcPeriod"/>
            </a:pPr>
            <a:r>
              <a:rPr lang="en-US" dirty="0" smtClean="0"/>
              <a:t>When the voltage of the alternating current is positive, the diode becomes forward-biased and current flows through it.</a:t>
            </a:r>
          </a:p>
          <a:p>
            <a:pPr marL="571500" indent="-571500">
              <a:buFont typeface="+mj-lt"/>
              <a:buAutoNum type="romanLcPeriod"/>
            </a:pPr>
            <a:r>
              <a:rPr lang="en-US" dirty="0" smtClean="0"/>
              <a:t>When the voltage is negative, the diode is reverse-biased and the current stops.</a:t>
            </a:r>
          </a:p>
          <a:p>
            <a:pPr>
              <a:buNone/>
            </a:pPr>
            <a:r>
              <a:rPr lang="en-US" b="1" dirty="0" smtClean="0"/>
              <a:t>  </a:t>
            </a:r>
          </a:p>
          <a:p>
            <a:endParaRPr lang="en-US" dirty="0"/>
          </a:p>
        </p:txBody>
      </p:sp>
      <p:pic>
        <p:nvPicPr>
          <p:cNvPr id="6" name="Picture 5" descr="IMG-20220131-WA0019.jpg"/>
          <p:cNvPicPr>
            <a:picLocks noChangeAspect="1"/>
          </p:cNvPicPr>
          <p:nvPr/>
        </p:nvPicPr>
        <p:blipFill>
          <a:blip r:embed="rId2"/>
          <a:srcRect l="59825" t="26667" b="46666"/>
          <a:stretch>
            <a:fillRect/>
          </a:stretch>
        </p:blipFill>
        <p:spPr>
          <a:xfrm>
            <a:off x="2971800" y="4267200"/>
            <a:ext cx="5105400" cy="2362200"/>
          </a:xfrm>
          <a:prstGeom prst="rect">
            <a:avLst/>
          </a:prstGeom>
        </p:spPr>
      </p:pic>
      <p:sp>
        <p:nvSpPr>
          <p:cNvPr id="7" name="Slide Number Placeholder 6"/>
          <p:cNvSpPr>
            <a:spLocks noGrp="1"/>
          </p:cNvSpPr>
          <p:nvPr>
            <p:ph type="sldNum" sz="quarter" idx="12"/>
          </p:nvPr>
        </p:nvSpPr>
        <p:spPr/>
        <p:txBody>
          <a:bodyPr/>
          <a:lstStyle/>
          <a:p>
            <a:fld id="{7FE0588B-AB39-4A52-9451-86D20FEF6CC0}" type="slidenum">
              <a:rPr lang="en-US" smtClean="0">
                <a:solidFill>
                  <a:schemeClr val="tx1"/>
                </a:solidFill>
              </a:rPr>
              <a:pPr/>
              <a:t>10</a:t>
            </a:fld>
            <a:endParaRPr lang="en-US" dirty="0">
              <a:solidFill>
                <a:schemeClr val="tx1"/>
              </a:solidFill>
            </a:endParaRPr>
          </a:p>
        </p:txBody>
      </p:sp>
      <p:sp>
        <p:nvSpPr>
          <p:cNvPr id="8" name="Footer Placeholder 7"/>
          <p:cNvSpPr>
            <a:spLocks noGrp="1"/>
          </p:cNvSpPr>
          <p:nvPr>
            <p:ph type="ftr" sz="quarter" idx="11"/>
          </p:nvPr>
        </p:nvSpPr>
        <p:spPr/>
        <p:txBody>
          <a:bodyPr/>
          <a:lstStyle/>
          <a:p>
            <a:r>
              <a:rPr lang="en-US" smtClean="0">
                <a:solidFill>
                  <a:schemeClr val="tx1"/>
                </a:solidFill>
              </a:rPr>
              <a:t>G21CP47</a:t>
            </a:r>
            <a:endParaRPr lang="en-US" dirty="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fontScale="90000"/>
          </a:bodyPr>
          <a:lstStyle/>
          <a:p>
            <a:pPr>
              <a:buFont typeface="Wingdings" pitchFamily="2" charset="2"/>
              <a:buChar char="Ø"/>
            </a:pPr>
            <a:r>
              <a:rPr lang="en-US" dirty="0" smtClean="0">
                <a:solidFill>
                  <a:schemeClr val="tx1"/>
                </a:solidFill>
              </a:rPr>
              <a:t>Full wave rectifier:</a:t>
            </a:r>
            <a:endParaRPr lang="en-US" dirty="0">
              <a:solidFill>
                <a:schemeClr val="tx1"/>
              </a:solidFill>
            </a:endParaRPr>
          </a:p>
        </p:txBody>
      </p:sp>
      <p:sp>
        <p:nvSpPr>
          <p:cNvPr id="3" name="Content Placeholder 2"/>
          <p:cNvSpPr>
            <a:spLocks noGrp="1"/>
          </p:cNvSpPr>
          <p:nvPr>
            <p:ph idx="1"/>
          </p:nvPr>
        </p:nvSpPr>
        <p:spPr>
          <a:xfrm>
            <a:off x="0" y="990600"/>
            <a:ext cx="9144000" cy="5867400"/>
          </a:xfrm>
        </p:spPr>
        <p:txBody>
          <a:bodyPr/>
          <a:lstStyle/>
          <a:p>
            <a:r>
              <a:rPr lang="en-US" dirty="0" smtClean="0"/>
              <a:t>The rectifier is essentially made of two half wave rectifiers, and we can be made with two diodes.</a:t>
            </a:r>
          </a:p>
          <a:p>
            <a:pPr marL="571500" indent="-571500">
              <a:buFont typeface="+mj-lt"/>
              <a:buAutoNum type="romanLcPeriod"/>
            </a:pPr>
            <a:r>
              <a:rPr lang="en-US" dirty="0" smtClean="0"/>
              <a:t>When the voltage of the alternating current is positive, one of the diodes become forward biased whereas the other gets reverse biased, current flows through the forward biased diode.</a:t>
            </a:r>
          </a:p>
          <a:p>
            <a:pPr marL="571500" indent="-571500">
              <a:buFont typeface="+mj-lt"/>
              <a:buAutoNum type="romanLcPeriod"/>
            </a:pPr>
            <a:r>
              <a:rPr lang="en-US" dirty="0" smtClean="0"/>
              <a:t>When the voltage of the alternating current is </a:t>
            </a:r>
            <a:r>
              <a:rPr lang="en-US" dirty="0" smtClean="0"/>
              <a:t>negative, the previous reversed biased diode becomes forward biased whereas the other gets reverse biased. Hence, current flows through the forward biased diode.</a:t>
            </a:r>
          </a:p>
          <a:p>
            <a:pPr marL="571500" indent="-571500">
              <a:buFont typeface="+mj-lt"/>
              <a:buAutoNum type="romanLcPeriod"/>
            </a:pPr>
            <a:r>
              <a:rPr lang="en-US" dirty="0" smtClean="0"/>
              <a:t>Thus, current flows at least through one of the diodes at a time.</a:t>
            </a:r>
            <a:endParaRPr lang="en-US" dirty="0"/>
          </a:p>
        </p:txBody>
      </p:sp>
      <p:sp>
        <p:nvSpPr>
          <p:cNvPr id="7" name="Slide Number Placeholder 6"/>
          <p:cNvSpPr>
            <a:spLocks noGrp="1"/>
          </p:cNvSpPr>
          <p:nvPr>
            <p:ph type="sldNum" sz="quarter" idx="12"/>
          </p:nvPr>
        </p:nvSpPr>
        <p:spPr/>
        <p:txBody>
          <a:bodyPr/>
          <a:lstStyle/>
          <a:p>
            <a:fld id="{7FE0588B-AB39-4A52-9451-86D20FEF6CC0}" type="slidenum">
              <a:rPr lang="en-US" smtClean="0">
                <a:solidFill>
                  <a:schemeClr val="tx1"/>
                </a:solidFill>
              </a:rPr>
              <a:pPr/>
              <a:t>11</a:t>
            </a:fld>
            <a:endParaRPr lang="en-US" dirty="0">
              <a:solidFill>
                <a:schemeClr val="tx1"/>
              </a:solidFill>
            </a:endParaRPr>
          </a:p>
        </p:txBody>
      </p:sp>
      <p:sp>
        <p:nvSpPr>
          <p:cNvPr id="8" name="Footer Placeholder 7"/>
          <p:cNvSpPr>
            <a:spLocks noGrp="1"/>
          </p:cNvSpPr>
          <p:nvPr>
            <p:ph type="ftr" sz="quarter" idx="11"/>
          </p:nvPr>
        </p:nvSpPr>
        <p:spPr/>
        <p:txBody>
          <a:bodyPr/>
          <a:lstStyle/>
          <a:p>
            <a:r>
              <a:rPr lang="en-US" smtClean="0">
                <a:solidFill>
                  <a:schemeClr val="tx1"/>
                </a:solidFill>
              </a:rPr>
              <a:t>G21CP47</a:t>
            </a:r>
            <a:endParaRPr lang="en-US" dirty="0">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pPr>
              <a:buFont typeface="Wingdings" pitchFamily="2" charset="2"/>
              <a:buChar char="Ø"/>
            </a:pPr>
            <a:r>
              <a:rPr lang="en-US" dirty="0" smtClean="0">
                <a:solidFill>
                  <a:schemeClr val="tx1"/>
                </a:solidFill>
              </a:rPr>
              <a:t>Full wave rectifier:</a:t>
            </a:r>
            <a:endParaRPr lang="en-US" dirty="0"/>
          </a:p>
        </p:txBody>
      </p:sp>
      <p:sp>
        <p:nvSpPr>
          <p:cNvPr id="3" name="Content Placeholder 2"/>
          <p:cNvSpPr>
            <a:spLocks noGrp="1"/>
          </p:cNvSpPr>
          <p:nvPr>
            <p:ph idx="1"/>
          </p:nvPr>
        </p:nvSpPr>
        <p:spPr>
          <a:xfrm>
            <a:off x="228600" y="1447800"/>
            <a:ext cx="8458200" cy="4876800"/>
          </a:xfrm>
        </p:spPr>
        <p:txBody>
          <a:bodyPr/>
          <a:lstStyle/>
          <a:p>
            <a:pPr>
              <a:buNone/>
            </a:pPr>
            <a:endParaRPr lang="en-US" dirty="0"/>
          </a:p>
        </p:txBody>
      </p:sp>
      <p:pic>
        <p:nvPicPr>
          <p:cNvPr id="6" name="Picture 5" descr="IMG-20220131-WA0017.jpg"/>
          <p:cNvPicPr>
            <a:picLocks noChangeAspect="1"/>
          </p:cNvPicPr>
          <p:nvPr/>
        </p:nvPicPr>
        <p:blipFill>
          <a:blip r:embed="rId2"/>
          <a:srcRect t="16667" r="-377" b="45370"/>
          <a:stretch>
            <a:fillRect/>
          </a:stretch>
        </p:blipFill>
        <p:spPr>
          <a:xfrm>
            <a:off x="228600" y="1371600"/>
            <a:ext cx="8534400" cy="4953000"/>
          </a:xfrm>
          <a:prstGeom prst="rect">
            <a:avLst/>
          </a:prstGeom>
        </p:spPr>
      </p:pic>
      <p:sp>
        <p:nvSpPr>
          <p:cNvPr id="7" name="Slide Number Placeholder 6"/>
          <p:cNvSpPr>
            <a:spLocks noGrp="1"/>
          </p:cNvSpPr>
          <p:nvPr>
            <p:ph type="sldNum" sz="quarter" idx="12"/>
          </p:nvPr>
        </p:nvSpPr>
        <p:spPr>
          <a:xfrm>
            <a:off x="8153400" y="6324600"/>
            <a:ext cx="762000" cy="365125"/>
          </a:xfrm>
        </p:spPr>
        <p:txBody>
          <a:bodyPr/>
          <a:lstStyle/>
          <a:p>
            <a:fld id="{7FE0588B-AB39-4A52-9451-86D20FEF6CC0}" type="slidenum">
              <a:rPr lang="en-US" smtClean="0">
                <a:solidFill>
                  <a:schemeClr val="tx1"/>
                </a:solidFill>
              </a:rPr>
              <a:pPr/>
              <a:t>12</a:t>
            </a:fld>
            <a:endParaRPr lang="en-US" dirty="0">
              <a:solidFill>
                <a:schemeClr val="tx1"/>
              </a:solidFill>
            </a:endParaRPr>
          </a:p>
        </p:txBody>
      </p:sp>
      <p:sp>
        <p:nvSpPr>
          <p:cNvPr id="8" name="Footer Placeholder 7"/>
          <p:cNvSpPr>
            <a:spLocks noGrp="1"/>
          </p:cNvSpPr>
          <p:nvPr>
            <p:ph type="ftr" sz="quarter" idx="11"/>
          </p:nvPr>
        </p:nvSpPr>
        <p:spPr/>
        <p:txBody>
          <a:bodyPr/>
          <a:lstStyle/>
          <a:p>
            <a:r>
              <a:rPr lang="en-US" smtClean="0">
                <a:solidFill>
                  <a:schemeClr val="tx1"/>
                </a:solidFill>
              </a:rPr>
              <a:t>G21CP47</a:t>
            </a:r>
            <a:endParaRPr lang="en-US" dirty="0">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pPr>
              <a:buFont typeface="Wingdings" pitchFamily="2" charset="2"/>
              <a:buChar char="Ø"/>
            </a:pPr>
            <a:r>
              <a:rPr lang="en-US" dirty="0" smtClean="0">
                <a:solidFill>
                  <a:schemeClr val="tx1"/>
                </a:solidFill>
              </a:rPr>
              <a:t>Bridge rectifier:</a:t>
            </a:r>
            <a:endParaRPr lang="en-US" dirty="0">
              <a:solidFill>
                <a:schemeClr val="tx1"/>
              </a:solidFill>
            </a:endParaRPr>
          </a:p>
        </p:txBody>
      </p:sp>
      <p:sp>
        <p:nvSpPr>
          <p:cNvPr id="3" name="Content Placeholder 2"/>
          <p:cNvSpPr>
            <a:spLocks noGrp="1"/>
          </p:cNvSpPr>
          <p:nvPr>
            <p:ph idx="1"/>
          </p:nvPr>
        </p:nvSpPr>
        <p:spPr>
          <a:xfrm>
            <a:off x="0" y="1219200"/>
            <a:ext cx="9144000" cy="5105400"/>
          </a:xfrm>
        </p:spPr>
        <p:txBody>
          <a:bodyPr/>
          <a:lstStyle/>
          <a:p>
            <a:r>
              <a:rPr lang="en-US" dirty="0" smtClean="0"/>
              <a:t>A bridge rectifier is an arrangement of four or more diodes in a bridge circuit configuration which provides the same output polarity for either input polarity. It is used for converting an alternating current input into a direct current  output.</a:t>
            </a:r>
          </a:p>
          <a:p>
            <a:pPr marL="571500" indent="-571500">
              <a:buFont typeface="+mj-lt"/>
              <a:buAutoNum type="romanLcPeriod"/>
            </a:pPr>
            <a:r>
              <a:rPr lang="en-US" dirty="0" smtClean="0"/>
              <a:t>The main advantage of this bridge circuit is that it does not require a special center tapped transformer, thereby reducing its size and cost.</a:t>
            </a:r>
          </a:p>
          <a:p>
            <a:pPr marL="571500" indent="-571500">
              <a:buFont typeface="+mj-lt"/>
              <a:buAutoNum type="romanLcPeriod"/>
            </a:pPr>
            <a:r>
              <a:rPr lang="en-US" dirty="0" smtClean="0"/>
              <a:t>The single secondary winding is connected to one side of the diode bridge network and the load to the other side as show below.</a:t>
            </a:r>
            <a:endParaRPr lang="en-US" dirty="0"/>
          </a:p>
        </p:txBody>
      </p:sp>
      <p:sp>
        <p:nvSpPr>
          <p:cNvPr id="6" name="Slide Number Placeholder 5"/>
          <p:cNvSpPr>
            <a:spLocks noGrp="1"/>
          </p:cNvSpPr>
          <p:nvPr>
            <p:ph type="sldNum" sz="quarter" idx="12"/>
          </p:nvPr>
        </p:nvSpPr>
        <p:spPr/>
        <p:txBody>
          <a:bodyPr/>
          <a:lstStyle/>
          <a:p>
            <a:fld id="{7FE0588B-AB39-4A52-9451-86D20FEF6CC0}" type="slidenum">
              <a:rPr lang="en-US" smtClean="0">
                <a:solidFill>
                  <a:schemeClr val="tx1"/>
                </a:solidFill>
              </a:rPr>
              <a:pPr/>
              <a:t>13</a:t>
            </a:fld>
            <a:endParaRPr lang="en-US" dirty="0">
              <a:solidFill>
                <a:schemeClr val="tx1"/>
              </a:solidFill>
            </a:endParaRPr>
          </a:p>
        </p:txBody>
      </p:sp>
      <p:sp>
        <p:nvSpPr>
          <p:cNvPr id="7" name="Footer Placeholder 6"/>
          <p:cNvSpPr>
            <a:spLocks noGrp="1"/>
          </p:cNvSpPr>
          <p:nvPr>
            <p:ph type="ftr" sz="quarter" idx="11"/>
          </p:nvPr>
        </p:nvSpPr>
        <p:spPr/>
        <p:txBody>
          <a:bodyPr/>
          <a:lstStyle/>
          <a:p>
            <a:r>
              <a:rPr lang="en-US" smtClean="0">
                <a:solidFill>
                  <a:schemeClr val="tx1"/>
                </a:solidFill>
              </a:rPr>
              <a:t>G21CP47</a:t>
            </a:r>
            <a:endParaRPr lang="en-US" dirty="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10600" cy="1143000"/>
          </a:xfrm>
        </p:spPr>
        <p:txBody>
          <a:bodyPr/>
          <a:lstStyle/>
          <a:p>
            <a:pPr>
              <a:buFont typeface="Wingdings" pitchFamily="2" charset="2"/>
              <a:buChar char="Ø"/>
            </a:pPr>
            <a:r>
              <a:rPr lang="en-US" dirty="0" smtClean="0">
                <a:solidFill>
                  <a:schemeClr val="tx1"/>
                </a:solidFill>
              </a:rPr>
              <a:t>Bridge rectifier:</a:t>
            </a:r>
            <a:endParaRPr lang="en-US" dirty="0"/>
          </a:p>
        </p:txBody>
      </p:sp>
      <p:pic>
        <p:nvPicPr>
          <p:cNvPr id="6" name="Content Placeholder 5" descr="IMG-20220131-WA0018.jpg"/>
          <p:cNvPicPr>
            <a:picLocks noGrp="1" noChangeAspect="1"/>
          </p:cNvPicPr>
          <p:nvPr>
            <p:ph idx="1"/>
          </p:nvPr>
        </p:nvPicPr>
        <p:blipFill>
          <a:blip r:embed="rId2"/>
          <a:srcRect t="11793" r="1315" b="52638"/>
          <a:stretch>
            <a:fillRect/>
          </a:stretch>
        </p:blipFill>
        <p:spPr>
          <a:xfrm>
            <a:off x="533400" y="1676400"/>
            <a:ext cx="8077200" cy="4495800"/>
          </a:xfrm>
        </p:spPr>
      </p:pic>
      <p:sp>
        <p:nvSpPr>
          <p:cNvPr id="7" name="Slide Number Placeholder 6"/>
          <p:cNvSpPr>
            <a:spLocks noGrp="1"/>
          </p:cNvSpPr>
          <p:nvPr>
            <p:ph type="sldNum" sz="quarter" idx="12"/>
          </p:nvPr>
        </p:nvSpPr>
        <p:spPr/>
        <p:txBody>
          <a:bodyPr/>
          <a:lstStyle/>
          <a:p>
            <a:fld id="{7FE0588B-AB39-4A52-9451-86D20FEF6CC0}" type="slidenum">
              <a:rPr lang="en-US" smtClean="0">
                <a:solidFill>
                  <a:schemeClr val="tx1"/>
                </a:solidFill>
              </a:rPr>
              <a:pPr/>
              <a:t>14</a:t>
            </a:fld>
            <a:endParaRPr lang="en-US" dirty="0">
              <a:solidFill>
                <a:schemeClr val="tx1"/>
              </a:solidFill>
            </a:endParaRPr>
          </a:p>
        </p:txBody>
      </p:sp>
      <p:sp>
        <p:nvSpPr>
          <p:cNvPr id="8" name="Footer Placeholder 7"/>
          <p:cNvSpPr>
            <a:spLocks noGrp="1"/>
          </p:cNvSpPr>
          <p:nvPr>
            <p:ph type="ftr" sz="quarter" idx="11"/>
          </p:nvPr>
        </p:nvSpPr>
        <p:spPr/>
        <p:txBody>
          <a:bodyPr/>
          <a:lstStyle/>
          <a:p>
            <a:r>
              <a:rPr lang="en-US" smtClean="0">
                <a:solidFill>
                  <a:schemeClr val="tx1"/>
                </a:solidFill>
              </a:rPr>
              <a:t>G21CP47</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34400" cy="1143000"/>
          </a:xfrm>
        </p:spPr>
        <p:txBody>
          <a:bodyPr/>
          <a:lstStyle/>
          <a:p>
            <a:pPr>
              <a:buFont typeface="Wingdings" pitchFamily="2" charset="2"/>
              <a:buChar char="q"/>
            </a:pPr>
            <a:r>
              <a:rPr lang="en-US" dirty="0" smtClean="0">
                <a:solidFill>
                  <a:schemeClr val="tx1"/>
                </a:solidFill>
              </a:rPr>
              <a:t> Clippers:</a:t>
            </a:r>
            <a:endParaRPr lang="en-US" dirty="0">
              <a:solidFill>
                <a:schemeClr val="tx1"/>
              </a:solidFill>
            </a:endParaRPr>
          </a:p>
        </p:txBody>
      </p:sp>
      <p:sp>
        <p:nvSpPr>
          <p:cNvPr id="3" name="Content Placeholder 2"/>
          <p:cNvSpPr>
            <a:spLocks noGrp="1"/>
          </p:cNvSpPr>
          <p:nvPr>
            <p:ph idx="1"/>
          </p:nvPr>
        </p:nvSpPr>
        <p:spPr>
          <a:xfrm>
            <a:off x="0" y="1295400"/>
            <a:ext cx="9144000" cy="5181600"/>
          </a:xfrm>
        </p:spPr>
        <p:txBody>
          <a:bodyPr/>
          <a:lstStyle/>
          <a:p>
            <a:r>
              <a:rPr lang="en-US" dirty="0" smtClean="0"/>
              <a:t> the is a wave shaping circuit that takes an input waveform and clips or cuts off its top half, bottom half or both halves together to produce an output waveform.</a:t>
            </a:r>
          </a:p>
          <a:p>
            <a:endParaRPr lang="en-US" dirty="0"/>
          </a:p>
        </p:txBody>
      </p:sp>
      <p:pic>
        <p:nvPicPr>
          <p:cNvPr id="6" name="Picture 5" descr="IMG-20220131-WA0018.jpg"/>
          <p:cNvPicPr>
            <a:picLocks noChangeAspect="1"/>
          </p:cNvPicPr>
          <p:nvPr/>
        </p:nvPicPr>
        <p:blipFill>
          <a:blip r:embed="rId2"/>
          <a:srcRect t="64629" b="8333"/>
          <a:stretch>
            <a:fillRect/>
          </a:stretch>
        </p:blipFill>
        <p:spPr>
          <a:xfrm>
            <a:off x="609600" y="2819400"/>
            <a:ext cx="7723780" cy="3566160"/>
          </a:xfrm>
          <a:prstGeom prst="rect">
            <a:avLst/>
          </a:prstGeom>
        </p:spPr>
      </p:pic>
      <p:sp>
        <p:nvSpPr>
          <p:cNvPr id="7" name="Slide Number Placeholder 6"/>
          <p:cNvSpPr>
            <a:spLocks noGrp="1"/>
          </p:cNvSpPr>
          <p:nvPr>
            <p:ph type="sldNum" sz="quarter" idx="12"/>
          </p:nvPr>
        </p:nvSpPr>
        <p:spPr/>
        <p:txBody>
          <a:bodyPr/>
          <a:lstStyle/>
          <a:p>
            <a:fld id="{7FE0588B-AB39-4A52-9451-86D20FEF6CC0}" type="slidenum">
              <a:rPr lang="en-US" smtClean="0">
                <a:solidFill>
                  <a:schemeClr val="tx1"/>
                </a:solidFill>
              </a:rPr>
              <a:pPr/>
              <a:t>15</a:t>
            </a:fld>
            <a:endParaRPr lang="en-US" dirty="0">
              <a:solidFill>
                <a:schemeClr val="tx1"/>
              </a:solidFill>
            </a:endParaRPr>
          </a:p>
        </p:txBody>
      </p:sp>
      <p:sp>
        <p:nvSpPr>
          <p:cNvPr id="8" name="Footer Placeholder 7"/>
          <p:cNvSpPr>
            <a:spLocks noGrp="1"/>
          </p:cNvSpPr>
          <p:nvPr>
            <p:ph type="ftr" sz="quarter" idx="11"/>
          </p:nvPr>
        </p:nvSpPr>
        <p:spPr/>
        <p:txBody>
          <a:bodyPr/>
          <a:lstStyle/>
          <a:p>
            <a:r>
              <a:rPr lang="en-US" smtClean="0">
                <a:solidFill>
                  <a:schemeClr val="tx1"/>
                </a:solidFill>
              </a:rPr>
              <a:t>G21CP47</a:t>
            </a:r>
            <a:endParaRPr lang="en-US" dirty="0">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lgn="ctr">
              <a:buNone/>
            </a:pPr>
            <a:endParaRPr lang="en-US" sz="4800" dirty="0" smtClean="0"/>
          </a:p>
          <a:p>
            <a:pPr algn="ctr">
              <a:buNone/>
            </a:pPr>
            <a:endParaRPr lang="en-US" sz="4800" dirty="0" smtClean="0"/>
          </a:p>
          <a:p>
            <a:pPr algn="ctr">
              <a:buNone/>
            </a:pPr>
            <a:r>
              <a:rPr lang="en-US" sz="9600" dirty="0" smtClean="0">
                <a:latin typeface="Informal Roman" pitchFamily="66" charset="0"/>
              </a:rPr>
              <a:t>Thank you</a:t>
            </a:r>
          </a:p>
          <a:p>
            <a:pPr algn="ctr">
              <a:buNone/>
            </a:pPr>
            <a:endParaRPr lang="en-US" sz="4800" dirty="0" smtClean="0"/>
          </a:p>
        </p:txBody>
      </p:sp>
      <p:sp>
        <p:nvSpPr>
          <p:cNvPr id="6" name="Slide Number Placeholder 5"/>
          <p:cNvSpPr>
            <a:spLocks noGrp="1"/>
          </p:cNvSpPr>
          <p:nvPr>
            <p:ph type="sldNum" sz="quarter" idx="12"/>
          </p:nvPr>
        </p:nvSpPr>
        <p:spPr/>
        <p:txBody>
          <a:bodyPr/>
          <a:lstStyle/>
          <a:p>
            <a:fld id="{7FE0588B-AB39-4A52-9451-86D20FEF6CC0}" type="slidenum">
              <a:rPr lang="en-US" smtClean="0">
                <a:solidFill>
                  <a:schemeClr val="tx1"/>
                </a:solidFill>
              </a:rPr>
              <a:pPr/>
              <a:t>16</a:t>
            </a:fld>
            <a:endParaRPr lang="en-US" dirty="0">
              <a:solidFill>
                <a:schemeClr val="tx1"/>
              </a:solidFill>
            </a:endParaRPr>
          </a:p>
        </p:txBody>
      </p:sp>
      <p:sp>
        <p:nvSpPr>
          <p:cNvPr id="7" name="Footer Placeholder 6"/>
          <p:cNvSpPr>
            <a:spLocks noGrp="1"/>
          </p:cNvSpPr>
          <p:nvPr>
            <p:ph type="ftr" sz="quarter" idx="11"/>
          </p:nvPr>
        </p:nvSpPr>
        <p:spPr/>
        <p:txBody>
          <a:bodyPr/>
          <a:lstStyle/>
          <a:p>
            <a:r>
              <a:rPr lang="en-US" smtClean="0">
                <a:solidFill>
                  <a:schemeClr val="tx1"/>
                </a:solidFill>
              </a:rPr>
              <a:t>G21CP47</a:t>
            </a:r>
            <a:endParaRPr lang="en-US"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solidFill>
            <a:schemeClr val="tx2"/>
          </a:solidFill>
        </p:spPr>
        <p:txBody>
          <a:bodyPr/>
          <a:lstStyle/>
          <a:p>
            <a:pPr algn="ctr"/>
            <a:r>
              <a:rPr lang="en-US" dirty="0" smtClean="0">
                <a:solidFill>
                  <a:schemeClr val="tx1"/>
                </a:solidFill>
                <a:latin typeface="Algerian" pitchFamily="82" charset="0"/>
              </a:rPr>
              <a:t>Introduction : diode</a:t>
            </a:r>
            <a:endParaRPr lang="en-US" dirty="0">
              <a:solidFill>
                <a:schemeClr val="tx1"/>
              </a:solidFill>
              <a:latin typeface="Algerian" pitchFamily="82" charset="0"/>
            </a:endParaRPr>
          </a:p>
        </p:txBody>
      </p:sp>
      <p:sp>
        <p:nvSpPr>
          <p:cNvPr id="3" name="Content Placeholder 2"/>
          <p:cNvSpPr>
            <a:spLocks noGrp="1"/>
          </p:cNvSpPr>
          <p:nvPr>
            <p:ph idx="1"/>
          </p:nvPr>
        </p:nvSpPr>
        <p:spPr>
          <a:xfrm>
            <a:off x="0" y="1143000"/>
            <a:ext cx="9144000" cy="5181600"/>
          </a:xfrm>
        </p:spPr>
        <p:txBody>
          <a:bodyPr/>
          <a:lstStyle/>
          <a:p>
            <a:r>
              <a:rPr lang="en-US" sz="3200" dirty="0" smtClean="0"/>
              <a:t>The diode is the simplest and most fundamental non-linear circuit element .</a:t>
            </a:r>
          </a:p>
          <a:p>
            <a:r>
              <a:rPr lang="en-US" sz="3200" dirty="0" smtClean="0"/>
              <a:t>Like a resistor, it has two terminals.</a:t>
            </a:r>
          </a:p>
          <a:p>
            <a:r>
              <a:rPr lang="en-US" sz="3200" dirty="0" smtClean="0"/>
              <a:t>Unlike a resistor, it has a non-linear current voltage characteristic.</a:t>
            </a:r>
          </a:p>
          <a:p>
            <a:r>
              <a:rPr lang="en-US" sz="3200" dirty="0" smtClean="0"/>
              <a:t>Its use in rectifiers is the most common  application.</a:t>
            </a:r>
          </a:p>
          <a:p>
            <a:endParaRPr lang="en-US" dirty="0"/>
          </a:p>
        </p:txBody>
      </p:sp>
      <p:sp>
        <p:nvSpPr>
          <p:cNvPr id="6" name="Slide Number Placeholder 5"/>
          <p:cNvSpPr>
            <a:spLocks noGrp="1"/>
          </p:cNvSpPr>
          <p:nvPr>
            <p:ph type="sldNum" sz="quarter" idx="12"/>
          </p:nvPr>
        </p:nvSpPr>
        <p:spPr/>
        <p:txBody>
          <a:bodyPr/>
          <a:lstStyle/>
          <a:p>
            <a:fld id="{7FE0588B-AB39-4A52-9451-86D20FEF6CC0}" type="slidenum">
              <a:rPr lang="en-US" smtClean="0">
                <a:solidFill>
                  <a:schemeClr val="tx1"/>
                </a:solidFill>
              </a:rPr>
              <a:pPr/>
              <a:t>2</a:t>
            </a:fld>
            <a:endParaRPr lang="en-US" dirty="0">
              <a:solidFill>
                <a:schemeClr val="tx1"/>
              </a:solidFill>
            </a:endParaRPr>
          </a:p>
        </p:txBody>
      </p:sp>
      <p:sp>
        <p:nvSpPr>
          <p:cNvPr id="7" name="Footer Placeholder 6"/>
          <p:cNvSpPr>
            <a:spLocks noGrp="1"/>
          </p:cNvSpPr>
          <p:nvPr>
            <p:ph type="ftr" sz="quarter" idx="11"/>
          </p:nvPr>
        </p:nvSpPr>
        <p:spPr/>
        <p:txBody>
          <a:bodyPr/>
          <a:lstStyle/>
          <a:p>
            <a:r>
              <a:rPr lang="en-US" dirty="0" smtClean="0">
                <a:solidFill>
                  <a:schemeClr val="tx1"/>
                </a:solidFill>
              </a:rPr>
              <a:t>G21CP47</a:t>
            </a:r>
            <a:endParaRPr lang="en-US"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pPr algn="ctr"/>
            <a:r>
              <a:rPr lang="en-US" dirty="0" smtClean="0">
                <a:solidFill>
                  <a:schemeClr val="tx1"/>
                </a:solidFill>
                <a:latin typeface="Algerian" pitchFamily="82" charset="0"/>
              </a:rPr>
              <a:t>Physical structure</a:t>
            </a:r>
            <a:endParaRPr lang="en-US" dirty="0">
              <a:solidFill>
                <a:schemeClr val="tx1"/>
              </a:solidFill>
              <a:latin typeface="Algerian" pitchFamily="82" charset="0"/>
            </a:endParaRPr>
          </a:p>
        </p:txBody>
      </p:sp>
      <p:sp>
        <p:nvSpPr>
          <p:cNvPr id="3" name="Content Placeholder 2"/>
          <p:cNvSpPr>
            <a:spLocks noGrp="1"/>
          </p:cNvSpPr>
          <p:nvPr>
            <p:ph idx="1"/>
          </p:nvPr>
        </p:nvSpPr>
        <p:spPr>
          <a:xfrm>
            <a:off x="0" y="1143000"/>
            <a:ext cx="9144000" cy="5181600"/>
          </a:xfrm>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Diodes are formed by joining P-type and N-type Semiconductor.</a:t>
            </a:r>
          </a:p>
          <a:p>
            <a:r>
              <a:rPr lang="en-US" dirty="0" smtClean="0"/>
              <a:t>Diode is an electric device which allow current to flow only in one direction.</a:t>
            </a:r>
          </a:p>
        </p:txBody>
      </p:sp>
      <p:pic>
        <p:nvPicPr>
          <p:cNvPr id="6" name="Picture 5" descr="IMG-20220131-WA0015.jpg"/>
          <p:cNvPicPr>
            <a:picLocks noChangeAspect="1"/>
          </p:cNvPicPr>
          <p:nvPr/>
        </p:nvPicPr>
        <p:blipFill>
          <a:blip r:embed="rId3"/>
          <a:srcRect t="61111" r="-942" b="15556"/>
          <a:stretch>
            <a:fillRect/>
          </a:stretch>
        </p:blipFill>
        <p:spPr>
          <a:xfrm>
            <a:off x="1828800" y="1295400"/>
            <a:ext cx="5410200" cy="2438400"/>
          </a:xfrm>
          <a:prstGeom prst="rect">
            <a:avLst/>
          </a:prstGeom>
        </p:spPr>
      </p:pic>
      <p:sp>
        <p:nvSpPr>
          <p:cNvPr id="7" name="Slide Number Placeholder 6"/>
          <p:cNvSpPr>
            <a:spLocks noGrp="1"/>
          </p:cNvSpPr>
          <p:nvPr>
            <p:ph type="sldNum" sz="quarter" idx="12"/>
          </p:nvPr>
        </p:nvSpPr>
        <p:spPr/>
        <p:txBody>
          <a:bodyPr/>
          <a:lstStyle/>
          <a:p>
            <a:fld id="{7FE0588B-AB39-4A52-9451-86D20FEF6CC0}" type="slidenum">
              <a:rPr lang="en-US" smtClean="0">
                <a:solidFill>
                  <a:schemeClr val="tx1"/>
                </a:solidFill>
              </a:rPr>
              <a:pPr/>
              <a:t>3</a:t>
            </a:fld>
            <a:endParaRPr lang="en-US">
              <a:solidFill>
                <a:schemeClr val="tx1"/>
              </a:solidFill>
            </a:endParaRPr>
          </a:p>
        </p:txBody>
      </p:sp>
      <p:sp>
        <p:nvSpPr>
          <p:cNvPr id="8" name="Footer Placeholder 7"/>
          <p:cNvSpPr>
            <a:spLocks noGrp="1"/>
          </p:cNvSpPr>
          <p:nvPr>
            <p:ph type="ftr" sz="quarter" idx="11"/>
          </p:nvPr>
        </p:nvSpPr>
        <p:spPr/>
        <p:txBody>
          <a:bodyPr/>
          <a:lstStyle/>
          <a:p>
            <a:r>
              <a:rPr lang="en-US" smtClean="0">
                <a:solidFill>
                  <a:schemeClr val="tx1"/>
                </a:solidFill>
              </a:rPr>
              <a:t>G21CP47</a:t>
            </a:r>
            <a:endParaRPr lang="en-US">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477000"/>
          </a:xfrm>
        </p:spPr>
        <p:txBody>
          <a:bodyPr/>
          <a:lstStyle/>
          <a:p>
            <a:r>
              <a:rPr lang="en-US" sz="4000" dirty="0" smtClean="0"/>
              <a:t> The voltage applied to the semiconductor diode is referred to as bias voltage.</a:t>
            </a:r>
          </a:p>
          <a:p>
            <a:r>
              <a:rPr lang="en-US" sz="4000" dirty="0" smtClean="0"/>
              <a:t>There are two types of bias voltage:</a:t>
            </a:r>
          </a:p>
          <a:p>
            <a:pPr marL="514350" indent="-514350">
              <a:buAutoNum type="arabicPeriod"/>
            </a:pPr>
            <a:r>
              <a:rPr lang="en-US" sz="4000" dirty="0" smtClean="0"/>
              <a:t>Forward biased</a:t>
            </a:r>
          </a:p>
          <a:p>
            <a:pPr marL="514350" indent="-514350">
              <a:buAutoNum type="arabicPeriod"/>
            </a:pPr>
            <a:r>
              <a:rPr lang="en-US" sz="4000" dirty="0" smtClean="0"/>
              <a:t>Reversed biased</a:t>
            </a:r>
          </a:p>
          <a:p>
            <a:pPr marL="514350" indent="-514350">
              <a:buAutoNum type="arabicPeriod"/>
            </a:pPr>
            <a:endParaRPr lang="en-US" dirty="0" smtClean="0"/>
          </a:p>
        </p:txBody>
      </p:sp>
      <p:pic>
        <p:nvPicPr>
          <p:cNvPr id="6" name="Picture 5" descr="IMG-20220131-WA0021.jpg"/>
          <p:cNvPicPr>
            <a:picLocks noChangeAspect="1"/>
          </p:cNvPicPr>
          <p:nvPr/>
        </p:nvPicPr>
        <p:blipFill>
          <a:blip r:embed="rId2"/>
          <a:srcRect l="56680" t="23529" r="8969" b="47059"/>
          <a:stretch>
            <a:fillRect/>
          </a:stretch>
        </p:blipFill>
        <p:spPr>
          <a:xfrm>
            <a:off x="4495800" y="3810000"/>
            <a:ext cx="4038600" cy="2057400"/>
          </a:xfrm>
          <a:prstGeom prst="rect">
            <a:avLst/>
          </a:prstGeom>
        </p:spPr>
      </p:pic>
      <p:sp>
        <p:nvSpPr>
          <p:cNvPr id="7" name="Slide Number Placeholder 6"/>
          <p:cNvSpPr>
            <a:spLocks noGrp="1"/>
          </p:cNvSpPr>
          <p:nvPr>
            <p:ph type="sldNum" sz="quarter" idx="12"/>
          </p:nvPr>
        </p:nvSpPr>
        <p:spPr/>
        <p:txBody>
          <a:bodyPr/>
          <a:lstStyle/>
          <a:p>
            <a:fld id="{7FE0588B-AB39-4A52-9451-86D20FEF6CC0}" type="slidenum">
              <a:rPr lang="en-US" smtClean="0">
                <a:solidFill>
                  <a:schemeClr val="tx1"/>
                </a:solidFill>
              </a:rPr>
              <a:pPr/>
              <a:t>4</a:t>
            </a:fld>
            <a:endParaRPr lang="en-US" dirty="0">
              <a:solidFill>
                <a:schemeClr val="tx1"/>
              </a:solidFill>
            </a:endParaRPr>
          </a:p>
        </p:txBody>
      </p:sp>
      <p:sp>
        <p:nvSpPr>
          <p:cNvPr id="8" name="Footer Placeholder 7"/>
          <p:cNvSpPr>
            <a:spLocks noGrp="1"/>
          </p:cNvSpPr>
          <p:nvPr>
            <p:ph type="ftr" sz="quarter" idx="11"/>
          </p:nvPr>
        </p:nvSpPr>
        <p:spPr/>
        <p:txBody>
          <a:bodyPr/>
          <a:lstStyle/>
          <a:p>
            <a:r>
              <a:rPr lang="en-US" smtClean="0">
                <a:solidFill>
                  <a:schemeClr val="tx1"/>
                </a:solidFill>
              </a:rPr>
              <a:t>G21CP47</a:t>
            </a:r>
            <a:endParaRPr lang="en-US">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1143000"/>
          </a:xfrm>
        </p:spPr>
        <p:txBody>
          <a:bodyPr>
            <a:normAutofit/>
          </a:bodyPr>
          <a:lstStyle/>
          <a:p>
            <a:pPr algn="ctr"/>
            <a:r>
              <a:rPr lang="en-US" dirty="0" smtClean="0">
                <a:solidFill>
                  <a:schemeClr val="tx1"/>
                </a:solidFill>
              </a:rPr>
              <a:t>Forward biased </a:t>
            </a:r>
            <a:endParaRPr lang="en-US" dirty="0">
              <a:solidFill>
                <a:schemeClr val="tx1"/>
              </a:solidFill>
            </a:endParaRPr>
          </a:p>
        </p:txBody>
      </p:sp>
      <p:sp>
        <p:nvSpPr>
          <p:cNvPr id="3" name="Content Placeholder 2"/>
          <p:cNvSpPr>
            <a:spLocks noGrp="1"/>
          </p:cNvSpPr>
          <p:nvPr>
            <p:ph idx="1"/>
          </p:nvPr>
        </p:nvSpPr>
        <p:spPr/>
        <p:txBody>
          <a:bodyPr/>
          <a:lstStyle/>
          <a:p>
            <a:r>
              <a:rPr lang="en-US" dirty="0" smtClean="0"/>
              <a:t>+ve terminal of battery connected with p-type.</a:t>
            </a:r>
          </a:p>
          <a:p>
            <a:r>
              <a:rPr lang="en-US" dirty="0" smtClean="0"/>
              <a:t>-ve terminal of battery connected with n-type.</a:t>
            </a:r>
          </a:p>
          <a:p>
            <a:r>
              <a:rPr lang="en-US" dirty="0" smtClean="0"/>
              <a:t>Maximum current flow through the diode during forward biasing.</a:t>
            </a:r>
          </a:p>
          <a:p>
            <a:r>
              <a:rPr lang="en-US" dirty="0" smtClean="0"/>
              <a:t>The D.R is small in forward biased p-n junction.</a:t>
            </a:r>
            <a:endParaRPr lang="en-US" dirty="0"/>
          </a:p>
        </p:txBody>
      </p:sp>
      <p:pic>
        <p:nvPicPr>
          <p:cNvPr id="6" name="Picture 5" descr="IMG-20220131-WA0021.jpg"/>
          <p:cNvPicPr>
            <a:picLocks noChangeAspect="1"/>
          </p:cNvPicPr>
          <p:nvPr/>
        </p:nvPicPr>
        <p:blipFill>
          <a:blip r:embed="rId2"/>
          <a:srcRect l="50000" t="46667" r="191" b="25555"/>
          <a:stretch>
            <a:fillRect/>
          </a:stretch>
        </p:blipFill>
        <p:spPr>
          <a:xfrm>
            <a:off x="1905000" y="4419600"/>
            <a:ext cx="5943600" cy="2438400"/>
          </a:xfrm>
          <a:prstGeom prst="rect">
            <a:avLst/>
          </a:prstGeom>
        </p:spPr>
      </p:pic>
      <p:sp>
        <p:nvSpPr>
          <p:cNvPr id="7" name="Slide Number Placeholder 6"/>
          <p:cNvSpPr>
            <a:spLocks noGrp="1"/>
          </p:cNvSpPr>
          <p:nvPr>
            <p:ph type="sldNum" sz="quarter" idx="12"/>
          </p:nvPr>
        </p:nvSpPr>
        <p:spPr>
          <a:xfrm>
            <a:off x="8153400" y="6248400"/>
            <a:ext cx="762000" cy="365125"/>
          </a:xfrm>
        </p:spPr>
        <p:txBody>
          <a:bodyPr/>
          <a:lstStyle/>
          <a:p>
            <a:fld id="{7FE0588B-AB39-4A52-9451-86D20FEF6CC0}" type="slidenum">
              <a:rPr lang="en-US" smtClean="0">
                <a:solidFill>
                  <a:schemeClr val="tx1"/>
                </a:solidFill>
              </a:rPr>
              <a:pPr/>
              <a:t>5</a:t>
            </a:fld>
            <a:endParaRPr lang="en-US" dirty="0">
              <a:solidFill>
                <a:schemeClr val="tx1"/>
              </a:solidFill>
            </a:endParaRPr>
          </a:p>
        </p:txBody>
      </p:sp>
      <p:sp>
        <p:nvSpPr>
          <p:cNvPr id="8" name="Footer Placeholder 7"/>
          <p:cNvSpPr>
            <a:spLocks noGrp="1"/>
          </p:cNvSpPr>
          <p:nvPr>
            <p:ph type="ftr" sz="quarter" idx="11"/>
          </p:nvPr>
        </p:nvSpPr>
        <p:spPr/>
        <p:txBody>
          <a:bodyPr/>
          <a:lstStyle/>
          <a:p>
            <a:r>
              <a:rPr lang="en-US" smtClean="0"/>
              <a:t>G21CP47</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pPr algn="ctr"/>
            <a:r>
              <a:rPr lang="en-US" dirty="0" smtClean="0">
                <a:solidFill>
                  <a:schemeClr val="tx1"/>
                </a:solidFill>
              </a:rPr>
              <a:t>Reversed biased</a:t>
            </a:r>
            <a:endParaRPr lang="en-US" dirty="0">
              <a:solidFill>
                <a:schemeClr val="tx1"/>
              </a:solidFill>
            </a:endParaRPr>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endParaRPr lang="en-US" dirty="0" smtClean="0"/>
          </a:p>
          <a:p>
            <a:r>
              <a:rPr lang="en-US" dirty="0" smtClean="0"/>
              <a:t>+ve terminal of battery connected with n-type.</a:t>
            </a:r>
          </a:p>
          <a:p>
            <a:r>
              <a:rPr lang="en-US" dirty="0" smtClean="0"/>
              <a:t>-ve terminal of battery connected with p-type.</a:t>
            </a:r>
          </a:p>
          <a:p>
            <a:r>
              <a:rPr lang="en-US" dirty="0" smtClean="0"/>
              <a:t>Extremely small current flow through the diode during reverse biasing.</a:t>
            </a:r>
          </a:p>
          <a:p>
            <a:r>
              <a:rPr lang="en-US" dirty="0" smtClean="0"/>
              <a:t>Zener &amp; Avalanche break down occurs in it.</a:t>
            </a:r>
          </a:p>
          <a:p>
            <a:endParaRPr lang="en-US" dirty="0"/>
          </a:p>
        </p:txBody>
      </p:sp>
      <p:pic>
        <p:nvPicPr>
          <p:cNvPr id="6" name="Picture 5" descr="IMG-20220131-WA0016.jpg"/>
          <p:cNvPicPr>
            <a:picLocks noChangeAspect="1"/>
          </p:cNvPicPr>
          <p:nvPr/>
        </p:nvPicPr>
        <p:blipFill>
          <a:blip r:embed="rId2"/>
          <a:srcRect b="76667"/>
          <a:stretch>
            <a:fillRect/>
          </a:stretch>
        </p:blipFill>
        <p:spPr>
          <a:xfrm>
            <a:off x="1219200" y="1295400"/>
            <a:ext cx="6019800" cy="2438400"/>
          </a:xfrm>
          <a:prstGeom prst="rect">
            <a:avLst/>
          </a:prstGeom>
        </p:spPr>
      </p:pic>
      <p:sp>
        <p:nvSpPr>
          <p:cNvPr id="7" name="Slide Number Placeholder 6"/>
          <p:cNvSpPr>
            <a:spLocks noGrp="1"/>
          </p:cNvSpPr>
          <p:nvPr>
            <p:ph type="sldNum" sz="quarter" idx="12"/>
          </p:nvPr>
        </p:nvSpPr>
        <p:spPr/>
        <p:txBody>
          <a:bodyPr/>
          <a:lstStyle/>
          <a:p>
            <a:fld id="{7FE0588B-AB39-4A52-9451-86D20FEF6CC0}" type="slidenum">
              <a:rPr lang="en-US" smtClean="0">
                <a:solidFill>
                  <a:schemeClr val="tx1"/>
                </a:solidFill>
              </a:rPr>
              <a:pPr/>
              <a:t>6</a:t>
            </a:fld>
            <a:endParaRPr lang="en-US" dirty="0">
              <a:solidFill>
                <a:schemeClr val="tx1"/>
              </a:solidFill>
            </a:endParaRPr>
          </a:p>
        </p:txBody>
      </p:sp>
      <p:sp>
        <p:nvSpPr>
          <p:cNvPr id="8" name="Footer Placeholder 7"/>
          <p:cNvSpPr>
            <a:spLocks noGrp="1"/>
          </p:cNvSpPr>
          <p:nvPr>
            <p:ph type="ftr" sz="quarter" idx="11"/>
          </p:nvPr>
        </p:nvSpPr>
        <p:spPr/>
        <p:txBody>
          <a:bodyPr/>
          <a:lstStyle/>
          <a:p>
            <a:r>
              <a:rPr lang="en-US" smtClean="0">
                <a:solidFill>
                  <a:schemeClr val="tx1"/>
                </a:solidFill>
              </a:rPr>
              <a:t>G21CP47</a:t>
            </a:r>
            <a:endParaRPr lang="en-US"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pPr algn="ctr"/>
            <a:r>
              <a:rPr lang="en-US" dirty="0" smtClean="0">
                <a:solidFill>
                  <a:schemeClr val="tx1"/>
                </a:solidFill>
              </a:rPr>
              <a:t>Types of diode </a:t>
            </a:r>
            <a:endParaRPr lang="en-US" dirty="0">
              <a:solidFill>
                <a:schemeClr val="tx1"/>
              </a:solidFill>
            </a:endParaRPr>
          </a:p>
        </p:txBody>
      </p:sp>
      <p:sp>
        <p:nvSpPr>
          <p:cNvPr id="3" name="Content Placeholder 2"/>
          <p:cNvSpPr>
            <a:spLocks noGrp="1"/>
          </p:cNvSpPr>
          <p:nvPr>
            <p:ph idx="1"/>
          </p:nvPr>
        </p:nvSpPr>
        <p:spPr>
          <a:xfrm>
            <a:off x="0" y="1524000"/>
            <a:ext cx="9144000" cy="4800600"/>
          </a:xfrm>
        </p:spPr>
        <p:txBody>
          <a:bodyPr/>
          <a:lstStyle/>
          <a:p>
            <a:pPr marL="514350" indent="-514350">
              <a:buFont typeface="+mj-lt"/>
              <a:buAutoNum type="arabicPeriod"/>
            </a:pPr>
            <a:r>
              <a:rPr lang="en-US" dirty="0" smtClean="0"/>
              <a:t>P-n junction diode</a:t>
            </a:r>
          </a:p>
          <a:p>
            <a:pPr marL="514350" indent="-514350">
              <a:buFont typeface="+mj-lt"/>
              <a:buAutoNum type="arabicPeriod"/>
            </a:pPr>
            <a:r>
              <a:rPr lang="en-US" dirty="0" smtClean="0"/>
              <a:t>LED diode </a:t>
            </a:r>
          </a:p>
          <a:p>
            <a:pPr marL="514350" indent="-514350">
              <a:buFont typeface="+mj-lt"/>
              <a:buAutoNum type="arabicPeriod"/>
            </a:pPr>
            <a:r>
              <a:rPr lang="en-US" dirty="0" smtClean="0"/>
              <a:t>Photo diode </a:t>
            </a:r>
          </a:p>
          <a:p>
            <a:pPr marL="514350" indent="-514350">
              <a:buFont typeface="+mj-lt"/>
              <a:buAutoNum type="arabicPeriod"/>
            </a:pPr>
            <a:r>
              <a:rPr lang="en-US" dirty="0" smtClean="0"/>
              <a:t>Zener diode</a:t>
            </a:r>
            <a:endParaRPr lang="en-US" dirty="0"/>
          </a:p>
        </p:txBody>
      </p:sp>
      <p:pic>
        <p:nvPicPr>
          <p:cNvPr id="7" name="Picture 6" descr="IMG-20220131-WA0016.jpg"/>
          <p:cNvPicPr>
            <a:picLocks noChangeAspect="1"/>
          </p:cNvPicPr>
          <p:nvPr/>
        </p:nvPicPr>
        <p:blipFill>
          <a:blip r:embed="rId2"/>
          <a:srcRect l="44984" t="58889"/>
          <a:stretch>
            <a:fillRect/>
          </a:stretch>
        </p:blipFill>
        <p:spPr>
          <a:xfrm>
            <a:off x="2667000" y="2024743"/>
            <a:ext cx="5638800" cy="4833257"/>
          </a:xfrm>
          <a:prstGeom prst="rect">
            <a:avLst/>
          </a:prstGeom>
        </p:spPr>
      </p:pic>
      <p:sp>
        <p:nvSpPr>
          <p:cNvPr id="8" name="Slide Number Placeholder 7"/>
          <p:cNvSpPr>
            <a:spLocks noGrp="1"/>
          </p:cNvSpPr>
          <p:nvPr>
            <p:ph type="sldNum" sz="quarter" idx="12"/>
          </p:nvPr>
        </p:nvSpPr>
        <p:spPr/>
        <p:txBody>
          <a:bodyPr/>
          <a:lstStyle/>
          <a:p>
            <a:fld id="{7FE0588B-AB39-4A52-9451-86D20FEF6CC0}" type="slidenum">
              <a:rPr lang="en-US" smtClean="0">
                <a:solidFill>
                  <a:schemeClr val="tx1"/>
                </a:solidFill>
              </a:rPr>
              <a:pPr/>
              <a:t>7</a:t>
            </a:fld>
            <a:endParaRPr lang="en-US" dirty="0">
              <a:solidFill>
                <a:schemeClr val="tx1"/>
              </a:solidFill>
            </a:endParaRPr>
          </a:p>
        </p:txBody>
      </p:sp>
      <p:sp>
        <p:nvSpPr>
          <p:cNvPr id="9" name="Footer Placeholder 8"/>
          <p:cNvSpPr>
            <a:spLocks noGrp="1"/>
          </p:cNvSpPr>
          <p:nvPr>
            <p:ph type="ftr" sz="quarter" idx="11"/>
          </p:nvPr>
        </p:nvSpPr>
        <p:spPr/>
        <p:txBody>
          <a:bodyPr/>
          <a:lstStyle/>
          <a:p>
            <a:r>
              <a:rPr lang="en-US" smtClean="0"/>
              <a:t>G21CP47</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705600"/>
          </a:xfrm>
        </p:spPr>
        <p:txBody>
          <a:bodyPr/>
          <a:lstStyle/>
          <a:p>
            <a:pPr marL="514350" indent="-514350">
              <a:buFont typeface="+mj-lt"/>
              <a:buAutoNum type="arabicPeriod"/>
            </a:pPr>
            <a:r>
              <a:rPr lang="en-US" dirty="0" smtClean="0"/>
              <a:t>A diode is a PN junction with p-type on one side and n-type on the other. When a positive voltage is applied to the p-type side, it shrinks and overcomes the depletion zone, causing the current to flow from the p-type to the n-type side.</a:t>
            </a:r>
          </a:p>
          <a:p>
            <a:pPr marL="514350" indent="-514350">
              <a:buFont typeface="+mj-lt"/>
              <a:buAutoNum type="arabicPeriod"/>
            </a:pPr>
            <a:r>
              <a:rPr lang="en-US" dirty="0" smtClean="0"/>
              <a:t>A light- emitting diode are made of two lead semiconductor light source . It is a p-n junction diode, which emits light when activate.</a:t>
            </a:r>
          </a:p>
          <a:p>
            <a:pPr marL="514350" indent="-514350">
              <a:buFont typeface="+mj-lt"/>
              <a:buAutoNum type="arabicPeriod"/>
            </a:pPr>
            <a:r>
              <a:rPr lang="en-US" dirty="0" smtClean="0"/>
              <a:t>A Photodiode is a semiconductor device that converts light into current .A small amount of current is also produced when no light is present.</a:t>
            </a:r>
          </a:p>
          <a:p>
            <a:pPr marL="514350" indent="-514350">
              <a:buFont typeface="+mj-lt"/>
              <a:buAutoNum type="arabicPeriod"/>
            </a:pPr>
            <a:r>
              <a:rPr lang="en-US" dirty="0" smtClean="0"/>
              <a:t>A Zener diode is a diode which allows current to flow in the forward direction in the same manner as an ideal diode, but also permits it to flow in the reverse direction when the voltage is above a certain value known as the break down voltage.</a:t>
            </a:r>
          </a:p>
        </p:txBody>
      </p:sp>
      <p:sp>
        <p:nvSpPr>
          <p:cNvPr id="6" name="Slide Number Placeholder 5"/>
          <p:cNvSpPr>
            <a:spLocks noGrp="1"/>
          </p:cNvSpPr>
          <p:nvPr>
            <p:ph type="sldNum" sz="quarter" idx="12"/>
          </p:nvPr>
        </p:nvSpPr>
        <p:spPr/>
        <p:txBody>
          <a:bodyPr/>
          <a:lstStyle/>
          <a:p>
            <a:fld id="{7FE0588B-AB39-4A52-9451-86D20FEF6CC0}" type="slidenum">
              <a:rPr lang="en-US" smtClean="0">
                <a:solidFill>
                  <a:schemeClr val="tx1"/>
                </a:solidFill>
              </a:rPr>
              <a:pPr/>
              <a:t>8</a:t>
            </a:fld>
            <a:endParaRPr lang="en-US" dirty="0">
              <a:solidFill>
                <a:schemeClr val="tx1"/>
              </a:solidFill>
            </a:endParaRPr>
          </a:p>
        </p:txBody>
      </p:sp>
      <p:sp>
        <p:nvSpPr>
          <p:cNvPr id="7" name="Footer Placeholder 6"/>
          <p:cNvSpPr>
            <a:spLocks noGrp="1"/>
          </p:cNvSpPr>
          <p:nvPr>
            <p:ph type="ftr" sz="quarter" idx="11"/>
          </p:nvPr>
        </p:nvSpPr>
        <p:spPr/>
        <p:txBody>
          <a:bodyPr/>
          <a:lstStyle/>
          <a:p>
            <a:r>
              <a:rPr lang="en-US" smtClean="0">
                <a:solidFill>
                  <a:schemeClr val="tx1"/>
                </a:solidFill>
              </a:rPr>
              <a:t>G21CP47</a:t>
            </a:r>
            <a:endParaRPr lang="en-US"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pPr algn="ctr"/>
            <a:r>
              <a:rPr lang="en-US" dirty="0" smtClean="0">
                <a:solidFill>
                  <a:schemeClr val="tx1"/>
                </a:solidFill>
              </a:rPr>
              <a:t>Application of diode circuit</a:t>
            </a:r>
            <a:endParaRPr lang="en-US" dirty="0">
              <a:solidFill>
                <a:schemeClr val="tx1"/>
              </a:solidFill>
            </a:endParaRPr>
          </a:p>
        </p:txBody>
      </p:sp>
      <p:sp>
        <p:nvSpPr>
          <p:cNvPr id="3" name="Content Placeholder 2"/>
          <p:cNvSpPr>
            <a:spLocks noGrp="1"/>
          </p:cNvSpPr>
          <p:nvPr>
            <p:ph idx="1"/>
          </p:nvPr>
        </p:nvSpPr>
        <p:spPr>
          <a:xfrm>
            <a:off x="0" y="1295400"/>
            <a:ext cx="9144000" cy="5410200"/>
          </a:xfrm>
        </p:spPr>
        <p:txBody>
          <a:bodyPr/>
          <a:lstStyle/>
          <a:p>
            <a:r>
              <a:rPr lang="en-US" dirty="0" smtClean="0"/>
              <a:t>Rectifier circuit </a:t>
            </a:r>
          </a:p>
          <a:p>
            <a:pPr>
              <a:buFont typeface="Wingdings" pitchFamily="2" charset="2"/>
              <a:buChar char="Ø"/>
            </a:pPr>
            <a:r>
              <a:rPr lang="en-US" dirty="0" smtClean="0"/>
              <a:t> Half wave rectifier</a:t>
            </a:r>
          </a:p>
          <a:p>
            <a:pPr>
              <a:buFont typeface="Wingdings" pitchFamily="2" charset="2"/>
              <a:buChar char="Ø"/>
            </a:pPr>
            <a:endParaRPr lang="en-US" dirty="0" smtClean="0"/>
          </a:p>
          <a:p>
            <a:pPr>
              <a:buFont typeface="Wingdings" pitchFamily="2" charset="2"/>
              <a:buChar char="Ø"/>
            </a:pPr>
            <a:r>
              <a:rPr lang="en-US" dirty="0" smtClean="0"/>
              <a:t> Full-wave rectifier</a:t>
            </a:r>
          </a:p>
          <a:p>
            <a:pPr>
              <a:buFont typeface="Wingdings" pitchFamily="2" charset="2"/>
              <a:buChar char="Ø"/>
            </a:pPr>
            <a:endParaRPr lang="en-US" dirty="0" smtClean="0"/>
          </a:p>
          <a:p>
            <a:pPr>
              <a:buFont typeface="Wingdings" pitchFamily="2" charset="2"/>
              <a:buChar char="Ø"/>
            </a:pPr>
            <a:r>
              <a:rPr lang="en-US" dirty="0" smtClean="0"/>
              <a:t>Bridge rectifier</a:t>
            </a:r>
          </a:p>
          <a:p>
            <a:pPr>
              <a:buFont typeface="Wingdings" pitchFamily="2" charset="2"/>
              <a:buChar char="Ø"/>
            </a:pPr>
            <a:endParaRPr lang="en-US" dirty="0" smtClean="0"/>
          </a:p>
          <a:p>
            <a:r>
              <a:rPr lang="en-US" dirty="0" smtClean="0"/>
              <a:t>Clippers</a:t>
            </a:r>
          </a:p>
          <a:p>
            <a:pPr>
              <a:buFont typeface="Wingdings" pitchFamily="2" charset="2"/>
              <a:buChar char="Ø"/>
            </a:pPr>
            <a:endParaRPr lang="en-US" dirty="0"/>
          </a:p>
        </p:txBody>
      </p:sp>
      <p:sp>
        <p:nvSpPr>
          <p:cNvPr id="6" name="Slide Number Placeholder 5"/>
          <p:cNvSpPr>
            <a:spLocks noGrp="1"/>
          </p:cNvSpPr>
          <p:nvPr>
            <p:ph type="sldNum" sz="quarter" idx="12"/>
          </p:nvPr>
        </p:nvSpPr>
        <p:spPr/>
        <p:txBody>
          <a:bodyPr/>
          <a:lstStyle/>
          <a:p>
            <a:fld id="{7FE0588B-AB39-4A52-9451-86D20FEF6CC0}" type="slidenum">
              <a:rPr lang="en-US" smtClean="0">
                <a:solidFill>
                  <a:schemeClr val="tx1"/>
                </a:solidFill>
              </a:rPr>
              <a:pPr/>
              <a:t>9</a:t>
            </a:fld>
            <a:endParaRPr lang="en-US" dirty="0">
              <a:solidFill>
                <a:schemeClr val="tx1"/>
              </a:solidFill>
            </a:endParaRPr>
          </a:p>
        </p:txBody>
      </p:sp>
      <p:sp>
        <p:nvSpPr>
          <p:cNvPr id="7" name="Footer Placeholder 6"/>
          <p:cNvSpPr>
            <a:spLocks noGrp="1"/>
          </p:cNvSpPr>
          <p:nvPr>
            <p:ph type="ftr" sz="quarter" idx="11"/>
          </p:nvPr>
        </p:nvSpPr>
        <p:spPr/>
        <p:txBody>
          <a:bodyPr/>
          <a:lstStyle/>
          <a:p>
            <a:r>
              <a:rPr lang="en-US" smtClean="0">
                <a:solidFill>
                  <a:schemeClr val="tx1"/>
                </a:solidFill>
              </a:rPr>
              <a:t>G21CP47</a:t>
            </a:r>
            <a:endParaRPr lang="en-US" dirty="0">
              <a:solidFill>
                <a:schemeClr val="tx1"/>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109</TotalTime>
  <Words>735</Words>
  <Application>Microsoft Office PowerPoint</Application>
  <PresentationFormat>On-screen Show (4:3)</PresentationFormat>
  <Paragraphs>116</Paragraphs>
  <Slides>16</Slides>
  <Notes>2</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Flow</vt:lpstr>
      <vt:lpstr>Fundamentals of Electrical and Electronics (4300018)</vt:lpstr>
      <vt:lpstr>Introduction : diode</vt:lpstr>
      <vt:lpstr>Physical structure</vt:lpstr>
      <vt:lpstr>Slide 4</vt:lpstr>
      <vt:lpstr>Forward biased </vt:lpstr>
      <vt:lpstr>Reversed biased</vt:lpstr>
      <vt:lpstr>Types of diode </vt:lpstr>
      <vt:lpstr>Slide 8</vt:lpstr>
      <vt:lpstr>Application of diode circuit</vt:lpstr>
      <vt:lpstr>Rectifier</vt:lpstr>
      <vt:lpstr>Full wave rectifier:</vt:lpstr>
      <vt:lpstr>Full wave rectifier:</vt:lpstr>
      <vt:lpstr>Bridge rectifier:</vt:lpstr>
      <vt:lpstr>Bridge rectifier:</vt:lpstr>
      <vt:lpstr> Clippers:</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Electrical and Electronics (4300018)</dc:title>
  <dc:creator>Rishi</dc:creator>
  <cp:lastModifiedBy>Rishi</cp:lastModifiedBy>
  <cp:revision>26</cp:revision>
  <dcterms:created xsi:type="dcterms:W3CDTF">2011-12-31T18:54:18Z</dcterms:created>
  <dcterms:modified xsi:type="dcterms:W3CDTF">2011-12-31T19:18:00Z</dcterms:modified>
</cp:coreProperties>
</file>