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74" r:id="rId22"/>
    <p:sldId id="275" r:id="rId23"/>
    <p:sldId id="28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74189" autoAdjust="0"/>
  </p:normalViewPr>
  <p:slideViewPr>
    <p:cSldViewPr snapToGrid="0" snapToObjects="1" showGuides="1">
      <p:cViewPr varScale="1">
        <p:scale>
          <a:sx n="69" d="100"/>
          <a:sy n="69" d="100"/>
        </p:scale>
        <p:origin x="122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3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coursera.org/learn/applied-data-science-capstone/home/welcom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W</a:t>
            </a:r>
            <a:r>
              <a:rPr lang="en-US" dirty="0" smtClean="0">
                <a:solidFill>
                  <a:srgbClr val="0E659B"/>
                </a:solidFill>
              </a:rPr>
              <a:t>inning Space Race with Data Science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868485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Aatis</a:t>
            </a:r>
            <a:r>
              <a:rPr lang="en-US" dirty="0" smtClean="0"/>
              <a:t> </a:t>
            </a:r>
            <a:r>
              <a:rPr lang="en-US" dirty="0" err="1" smtClean="0"/>
              <a:t>Sajid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25-09-2022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Launch Site Names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10879420" cy="13055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DISTINCT clause was used to return only the unique rows from the </a:t>
            </a:r>
            <a:r>
              <a:rPr lang="en-US" sz="1800" dirty="0" err="1" smtClean="0">
                <a:solidFill>
                  <a:schemeClr val="tx1"/>
                </a:solidFill>
              </a:rPr>
              <a:t>launch_site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column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names of the launch sites are CCAFS LC-40, CCAFS SLC-40, KSC LC-39A, VAFB SLC-4E 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54" y="3425464"/>
            <a:ext cx="2618509" cy="24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Payload 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93582" cy="68204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SUM() function was used to the calculate the total payload carried by boosters from NASA </a:t>
            </a:r>
            <a:r>
              <a:rPr lang="en-US" sz="1800" dirty="0" smtClean="0">
                <a:solidFill>
                  <a:schemeClr val="tx1"/>
                </a:solidFill>
              </a:rPr>
              <a:t>from the </a:t>
            </a:r>
            <a:r>
              <a:rPr lang="en-US" sz="1800" dirty="0" err="1" smtClean="0">
                <a:solidFill>
                  <a:schemeClr val="tx1"/>
                </a:solidFill>
              </a:rPr>
              <a:t>total_payload_mass_kg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column.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760" y="3112319"/>
            <a:ext cx="3939305" cy="16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21223"/>
            <a:ext cx="10515600" cy="1325563"/>
          </a:xfrm>
        </p:spPr>
        <p:txBody>
          <a:bodyPr/>
          <a:lstStyle/>
          <a:p>
            <a:r>
              <a:rPr lang="en-US" dirty="0"/>
              <a:t>SpaceX Launch Sites Locations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25145" y="1521853"/>
            <a:ext cx="4814455" cy="465511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yellow markers are indicators </a:t>
            </a:r>
            <a:r>
              <a:rPr lang="en-US" sz="1800" dirty="0" smtClean="0">
                <a:solidFill>
                  <a:schemeClr val="tx1"/>
                </a:solidFill>
              </a:rPr>
              <a:t>of where </a:t>
            </a:r>
            <a:r>
              <a:rPr lang="en-US" sz="1800" dirty="0">
                <a:solidFill>
                  <a:schemeClr val="tx1"/>
                </a:solidFill>
              </a:rPr>
              <a:t>the locations of all </a:t>
            </a:r>
            <a:r>
              <a:rPr lang="en-US" sz="1800" dirty="0" smtClean="0">
                <a:solidFill>
                  <a:schemeClr val="tx1"/>
                </a:solidFill>
              </a:rPr>
              <a:t>the SpaceX launch </a:t>
            </a:r>
            <a:r>
              <a:rPr lang="en-US" sz="1800" dirty="0">
                <a:solidFill>
                  <a:schemeClr val="tx1"/>
                </a:solidFill>
              </a:rPr>
              <a:t>sites are situated in the US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launch sites have been </a:t>
            </a:r>
            <a:r>
              <a:rPr lang="en-US" sz="1800" dirty="0" smtClean="0">
                <a:solidFill>
                  <a:schemeClr val="tx1"/>
                </a:solidFill>
              </a:rPr>
              <a:t>strategically placed </a:t>
            </a:r>
            <a:r>
              <a:rPr lang="en-US" sz="1800" dirty="0">
                <a:solidFill>
                  <a:schemeClr val="tx1"/>
                </a:solidFill>
              </a:rPr>
              <a:t>near the </a:t>
            </a:r>
            <a:r>
              <a:rPr lang="en-US" sz="1800" dirty="0" smtClean="0">
                <a:solidFill>
                  <a:schemeClr val="tx1"/>
                </a:solidFill>
              </a:rPr>
              <a:t>coast.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0" y="1521853"/>
            <a:ext cx="6900165" cy="46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7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or Failure?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7218" y="1729077"/>
            <a:ext cx="5181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When we zoom in on a </a:t>
            </a:r>
            <a:r>
              <a:rPr lang="en-US" sz="1800" dirty="0" smtClean="0">
                <a:solidFill>
                  <a:schemeClr val="tx1"/>
                </a:solidFill>
              </a:rPr>
              <a:t>launch site</a:t>
            </a:r>
            <a:r>
              <a:rPr lang="en-US" sz="1800" dirty="0">
                <a:solidFill>
                  <a:schemeClr val="tx1"/>
                </a:solidFill>
              </a:rPr>
              <a:t>, we can click on the </a:t>
            </a:r>
            <a:r>
              <a:rPr lang="en-US" sz="1800" dirty="0" smtClean="0">
                <a:solidFill>
                  <a:schemeClr val="tx1"/>
                </a:solidFill>
              </a:rPr>
              <a:t>launch site </a:t>
            </a:r>
            <a:r>
              <a:rPr lang="en-US" sz="1800" dirty="0">
                <a:solidFill>
                  <a:schemeClr val="tx1"/>
                </a:solidFill>
              </a:rPr>
              <a:t>which will display </a:t>
            </a:r>
            <a:r>
              <a:rPr lang="en-US" sz="1800" dirty="0" smtClean="0">
                <a:solidFill>
                  <a:schemeClr val="tx1"/>
                </a:solidFill>
              </a:rPr>
              <a:t>marker clusters </a:t>
            </a:r>
            <a:r>
              <a:rPr lang="en-US" sz="1800" dirty="0">
                <a:solidFill>
                  <a:schemeClr val="tx1"/>
                </a:solidFill>
              </a:rPr>
              <a:t>of successful </a:t>
            </a:r>
            <a:r>
              <a:rPr lang="en-US" sz="1800" dirty="0" smtClean="0">
                <a:solidFill>
                  <a:schemeClr val="tx1"/>
                </a:solidFill>
              </a:rPr>
              <a:t>landings (green</a:t>
            </a:r>
            <a:r>
              <a:rPr lang="en-US" sz="1800" dirty="0">
                <a:solidFill>
                  <a:schemeClr val="tx1"/>
                </a:solidFill>
              </a:rPr>
              <a:t>) or failed landing (red).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4" y="1729077"/>
            <a:ext cx="646355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5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Successful Launches By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52018" cy="108383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KSC LC-39A Launch site has the most successful launches with 10 in total.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9" y="2617843"/>
            <a:ext cx="10383982" cy="346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4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Launch Site With Highest Success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187545" cy="112539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KSLC-39A has the highest success rate with 76.9%.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17" y="2500701"/>
            <a:ext cx="10605083" cy="341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8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30345" cy="127779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Decision Tree </a:t>
            </a:r>
            <a:r>
              <a:rPr lang="en-US" sz="1800" dirty="0">
                <a:solidFill>
                  <a:schemeClr val="tx1"/>
                </a:solidFill>
              </a:rPr>
              <a:t>classifier had the best accuracy at 94%.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70" y="2887146"/>
            <a:ext cx="4989201" cy="2636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014" y="2887146"/>
            <a:ext cx="3322078" cy="16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5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model predicted 12 successful </a:t>
            </a:r>
            <a:r>
              <a:rPr lang="en-US" sz="1800" dirty="0" smtClean="0">
                <a:solidFill>
                  <a:schemeClr val="tx1"/>
                </a:solidFill>
              </a:rPr>
              <a:t>landings when </a:t>
            </a:r>
            <a:r>
              <a:rPr lang="en-US" sz="1800" dirty="0">
                <a:solidFill>
                  <a:schemeClr val="tx1"/>
                </a:solidFill>
              </a:rPr>
              <a:t>the True label was successful (</a:t>
            </a:r>
            <a:r>
              <a:rPr lang="en-US" sz="1800" dirty="0" smtClean="0">
                <a:solidFill>
                  <a:schemeClr val="tx1"/>
                </a:solidFill>
              </a:rPr>
              <a:t>True Positive</a:t>
            </a:r>
            <a:r>
              <a:rPr lang="en-US" sz="1800" dirty="0">
                <a:solidFill>
                  <a:schemeClr val="tx1"/>
                </a:solidFill>
              </a:rPr>
              <a:t>) and 3 unsuccessful landings </a:t>
            </a:r>
            <a:r>
              <a:rPr lang="en-US" sz="1800" dirty="0" smtClean="0">
                <a:solidFill>
                  <a:schemeClr val="tx1"/>
                </a:solidFill>
              </a:rPr>
              <a:t>when the </a:t>
            </a:r>
            <a:r>
              <a:rPr lang="en-US" sz="1800" dirty="0">
                <a:solidFill>
                  <a:schemeClr val="tx1"/>
                </a:solidFill>
              </a:rPr>
              <a:t>True label was failure (True Negative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model also predicted 3 </a:t>
            </a:r>
            <a:r>
              <a:rPr lang="en-US" sz="1800" dirty="0" smtClean="0">
                <a:solidFill>
                  <a:schemeClr val="tx1"/>
                </a:solidFill>
              </a:rPr>
              <a:t>successful landings </a:t>
            </a:r>
            <a:r>
              <a:rPr lang="en-US" sz="1800" dirty="0">
                <a:solidFill>
                  <a:schemeClr val="tx1"/>
                </a:solidFill>
              </a:rPr>
              <a:t>when the True label </a:t>
            </a:r>
            <a:r>
              <a:rPr lang="en-US" sz="1800" dirty="0" smtClean="0">
                <a:solidFill>
                  <a:schemeClr val="tx1"/>
                </a:solidFill>
              </a:rPr>
              <a:t>was unsuccessful </a:t>
            </a:r>
            <a:r>
              <a:rPr lang="en-US" sz="1800" dirty="0">
                <a:solidFill>
                  <a:schemeClr val="tx1"/>
                </a:solidFill>
              </a:rPr>
              <a:t>landing (False Positive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model generally predicted </a:t>
            </a:r>
            <a:r>
              <a:rPr lang="en-US" sz="1800" dirty="0" smtClean="0">
                <a:solidFill>
                  <a:schemeClr val="tx1"/>
                </a:solidFill>
              </a:rPr>
              <a:t>successful landings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74" y="2098124"/>
            <a:ext cx="4704995" cy="35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05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analysis showed that there is a positive correlation between number of flights and success rate </a:t>
            </a:r>
            <a:r>
              <a:rPr lang="en-US" dirty="0" smtClean="0"/>
              <a:t>as the </a:t>
            </a:r>
            <a:r>
              <a:rPr lang="en-US" dirty="0"/>
              <a:t>success rate has improved over the </a:t>
            </a:r>
            <a:r>
              <a:rPr lang="en-US" dirty="0" smtClean="0"/>
              <a:t>years.</a:t>
            </a:r>
          </a:p>
          <a:p>
            <a:r>
              <a:rPr lang="en-US" dirty="0"/>
              <a:t>There are certain orbits like SSO, HEO, GEO, and ES-L1 where launches were the most successful</a:t>
            </a:r>
            <a:r>
              <a:rPr lang="en-US" dirty="0" smtClean="0"/>
              <a:t>.</a:t>
            </a:r>
          </a:p>
          <a:p>
            <a:r>
              <a:rPr lang="en-US" dirty="0"/>
              <a:t>Success rate can be linked to payload mass as the lighter payloads generally proved to be </a:t>
            </a:r>
            <a:r>
              <a:rPr lang="en-US" dirty="0" smtClean="0"/>
              <a:t>more successful </a:t>
            </a:r>
            <a:r>
              <a:rPr lang="en-US" dirty="0"/>
              <a:t>than the heavier payloads</a:t>
            </a:r>
            <a:r>
              <a:rPr lang="en-US" dirty="0" smtClean="0"/>
              <a:t>.</a:t>
            </a:r>
          </a:p>
          <a:p>
            <a:r>
              <a:rPr lang="en-US" dirty="0"/>
              <a:t>The best predictive model to use for this dataset is the Decision Tree Classifier as it had the </a:t>
            </a:r>
            <a:r>
              <a:rPr lang="en-US" dirty="0" smtClean="0"/>
              <a:t>highest accuracy </a:t>
            </a:r>
            <a:r>
              <a:rPr lang="en-US" dirty="0"/>
              <a:t>with 94</a:t>
            </a:r>
            <a:r>
              <a:rPr lang="en-US" dirty="0" smtClean="0"/>
              <a:t>%.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Coursera Project </a:t>
            </a:r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www.coursera.org/learn/applied-data-science-capstone/home/welcome</a:t>
            </a:r>
            <a:endParaRPr lang="en-US" dirty="0" smtClean="0"/>
          </a:p>
          <a:p>
            <a:r>
              <a:rPr lang="en-US" dirty="0"/>
              <a:t>GitHub Repository: https://</a:t>
            </a:r>
            <a:r>
              <a:rPr lang="en-US" dirty="0" smtClean="0"/>
              <a:t>github.com/aatissajid/IBM-Data-Science-Capstone-Project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18" y="1690688"/>
            <a:ext cx="10993581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8117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In this capstone project, we will predict </a:t>
            </a:r>
            <a:r>
              <a:rPr lang="en-US" sz="2400" dirty="0" smtClean="0"/>
              <a:t>if </a:t>
            </a:r>
            <a:r>
              <a:rPr lang="en-US" sz="2400" dirty="0"/>
              <a:t>the SpaceX Falcon 9 first stage will </a:t>
            </a:r>
            <a:r>
              <a:rPr lang="en-US" sz="2400" dirty="0" smtClean="0"/>
              <a:t>land successfully</a:t>
            </a:r>
          </a:p>
          <a:p>
            <a:r>
              <a:rPr lang="en-US" sz="2400" dirty="0"/>
              <a:t>If we can determine if the first stage will land, we can determine the cost of a launch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This will be achieved with </a:t>
            </a:r>
            <a:r>
              <a:rPr lang="en-US" sz="2400" dirty="0"/>
              <a:t>the use of </a:t>
            </a:r>
            <a:r>
              <a:rPr lang="en-US" sz="2400" dirty="0" smtClean="0"/>
              <a:t>machine learning algorithms</a:t>
            </a:r>
          </a:p>
          <a:p>
            <a:r>
              <a:rPr lang="en-US" sz="2400" dirty="0"/>
              <a:t>The </a:t>
            </a:r>
            <a:r>
              <a:rPr lang="en-US" sz="2400" dirty="0" err="1" smtClean="0"/>
              <a:t>methodolgy</a:t>
            </a:r>
            <a:r>
              <a:rPr lang="en-US" sz="2400" dirty="0" smtClean="0"/>
              <a:t> </a:t>
            </a:r>
            <a:r>
              <a:rPr lang="en-US" sz="2400" dirty="0"/>
              <a:t>followed will include Data </a:t>
            </a:r>
            <a:r>
              <a:rPr lang="en-US" sz="2400" dirty="0" smtClean="0"/>
              <a:t>Collection</a:t>
            </a:r>
            <a:r>
              <a:rPr lang="en-US" sz="2400" dirty="0"/>
              <a:t>, Data Wrangling and Preprocessing, Exploratory Data Analysis, Data Visualization and finally, </a:t>
            </a:r>
            <a:r>
              <a:rPr lang="en-US" sz="2400" dirty="0" smtClean="0"/>
              <a:t>Machine Learning Prediction.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main goal of this capstone project is to predict whether the Falcon 9 first stage will </a:t>
            </a:r>
            <a:r>
              <a:rPr lang="en-US" sz="2400" dirty="0" smtClean="0"/>
              <a:t>land successfully</a:t>
            </a:r>
            <a:r>
              <a:rPr lang="en-US" sz="2400" dirty="0"/>
              <a:t>. SpaceX prides itself in being able to reuse the first stage of a rocket </a:t>
            </a:r>
            <a:r>
              <a:rPr lang="en-US" sz="2400" dirty="0" smtClean="0"/>
              <a:t>launch so much so that </a:t>
            </a:r>
            <a:r>
              <a:rPr lang="en-US" sz="2400" dirty="0"/>
              <a:t>they </a:t>
            </a:r>
            <a:r>
              <a:rPr lang="en-US" sz="2400" dirty="0" smtClean="0"/>
              <a:t>advertise </a:t>
            </a:r>
            <a:r>
              <a:rPr lang="en-US" sz="2400" dirty="0"/>
              <a:t>on their website that their rocket launches cost 62 million while other </a:t>
            </a:r>
            <a:r>
              <a:rPr lang="en-US" sz="2400" dirty="0" smtClean="0"/>
              <a:t>provides cost upward </a:t>
            </a:r>
            <a:r>
              <a:rPr lang="en-US" sz="2400" dirty="0"/>
              <a:t>165 million. Much of these savings are down to the first stage's reusability. If we </a:t>
            </a:r>
            <a:r>
              <a:rPr lang="en-US" sz="2400" dirty="0" smtClean="0"/>
              <a:t>can determine </a:t>
            </a:r>
            <a:r>
              <a:rPr lang="en-US" sz="2400" dirty="0"/>
              <a:t>if the first stage will land, we can determine the cost of a launch. This </a:t>
            </a:r>
            <a:r>
              <a:rPr lang="en-US" sz="2400" dirty="0" smtClean="0"/>
              <a:t>information can be used </a:t>
            </a:r>
            <a:r>
              <a:rPr lang="en-US" sz="2400" dirty="0"/>
              <a:t>if an alternate company wants to bid against SpaceX for a rocket launch.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Data was collected through two methods:-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requesting data from the SpaceX API and </a:t>
            </a:r>
            <a:r>
              <a:rPr lang="en-US" sz="1400" dirty="0" smtClean="0"/>
              <a:t>web scraping launch </a:t>
            </a:r>
            <a:r>
              <a:rPr lang="en-US" sz="1400" dirty="0"/>
              <a:t>data from a Wikipedia page</a:t>
            </a:r>
            <a:r>
              <a:rPr lang="en-US" sz="1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Data wrangling was then performed to </a:t>
            </a:r>
            <a:r>
              <a:rPr lang="en-US" sz="1400" dirty="0" smtClean="0"/>
              <a:t>transform and clean the data </a:t>
            </a:r>
            <a:r>
              <a:rPr lang="en-US" sz="1400" dirty="0"/>
              <a:t>using Python's pandas </a:t>
            </a:r>
            <a:r>
              <a:rPr lang="en-US" sz="1400" dirty="0" smtClean="0"/>
              <a:t>library.</a:t>
            </a:r>
          </a:p>
          <a:p>
            <a:pPr marL="457200" lvl="1" indent="0">
              <a:buNone/>
            </a:pPr>
            <a:r>
              <a:rPr lang="en-US" sz="1400" dirty="0" smtClean="0"/>
              <a:t>		</a:t>
            </a:r>
            <a:endParaRPr lang="en-US" sz="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</a:t>
            </a:r>
            <a:r>
              <a:rPr lang="en-US" sz="1800" dirty="0" smtClean="0"/>
              <a:t>xploratory Data Analysis </a:t>
            </a:r>
            <a:r>
              <a:rPr lang="en-US" sz="1800" dirty="0"/>
              <a:t>(EDA) was performed using visualization tools </a:t>
            </a:r>
            <a:r>
              <a:rPr lang="en-US" sz="1800" dirty="0" smtClean="0"/>
              <a:t>such as Python's </a:t>
            </a:r>
            <a:r>
              <a:rPr lang="en-US" sz="1800" dirty="0" err="1"/>
              <a:t>matplotlib</a:t>
            </a:r>
            <a:r>
              <a:rPr lang="en-US" sz="1800" dirty="0"/>
              <a:t> and </a:t>
            </a:r>
            <a:r>
              <a:rPr lang="en-US" sz="1800" dirty="0" err="1"/>
              <a:t>seaborn</a:t>
            </a:r>
            <a:r>
              <a:rPr lang="en-US" sz="1800" dirty="0"/>
              <a:t> </a:t>
            </a:r>
            <a:r>
              <a:rPr lang="en-US" sz="1800" dirty="0" smtClean="0"/>
              <a:t>libraries.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Python's interactive </a:t>
            </a:r>
            <a:r>
              <a:rPr lang="en-US" sz="1800" dirty="0"/>
              <a:t>visualization packages were used to answer some analytical </a:t>
            </a:r>
            <a:r>
              <a:rPr lang="en-US" sz="1800" dirty="0" smtClean="0"/>
              <a:t>questions. Packages such as Folium and </a:t>
            </a:r>
            <a:r>
              <a:rPr lang="en-US" sz="1800" dirty="0" err="1" smtClean="0"/>
              <a:t>Plotly</a:t>
            </a:r>
            <a:r>
              <a:rPr lang="en-US" sz="1800" dirty="0" smtClean="0"/>
              <a:t> Dash.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Four different machine learning classification models were used for the predictive analysis. </a:t>
            </a:r>
            <a:r>
              <a:rPr lang="en-US" sz="1800" dirty="0" err="1"/>
              <a:t>Themodelsthat</a:t>
            </a:r>
            <a:r>
              <a:rPr lang="en-US" sz="1800" dirty="0"/>
              <a:t> were used are logistic regression, support vector machines, k-nearest </a:t>
            </a:r>
            <a:r>
              <a:rPr lang="en-US" sz="1800" dirty="0" err="1"/>
              <a:t>neighbour</a:t>
            </a:r>
            <a:r>
              <a:rPr lang="en-US" sz="1800" dirty="0"/>
              <a:t> </a:t>
            </a:r>
            <a:r>
              <a:rPr lang="en-US" sz="1800" dirty="0" err="1"/>
              <a:t>anddecisiontreeclassifier</a:t>
            </a:r>
            <a:r>
              <a:rPr lang="en-US" sz="1800" dirty="0"/>
              <a:t>. Each model was trained, tuned and evaluated to find the best one.</a:t>
            </a:r>
            <a:r>
              <a:rPr lang="en-US" sz="1800" dirty="0" smtClean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10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110" y="717262"/>
            <a:ext cx="110697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results of the exploratory data analysis revealed that the success rate of the </a:t>
            </a:r>
            <a:r>
              <a:rPr lang="en-US" sz="1800" dirty="0" smtClean="0"/>
              <a:t>Falcon9 landings was </a:t>
            </a:r>
            <a:r>
              <a:rPr lang="en-US" sz="1800" dirty="0"/>
              <a:t>66.66</a:t>
            </a:r>
            <a:r>
              <a:rPr lang="en-US" sz="1800" dirty="0" smtClean="0"/>
              <a:t>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predictive analysis results showed that the Decision Tree algorithm was the best </a:t>
            </a:r>
            <a:r>
              <a:rPr lang="en-US" sz="1800" dirty="0" smtClean="0"/>
              <a:t>classification method </a:t>
            </a:r>
            <a:r>
              <a:rPr lang="en-US" sz="1800" dirty="0"/>
              <a:t>with an accuracy of 94%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Number vs. Launch Site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65" y="1905991"/>
            <a:ext cx="6433017" cy="4203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5092" y="2064327"/>
            <a:ext cx="4599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BM Plex Mono SemiBold" panose="020B0709050203000203"/>
              </a:rPr>
              <a:t>This figure shows that the success </a:t>
            </a:r>
            <a:r>
              <a:rPr lang="en-US" dirty="0" smtClean="0">
                <a:latin typeface="IBM Plex Mono SemiBold" panose="020B0709050203000203"/>
              </a:rPr>
              <a:t>rate increased </a:t>
            </a:r>
            <a:r>
              <a:rPr lang="en-US" dirty="0">
                <a:latin typeface="IBM Plex Mono SemiBold" panose="020B0709050203000203"/>
              </a:rPr>
              <a:t>as the number of </a:t>
            </a:r>
            <a:r>
              <a:rPr lang="en-US" dirty="0" smtClean="0">
                <a:latin typeface="IBM Plex Mono SemiBold" panose="020B0709050203000203"/>
              </a:rPr>
              <a:t>flights increased.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BM Plex Mono SemiBold" panose="020B0709050203000203"/>
              </a:rPr>
              <a:t>The blue dots represent the </a:t>
            </a:r>
            <a:r>
              <a:rPr lang="en-US" dirty="0" smtClean="0">
                <a:latin typeface="IBM Plex Mono SemiBold" panose="020B0709050203000203"/>
              </a:rPr>
              <a:t>successful launches </a:t>
            </a:r>
            <a:r>
              <a:rPr lang="en-US" dirty="0">
                <a:latin typeface="IBM Plex Mono SemiBold" panose="020B0709050203000203"/>
              </a:rPr>
              <a:t>while the red dot </a:t>
            </a:r>
            <a:r>
              <a:rPr lang="en-US" dirty="0" smtClean="0">
                <a:latin typeface="IBM Plex Mono SemiBold" panose="020B0709050203000203"/>
              </a:rPr>
              <a:t>represent unsuccessful launches.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BM Plex Mono SemiBold" panose="020B0709050203000203"/>
              </a:rPr>
              <a:t>There seems to be an increase </a:t>
            </a:r>
            <a:r>
              <a:rPr lang="en-US" dirty="0" smtClean="0">
                <a:latin typeface="IBM Plex Mono SemiBold" panose="020B0709050203000203"/>
              </a:rPr>
              <a:t>in successful </a:t>
            </a:r>
            <a:r>
              <a:rPr lang="en-US" dirty="0">
                <a:latin typeface="IBM Plex Mono SemiBold" panose="020B0709050203000203"/>
              </a:rPr>
              <a:t>flights after the 40th launch.</a:t>
            </a:r>
            <a:endParaRPr lang="en-US" dirty="0">
              <a:latin typeface="IBM Plex Mono SemiBold" panose="020B07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Payload vs. Launch Site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363" y="1589810"/>
            <a:ext cx="5181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blue </a:t>
            </a:r>
            <a:r>
              <a:rPr lang="en-US" sz="1800" dirty="0" smtClean="0">
                <a:solidFill>
                  <a:schemeClr val="tx1"/>
                </a:solidFill>
              </a:rPr>
              <a:t>dots represent </a:t>
            </a: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smtClean="0">
                <a:solidFill>
                  <a:schemeClr val="tx1"/>
                </a:solidFill>
              </a:rPr>
              <a:t>successful launches </a:t>
            </a:r>
            <a:r>
              <a:rPr lang="en-US" sz="1800" dirty="0">
                <a:solidFill>
                  <a:schemeClr val="tx1"/>
                </a:solidFill>
              </a:rPr>
              <a:t>while the red dots </a:t>
            </a:r>
            <a:r>
              <a:rPr lang="en-US" sz="1800" dirty="0" smtClean="0">
                <a:solidFill>
                  <a:schemeClr val="tx1"/>
                </a:solidFill>
              </a:rPr>
              <a:t>represent unsuccessful </a:t>
            </a:r>
            <a:r>
              <a:rPr lang="en-US" sz="1800" dirty="0">
                <a:solidFill>
                  <a:schemeClr val="tx1"/>
                </a:solidFill>
              </a:rPr>
              <a:t>launches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For the VAFB-SLC </a:t>
            </a:r>
            <a:r>
              <a:rPr lang="en-US" sz="1800" dirty="0" smtClean="0">
                <a:solidFill>
                  <a:schemeClr val="tx1"/>
                </a:solidFill>
              </a:rPr>
              <a:t>launch site </a:t>
            </a:r>
            <a:r>
              <a:rPr lang="en-US" sz="1800" dirty="0">
                <a:solidFill>
                  <a:schemeClr val="tx1"/>
                </a:solidFill>
              </a:rPr>
              <a:t>there are </a:t>
            </a:r>
            <a:r>
              <a:rPr lang="en-US" sz="1800" dirty="0" smtClean="0">
                <a:solidFill>
                  <a:schemeClr val="tx1"/>
                </a:solidFill>
              </a:rPr>
              <a:t>no rockets </a:t>
            </a:r>
            <a:r>
              <a:rPr lang="en-US" sz="1800" dirty="0">
                <a:solidFill>
                  <a:schemeClr val="tx1"/>
                </a:solidFill>
              </a:rPr>
              <a:t>launched for heavy payload </a:t>
            </a:r>
            <a:r>
              <a:rPr lang="en-US" sz="1800" dirty="0" smtClean="0">
                <a:solidFill>
                  <a:schemeClr val="tx1"/>
                </a:solidFill>
              </a:rPr>
              <a:t>mass.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There seems to be a weak </a:t>
            </a:r>
            <a:r>
              <a:rPr lang="en-US" sz="1800" dirty="0" smtClean="0">
                <a:solidFill>
                  <a:schemeClr val="tx1"/>
                </a:solidFill>
              </a:rPr>
              <a:t>correlation between </a:t>
            </a:r>
            <a:r>
              <a:rPr lang="en-US" sz="1800" dirty="0">
                <a:solidFill>
                  <a:schemeClr val="tx1"/>
                </a:solidFill>
              </a:rPr>
              <a:t>Payload and Launch Site </a:t>
            </a:r>
            <a:r>
              <a:rPr lang="en-US" sz="1800" dirty="0" smtClean="0">
                <a:solidFill>
                  <a:schemeClr val="tx1"/>
                </a:solidFill>
              </a:rPr>
              <a:t>and therefore </a:t>
            </a:r>
            <a:r>
              <a:rPr lang="en-US" sz="1800" dirty="0">
                <a:solidFill>
                  <a:schemeClr val="tx1"/>
                </a:solidFill>
              </a:rPr>
              <a:t>decisions cannot be </a:t>
            </a:r>
            <a:r>
              <a:rPr lang="en-US" sz="1800" dirty="0" smtClean="0">
                <a:solidFill>
                  <a:schemeClr val="tx1"/>
                </a:solidFill>
              </a:rPr>
              <a:t>made using </a:t>
            </a:r>
            <a:r>
              <a:rPr lang="en-US" sz="1800" dirty="0">
                <a:solidFill>
                  <a:schemeClr val="tx1"/>
                </a:solidFill>
              </a:rPr>
              <a:t>this metric.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99" y="1462135"/>
            <a:ext cx="6268897" cy="466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Success Rate vs. Orbit Type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19" y="1760643"/>
            <a:ext cx="6024954" cy="409463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784570" y="1743613"/>
            <a:ext cx="5181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Orbits SSO, HEO, GEO, and </a:t>
            </a:r>
            <a:r>
              <a:rPr lang="en-US" sz="1800" dirty="0" smtClean="0">
                <a:solidFill>
                  <a:schemeClr val="tx1"/>
                </a:solidFill>
              </a:rPr>
              <a:t>ES-L1 have </a:t>
            </a:r>
            <a:r>
              <a:rPr lang="en-US" sz="1800" dirty="0">
                <a:solidFill>
                  <a:schemeClr val="tx1"/>
                </a:solidFill>
              </a:rPr>
              <a:t>100% success rates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SO orbit did not have </a:t>
            </a:r>
            <a:r>
              <a:rPr lang="en-US" sz="1800" dirty="0" smtClean="0">
                <a:solidFill>
                  <a:schemeClr val="tx1"/>
                </a:solidFill>
              </a:rPr>
              <a:t>any successful </a:t>
            </a:r>
            <a:r>
              <a:rPr lang="en-US" sz="1800" dirty="0">
                <a:solidFill>
                  <a:schemeClr val="tx1"/>
                </a:solidFill>
              </a:rPr>
              <a:t>launches with a </a:t>
            </a:r>
            <a:r>
              <a:rPr lang="en-US" sz="1800" dirty="0" smtClean="0">
                <a:solidFill>
                  <a:schemeClr val="tx1"/>
                </a:solidFill>
              </a:rPr>
              <a:t>0% success </a:t>
            </a:r>
            <a:r>
              <a:rPr lang="en-US" sz="1800" dirty="0">
                <a:solidFill>
                  <a:schemeClr val="tx1"/>
                </a:solidFill>
              </a:rPr>
              <a:t>rate.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795</Words>
  <Application>Microsoft Office PowerPoint</Application>
  <PresentationFormat>Widescreen</PresentationFormat>
  <Paragraphs>81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Winning Space Race with Data Science</vt:lpstr>
      <vt:lpstr>OUTLINE</vt:lpstr>
      <vt:lpstr>EXECUTIVE SUMMARY</vt:lpstr>
      <vt:lpstr>INTRODUCTION</vt:lpstr>
      <vt:lpstr>METHODOLOGY</vt:lpstr>
      <vt:lpstr>RESULTS</vt:lpstr>
      <vt:lpstr>Flight Number vs. Launch Site</vt:lpstr>
      <vt:lpstr>Payload vs. Launch Site</vt:lpstr>
      <vt:lpstr>Success Rate vs. Orbit Type</vt:lpstr>
      <vt:lpstr>All Launch Site Names</vt:lpstr>
      <vt:lpstr>Total Payload Mass</vt:lpstr>
      <vt:lpstr>SpaceX Launch Sites Locations</vt:lpstr>
      <vt:lpstr>Success or Failure?</vt:lpstr>
      <vt:lpstr>Total Successful Launches By Site</vt:lpstr>
      <vt:lpstr>Launch Site With Highest Success Ratio</vt:lpstr>
      <vt:lpstr>Classification Accuracy</vt:lpstr>
      <vt:lpstr>Confusion Matrix</vt:lpstr>
      <vt:lpstr>CONCLUSION</vt:lpstr>
      <vt:lpstr>APPENDIX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Microsoft account</cp:lastModifiedBy>
  <cp:revision>25</cp:revision>
  <dcterms:created xsi:type="dcterms:W3CDTF">2020-10-28T18:29:43Z</dcterms:created>
  <dcterms:modified xsi:type="dcterms:W3CDTF">2022-09-25T12:26:25Z</dcterms:modified>
</cp:coreProperties>
</file>