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0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402138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69950" y="1257300"/>
            <a:ext cx="6032500" cy="339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869950" y="1257300"/>
            <a:ext cx="6032500" cy="339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836395a79_0_0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7836395a79_0_0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:notes"/>
          <p:cNvSpPr txBox="1"/>
          <p:nvPr>
            <p:ph idx="1" type="body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:notes"/>
          <p:cNvSpPr/>
          <p:nvPr>
            <p:ph idx="2" type="sldImg"/>
          </p:nvPr>
        </p:nvSpPr>
        <p:spPr>
          <a:xfrm>
            <a:off x="869950" y="1257300"/>
            <a:ext cx="6032500" cy="339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 txBox="1"/>
          <p:nvPr>
            <p:ph idx="1" type="body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0:notes"/>
          <p:cNvSpPr/>
          <p:nvPr>
            <p:ph idx="2" type="sldImg"/>
          </p:nvPr>
        </p:nvSpPr>
        <p:spPr>
          <a:xfrm>
            <a:off x="869950" y="1257300"/>
            <a:ext cx="6032500" cy="339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 txBox="1"/>
          <p:nvPr>
            <p:ph idx="1" type="body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:notes"/>
          <p:cNvSpPr/>
          <p:nvPr>
            <p:ph idx="2" type="sldImg"/>
          </p:nvPr>
        </p:nvSpPr>
        <p:spPr>
          <a:xfrm>
            <a:off x="869950" y="1257300"/>
            <a:ext cx="6032500" cy="339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:notes"/>
          <p:cNvSpPr txBox="1"/>
          <p:nvPr>
            <p:ph idx="1" type="body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:notes"/>
          <p:cNvSpPr/>
          <p:nvPr>
            <p:ph idx="2" type="sldImg"/>
          </p:nvPr>
        </p:nvSpPr>
        <p:spPr>
          <a:xfrm>
            <a:off x="869950" y="1257300"/>
            <a:ext cx="6032500" cy="339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817dd9e67_0_6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817dd9e67_0_6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7817dd9e67_0_6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817dd9e67_0_49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817dd9e67_0_49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7817dd9e67_0_49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817dd9e67_0_59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817dd9e67_0_59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7817dd9e67_0_59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17dd9e67_0_17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17dd9e67_0_17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7817dd9e67_0_17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817dd9e67_0_25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817dd9e67_0_25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7817dd9e67_0_25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869950" y="1257300"/>
            <a:ext cx="6032500" cy="339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817dd9e67_0_43:notes"/>
          <p:cNvSpPr/>
          <p:nvPr>
            <p:ph idx="2" type="sldImg"/>
          </p:nvPr>
        </p:nvSpPr>
        <p:spPr>
          <a:xfrm>
            <a:off x="869950" y="1257300"/>
            <a:ext cx="6032400" cy="339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817dd9e67_0_43:notes"/>
          <p:cNvSpPr txBox="1"/>
          <p:nvPr>
            <p:ph idx="1" type="body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7817dd9e67_0_43:notes"/>
          <p:cNvSpPr txBox="1"/>
          <p:nvPr>
            <p:ph idx="12" type="sldNum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869950" y="1257300"/>
            <a:ext cx="6032500" cy="339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 txBox="1"/>
          <p:nvPr>
            <p:ph idx="1" type="body"/>
          </p:nvPr>
        </p:nvSpPr>
        <p:spPr>
          <a:xfrm>
            <a:off x="3352800" y="5410200"/>
            <a:ext cx="802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type="title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BITS_university_logo_whitevert.png" id="26" name="Google Shape;26;p2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 txBox="1"/>
          <p:nvPr/>
        </p:nvSpPr>
        <p:spPr>
          <a:xfrm>
            <a:off x="-101600" y="5257800"/>
            <a:ext cx="2946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IN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8" name="Google Shape;28;p2"/>
          <p:cNvSpPr txBox="1"/>
          <p:nvPr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2778517" y="6550672"/>
            <a:ext cx="9413483" cy="48665"/>
            <a:chOff x="2083888" y="6550671"/>
            <a:chExt cx="7060112" cy="48665"/>
          </a:xfrm>
        </p:grpSpPr>
        <p:sp>
          <p:nvSpPr>
            <p:cNvPr id="99" name="Google Shape;99;p16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02" name="Google Shape;102;p16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8839201" y="-1"/>
            <a:ext cx="2924257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6"/>
          <p:cNvGrpSpPr/>
          <p:nvPr/>
        </p:nvGrpSpPr>
        <p:grpSpPr>
          <a:xfrm>
            <a:off x="2844800" y="6553201"/>
            <a:ext cx="9347201" cy="45719"/>
            <a:chOff x="1905000" y="6553200"/>
            <a:chExt cx="7010400" cy="45719"/>
          </a:xfrm>
        </p:grpSpPr>
        <p:sp>
          <p:nvSpPr>
            <p:cNvPr id="104" name="Google Shape;104;p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0" y="1295401"/>
            <a:ext cx="9347201" cy="45719"/>
            <a:chOff x="1905000" y="6553200"/>
            <a:chExt cx="7010400" cy="45719"/>
          </a:xfrm>
        </p:grpSpPr>
        <p:sp>
          <p:nvSpPr>
            <p:cNvPr id="108" name="Google Shape;108;p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0" y="6554056"/>
            <a:ext cx="12192000" cy="30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11815" y="6554055"/>
            <a:ext cx="1218018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3352680"/>
            <a:ext cx="11581200" cy="274212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860640" y="6095880"/>
            <a:ext cx="3859560" cy="7524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095880"/>
            <a:ext cx="3859560" cy="7524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7721640" y="6095880"/>
            <a:ext cx="3859560" cy="7524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28589" l="0" r="0" t="0"/>
          <a:stretch/>
        </p:blipFill>
        <p:spPr>
          <a:xfrm>
            <a:off x="101520" y="3352680"/>
            <a:ext cx="2742120" cy="197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-101520" y="5257800"/>
            <a:ext cx="2945160" cy="531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IN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203040" y="5666760"/>
            <a:ext cx="253908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4368960" y="6596280"/>
            <a:ext cx="7822080" cy="2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lang="en-IN" sz="1100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b="0" sz="1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2778480" y="6550560"/>
            <a:ext cx="9412560" cy="47520"/>
            <a:chOff x="2778480" y="6550560"/>
            <a:chExt cx="9412560" cy="47520"/>
          </a:xfrm>
        </p:grpSpPr>
        <p:sp>
          <p:nvSpPr>
            <p:cNvPr id="83" name="Google Shape;83;p15"/>
            <p:cNvSpPr/>
            <p:nvPr/>
          </p:nvSpPr>
          <p:spPr>
            <a:xfrm>
              <a:off x="6174000" y="6550560"/>
              <a:ext cx="3103560" cy="4752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9210600" y="6550560"/>
              <a:ext cx="2980440" cy="4464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778480" y="6550560"/>
              <a:ext cx="3439800" cy="4752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6" name="Google Shape;86;p15"/>
          <p:cNvPicPr preferRelativeResize="0"/>
          <p:nvPr/>
        </p:nvPicPr>
        <p:blipFill rotWithShape="1">
          <a:blip r:embed="rId1">
            <a:alphaModFix/>
          </a:blip>
          <a:srcRect b="5315" l="1916" r="0" t="0"/>
          <a:stretch/>
        </p:blipFill>
        <p:spPr>
          <a:xfrm>
            <a:off x="8839080" y="0"/>
            <a:ext cx="2923200" cy="691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5"/>
          <p:cNvGrpSpPr/>
          <p:nvPr/>
        </p:nvGrpSpPr>
        <p:grpSpPr>
          <a:xfrm>
            <a:off x="2844720" y="6553080"/>
            <a:ext cx="9345960" cy="44640"/>
            <a:chOff x="2844720" y="6553080"/>
            <a:chExt cx="9345960" cy="44640"/>
          </a:xfrm>
        </p:grpSpPr>
        <p:sp>
          <p:nvSpPr>
            <p:cNvPr id="88" name="Google Shape;88;p15"/>
            <p:cNvSpPr/>
            <p:nvPr/>
          </p:nvSpPr>
          <p:spPr>
            <a:xfrm>
              <a:off x="5994360" y="6553080"/>
              <a:ext cx="3103560" cy="446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44720" y="6553080"/>
              <a:ext cx="3148560" cy="446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087120" y="6553080"/>
              <a:ext cx="3103560" cy="44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0" y="1295280"/>
            <a:ext cx="9345960" cy="44640"/>
            <a:chOff x="0" y="1295280"/>
            <a:chExt cx="9345960" cy="44640"/>
          </a:xfrm>
        </p:grpSpPr>
        <p:sp>
          <p:nvSpPr>
            <p:cNvPr id="92" name="Google Shape;92;p15"/>
            <p:cNvSpPr/>
            <p:nvPr/>
          </p:nvSpPr>
          <p:spPr>
            <a:xfrm>
              <a:off x="3149640" y="1295280"/>
              <a:ext cx="3103560" cy="446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0" y="1295280"/>
              <a:ext cx="3148560" cy="446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242400" y="1295280"/>
              <a:ext cx="3103560" cy="44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ocodataset.org/#hom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733800" y="4205875"/>
            <a:ext cx="6285300" cy="173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600"/>
              <a:t>NAME</a:t>
            </a:r>
            <a:r>
              <a:rPr lang="en-IN" sz="16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IN" sz="1600"/>
              <a:t>ID) : Kunal Mohta	</a:t>
            </a:r>
            <a:r>
              <a:rPr lang="en-IN" sz="1600"/>
              <a:t>2017A7PS0148P</a:t>
            </a:r>
            <a:endParaRPr sz="1600"/>
          </a:p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IN" sz="1600"/>
              <a:t>           	    Himank Methi	2017A3PS0274P</a:t>
            </a:r>
            <a:endParaRPr sz="1600"/>
          </a:p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IN" sz="1600"/>
              <a:t>                    Aatman Borda	2017A3PS0278P	</a:t>
            </a:r>
            <a:endParaRPr sz="1600"/>
          </a:p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br>
              <a:rPr lang="en-IN" sz="1600">
                <a:latin typeface="Arial"/>
                <a:ea typeface="Arial"/>
                <a:cs typeface="Arial"/>
                <a:sym typeface="Arial"/>
              </a:rPr>
            </a:br>
            <a:r>
              <a:rPr lang="en-IN" sz="1600">
                <a:latin typeface="Arial"/>
                <a:ea typeface="Arial"/>
                <a:cs typeface="Arial"/>
                <a:sym typeface="Arial"/>
              </a:rPr>
              <a:t>Supervisor : </a:t>
            </a:r>
            <a:endParaRPr/>
          </a:p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/>
        </p:nvSpPr>
        <p:spPr>
          <a:xfrm>
            <a:off x="3733798" y="350520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</a:rPr>
              <a:t>TITLE: Mask R-CNN for image segmentation</a:t>
            </a:r>
            <a:endParaRPr b="1" i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10178283" y="0"/>
            <a:ext cx="1954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406400" y="933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Steps (in a nutshell)</a:t>
            </a:r>
            <a:endParaRPr/>
          </a:p>
        </p:txBody>
      </p:sp>
      <p:sp>
        <p:nvSpPr>
          <p:cNvPr id="248" name="Google Shape;248;p39"/>
          <p:cNvSpPr/>
          <p:nvPr/>
        </p:nvSpPr>
        <p:spPr>
          <a:xfrm>
            <a:off x="3401475" y="1830925"/>
            <a:ext cx="1515000" cy="9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Conv. net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(Resnet + FPN)</a:t>
            </a:r>
            <a:endParaRPr/>
          </a:p>
        </p:txBody>
      </p:sp>
      <p:sp>
        <p:nvSpPr>
          <p:cNvPr id="249" name="Google Shape;249;p39"/>
          <p:cNvSpPr/>
          <p:nvPr/>
        </p:nvSpPr>
        <p:spPr>
          <a:xfrm>
            <a:off x="5708248" y="3501500"/>
            <a:ext cx="1515000" cy="9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RoI Align</a:t>
            </a:r>
            <a:endParaRPr/>
          </a:p>
        </p:txBody>
      </p:sp>
      <p:sp>
        <p:nvSpPr>
          <p:cNvPr id="250" name="Google Shape;250;p39"/>
          <p:cNvSpPr/>
          <p:nvPr/>
        </p:nvSpPr>
        <p:spPr>
          <a:xfrm>
            <a:off x="5078200" y="2110525"/>
            <a:ext cx="473100" cy="38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9"/>
          <p:cNvSpPr txBox="1"/>
          <p:nvPr/>
        </p:nvSpPr>
        <p:spPr>
          <a:xfrm>
            <a:off x="1499250" y="2073475"/>
            <a:ext cx="1310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Input Image</a:t>
            </a:r>
            <a:endParaRPr sz="1600"/>
          </a:p>
        </p:txBody>
      </p:sp>
      <p:sp>
        <p:nvSpPr>
          <p:cNvPr id="252" name="Google Shape;252;p39"/>
          <p:cNvSpPr/>
          <p:nvPr/>
        </p:nvSpPr>
        <p:spPr>
          <a:xfrm>
            <a:off x="2809950" y="2110525"/>
            <a:ext cx="473100" cy="38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9"/>
          <p:cNvSpPr txBox="1"/>
          <p:nvPr/>
        </p:nvSpPr>
        <p:spPr>
          <a:xfrm>
            <a:off x="5713025" y="2073475"/>
            <a:ext cx="1577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Feature maps</a:t>
            </a:r>
            <a:endParaRPr sz="1600"/>
          </a:p>
        </p:txBody>
      </p:sp>
      <p:sp>
        <p:nvSpPr>
          <p:cNvPr id="254" name="Google Shape;254;p39"/>
          <p:cNvSpPr/>
          <p:nvPr/>
        </p:nvSpPr>
        <p:spPr>
          <a:xfrm>
            <a:off x="8067700" y="1830925"/>
            <a:ext cx="1515000" cy="9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Region proposal network (RPN)</a:t>
            </a:r>
            <a:endParaRPr/>
          </a:p>
        </p:txBody>
      </p:sp>
      <p:sp>
        <p:nvSpPr>
          <p:cNvPr id="255" name="Google Shape;255;p39"/>
          <p:cNvSpPr/>
          <p:nvPr/>
        </p:nvSpPr>
        <p:spPr>
          <a:xfrm rot="5397821">
            <a:off x="8561457" y="3100827"/>
            <a:ext cx="473400" cy="38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9"/>
          <p:cNvSpPr/>
          <p:nvPr/>
        </p:nvSpPr>
        <p:spPr>
          <a:xfrm>
            <a:off x="7247575" y="2110525"/>
            <a:ext cx="473100" cy="38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9"/>
          <p:cNvSpPr txBox="1"/>
          <p:nvPr/>
        </p:nvSpPr>
        <p:spPr>
          <a:xfrm>
            <a:off x="8036350" y="3658825"/>
            <a:ext cx="15777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/>
              <a:t>Region of Interests (RoI)</a:t>
            </a:r>
            <a:endParaRPr sz="1600"/>
          </a:p>
        </p:txBody>
      </p:sp>
      <p:sp>
        <p:nvSpPr>
          <p:cNvPr id="258" name="Google Shape;258;p39"/>
          <p:cNvSpPr/>
          <p:nvPr/>
        </p:nvSpPr>
        <p:spPr>
          <a:xfrm rot="10800000">
            <a:off x="7431730" y="3781100"/>
            <a:ext cx="473100" cy="38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9"/>
          <p:cNvSpPr/>
          <p:nvPr/>
        </p:nvSpPr>
        <p:spPr>
          <a:xfrm>
            <a:off x="3303186" y="3501500"/>
            <a:ext cx="1515000" cy="9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Fully connected layers</a:t>
            </a:r>
            <a:endParaRPr/>
          </a:p>
        </p:txBody>
      </p:sp>
      <p:sp>
        <p:nvSpPr>
          <p:cNvPr id="260" name="Google Shape;260;p39"/>
          <p:cNvSpPr/>
          <p:nvPr/>
        </p:nvSpPr>
        <p:spPr>
          <a:xfrm rot="10800000">
            <a:off x="5026667" y="3781100"/>
            <a:ext cx="473100" cy="38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9"/>
          <p:cNvSpPr/>
          <p:nvPr/>
        </p:nvSpPr>
        <p:spPr>
          <a:xfrm rot="5397821">
            <a:off x="2873132" y="4802827"/>
            <a:ext cx="473400" cy="38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9"/>
          <p:cNvSpPr/>
          <p:nvPr/>
        </p:nvSpPr>
        <p:spPr>
          <a:xfrm rot="5397821">
            <a:off x="3787532" y="4802827"/>
            <a:ext cx="473400" cy="38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/>
          <p:nvPr/>
        </p:nvSpPr>
        <p:spPr>
          <a:xfrm rot="5397821">
            <a:off x="4625732" y="4802827"/>
            <a:ext cx="473400" cy="38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9"/>
          <p:cNvSpPr txBox="1"/>
          <p:nvPr/>
        </p:nvSpPr>
        <p:spPr>
          <a:xfrm>
            <a:off x="2454475" y="5245950"/>
            <a:ext cx="1310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Bounding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box</a:t>
            </a:r>
            <a:endParaRPr/>
          </a:p>
        </p:txBody>
      </p:sp>
      <p:sp>
        <p:nvSpPr>
          <p:cNvPr id="265" name="Google Shape;265;p39"/>
          <p:cNvSpPr txBox="1"/>
          <p:nvPr/>
        </p:nvSpPr>
        <p:spPr>
          <a:xfrm>
            <a:off x="3368875" y="5245950"/>
            <a:ext cx="1310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Class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</a:t>
            </a:r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4283275" y="5245950"/>
            <a:ext cx="1310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Mask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Backbone</a:t>
            </a:r>
            <a:endParaRPr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550" y="1019150"/>
            <a:ext cx="5181184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0"/>
          <p:cNvSpPr/>
          <p:nvPr/>
        </p:nvSpPr>
        <p:spPr>
          <a:xfrm>
            <a:off x="2941250" y="1625825"/>
            <a:ext cx="1463238" cy="4714848"/>
          </a:xfrm>
          <a:prstGeom prst="flowChartTerminator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0"/>
          <p:cNvSpPr/>
          <p:nvPr/>
        </p:nvSpPr>
        <p:spPr>
          <a:xfrm>
            <a:off x="2217050" y="3448550"/>
            <a:ext cx="724200" cy="399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0"/>
          <p:cNvSpPr txBox="1"/>
          <p:nvPr/>
        </p:nvSpPr>
        <p:spPr>
          <a:xfrm>
            <a:off x="679900" y="3409250"/>
            <a:ext cx="15369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ResNet 101</a:t>
            </a:r>
            <a:endParaRPr sz="2000"/>
          </a:p>
        </p:txBody>
      </p:sp>
      <p:sp>
        <p:nvSpPr>
          <p:cNvPr id="276" name="Google Shape;276;p40"/>
          <p:cNvSpPr/>
          <p:nvPr/>
        </p:nvSpPr>
        <p:spPr>
          <a:xfrm>
            <a:off x="4877450" y="798125"/>
            <a:ext cx="3532464" cy="3562002"/>
          </a:xfrm>
          <a:prstGeom prst="flowChartTerminator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0"/>
          <p:cNvSpPr/>
          <p:nvPr/>
        </p:nvSpPr>
        <p:spPr>
          <a:xfrm>
            <a:off x="8602050" y="2394400"/>
            <a:ext cx="724200" cy="399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0"/>
          <p:cNvSpPr txBox="1"/>
          <p:nvPr/>
        </p:nvSpPr>
        <p:spPr>
          <a:xfrm>
            <a:off x="9326250" y="2066800"/>
            <a:ext cx="11973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Feature Pyramid Network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Region Proposal Network</a:t>
            </a:r>
            <a:endParaRPr/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800"/>
            <a:ext cx="11887197" cy="4092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RPN (conti.)</a:t>
            </a:r>
            <a:endParaRPr/>
          </a:p>
        </p:txBody>
      </p:sp>
      <p:pic>
        <p:nvPicPr>
          <p:cNvPr id="290" name="Google Shape;2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800"/>
            <a:ext cx="11887198" cy="360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/>
        </p:nvSpPr>
        <p:spPr>
          <a:xfrm>
            <a:off x="4185669" y="2921168"/>
            <a:ext cx="382066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/>
              <a:t>Problem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561400"/>
            <a:ext cx="11747699" cy="32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3441025" y="1941900"/>
            <a:ext cx="53094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/>
              <a:t>3 tracks of challenges in computer vision</a:t>
            </a:r>
            <a:endParaRPr sz="2100"/>
          </a:p>
        </p:txBody>
      </p:sp>
      <p:sp>
        <p:nvSpPr>
          <p:cNvPr id="179" name="Google Shape;179;p31"/>
          <p:cNvSpPr txBox="1"/>
          <p:nvPr/>
        </p:nvSpPr>
        <p:spPr>
          <a:xfrm>
            <a:off x="8987300" y="5963900"/>
            <a:ext cx="1631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/>
              <a:t>Mask R-CNN</a:t>
            </a:r>
            <a:endParaRPr sz="1700"/>
          </a:p>
        </p:txBody>
      </p:sp>
      <p:cxnSp>
        <p:nvCxnSpPr>
          <p:cNvPr id="180" name="Google Shape;180;p31"/>
          <p:cNvCxnSpPr>
            <a:stCxn id="179" idx="0"/>
          </p:cNvCxnSpPr>
          <p:nvPr/>
        </p:nvCxnSpPr>
        <p:spPr>
          <a:xfrm rot="10800000">
            <a:off x="9798500" y="5770400"/>
            <a:ext cx="4500" cy="1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609475" y="1452125"/>
            <a:ext cx="10972500" cy="30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b="1" lang="en-IN" sz="2300"/>
              <a:t>Instance segmentation :- </a:t>
            </a:r>
            <a:r>
              <a:rPr lang="en-IN" sz="2300"/>
              <a:t>Identification of boundaries around object at </a:t>
            </a:r>
            <a:r>
              <a:rPr b="1" lang="en-IN" sz="2300"/>
              <a:t>pixel</a:t>
            </a:r>
            <a:r>
              <a:rPr lang="en-IN" sz="2300"/>
              <a:t> level.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It is difficult because it combines 2 classical tasks - object detection &amp; semantic segmentation.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Mask R-CNN is a leading model for the purpose of instance segmentation.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It is an extension of Faster R-CNN, which is a fast and accurate model for object detection.</a:t>
            </a:r>
            <a:endParaRPr sz="2300"/>
          </a:p>
        </p:txBody>
      </p:sp>
      <p:sp>
        <p:nvSpPr>
          <p:cNvPr id="187" name="Google Shape;187;p32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/>
              <a:t>Problem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975" y="4084700"/>
            <a:ext cx="1470575" cy="24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6050" y="3857174"/>
            <a:ext cx="1515675" cy="259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609475" y="1604526"/>
            <a:ext cx="10972500" cy="47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Standard dataset for object detection and segmentation.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Size - 82,783 train images, 40,504 validation images.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Clean dataset with annotations (label, bounding box, mask) available on official website (</a:t>
            </a:r>
            <a:r>
              <a:rPr lang="en-IN" sz="2200" u="sng">
                <a:solidFill>
                  <a:srgbClr val="1155CC"/>
                </a:solidFill>
                <a:hlinkClick r:id="rId3"/>
              </a:rPr>
              <a:t>http://cocodataset.org/#home</a:t>
            </a:r>
            <a:r>
              <a:rPr lang="en-IN" sz="2300"/>
              <a:t>).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Annotations given in JSON format:-</a:t>
            </a:r>
            <a:endParaRPr sz="2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{</a:t>
            </a:r>
            <a:endParaRPr sz="2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	"info": {...},</a:t>
            </a:r>
            <a:endParaRPr sz="2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	"licenses": [...],</a:t>
            </a:r>
            <a:endParaRPr sz="2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	"images": [...], // relevant</a:t>
            </a:r>
            <a:endParaRPr sz="2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	"annotations": [...], // relevant</a:t>
            </a:r>
            <a:endParaRPr sz="2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	"categories": [...]</a:t>
            </a:r>
            <a:endParaRPr sz="2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}</a:t>
            </a:r>
            <a:endParaRPr sz="2300"/>
          </a:p>
        </p:txBody>
      </p:sp>
      <p:sp>
        <p:nvSpPr>
          <p:cNvPr id="196" name="Google Shape;196;p33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/>
              <a:t>Dataset - Coco 2014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/>
              <a:t>Structure of annotations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300"/>
              <a:t>Image </a:t>
            </a:r>
            <a:r>
              <a:rPr lang="en-IN" sz="2300"/>
              <a:t>metadata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/>
              <a:t>{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/>
              <a:t>	...</a:t>
            </a:r>
            <a:endParaRPr sz="2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/>
              <a:t>"file_name": "COCO_val2014_000000*.jpg",</a:t>
            </a:r>
            <a:endParaRPr sz="2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/>
              <a:t>"height": ...,</a:t>
            </a:r>
            <a:endParaRPr sz="2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/>
              <a:t>"width": ...,</a:t>
            </a:r>
            <a:endParaRPr sz="2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/>
              <a:t>"id": 514508</a:t>
            </a:r>
            <a:endParaRPr sz="2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/>
              <a:t>...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/>
              <a:t>}</a:t>
            </a:r>
            <a:endParaRPr sz="2300"/>
          </a:p>
        </p:txBody>
      </p:sp>
      <p:sp>
        <p:nvSpPr>
          <p:cNvPr id="204" name="Google Shape;204;p34"/>
          <p:cNvSpPr txBox="1"/>
          <p:nvPr>
            <p:ph idx="2" type="body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300"/>
              <a:t>Bounding box &amp; Mask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{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	"segmentation":[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		[coordinates of polygon</a:t>
            </a:r>
            <a:endParaRPr sz="23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representing mask]</a:t>
            </a:r>
            <a:endParaRPr sz="23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],</a:t>
            </a:r>
            <a:endParaRPr sz="23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"image_id": ...,</a:t>
            </a:r>
            <a:endParaRPr sz="23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/>
              <a:t>"bbox": [coords of bounding box] //**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/>
              <a:t>}</a:t>
            </a:r>
            <a:endParaRPr sz="2300"/>
          </a:p>
        </p:txBody>
      </p:sp>
      <p:sp>
        <p:nvSpPr>
          <p:cNvPr id="205" name="Google Shape;205;p34"/>
          <p:cNvSpPr txBox="1"/>
          <p:nvPr/>
        </p:nvSpPr>
        <p:spPr>
          <a:xfrm>
            <a:off x="5559775" y="5602250"/>
            <a:ext cx="60309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*</a:t>
            </a:r>
            <a:r>
              <a:rPr lang="en-IN"/>
              <a:t>*NOTE: not using coordinates of bbox from annotations because they are subject to change on image modification (cropping, augmenting) - instead calculating these from the extremities of the mask itself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/>
              <a:t>Visual appearance of masks</a:t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50" y="2542950"/>
            <a:ext cx="3344750" cy="26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 rotWithShape="1">
          <a:blip r:embed="rId4">
            <a:alphaModFix/>
          </a:blip>
          <a:srcRect b="0" l="0" r="49952" t="0"/>
          <a:stretch/>
        </p:blipFill>
        <p:spPr>
          <a:xfrm>
            <a:off x="3834550" y="1418400"/>
            <a:ext cx="8222250" cy="24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 rotWithShape="1">
          <a:blip r:embed="rId4">
            <a:alphaModFix/>
          </a:blip>
          <a:srcRect b="0" l="49448" r="0" t="0"/>
          <a:stretch/>
        </p:blipFill>
        <p:spPr>
          <a:xfrm>
            <a:off x="3410600" y="3915600"/>
            <a:ext cx="8305176" cy="24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406400" y="933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Pre-processing</a:t>
            </a:r>
            <a:endParaRPr/>
          </a:p>
        </p:txBody>
      </p:sp>
      <p:sp>
        <p:nvSpPr>
          <p:cNvPr id="220" name="Google Shape;220;p36"/>
          <p:cNvSpPr/>
          <p:nvPr/>
        </p:nvSpPr>
        <p:spPr>
          <a:xfrm>
            <a:off x="406400" y="2956050"/>
            <a:ext cx="1515000" cy="9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Input Image</a:t>
            </a:r>
            <a:endParaRPr/>
          </a:p>
        </p:txBody>
      </p:sp>
      <p:sp>
        <p:nvSpPr>
          <p:cNvPr id="221" name="Google Shape;221;p36"/>
          <p:cNvSpPr/>
          <p:nvPr/>
        </p:nvSpPr>
        <p:spPr>
          <a:xfrm>
            <a:off x="9798900" y="2956050"/>
            <a:ext cx="1515000" cy="9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Output Image Tensor</a:t>
            </a:r>
            <a:endParaRPr/>
          </a:p>
        </p:txBody>
      </p:sp>
      <p:sp>
        <p:nvSpPr>
          <p:cNvPr id="222" name="Google Shape;222;p36"/>
          <p:cNvSpPr/>
          <p:nvPr/>
        </p:nvSpPr>
        <p:spPr>
          <a:xfrm>
            <a:off x="2738850" y="2956050"/>
            <a:ext cx="1515000" cy="9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Subtraction of Mean</a:t>
            </a:r>
            <a:endParaRPr/>
          </a:p>
        </p:txBody>
      </p:sp>
      <p:sp>
        <p:nvSpPr>
          <p:cNvPr id="223" name="Google Shape;223;p36"/>
          <p:cNvSpPr/>
          <p:nvPr/>
        </p:nvSpPr>
        <p:spPr>
          <a:xfrm>
            <a:off x="5071298" y="2956050"/>
            <a:ext cx="1515000" cy="9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Rescale and Conversion to Tensor</a:t>
            </a:r>
            <a:endParaRPr/>
          </a:p>
        </p:txBody>
      </p:sp>
      <p:sp>
        <p:nvSpPr>
          <p:cNvPr id="224" name="Google Shape;224;p36"/>
          <p:cNvSpPr/>
          <p:nvPr/>
        </p:nvSpPr>
        <p:spPr>
          <a:xfrm>
            <a:off x="7403750" y="2919150"/>
            <a:ext cx="1577700" cy="101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Image tensor padding to dimensions [MAX_DIM, MAX_DIM]</a:t>
            </a:r>
            <a:endParaRPr/>
          </a:p>
        </p:txBody>
      </p:sp>
      <p:sp>
        <p:nvSpPr>
          <p:cNvPr id="225" name="Google Shape;225;p36"/>
          <p:cNvSpPr/>
          <p:nvPr/>
        </p:nvSpPr>
        <p:spPr>
          <a:xfrm>
            <a:off x="2093575" y="3235650"/>
            <a:ext cx="473100" cy="38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6"/>
          <p:cNvSpPr/>
          <p:nvPr/>
        </p:nvSpPr>
        <p:spPr>
          <a:xfrm>
            <a:off x="9153625" y="3235650"/>
            <a:ext cx="473100" cy="38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6"/>
          <p:cNvSpPr/>
          <p:nvPr/>
        </p:nvSpPr>
        <p:spPr>
          <a:xfrm>
            <a:off x="6758475" y="3235650"/>
            <a:ext cx="473100" cy="38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4426025" y="3235650"/>
            <a:ext cx="473100" cy="38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609475" y="1604526"/>
            <a:ext cx="10972500" cy="47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An important task before starting the training process was to store dataset information into appropriate data structures for model to work on.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Dataset is provided to the model with following info:-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Image metadata - id, shape (height x width)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Ground truth bounding box, mask and detected class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IN" sz="2300"/>
              <a:t>RPN ground truths - for training of RPN</a:t>
            </a:r>
            <a:endParaRPr sz="2300"/>
          </a:p>
        </p:txBody>
      </p:sp>
      <p:sp>
        <p:nvSpPr>
          <p:cNvPr id="235" name="Google Shape;235;p37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/>
              <a:t>Pre-processing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Complete structure</a:t>
            </a:r>
            <a:endParaRPr/>
          </a:p>
        </p:txBody>
      </p:sp>
      <p:sp>
        <p:nvSpPr>
          <p:cNvPr id="241" name="Google Shape;241;p38"/>
          <p:cNvSpPr txBox="1"/>
          <p:nvPr/>
        </p:nvSpPr>
        <p:spPr>
          <a:xfrm>
            <a:off x="406400" y="2011679"/>
            <a:ext cx="1050108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300" y="1295400"/>
            <a:ext cx="8065375" cy="522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