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56" r:id="rId2"/>
    <p:sldId id="257" r:id="rId3"/>
    <p:sldId id="259" r:id="rId4"/>
    <p:sldId id="262" r:id="rId5"/>
    <p:sldId id="261" r:id="rId6"/>
    <p:sldId id="260" r:id="rId7"/>
    <p:sldId id="263" r:id="rId8"/>
    <p:sldId id="269" r:id="rId9"/>
    <p:sldId id="270" r:id="rId10"/>
    <p:sldId id="271" r:id="rId11"/>
    <p:sldId id="273" r:id="rId12"/>
    <p:sldId id="275" r:id="rId13"/>
    <p:sldId id="276" r:id="rId14"/>
    <p:sldId id="274" r:id="rId15"/>
    <p:sldId id="277" r:id="rId16"/>
    <p:sldId id="286" r:id="rId17"/>
    <p:sldId id="285" r:id="rId18"/>
    <p:sldId id="278" r:id="rId19"/>
  </p:sldIdLst>
  <p:sldSz cx="9144000" cy="5143500" type="screen16x9"/>
  <p:notesSz cx="6858000" cy="9144000"/>
  <p:embeddedFontLst>
    <p:embeddedFont>
      <p:font typeface="Roboto" panose="02000000000000000000" pitchFamily="2" charset="0"/>
      <p:regular r:id="rId21"/>
      <p:bold r:id="rId22"/>
      <p:italic r:id="rId23"/>
      <p:bold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8805F0-0141-4217-805D-C3F10465A8D0}">
  <a:tblStyle styleId="{D88805F0-0141-4217-805D-C3F10465A8D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6463"/>
  </p:normalViewPr>
  <p:slideViewPr>
    <p:cSldViewPr snapToGrid="0">
      <p:cViewPr varScale="1">
        <p:scale>
          <a:sx n="128" d="100"/>
          <a:sy n="128" d="100"/>
        </p:scale>
        <p:origin x="1488"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c5dc3110d_0_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c5dc3110d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Everyone, I am Seema Nagar, from IIIT Guwahati, India. Today I am going to talk about my work on “</a:t>
            </a:r>
            <a:r>
              <a:rPr lang="en" sz="1100" dirty="0"/>
              <a:t>Hate Speech Detection on Social Media Using Graph Convolutional Networks”.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c5dc3110d_0_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c5dc3110d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100" dirty="0"/>
              <a:t>Our proposed model makes use of multi-modal data present on social media platforms. In particular, we use two types of modalities,  text and  social network. </a:t>
            </a:r>
          </a:p>
          <a:p>
            <a:pPr marL="0" lvl="0" indent="0" algn="l" rtl="0">
              <a:spcBef>
                <a:spcPts val="1600"/>
              </a:spcBef>
              <a:spcAft>
                <a:spcPts val="0"/>
              </a:spcAft>
              <a:buNone/>
            </a:pPr>
            <a:r>
              <a:rPr lang="en-IN" sz="1100" dirty="0"/>
              <a:t>We construct two types of features for a post </a:t>
            </a:r>
          </a:p>
          <a:p>
            <a:pPr marL="457200" lvl="0" indent="-330200" algn="l" rtl="0">
              <a:spcBef>
                <a:spcPts val="1600"/>
              </a:spcBef>
              <a:spcAft>
                <a:spcPts val="0"/>
              </a:spcAft>
              <a:buSzPts val="1600"/>
              <a:buChar char="●"/>
            </a:pPr>
            <a:r>
              <a:rPr lang="en-IN" sz="1100" dirty="0"/>
              <a:t>textual features from the text content of the post and </a:t>
            </a:r>
          </a:p>
          <a:p>
            <a:pPr marL="457200" lvl="0" indent="-330200" algn="l" rtl="0">
              <a:spcBef>
                <a:spcPts val="0"/>
              </a:spcBef>
              <a:spcAft>
                <a:spcPts val="0"/>
              </a:spcAft>
              <a:buSzPts val="1600"/>
              <a:buChar char="●"/>
            </a:pPr>
            <a:r>
              <a:rPr lang="en-IN" sz="1100" dirty="0"/>
              <a:t>unified user features. </a:t>
            </a:r>
          </a:p>
          <a:p>
            <a:pPr marL="0" lvl="0" indent="0">
              <a:buNone/>
            </a:pPr>
            <a:r>
              <a:rPr lang="en-IN" sz="1100" dirty="0"/>
              <a:t>The unified use features captures three types of information about a user </a:t>
            </a:r>
          </a:p>
          <a:p>
            <a:pPr lvl="0">
              <a:spcBef>
                <a:spcPts val="1600"/>
              </a:spcBef>
            </a:pPr>
            <a:r>
              <a:rPr lang="en-IN" sz="1100" dirty="0"/>
              <a:t>social network,</a:t>
            </a:r>
          </a:p>
          <a:p>
            <a:pPr lvl="0"/>
            <a:r>
              <a:rPr lang="en-IN" sz="1100" dirty="0"/>
              <a:t>language use and </a:t>
            </a:r>
          </a:p>
          <a:p>
            <a:pPr lvl="0"/>
            <a:r>
              <a:rPr lang="en-IN" sz="1100" dirty="0"/>
              <a:t>meta-data. </a:t>
            </a:r>
          </a:p>
          <a:p>
            <a:pPr marL="0" lvl="0" indent="0">
              <a:spcBef>
                <a:spcPts val="1600"/>
              </a:spcBef>
              <a:spcAft>
                <a:spcPts val="1600"/>
              </a:spcAft>
              <a:buNone/>
            </a:pPr>
            <a:r>
              <a:rPr lang="en-IN" sz="1100" dirty="0"/>
              <a:t>The unified user features are encoded into a fixed size vector using graph convolutional networks.</a:t>
            </a: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c5dc3110d_0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8c5dc3110d_0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experiment with two datasets, the first one is </a:t>
            </a:r>
            <a:r>
              <a:rPr lang="en" dirty="0"/>
              <a:t>abusive and hateful data </a:t>
            </a:r>
            <a:r>
              <a:rPr lang="en-US" dirty="0"/>
              <a:t>from </a:t>
            </a:r>
            <a:r>
              <a:rPr lang="en-US" dirty="0" err="1"/>
              <a:t>Founta</a:t>
            </a:r>
            <a:r>
              <a:rPr lang="en-US" dirty="0"/>
              <a:t> et al and the second one is </a:t>
            </a:r>
            <a:r>
              <a:rPr lang="en" dirty="0"/>
              <a:t>hateful users data from Ribeiro et al.</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c5dc3110d_0_7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8c5dc3110d_0_7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dirty="0" err="1"/>
              <a:t>Founta</a:t>
            </a:r>
            <a:r>
              <a:rPr lang="en-IN" sz="1100" dirty="0"/>
              <a:t> dataset is widely used to benchmark hate speech detection. This dataset contains four types of labels which are abusive, hateful, spam and normal. </a:t>
            </a:r>
            <a:r>
              <a:rPr lang="en" sz="1100" dirty="0"/>
              <a:t>We use twitter API2 to fetch tweet text, user profile, a user’s previous tweets and follower </a:t>
            </a:r>
            <a:r>
              <a:rPr lang="en" sz="1100" dirty="0" err="1"/>
              <a:t>followee</a:t>
            </a:r>
            <a:r>
              <a:rPr lang="en" sz="1100" dirty="0"/>
              <a:t> network.</a:t>
            </a:r>
            <a:endParaRPr lang="en-IN"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sz="1100" dirty="0"/>
              <a:t>Ribeiro contains 200 most recent tweets of 100; 386 users, totalling to roughly 19M tweets. Retweet induced graph of the users, as well as 4; 972 users, out of which 544 users are labelled as hateful and the rest as normal</a:t>
            </a:r>
            <a:endParaRPr lang="en-IN"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sz="1100" dirty="0"/>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c5dc3110d_0_8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8c5dc3110d_0_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table shows the statistic of the two datasets. Both the datasets are fairly large and contains enough hateful </a:t>
            </a:r>
            <a:r>
              <a:rPr lang="en-US" dirty="0" err="1"/>
              <a:t>tweests</a:t>
            </a:r>
            <a:r>
              <a:rPr lang="en-US" dirty="0"/>
              <a:t> to demonstrate the </a:t>
            </a:r>
            <a:r>
              <a:rPr lang="en-US" dirty="0" err="1"/>
              <a:t>ffectiveness</a:t>
            </a:r>
            <a:r>
              <a:rPr lang="en-US" dirty="0"/>
              <a:t> of our proposed approach.</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c5dc3110d_0_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c5dc3110d_0_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compare with two baselines to empirically establish efficacy of our approach. We also investigate the significant of using GCN features in the classification of hateful content.  We also investigate the correlation of network features with accuracy and also delve into the effect of textual length in the </a:t>
            </a:r>
            <a:r>
              <a:rPr lang="en-US" dirty="0" err="1"/>
              <a:t>performace</a:t>
            </a:r>
            <a:r>
              <a:rPr lang="en-US" dirty="0"/>
              <a:t>.</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8c5dc3110d_0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8c5dc3110d_0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baseline A captures state of the art, where manually defined network features such as centrality metrics are used along with the text features. The baseline  captures state of the art for using text only features to detect hate using deep learning approaches.  We see that we clearly outperform both the approaches. </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9519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c5dc3110d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8c5dc3110d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We investigate the errors committed by our system. We manually looked at the predicted labels of a few 100 misclassified tweets from both the datasets. </a:t>
            </a:r>
          </a:p>
          <a:p>
            <a:pPr marL="0" marR="0" lvl="0" indent="0" algn="l" defTabSz="914400" rtl="0" eaLnBrk="1" fontAlgn="auto" latinLnBrk="0" hangingPunct="1">
              <a:lnSpc>
                <a:spcPct val="100000"/>
              </a:lnSpc>
              <a:spcBef>
                <a:spcPts val="1600"/>
              </a:spcBef>
              <a:spcAft>
                <a:spcPts val="1600"/>
              </a:spcAft>
              <a:buClr>
                <a:srgbClr val="000000"/>
              </a:buClr>
              <a:buSzPts val="1100"/>
              <a:buFont typeface="Arial"/>
              <a:buNone/>
              <a:tabLst/>
              <a:defRPr/>
            </a:pPr>
            <a:r>
              <a:rPr lang="en-IN" dirty="0"/>
              <a:t>We notice a few interesting following patterns: a) Tweets not having enough context around hateful/bad words, b) Tweets having wrong original annotation by humans, c) Tweets needing external context to get the semantic meaning and d) </a:t>
            </a:r>
            <a:r>
              <a:rPr lang="en" dirty="0"/>
              <a:t>Tweets where hate is present as sarcasm</a:t>
            </a:r>
          </a:p>
          <a:p>
            <a:pPr marL="0" lvl="0" indent="0">
              <a:spcBef>
                <a:spcPts val="1600"/>
              </a:spcBef>
              <a:spcAft>
                <a:spcPts val="160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c5dc3110d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c5dc3110d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Online social media platforms are increasingly being used for hateful content generation, sometimes inciting real life violence as well. Hate can express itself in various forms such as hate with respect to gender, race, religion, ethnicity and color. Traditional hate speech detection is modelled as a classification task based on the features extracted from the text. But these approaches are not reliable as language evolve with time, and there is personalized meaning of words or phrases within a com</a:t>
            </a:r>
            <a:r>
              <a:rPr lang="en-IN" dirty="0"/>
              <a:t>m</a:t>
            </a:r>
            <a:r>
              <a:rPr lang="en" dirty="0"/>
              <a:t>unity or </a:t>
            </a:r>
            <a:r>
              <a:rPr lang="en-IN" dirty="0" err="1"/>
              <a:t>wi</a:t>
            </a:r>
            <a:r>
              <a:rPr lang="en" dirty="0" err="1"/>
              <a:t>th</a:t>
            </a:r>
            <a:r>
              <a:rPr lang="en" dirty="0"/>
              <a:t> respect to the event the hateful content is produced. That’s why,  now the research community is moving towards having additional context such as audience, user features, language features and social network features to encode the external, use language and the social context. The holistic view is important to have a reliable and accurate hate speech detection.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8c5dc3110d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8c5dc3110d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is generic architecture for hate speech classification task based on deep learning approach, where a piece of text or a comment or a tweet is first tokenized and then each token is encoded using word embedding techniques, followed by a recurrent neural network such long short-term memory called LSTM and finally the output is passed to </a:t>
            </a:r>
            <a:r>
              <a:rPr lang="en-US" dirty="0" err="1"/>
              <a:t>softmax</a:t>
            </a:r>
            <a:r>
              <a:rPr lang="en-US" dirty="0"/>
              <a:t> to predict the classification labels. Sometimes instead of LSTM, transformers-based </a:t>
            </a:r>
            <a:r>
              <a:rPr lang="en" dirty="0">
                <a:ea typeface="Roboto"/>
                <a:cs typeface="Roboto"/>
                <a:sym typeface="Roboto"/>
              </a:rPr>
              <a:t>architectures are also used for classification task.</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c5dc3110d_0_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c5dc3110d_0_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propose a multi-modal architecture, which uses multiple input modalities to detect hateful content. We use a user’s unified features who have produced the content derived in addition of the text features of a piece of content. The user’s unified features are inferred from user language, user profile and the social network.  We represent a author as a node in a social network graph and an aggregated author representation is learnt using graph convolutional based feature extractor. The aggregated representation capture a user’s language feature, user profile as well as social network feature.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c5dc3110d_0_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c5dc3110d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figure illustrates our proposed architecture.  We have two components, text encoder and a GCN based unified feature encoder.  Both the text encoder and the GCN encoder are pre-trained.  User unified feature, represents a user’s social network, user profile as well as language features.  The text encoding is passed through a fully forward neural network (FFNN). The  output of FFNN and the user’s unified features are concatenated to get a single representation. The concatenated features are passed through a fully forward neural network, followed by a soft max for binary classification.</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8c5dc3110d_0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8c5dc3110d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666666"/>
              </a:buClr>
              <a:buSzPts val="1500"/>
              <a:buChar char="●"/>
            </a:pPr>
            <a:r>
              <a:rPr lang="en-US" dirty="0"/>
              <a:t>We capture a user’s features as joint representation of social network and user’s language and profile features. We </a:t>
            </a:r>
            <a:r>
              <a:rPr lang="en-IN" sz="1100" dirty="0">
                <a:solidFill>
                  <a:srgbClr val="666666"/>
                </a:solidFill>
              </a:rPr>
              <a:t>We jointly learn a user’s social network and language, profile  features using variational graph auto encoders (VGAE)(</a:t>
            </a:r>
            <a:r>
              <a:rPr lang="en-IN" sz="1100" dirty="0" err="1">
                <a:solidFill>
                  <a:srgbClr val="666666"/>
                </a:solidFill>
              </a:rPr>
              <a:t>Kipf</a:t>
            </a:r>
            <a:r>
              <a:rPr lang="en-IN" sz="1100" dirty="0">
                <a:solidFill>
                  <a:srgbClr val="666666"/>
                </a:solidFill>
              </a:rPr>
              <a:t> and Welling, 2016).  Graph Convolutional Networks (GCN) have shown promising performance in link prediction and node classification tasks (</a:t>
            </a:r>
            <a:r>
              <a:rPr lang="en-IN" sz="1100" dirty="0" err="1">
                <a:solidFill>
                  <a:srgbClr val="666666"/>
                </a:solidFill>
              </a:rPr>
              <a:t>Jeong</a:t>
            </a:r>
            <a:r>
              <a:rPr lang="en-IN" sz="1100" dirty="0">
                <a:solidFill>
                  <a:srgbClr val="666666"/>
                </a:solidFill>
              </a:rPr>
              <a:t> et al., 2019).  Using VGAE to jointly encode a user’s social network, </a:t>
            </a:r>
            <a:r>
              <a:rPr lang="en" sz="1100" dirty="0">
                <a:solidFill>
                  <a:srgbClr val="666666"/>
                </a:solidFill>
              </a:rPr>
              <a:t>user profile </a:t>
            </a:r>
            <a:r>
              <a:rPr lang="en-IN" sz="1100" dirty="0">
                <a:solidFill>
                  <a:srgbClr val="666666"/>
                </a:solidFill>
              </a:rPr>
              <a:t> and language features and further utilizing textual features of the content itself, we aim to capture the contextual, social and the personalized nature of hate. </a:t>
            </a:r>
          </a:p>
          <a:p>
            <a:pPr marL="457200" lvl="0" indent="-323850" algn="l" rtl="0">
              <a:spcBef>
                <a:spcPts val="0"/>
              </a:spcBef>
              <a:spcAft>
                <a:spcPts val="0"/>
              </a:spcAft>
              <a:buClr>
                <a:srgbClr val="666666"/>
              </a:buClr>
              <a:buSzPts val="1500"/>
              <a:buChar char="●"/>
            </a:pPr>
            <a:r>
              <a:rPr lang="en-IN" sz="1100" dirty="0">
                <a:solidFill>
                  <a:srgbClr val="666666"/>
                </a:solidFill>
              </a:rPr>
              <a:t>To the best of our knowledge we are the first to utilize VGAE to jointly learn a user’s social network and language features.</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8c5dc3110d_0_6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8c5dc3110d_0_6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figure depicts a typical variation graph auto-encoder. It has two components, encoder and decoder. Encoder  takes two input, graph in the form of adjacency matrix and the user features derived from user language features and profile information and transforms the input to a a low dimension latent representation Z. The latent representation Z is fed to a decoder network, which constructs the adjacency matrix. The reconstruction error loss in the form of cross entropy and KL divergence loss is backpropagated to the learn the weights in the network.</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c5dc3110d_0_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c5dc3110d_0_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VGAE takes two input, the use features and the graph adjacency matrix, Use features are </a:t>
            </a:r>
            <a:r>
              <a:rPr lang="en-IN" dirty="0"/>
              <a:t>generated from the two types of text a user have produced, </a:t>
            </a:r>
          </a:p>
          <a:p>
            <a:pPr marL="0" lvl="0" indent="0" algn="l" rtl="0">
              <a:spcBef>
                <a:spcPts val="1600"/>
              </a:spcBef>
              <a:spcAft>
                <a:spcPts val="0"/>
              </a:spcAft>
              <a:buNone/>
            </a:pPr>
            <a:r>
              <a:rPr lang="en-IN" dirty="0"/>
              <a:t>a) posts made by the user and b) profile information of the user on social media platform. The user features help us to capture the language features </a:t>
            </a:r>
            <a:r>
              <a:rPr lang="en-IN" dirty="0" err="1"/>
              <a:t>pertraining</a:t>
            </a:r>
            <a:r>
              <a:rPr lang="en-IN" dirty="0"/>
              <a:t> to a particular user as well as the profile of a user. </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c5dc3110d_0_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c5dc3110d_0_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US" dirty="0"/>
              <a:t>This is how we generate use features: Step 1: </a:t>
            </a:r>
            <a:r>
              <a:rPr lang="en-IN" sz="1100" dirty="0"/>
              <a:t>For each user </a:t>
            </a:r>
            <a:r>
              <a:rPr lang="en-IN" sz="1100" dirty="0" err="1"/>
              <a:t>i</a:t>
            </a:r>
            <a:r>
              <a:rPr lang="en-IN" sz="1100" dirty="0"/>
              <a:t>, the two types of texts, user posts and the profile information are concatenated to form a document di </a:t>
            </a:r>
          </a:p>
          <a:p>
            <a:pPr marL="0" lvl="0" indent="0" algn="l" rtl="0">
              <a:spcBef>
                <a:spcPts val="1600"/>
              </a:spcBef>
              <a:spcAft>
                <a:spcPts val="0"/>
              </a:spcAft>
              <a:buNone/>
            </a:pPr>
            <a:r>
              <a:rPr lang="en-IN" sz="1100" dirty="0"/>
              <a:t>Step 2. Create a corpus D of documents from all the users, where D = d1, d2, ..., </a:t>
            </a:r>
            <a:r>
              <a:rPr lang="en-IN" sz="1100" dirty="0" err="1"/>
              <a:t>dn</a:t>
            </a:r>
            <a:r>
              <a:rPr lang="en-IN" sz="1100" dirty="0"/>
              <a:t> </a:t>
            </a:r>
          </a:p>
          <a:p>
            <a:pPr marL="0" lvl="0" indent="0" algn="l" rtl="0">
              <a:spcBef>
                <a:spcPts val="1600"/>
              </a:spcBef>
              <a:spcAft>
                <a:spcPts val="0"/>
              </a:spcAft>
              <a:buNone/>
            </a:pPr>
            <a:r>
              <a:rPr lang="en-IN" sz="1100" dirty="0"/>
              <a:t>Step 3. For each document, text is tokenized and </a:t>
            </a:r>
            <a:r>
              <a:rPr lang="en-IN" sz="1100" dirty="0" err="1"/>
              <a:t>tf-idf</a:t>
            </a:r>
            <a:r>
              <a:rPr lang="en-IN" sz="1100" dirty="0"/>
              <a:t> score is computed for each token </a:t>
            </a:r>
          </a:p>
          <a:p>
            <a:pPr marL="0" lvl="0" indent="0" algn="l" rtl="0">
              <a:spcBef>
                <a:spcPts val="1600"/>
              </a:spcBef>
              <a:spcAft>
                <a:spcPts val="0"/>
              </a:spcAft>
              <a:buNone/>
            </a:pPr>
            <a:r>
              <a:rPr lang="en-IN" sz="1100" dirty="0"/>
              <a:t>Step 4. Using the </a:t>
            </a:r>
            <a:r>
              <a:rPr lang="en-IN" sz="1100" dirty="0" err="1"/>
              <a:t>tf-idf</a:t>
            </a:r>
            <a:r>
              <a:rPr lang="en-IN" sz="1100" dirty="0"/>
              <a:t> scores for each document, a feature vector vi is generated for each user </a:t>
            </a:r>
            <a:r>
              <a:rPr lang="en-IN" sz="1100" dirty="0" err="1"/>
              <a:t>i</a:t>
            </a:r>
            <a:endParaRPr lang="en-IN" sz="1100" dirty="0"/>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43C7A-DFBB-C144-B2EB-BB7F13322A27}"/>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B5E58439-3377-0647-ACAB-60B9278688FC}"/>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2C63F96-B422-BE4C-B470-EC639D8253BB}"/>
              </a:ext>
            </a:extLst>
          </p:cNvPr>
          <p:cNvSpPr>
            <a:spLocks noGrp="1"/>
          </p:cNvSpPr>
          <p:nvPr>
            <p:ph type="dt" sz="half" idx="10"/>
          </p:nvPr>
        </p:nvSpPr>
        <p:spPr/>
        <p:txBody>
          <a:bodyPr/>
          <a:lstStyle/>
          <a:p>
            <a:fld id="{4769CB5F-CF9B-9C41-9408-2DE464F3E22A}" type="datetime1">
              <a:rPr lang="en-IN" smtClean="0"/>
              <a:t>14/12/23</a:t>
            </a:fld>
            <a:endParaRPr lang="en-US"/>
          </a:p>
        </p:txBody>
      </p:sp>
      <p:sp>
        <p:nvSpPr>
          <p:cNvPr id="5" name="Footer Placeholder 4">
            <a:extLst>
              <a:ext uri="{FF2B5EF4-FFF2-40B4-BE49-F238E27FC236}">
                <a16:creationId xmlns:a16="http://schemas.microsoft.com/office/drawing/2014/main" id="{D8CE8C4D-2038-094B-89EC-1D79A43897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1D788B-A5ED-4F44-8F4B-9C3C12F55DB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54623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3123-36B2-FB4D-BE00-1F2B0608024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C118408-D598-3243-B854-AB2E6A18410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D4DF0C-C167-A44D-8336-AF2A843A8938}"/>
              </a:ext>
            </a:extLst>
          </p:cNvPr>
          <p:cNvSpPr>
            <a:spLocks noGrp="1"/>
          </p:cNvSpPr>
          <p:nvPr>
            <p:ph type="dt" sz="half" idx="10"/>
          </p:nvPr>
        </p:nvSpPr>
        <p:spPr/>
        <p:txBody>
          <a:bodyPr/>
          <a:lstStyle/>
          <a:p>
            <a:fld id="{777228C0-B726-6949-9F0F-AF8473859053}" type="datetime1">
              <a:rPr lang="en-IN" smtClean="0"/>
              <a:t>14/12/23</a:t>
            </a:fld>
            <a:endParaRPr lang="en-US"/>
          </a:p>
        </p:txBody>
      </p:sp>
      <p:sp>
        <p:nvSpPr>
          <p:cNvPr id="5" name="Footer Placeholder 4">
            <a:extLst>
              <a:ext uri="{FF2B5EF4-FFF2-40B4-BE49-F238E27FC236}">
                <a16:creationId xmlns:a16="http://schemas.microsoft.com/office/drawing/2014/main" id="{F4A8CF69-1531-ED45-A9B8-CDE8431C6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F53C3E-4D5D-2347-9C4F-A7FB1D39E37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30105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F57748-99DE-864C-8BAB-769087C11F89}"/>
              </a:ext>
            </a:extLst>
          </p:cNvPr>
          <p:cNvSpPr>
            <a:spLocks noGrp="1"/>
          </p:cNvSpPr>
          <p:nvPr>
            <p:ph type="title" orient="vert"/>
          </p:nvPr>
        </p:nvSpPr>
        <p:spPr>
          <a:xfrm>
            <a:off x="6543675" y="273844"/>
            <a:ext cx="1971675" cy="4358879"/>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AAEC41C-994C-2D43-A4F6-D41131A91C71}"/>
              </a:ext>
            </a:extLst>
          </p:cNvPr>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465BB6-1166-3E4D-B8B5-0AF7EE51F03E}"/>
              </a:ext>
            </a:extLst>
          </p:cNvPr>
          <p:cNvSpPr>
            <a:spLocks noGrp="1"/>
          </p:cNvSpPr>
          <p:nvPr>
            <p:ph type="dt" sz="half" idx="10"/>
          </p:nvPr>
        </p:nvSpPr>
        <p:spPr/>
        <p:txBody>
          <a:bodyPr/>
          <a:lstStyle/>
          <a:p>
            <a:fld id="{BB7FDE3F-6ECF-E847-BCE5-DF1DC27D186F}" type="datetime1">
              <a:rPr lang="en-IN" smtClean="0"/>
              <a:t>14/12/23</a:t>
            </a:fld>
            <a:endParaRPr lang="en-US"/>
          </a:p>
        </p:txBody>
      </p:sp>
      <p:sp>
        <p:nvSpPr>
          <p:cNvPr id="5" name="Footer Placeholder 4">
            <a:extLst>
              <a:ext uri="{FF2B5EF4-FFF2-40B4-BE49-F238E27FC236}">
                <a16:creationId xmlns:a16="http://schemas.microsoft.com/office/drawing/2014/main" id="{BD4EBFB7-03DC-A140-8247-5A7CB2F1F0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DE18C-6FA0-9F46-B5A8-431BA51E721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23723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23663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0EEC3-5B73-BD48-98C9-A70B185B213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99738B3-7790-CA43-9DAC-A2224882679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2DD5310-4784-D64C-978A-292767D280BE}"/>
              </a:ext>
            </a:extLst>
          </p:cNvPr>
          <p:cNvSpPr>
            <a:spLocks noGrp="1"/>
          </p:cNvSpPr>
          <p:nvPr>
            <p:ph type="dt" sz="half" idx="10"/>
          </p:nvPr>
        </p:nvSpPr>
        <p:spPr/>
        <p:txBody>
          <a:bodyPr/>
          <a:lstStyle/>
          <a:p>
            <a:fld id="{C75158A9-33E4-774B-900B-0C52E10230A9}" type="datetime1">
              <a:rPr lang="en-IN" smtClean="0"/>
              <a:t>14/12/23</a:t>
            </a:fld>
            <a:endParaRPr lang="en-US"/>
          </a:p>
        </p:txBody>
      </p:sp>
      <p:sp>
        <p:nvSpPr>
          <p:cNvPr id="5" name="Footer Placeholder 4">
            <a:extLst>
              <a:ext uri="{FF2B5EF4-FFF2-40B4-BE49-F238E27FC236}">
                <a16:creationId xmlns:a16="http://schemas.microsoft.com/office/drawing/2014/main" id="{1029B464-B6EC-7742-8842-63E6C1938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EA2062-EB50-CB48-901F-04A07ED17B1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2077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03D03-34FB-6646-BF2F-87ABAC1DCA24}"/>
              </a:ext>
            </a:extLst>
          </p:cNvPr>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C9B7E7F-44BE-1747-BAD4-F645F27737A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65B1A31-0BBB-9443-B46A-1B37251148BE}"/>
              </a:ext>
            </a:extLst>
          </p:cNvPr>
          <p:cNvSpPr>
            <a:spLocks noGrp="1"/>
          </p:cNvSpPr>
          <p:nvPr>
            <p:ph type="dt" sz="half" idx="10"/>
          </p:nvPr>
        </p:nvSpPr>
        <p:spPr/>
        <p:txBody>
          <a:bodyPr/>
          <a:lstStyle/>
          <a:p>
            <a:fld id="{32FA7B61-35C8-414E-B088-9A6A0BA3398A}" type="datetime1">
              <a:rPr lang="en-IN" smtClean="0"/>
              <a:t>14/12/23</a:t>
            </a:fld>
            <a:endParaRPr lang="en-US"/>
          </a:p>
        </p:txBody>
      </p:sp>
      <p:sp>
        <p:nvSpPr>
          <p:cNvPr id="5" name="Footer Placeholder 4">
            <a:extLst>
              <a:ext uri="{FF2B5EF4-FFF2-40B4-BE49-F238E27FC236}">
                <a16:creationId xmlns:a16="http://schemas.microsoft.com/office/drawing/2014/main" id="{A8BDB149-C1FD-E24F-A9DE-50B711277E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95FD0-E7DF-944B-9B88-23DA26B207A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35264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FEFD-E6CB-E54A-8FE4-2E988594E26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0ACEE7C-DFF7-5C48-9EB1-B86B6784ECA7}"/>
              </a:ext>
            </a:extLst>
          </p:cNvPr>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61E3FCF-B4B2-3D43-ADBF-3029EBCE1131}"/>
              </a:ext>
            </a:extLst>
          </p:cNvPr>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C3006D5-7945-0F42-B1E7-B7ADE77C53E7}"/>
              </a:ext>
            </a:extLst>
          </p:cNvPr>
          <p:cNvSpPr>
            <a:spLocks noGrp="1"/>
          </p:cNvSpPr>
          <p:nvPr>
            <p:ph type="dt" sz="half" idx="10"/>
          </p:nvPr>
        </p:nvSpPr>
        <p:spPr/>
        <p:txBody>
          <a:bodyPr/>
          <a:lstStyle/>
          <a:p>
            <a:fld id="{F69B0121-8634-7444-9F53-709E7B82300B}" type="datetime1">
              <a:rPr lang="en-IN" smtClean="0"/>
              <a:t>14/12/23</a:t>
            </a:fld>
            <a:endParaRPr lang="en-US"/>
          </a:p>
        </p:txBody>
      </p:sp>
      <p:sp>
        <p:nvSpPr>
          <p:cNvPr id="6" name="Footer Placeholder 5">
            <a:extLst>
              <a:ext uri="{FF2B5EF4-FFF2-40B4-BE49-F238E27FC236}">
                <a16:creationId xmlns:a16="http://schemas.microsoft.com/office/drawing/2014/main" id="{63734665-B050-F64B-A8E3-266CB23E57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A0D53A-8699-7D49-9634-0B2901AD170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05756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19A9-E6BF-4642-9D54-3B5208FD3ED1}"/>
              </a:ext>
            </a:extLst>
          </p:cNvPr>
          <p:cNvSpPr>
            <a:spLocks noGrp="1"/>
          </p:cNvSpPr>
          <p:nvPr>
            <p:ph type="title"/>
          </p:nvPr>
        </p:nvSpPr>
        <p:spPr>
          <a:xfrm>
            <a:off x="629841" y="273844"/>
            <a:ext cx="7886700" cy="994172"/>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BB1EE03-B6AB-4844-9872-F368300E4F3B}"/>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2D7FDA5F-F55B-C24F-939A-1EF81838A2F1}"/>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84FC84B-564C-6A41-87A2-D397B0166EE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FC185C18-D234-914E-96C3-6495A2F86BED}"/>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E29688C-297A-054F-8423-A912037FD82B}"/>
              </a:ext>
            </a:extLst>
          </p:cNvPr>
          <p:cNvSpPr>
            <a:spLocks noGrp="1"/>
          </p:cNvSpPr>
          <p:nvPr>
            <p:ph type="dt" sz="half" idx="10"/>
          </p:nvPr>
        </p:nvSpPr>
        <p:spPr/>
        <p:txBody>
          <a:bodyPr/>
          <a:lstStyle/>
          <a:p>
            <a:fld id="{4A5B0F54-3843-C34E-8DCE-16D911C59D51}" type="datetime1">
              <a:rPr lang="en-IN" smtClean="0"/>
              <a:t>14/12/23</a:t>
            </a:fld>
            <a:endParaRPr lang="en-US"/>
          </a:p>
        </p:txBody>
      </p:sp>
      <p:sp>
        <p:nvSpPr>
          <p:cNvPr id="8" name="Footer Placeholder 7">
            <a:extLst>
              <a:ext uri="{FF2B5EF4-FFF2-40B4-BE49-F238E27FC236}">
                <a16:creationId xmlns:a16="http://schemas.microsoft.com/office/drawing/2014/main" id="{BA4ABBD5-40A5-D245-BEF2-F9B603350D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317807-71A7-C149-98E2-B47ED6D2AB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68370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B56E-2970-2E46-8CC7-B3901A72C80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4776C55-E3B0-6F46-80A7-7811D7BB1714}"/>
              </a:ext>
            </a:extLst>
          </p:cNvPr>
          <p:cNvSpPr>
            <a:spLocks noGrp="1"/>
          </p:cNvSpPr>
          <p:nvPr>
            <p:ph type="dt" sz="half" idx="10"/>
          </p:nvPr>
        </p:nvSpPr>
        <p:spPr/>
        <p:txBody>
          <a:bodyPr/>
          <a:lstStyle/>
          <a:p>
            <a:fld id="{41D193E7-7F40-A044-A14E-E523B030D3D0}" type="datetime1">
              <a:rPr lang="en-IN" smtClean="0"/>
              <a:t>14/12/23</a:t>
            </a:fld>
            <a:endParaRPr lang="en-US"/>
          </a:p>
        </p:txBody>
      </p:sp>
      <p:sp>
        <p:nvSpPr>
          <p:cNvPr id="4" name="Footer Placeholder 3">
            <a:extLst>
              <a:ext uri="{FF2B5EF4-FFF2-40B4-BE49-F238E27FC236}">
                <a16:creationId xmlns:a16="http://schemas.microsoft.com/office/drawing/2014/main" id="{F15AAD16-500C-4C48-A679-C5479DB2EF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EC76E7-C112-384C-9020-A7022B72652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26989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93B341-0110-AB4C-880A-DB8C91D1DF5D}"/>
              </a:ext>
            </a:extLst>
          </p:cNvPr>
          <p:cNvSpPr>
            <a:spLocks noGrp="1"/>
          </p:cNvSpPr>
          <p:nvPr>
            <p:ph type="dt" sz="half" idx="10"/>
          </p:nvPr>
        </p:nvSpPr>
        <p:spPr/>
        <p:txBody>
          <a:bodyPr/>
          <a:lstStyle/>
          <a:p>
            <a:fld id="{4C45A7C2-9F2E-3742-A004-F6C02889DDD7}" type="datetime1">
              <a:rPr lang="en-IN" smtClean="0"/>
              <a:t>14/12/23</a:t>
            </a:fld>
            <a:endParaRPr lang="en-US"/>
          </a:p>
        </p:txBody>
      </p:sp>
      <p:sp>
        <p:nvSpPr>
          <p:cNvPr id="3" name="Footer Placeholder 2">
            <a:extLst>
              <a:ext uri="{FF2B5EF4-FFF2-40B4-BE49-F238E27FC236}">
                <a16:creationId xmlns:a16="http://schemas.microsoft.com/office/drawing/2014/main" id="{40A48D44-0123-7F4D-B2BB-4F3959A9E4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0A9FA7-7A53-D243-8D73-04C116A1BF1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5024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9FB86-C247-5546-845A-E868ACE25ED3}"/>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E0296E9-1904-114D-A32C-D51936C6471F}"/>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344C9C1-15B4-9045-8975-E81F22FB870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65962650-B897-814C-8392-2D9CB46A355E}"/>
              </a:ext>
            </a:extLst>
          </p:cNvPr>
          <p:cNvSpPr>
            <a:spLocks noGrp="1"/>
          </p:cNvSpPr>
          <p:nvPr>
            <p:ph type="dt" sz="half" idx="10"/>
          </p:nvPr>
        </p:nvSpPr>
        <p:spPr/>
        <p:txBody>
          <a:bodyPr/>
          <a:lstStyle/>
          <a:p>
            <a:fld id="{59848270-461F-9341-B388-8975D46405F6}" type="datetime1">
              <a:rPr lang="en-IN" smtClean="0"/>
              <a:t>14/12/23</a:t>
            </a:fld>
            <a:endParaRPr lang="en-US"/>
          </a:p>
        </p:txBody>
      </p:sp>
      <p:sp>
        <p:nvSpPr>
          <p:cNvPr id="6" name="Footer Placeholder 5">
            <a:extLst>
              <a:ext uri="{FF2B5EF4-FFF2-40B4-BE49-F238E27FC236}">
                <a16:creationId xmlns:a16="http://schemas.microsoft.com/office/drawing/2014/main" id="{1D2CC8D4-4468-A246-99BC-23E41B63AB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EF35AB-2321-2240-A70B-72D8CEDF7F7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1559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8028-2A41-BD46-9B27-5A06F2CA331A}"/>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48D3504-BBFC-5947-A06F-48338C09155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7E002E4-A51D-F948-A871-3BDB3BBD1F3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B11D4095-DF7F-0B45-B0AD-9A87E6573837}"/>
              </a:ext>
            </a:extLst>
          </p:cNvPr>
          <p:cNvSpPr>
            <a:spLocks noGrp="1"/>
          </p:cNvSpPr>
          <p:nvPr>
            <p:ph type="dt" sz="half" idx="10"/>
          </p:nvPr>
        </p:nvSpPr>
        <p:spPr/>
        <p:txBody>
          <a:bodyPr/>
          <a:lstStyle/>
          <a:p>
            <a:fld id="{7F45DD1E-6EE8-5942-991D-BA8D981B69E1}" type="datetime1">
              <a:rPr lang="en-IN" smtClean="0"/>
              <a:t>14/12/23</a:t>
            </a:fld>
            <a:endParaRPr lang="en-US"/>
          </a:p>
        </p:txBody>
      </p:sp>
      <p:sp>
        <p:nvSpPr>
          <p:cNvPr id="6" name="Footer Placeholder 5">
            <a:extLst>
              <a:ext uri="{FF2B5EF4-FFF2-40B4-BE49-F238E27FC236}">
                <a16:creationId xmlns:a16="http://schemas.microsoft.com/office/drawing/2014/main" id="{B9C6CFFA-D95C-3043-A4D4-2A62847DC2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B18BD5-B16E-8449-9285-3DFEE04F8A0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84094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6949AA-D42D-594B-B37B-5B4257B18A8C}"/>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149DEC3-6C5C-0048-A509-06277D63E728}"/>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E1A3EC5-F935-0E4C-A0CD-456527D4B6C6}"/>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7705E1E-9F00-5A41-B103-70C4121D83DE}" type="datetime1">
              <a:rPr lang="en-IN" smtClean="0"/>
              <a:t>14/12/23</a:t>
            </a:fld>
            <a:endParaRPr lang="en-US"/>
          </a:p>
        </p:txBody>
      </p:sp>
      <p:sp>
        <p:nvSpPr>
          <p:cNvPr id="5" name="Footer Placeholder 4">
            <a:extLst>
              <a:ext uri="{FF2B5EF4-FFF2-40B4-BE49-F238E27FC236}">
                <a16:creationId xmlns:a16="http://schemas.microsoft.com/office/drawing/2014/main" id="{86493BB3-DAA8-7945-B725-32FCFBF382E5}"/>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5EB647-5691-E044-8A46-C048FE4B463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729529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1143000" y="1120140"/>
            <a:ext cx="6858000" cy="1043702"/>
          </a:xfrm>
          <a:prstGeom prst="rect">
            <a:avLst/>
          </a:prstGeom>
        </p:spPr>
        <p:txBody>
          <a:bodyPr spcFirstLastPara="1" wrap="square" lIns="91425" tIns="91425" rIns="91425" bIns="91425" anchor="b" anchorCtr="0">
            <a:noAutofit/>
          </a:bodyPr>
          <a:lstStyle/>
          <a:p>
            <a:pPr lvl="0" algn="l">
              <a:spcBef>
                <a:spcPts val="0"/>
              </a:spcBef>
            </a:pPr>
            <a:r>
              <a:rPr lang="en" sz="3100" dirty="0"/>
              <a:t>Hate Speech Detection on Social Media Using Graph Convolutional Networks</a:t>
            </a:r>
            <a:endParaRPr sz="3100" dirty="0"/>
          </a:p>
        </p:txBody>
      </p:sp>
      <p:pic>
        <p:nvPicPr>
          <p:cNvPr id="3" name="Picture 2" descr="A picture containing shape&#10;&#10;Description automatically generated">
            <a:extLst>
              <a:ext uri="{FF2B5EF4-FFF2-40B4-BE49-F238E27FC236}">
                <a16:creationId xmlns:a16="http://schemas.microsoft.com/office/drawing/2014/main" id="{DADF702A-5A45-E847-AFF4-0B9E03C8D47E}"/>
              </a:ext>
            </a:extLst>
          </p:cNvPr>
          <p:cNvPicPr>
            <a:picLocks noChangeAspect="1"/>
          </p:cNvPicPr>
          <p:nvPr/>
        </p:nvPicPr>
        <p:blipFill>
          <a:blip r:embed="rId3"/>
          <a:stretch>
            <a:fillRect/>
          </a:stretch>
        </p:blipFill>
        <p:spPr>
          <a:xfrm>
            <a:off x="6766045" y="2120722"/>
            <a:ext cx="2235200" cy="2463800"/>
          </a:xfrm>
          <a:prstGeom prst="rect">
            <a:avLst/>
          </a:prstGeom>
        </p:spPr>
      </p:pic>
      <p:sp>
        <p:nvSpPr>
          <p:cNvPr id="7" name="Google Shape;68;p13">
            <a:extLst>
              <a:ext uri="{FF2B5EF4-FFF2-40B4-BE49-F238E27FC236}">
                <a16:creationId xmlns:a16="http://schemas.microsoft.com/office/drawing/2014/main" id="{B108B7B5-6164-D143-95B5-DC35ABD280C3}"/>
              </a:ext>
            </a:extLst>
          </p:cNvPr>
          <p:cNvSpPr txBox="1">
            <a:spLocks/>
          </p:cNvSpPr>
          <p:nvPr/>
        </p:nvSpPr>
        <p:spPr>
          <a:xfrm>
            <a:off x="627500" y="3197759"/>
            <a:ext cx="8222100" cy="1043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L="914400" marR="0" lvl="1" indent="-31750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L="1371600" marR="0" lvl="2" indent="-31750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L="1828800" marR="0" lvl="3" indent="-31750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L="2286000" marR="0" lvl="4" indent="-31750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L="2743200" marR="0" lvl="5" indent="-31750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L="3200400" marR="0" lvl="6" indent="-31750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L="3657600" marR="0" lvl="7" indent="-31750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L="4114800" marR="0" lvl="8" indent="-31750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pPr marL="0" indent="0" algn="ctr"/>
            <a:endParaRPr lang="en-IN" dirty="0">
              <a:solidFill>
                <a:schemeClr val="tx1"/>
              </a:solidFill>
              <a:latin typeface="+mn-lt"/>
            </a:endParaRPr>
          </a:p>
        </p:txBody>
      </p:sp>
      <p:sp>
        <p:nvSpPr>
          <p:cNvPr id="4" name="Subtitle 3">
            <a:extLst>
              <a:ext uri="{FF2B5EF4-FFF2-40B4-BE49-F238E27FC236}">
                <a16:creationId xmlns:a16="http://schemas.microsoft.com/office/drawing/2014/main" id="{5C8845D3-A129-845E-CD2C-4BF2FE65DA9B}"/>
              </a:ext>
            </a:extLst>
          </p:cNvPr>
          <p:cNvSpPr>
            <a:spLocks noGrp="1"/>
          </p:cNvSpPr>
          <p:nvPr>
            <p:ph type="subTitle" idx="1"/>
          </p:nvPr>
        </p:nvSpPr>
        <p:spPr/>
        <p:txBody>
          <a:bodyPr/>
          <a:lstStyle/>
          <a:p>
            <a:endParaRPr lang="en-US"/>
          </a:p>
        </p:txBody>
      </p:sp>
      <p:sp>
        <p:nvSpPr>
          <p:cNvPr id="2" name="Slide Number Placeholder 1">
            <a:extLst>
              <a:ext uri="{FF2B5EF4-FFF2-40B4-BE49-F238E27FC236}">
                <a16:creationId xmlns:a16="http://schemas.microsoft.com/office/drawing/2014/main" id="{1C0DAB57-4247-1CD4-8E70-FAF2A524F1A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Advantage of this model architecture</a:t>
            </a:r>
            <a:endParaRPr dirty="0"/>
          </a:p>
        </p:txBody>
      </p:sp>
      <p:sp>
        <p:nvSpPr>
          <p:cNvPr id="175" name="Google Shape;175;p28"/>
          <p:cNvSpPr txBox="1">
            <a:spLocks noGrp="1"/>
          </p:cNvSpPr>
          <p:nvPr>
            <p:ph type="body" idx="1"/>
          </p:nvPr>
        </p:nvSpPr>
        <p:spPr>
          <a:xfrm>
            <a:off x="471900" y="1637071"/>
            <a:ext cx="8222100" cy="32593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The proposed model makes use of multi-modal data present on social media platforms. In particular, it </a:t>
            </a:r>
            <a:r>
              <a:rPr lang="en-IN" sz="1400" dirty="0"/>
              <a:t>uses</a:t>
            </a:r>
            <a:r>
              <a:rPr lang="en" sz="1400" dirty="0"/>
              <a:t> two types of modalities,  text and social network. </a:t>
            </a:r>
          </a:p>
          <a:p>
            <a:pPr marL="0" lvl="0" indent="0" algn="l" rtl="0">
              <a:spcBef>
                <a:spcPts val="0"/>
              </a:spcBef>
              <a:spcAft>
                <a:spcPts val="0"/>
              </a:spcAft>
              <a:buNone/>
            </a:pPr>
            <a:endParaRPr lang="en" sz="1400" dirty="0"/>
          </a:p>
          <a:p>
            <a:pPr marL="0" lvl="0" indent="0" algn="l" rtl="0">
              <a:spcBef>
                <a:spcPts val="0"/>
              </a:spcBef>
              <a:spcAft>
                <a:spcPts val="0"/>
              </a:spcAft>
              <a:buNone/>
            </a:pPr>
            <a:r>
              <a:rPr lang="en" sz="1400" dirty="0"/>
              <a:t> Construct two types of features for a post </a:t>
            </a:r>
            <a:endParaRPr sz="1400" dirty="0"/>
          </a:p>
          <a:p>
            <a:pPr marL="457200" lvl="0" indent="-330200" algn="l" rtl="0">
              <a:spcBef>
                <a:spcPts val="1600"/>
              </a:spcBef>
              <a:spcAft>
                <a:spcPts val="0"/>
              </a:spcAft>
              <a:buSzPts val="1600"/>
              <a:buChar char="●"/>
            </a:pPr>
            <a:r>
              <a:rPr lang="en" sz="1400" dirty="0"/>
              <a:t>textual features from the text content of the post and </a:t>
            </a:r>
            <a:endParaRPr sz="1400" dirty="0"/>
          </a:p>
          <a:p>
            <a:pPr marL="457200" lvl="0" indent="-330200" algn="l" rtl="0">
              <a:spcBef>
                <a:spcPts val="0"/>
              </a:spcBef>
              <a:spcAft>
                <a:spcPts val="0"/>
              </a:spcAft>
              <a:buSzPts val="1600"/>
              <a:buChar char="●"/>
            </a:pPr>
            <a:r>
              <a:rPr lang="en" sz="1400" dirty="0"/>
              <a:t>unified user features. </a:t>
            </a:r>
          </a:p>
          <a:p>
            <a:pPr marL="0" lvl="0" indent="0">
              <a:buNone/>
            </a:pPr>
            <a:r>
              <a:rPr lang="en-IN" sz="1400" dirty="0"/>
              <a:t>The unified use features capture three types of information about a user </a:t>
            </a:r>
          </a:p>
          <a:p>
            <a:pPr lvl="0">
              <a:spcBef>
                <a:spcPts val="1600"/>
              </a:spcBef>
            </a:pPr>
            <a:r>
              <a:rPr lang="en-IN" sz="1400" dirty="0"/>
              <a:t>social network,</a:t>
            </a:r>
          </a:p>
          <a:p>
            <a:pPr lvl="0"/>
            <a:r>
              <a:rPr lang="en-IN" sz="1400" dirty="0"/>
              <a:t>language use and </a:t>
            </a:r>
          </a:p>
          <a:p>
            <a:pPr lvl="0"/>
            <a:r>
              <a:rPr lang="en-IN" sz="1400" dirty="0"/>
              <a:t>meta-data. </a:t>
            </a:r>
          </a:p>
          <a:p>
            <a:pPr marL="0" lvl="0" indent="0">
              <a:spcBef>
                <a:spcPts val="1600"/>
              </a:spcBef>
              <a:spcAft>
                <a:spcPts val="1600"/>
              </a:spcAft>
              <a:buNone/>
            </a:pPr>
            <a:r>
              <a:rPr lang="en-IN" sz="1400" dirty="0"/>
              <a:t>The unified user features are encoded into a fixed size vector using graph convolutional networks.</a:t>
            </a:r>
          </a:p>
          <a:p>
            <a:pPr marL="457200" lvl="0" indent="-330200" algn="l" rtl="0">
              <a:spcBef>
                <a:spcPts val="0"/>
              </a:spcBef>
              <a:spcAft>
                <a:spcPts val="0"/>
              </a:spcAft>
              <a:buSzPts val="1600"/>
              <a:buChar char="●"/>
            </a:pPr>
            <a:endParaRPr sz="1400" dirty="0"/>
          </a:p>
        </p:txBody>
      </p:sp>
      <p:sp>
        <p:nvSpPr>
          <p:cNvPr id="2" name="Slide Number Placeholder 1">
            <a:extLst>
              <a:ext uri="{FF2B5EF4-FFF2-40B4-BE49-F238E27FC236}">
                <a16:creationId xmlns:a16="http://schemas.microsoft.com/office/drawing/2014/main" id="{D63C68E2-28DC-8FEE-84C3-839ED07B92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a:t>
            </a:r>
            <a:r>
              <a:rPr lang="en" dirty="0" err="1"/>
              <a:t>DataSet</a:t>
            </a:r>
            <a:endParaRPr dirty="0"/>
          </a:p>
        </p:txBody>
      </p:sp>
      <p:sp>
        <p:nvSpPr>
          <p:cNvPr id="187" name="Google Shape;187;p30"/>
          <p:cNvSpPr txBox="1">
            <a:spLocks noGrp="1"/>
          </p:cNvSpPr>
          <p:nvPr>
            <p:ph type="body" idx="1"/>
          </p:nvPr>
        </p:nvSpPr>
        <p:spPr>
          <a:prstGeom prst="rect">
            <a:avLst/>
          </a:prstGeom>
        </p:spPr>
        <p:txBody>
          <a:bodyPr spcFirstLastPara="1" wrap="square" lIns="91425" tIns="91425" rIns="91425" bIns="91425" anchor="t" anchorCtr="0">
            <a:noAutofit/>
          </a:bodyPr>
          <a:lstStyle/>
          <a:p>
            <a:r>
              <a:rPr lang="en" dirty="0"/>
              <a:t>We use two publicly available </a:t>
            </a:r>
            <a:r>
              <a:rPr lang="en-IN" dirty="0" err="1"/>
              <a:t>Founta</a:t>
            </a:r>
            <a:r>
              <a:rPr lang="en-IN" dirty="0"/>
              <a:t> Dataset and Ribeiro Dataset  to conduct the experiments.</a:t>
            </a:r>
          </a:p>
          <a:p>
            <a:pPr marL="0" lvl="0" indent="0" algn="l" rtl="0">
              <a:spcBef>
                <a:spcPts val="1600"/>
              </a:spcBef>
              <a:spcAft>
                <a:spcPts val="0"/>
              </a:spcAft>
              <a:buNone/>
            </a:pPr>
            <a:r>
              <a:rPr lang="en" dirty="0"/>
              <a:t>	1) abusive and hateful data (</a:t>
            </a:r>
            <a:r>
              <a:rPr lang="en" dirty="0" err="1"/>
              <a:t>Founta</a:t>
            </a:r>
            <a:r>
              <a:rPr lang="en" dirty="0"/>
              <a:t> et al., 2019) and </a:t>
            </a:r>
            <a:endParaRPr dirty="0"/>
          </a:p>
          <a:p>
            <a:pPr marL="0" lvl="0" indent="0" algn="l" rtl="0">
              <a:spcBef>
                <a:spcPts val="1600"/>
              </a:spcBef>
              <a:spcAft>
                <a:spcPts val="1600"/>
              </a:spcAft>
              <a:buNone/>
            </a:pPr>
            <a:r>
              <a:rPr lang="en" dirty="0"/>
              <a:t>	2) hateful users data (Ribeiro et al., 2017). </a:t>
            </a:r>
            <a:endParaRPr dirty="0"/>
          </a:p>
        </p:txBody>
      </p:sp>
      <p:sp>
        <p:nvSpPr>
          <p:cNvPr id="2" name="Slide Number Placeholder 1">
            <a:extLst>
              <a:ext uri="{FF2B5EF4-FFF2-40B4-BE49-F238E27FC236}">
                <a16:creationId xmlns:a16="http://schemas.microsoft.com/office/drawing/2014/main" id="{85BC8597-177A-4B12-7609-F1552D110D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 (Cont’d)</a:t>
            </a:r>
            <a:endParaRPr dirty="0"/>
          </a:p>
        </p:txBody>
      </p:sp>
      <p:sp>
        <p:nvSpPr>
          <p:cNvPr id="199" name="Google Shape;199;p32"/>
          <p:cNvSpPr txBox="1">
            <a:spLocks noGrp="1"/>
          </p:cNvSpPr>
          <p:nvPr>
            <p:ph type="body" idx="1"/>
          </p:nvPr>
        </p:nvSpPr>
        <p:spPr>
          <a:xfrm>
            <a:off x="471900" y="1770484"/>
            <a:ext cx="8222100" cy="3224425"/>
          </a:xfrm>
          <a:prstGeom prst="rect">
            <a:avLst/>
          </a:prstGeom>
        </p:spPr>
        <p:txBody>
          <a:bodyPr spcFirstLastPara="1" wrap="square" lIns="91425" tIns="91425" rIns="91425" bIns="91425" anchor="t" anchorCtr="0">
            <a:noAutofit/>
          </a:bodyPr>
          <a:lstStyle/>
          <a:p>
            <a:r>
              <a:rPr lang="en-IN" sz="1600" dirty="0" err="1"/>
              <a:t>Founta</a:t>
            </a:r>
            <a:r>
              <a:rPr lang="en-IN" sz="1600" dirty="0"/>
              <a:t> dataset is widely used to benchmark hate speech detection</a:t>
            </a:r>
          </a:p>
          <a:p>
            <a:pPr lvl="1"/>
            <a:r>
              <a:rPr lang="en-IN" sz="1200" dirty="0"/>
              <a:t>This dataset contains four types of labels which are abusive, hateful, spam and normal.</a:t>
            </a:r>
          </a:p>
          <a:p>
            <a:pPr lvl="1"/>
            <a:r>
              <a:rPr lang="en" sz="1200" dirty="0"/>
              <a:t>We use twitter API2 to fetch tweet text, user profile, a user’s previous tweets and follower </a:t>
            </a:r>
            <a:r>
              <a:rPr lang="en" sz="1200" dirty="0" err="1"/>
              <a:t>followee</a:t>
            </a:r>
            <a:r>
              <a:rPr lang="en" sz="1200" dirty="0"/>
              <a:t> network.</a:t>
            </a:r>
            <a:endParaRPr lang="en-IN" sz="1200" dirty="0"/>
          </a:p>
          <a:p>
            <a:endParaRPr lang="en-IN" sz="1600" dirty="0"/>
          </a:p>
          <a:p>
            <a:r>
              <a:rPr lang="en-IN" sz="1600" dirty="0"/>
              <a:t>Ribeiro contains 200 most recent tweets of 100; 386 users, totalling to roughly 19M tweets.</a:t>
            </a:r>
          </a:p>
          <a:p>
            <a:pPr lvl="1"/>
            <a:r>
              <a:rPr lang="en-IN" sz="1200" dirty="0"/>
              <a:t>Retweet induced graph of the users, as well as 4; 972 users, out of which 544 users are labelled as hateful and the rest as normal</a:t>
            </a:r>
            <a:endParaRPr lang="en-IN" dirty="0"/>
          </a:p>
        </p:txBody>
      </p:sp>
      <p:sp>
        <p:nvSpPr>
          <p:cNvPr id="2" name="Slide Number Placeholder 1">
            <a:extLst>
              <a:ext uri="{FF2B5EF4-FFF2-40B4-BE49-F238E27FC236}">
                <a16:creationId xmlns:a16="http://schemas.microsoft.com/office/drawing/2014/main" id="{4C6F0E97-349B-5A0C-7091-D0F8862E4B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Datasets</a:t>
            </a:r>
            <a:endParaRPr/>
          </a:p>
        </p:txBody>
      </p:sp>
      <p:graphicFrame>
        <p:nvGraphicFramePr>
          <p:cNvPr id="205" name="Google Shape;205;p33"/>
          <p:cNvGraphicFramePr/>
          <p:nvPr>
            <p:extLst>
              <p:ext uri="{D42A27DB-BD31-4B8C-83A1-F6EECF244321}">
                <p14:modId xmlns:p14="http://schemas.microsoft.com/office/powerpoint/2010/main" val="1026547994"/>
              </p:ext>
            </p:extLst>
          </p:nvPr>
        </p:nvGraphicFramePr>
        <p:xfrm>
          <a:off x="471900" y="1771650"/>
          <a:ext cx="7540875" cy="1379130"/>
        </p:xfrm>
        <a:graphic>
          <a:graphicData uri="http://schemas.openxmlformats.org/drawingml/2006/table">
            <a:tbl>
              <a:tblPr>
                <a:noFill/>
                <a:tableStyleId>{D88805F0-0141-4217-805D-C3F10465A8D0}</a:tableStyleId>
              </a:tblPr>
              <a:tblGrid>
                <a:gridCol w="1508175">
                  <a:extLst>
                    <a:ext uri="{9D8B030D-6E8A-4147-A177-3AD203B41FA5}">
                      <a16:colId xmlns:a16="http://schemas.microsoft.com/office/drawing/2014/main" val="20000"/>
                    </a:ext>
                  </a:extLst>
                </a:gridCol>
                <a:gridCol w="1508175">
                  <a:extLst>
                    <a:ext uri="{9D8B030D-6E8A-4147-A177-3AD203B41FA5}">
                      <a16:colId xmlns:a16="http://schemas.microsoft.com/office/drawing/2014/main" val="20001"/>
                    </a:ext>
                  </a:extLst>
                </a:gridCol>
                <a:gridCol w="1508175">
                  <a:extLst>
                    <a:ext uri="{9D8B030D-6E8A-4147-A177-3AD203B41FA5}">
                      <a16:colId xmlns:a16="http://schemas.microsoft.com/office/drawing/2014/main" val="20002"/>
                    </a:ext>
                  </a:extLst>
                </a:gridCol>
                <a:gridCol w="1508175">
                  <a:extLst>
                    <a:ext uri="{9D8B030D-6E8A-4147-A177-3AD203B41FA5}">
                      <a16:colId xmlns:a16="http://schemas.microsoft.com/office/drawing/2014/main" val="20003"/>
                    </a:ext>
                  </a:extLst>
                </a:gridCol>
                <a:gridCol w="1508175">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en"/>
                        <a:t>Dataset</a:t>
                      </a:r>
                      <a:endParaRPr/>
                    </a:p>
                  </a:txBody>
                  <a:tcPr marL="91425" marR="91425" marT="91425" marB="91425"/>
                </a:tc>
                <a:tc>
                  <a:txBody>
                    <a:bodyPr/>
                    <a:lstStyle/>
                    <a:p>
                      <a:pPr marL="0" lvl="0" indent="0" algn="l" rtl="0">
                        <a:spcBef>
                          <a:spcPts val="0"/>
                        </a:spcBef>
                        <a:spcAft>
                          <a:spcPts val="0"/>
                        </a:spcAft>
                        <a:buNone/>
                      </a:pPr>
                      <a:r>
                        <a:rPr lang="en"/>
                        <a:t>Count of Tweets</a:t>
                      </a:r>
                      <a:endParaRPr/>
                    </a:p>
                  </a:txBody>
                  <a:tcPr marL="91425" marR="91425" marT="91425" marB="91425"/>
                </a:tc>
                <a:tc>
                  <a:txBody>
                    <a:bodyPr/>
                    <a:lstStyle/>
                    <a:p>
                      <a:pPr marL="0" lvl="0" indent="0" algn="l" rtl="0">
                        <a:spcBef>
                          <a:spcPts val="0"/>
                        </a:spcBef>
                        <a:spcAft>
                          <a:spcPts val="0"/>
                        </a:spcAft>
                        <a:buNone/>
                      </a:pPr>
                      <a:r>
                        <a:rPr lang="en"/>
                        <a:t>Count of Nodes</a:t>
                      </a:r>
                      <a:endParaRPr/>
                    </a:p>
                  </a:txBody>
                  <a:tcPr marL="91425" marR="91425" marT="91425" marB="91425"/>
                </a:tc>
                <a:tc>
                  <a:txBody>
                    <a:bodyPr/>
                    <a:lstStyle/>
                    <a:p>
                      <a:pPr marL="0" lvl="0" indent="0" algn="l" rtl="0">
                        <a:spcBef>
                          <a:spcPts val="0"/>
                        </a:spcBef>
                        <a:spcAft>
                          <a:spcPts val="0"/>
                        </a:spcAft>
                        <a:buNone/>
                      </a:pPr>
                      <a:r>
                        <a:rPr lang="en"/>
                        <a:t>Count of Edges</a:t>
                      </a:r>
                      <a:endParaRPr/>
                    </a:p>
                  </a:txBody>
                  <a:tcPr marL="91425" marR="91425" marT="91425" marB="91425"/>
                </a:tc>
                <a:tc>
                  <a:txBody>
                    <a:bodyPr/>
                    <a:lstStyle/>
                    <a:p>
                      <a:pPr marL="0" lvl="0" indent="0" algn="l" rtl="0">
                        <a:spcBef>
                          <a:spcPts val="0"/>
                        </a:spcBef>
                        <a:spcAft>
                          <a:spcPts val="0"/>
                        </a:spcAft>
                        <a:buNone/>
                      </a:pPr>
                      <a:r>
                        <a:rPr lang="en"/>
                        <a:t>% of Hateful Tweets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err="1"/>
                        <a:t>Founta</a:t>
                      </a:r>
                      <a:endParaRPr dirty="0"/>
                    </a:p>
                  </a:txBody>
                  <a:tcPr marL="91425" marR="91425" marT="91425" marB="91425"/>
                </a:tc>
                <a:tc>
                  <a:txBody>
                    <a:bodyPr/>
                    <a:lstStyle/>
                    <a:p>
                      <a:pPr marL="0" lvl="0" indent="0" algn="l" rtl="0">
                        <a:spcBef>
                          <a:spcPts val="0"/>
                        </a:spcBef>
                        <a:spcAft>
                          <a:spcPts val="0"/>
                        </a:spcAft>
                        <a:buNone/>
                      </a:pPr>
                      <a:r>
                        <a:rPr lang="en"/>
                        <a:t>43,405</a:t>
                      </a:r>
                      <a:endParaRPr/>
                    </a:p>
                  </a:txBody>
                  <a:tcPr marL="91425" marR="91425" marT="91425" marB="91425"/>
                </a:tc>
                <a:tc>
                  <a:txBody>
                    <a:bodyPr/>
                    <a:lstStyle/>
                    <a:p>
                      <a:pPr marL="0" lvl="0" indent="0" algn="l" rtl="0">
                        <a:spcBef>
                          <a:spcPts val="0"/>
                        </a:spcBef>
                        <a:spcAft>
                          <a:spcPts val="0"/>
                        </a:spcAft>
                        <a:buNone/>
                      </a:pPr>
                      <a:r>
                        <a:rPr lang="en"/>
                        <a:t>47,054</a:t>
                      </a:r>
                      <a:endParaRPr/>
                    </a:p>
                  </a:txBody>
                  <a:tcPr marL="91425" marR="91425" marT="91425" marB="91425"/>
                </a:tc>
                <a:tc>
                  <a:txBody>
                    <a:bodyPr/>
                    <a:lstStyle/>
                    <a:p>
                      <a:pPr marL="0" lvl="0" indent="0" algn="l" rtl="0">
                        <a:spcBef>
                          <a:spcPts val="0"/>
                        </a:spcBef>
                        <a:spcAft>
                          <a:spcPts val="0"/>
                        </a:spcAft>
                        <a:buNone/>
                      </a:pPr>
                      <a:r>
                        <a:rPr lang="en"/>
                        <a:t>8,11,471 </a:t>
                      </a:r>
                      <a:endParaRPr/>
                    </a:p>
                  </a:txBody>
                  <a:tcPr marL="91425" marR="91425" marT="91425" marB="91425"/>
                </a:tc>
                <a:tc>
                  <a:txBody>
                    <a:bodyPr/>
                    <a:lstStyle/>
                    <a:p>
                      <a:pPr marL="0" lvl="0" indent="0" algn="l" rtl="0">
                        <a:spcBef>
                          <a:spcPts val="0"/>
                        </a:spcBef>
                        <a:spcAft>
                          <a:spcPts val="0"/>
                        </a:spcAft>
                        <a:buNone/>
                      </a:pPr>
                      <a:r>
                        <a:rPr lang="en"/>
                        <a:t>27.5</a:t>
                      </a:r>
                      <a:endParaRPr/>
                    </a:p>
                  </a:txBody>
                  <a:tcPr marL="91425" marR="91425" marT="91425" marB="91425"/>
                </a:tc>
                <a:extLst>
                  <a:ext uri="{0D108BD9-81ED-4DB2-BD59-A6C34878D82A}">
                    <a16:rowId xmlns:a16="http://schemas.microsoft.com/office/drawing/2014/main" val="10001"/>
                  </a:ext>
                </a:extLst>
              </a:tr>
              <a:tr h="381000">
                <a:tc>
                  <a:txBody>
                    <a:bodyPr/>
                    <a:lstStyle/>
                    <a:p>
                      <a:r>
                        <a:rPr lang="en-IN" sz="1400" b="0" i="0" u="none" strike="noStrike" cap="none" dirty="0">
                          <a:solidFill>
                            <a:srgbClr val="000000"/>
                          </a:solidFill>
                          <a:effectLst/>
                          <a:latin typeface="Arial"/>
                          <a:ea typeface="Arial"/>
                          <a:cs typeface="Arial"/>
                          <a:sym typeface="Arial"/>
                        </a:rPr>
                        <a:t>Ribeiro</a:t>
                      </a:r>
                    </a:p>
                  </a:txBody>
                  <a:tcPr marL="91425" marR="91425" marT="91425" marB="91425"/>
                </a:tc>
                <a:tc>
                  <a:txBody>
                    <a:bodyPr/>
                    <a:lstStyle/>
                    <a:p>
                      <a:pPr marL="0" lvl="0" indent="0" algn="l" rtl="0">
                        <a:spcBef>
                          <a:spcPts val="0"/>
                        </a:spcBef>
                        <a:spcAft>
                          <a:spcPts val="0"/>
                        </a:spcAft>
                        <a:buNone/>
                      </a:pPr>
                      <a:r>
                        <a:rPr lang="en"/>
                        <a:t>30,720</a:t>
                      </a:r>
                      <a:endParaRPr/>
                    </a:p>
                  </a:txBody>
                  <a:tcPr marL="91425" marR="91425" marT="91425" marB="91425"/>
                </a:tc>
                <a:tc>
                  <a:txBody>
                    <a:bodyPr/>
                    <a:lstStyle/>
                    <a:p>
                      <a:pPr marL="0" lvl="0" indent="0" algn="l" rtl="0">
                        <a:spcBef>
                          <a:spcPts val="0"/>
                        </a:spcBef>
                        <a:spcAft>
                          <a:spcPts val="0"/>
                        </a:spcAft>
                        <a:buNone/>
                      </a:pPr>
                      <a:r>
                        <a:rPr lang="en" dirty="0"/>
                        <a:t>18,642</a:t>
                      </a:r>
                      <a:endParaRPr dirty="0"/>
                    </a:p>
                  </a:txBody>
                  <a:tcPr marL="91425" marR="91425" marT="91425" marB="91425"/>
                </a:tc>
                <a:tc>
                  <a:txBody>
                    <a:bodyPr/>
                    <a:lstStyle/>
                    <a:p>
                      <a:pPr marL="0" lvl="0" indent="0" algn="l" rtl="0">
                        <a:spcBef>
                          <a:spcPts val="0"/>
                        </a:spcBef>
                        <a:spcAft>
                          <a:spcPts val="0"/>
                        </a:spcAft>
                        <a:buNone/>
                      </a:pPr>
                      <a:r>
                        <a:rPr lang="en"/>
                        <a:t>7,71,401</a:t>
                      </a:r>
                      <a:endParaRPr/>
                    </a:p>
                  </a:txBody>
                  <a:tcPr marL="91425" marR="91425" marT="91425" marB="91425"/>
                </a:tc>
                <a:tc>
                  <a:txBody>
                    <a:bodyPr/>
                    <a:lstStyle/>
                    <a:p>
                      <a:pPr marL="0" lvl="0" indent="0" algn="l" rtl="0">
                        <a:spcBef>
                          <a:spcPts val="0"/>
                        </a:spcBef>
                        <a:spcAft>
                          <a:spcPts val="0"/>
                        </a:spcAft>
                        <a:buNone/>
                      </a:pPr>
                      <a:r>
                        <a:rPr lang="en" dirty="0"/>
                        <a:t>39.5</a:t>
                      </a:r>
                      <a:endParaRPr dirty="0"/>
                    </a:p>
                  </a:txBody>
                  <a:tcPr marL="91425" marR="91425" marT="91425" marB="91425"/>
                </a:tc>
                <a:extLst>
                  <a:ext uri="{0D108BD9-81ED-4DB2-BD59-A6C34878D82A}">
                    <a16:rowId xmlns:a16="http://schemas.microsoft.com/office/drawing/2014/main" val="10002"/>
                  </a:ext>
                </a:extLst>
              </a:tr>
            </a:tbl>
          </a:graphicData>
        </a:graphic>
      </p:graphicFrame>
      <p:sp>
        <p:nvSpPr>
          <p:cNvPr id="2" name="Slide Number Placeholder 1">
            <a:extLst>
              <a:ext uri="{FF2B5EF4-FFF2-40B4-BE49-F238E27FC236}">
                <a16:creationId xmlns:a16="http://schemas.microsoft.com/office/drawing/2014/main" id="{5E3D8D3D-5BF4-8055-A727-1651533E29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 Experiments Overview</a:t>
            </a:r>
            <a:endParaRPr/>
          </a:p>
        </p:txBody>
      </p:sp>
      <p:sp>
        <p:nvSpPr>
          <p:cNvPr id="193" name="Google Shape;193;p3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Compare the results achieved from this approach with the two baselines, one of the baseline covering state-of-the-art taking into account the network features. The purpose of the experiments is </a:t>
            </a:r>
            <a:r>
              <a:rPr lang="en-IN" sz="1600" dirty="0"/>
              <a:t>the </a:t>
            </a:r>
            <a:r>
              <a:rPr lang="en" sz="1600" dirty="0"/>
              <a:t>following: </a:t>
            </a:r>
            <a:endParaRPr sz="1600" dirty="0"/>
          </a:p>
          <a:p>
            <a:pPr marL="0" lvl="0" indent="0" algn="l" rtl="0">
              <a:spcBef>
                <a:spcPts val="1600"/>
              </a:spcBef>
              <a:spcAft>
                <a:spcPts val="0"/>
              </a:spcAft>
              <a:buNone/>
            </a:pPr>
            <a:r>
              <a:rPr lang="en" sz="1600" dirty="0"/>
              <a:t>• Compare with the baselines and investigate the effect of using GCN features in the classification of hateful content. </a:t>
            </a:r>
            <a:endParaRPr sz="1600" dirty="0"/>
          </a:p>
          <a:p>
            <a:pPr marL="0" lvl="0" indent="0" algn="l" rtl="0">
              <a:spcBef>
                <a:spcPts val="1600"/>
              </a:spcBef>
              <a:spcAft>
                <a:spcPts val="0"/>
              </a:spcAft>
              <a:buNone/>
            </a:pPr>
            <a:r>
              <a:rPr lang="en" sz="1600" dirty="0"/>
              <a:t>• Investigate the correlation of network features with the performance of the proposed framework. </a:t>
            </a:r>
            <a:endParaRPr sz="1600" dirty="0"/>
          </a:p>
          <a:p>
            <a:pPr marL="0" lvl="0" indent="0" algn="l" rtl="0">
              <a:spcBef>
                <a:spcPts val="1600"/>
              </a:spcBef>
              <a:spcAft>
                <a:spcPts val="0"/>
              </a:spcAft>
              <a:buNone/>
            </a:pPr>
            <a:r>
              <a:rPr lang="en" sz="1600" dirty="0"/>
              <a:t>• Investigate the effect of textual length </a:t>
            </a:r>
            <a:r>
              <a:rPr lang="en-IN" sz="1600" dirty="0"/>
              <a:t>on</a:t>
            </a:r>
            <a:r>
              <a:rPr lang="en" sz="1600" dirty="0"/>
              <a:t> the performance of the proposed framework.</a:t>
            </a:r>
            <a:endParaRPr sz="1600" dirty="0"/>
          </a:p>
          <a:p>
            <a:pPr marL="0" lvl="0" indent="0" algn="l" rtl="0">
              <a:spcBef>
                <a:spcPts val="1600"/>
              </a:spcBef>
              <a:spcAft>
                <a:spcPts val="1600"/>
              </a:spcAft>
              <a:buNone/>
            </a:pPr>
            <a:endParaRPr dirty="0"/>
          </a:p>
        </p:txBody>
      </p:sp>
      <p:sp>
        <p:nvSpPr>
          <p:cNvPr id="2" name="Slide Number Placeholder 1">
            <a:extLst>
              <a:ext uri="{FF2B5EF4-FFF2-40B4-BE49-F238E27FC236}">
                <a16:creationId xmlns:a16="http://schemas.microsoft.com/office/drawing/2014/main" id="{A4F00F69-6666-169A-D99A-CA650BB5AD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Results</a:t>
            </a:r>
            <a:endParaRPr/>
          </a:p>
        </p:txBody>
      </p:sp>
      <p:pic>
        <p:nvPicPr>
          <p:cNvPr id="2" name="Picture 1">
            <a:extLst>
              <a:ext uri="{FF2B5EF4-FFF2-40B4-BE49-F238E27FC236}">
                <a16:creationId xmlns:a16="http://schemas.microsoft.com/office/drawing/2014/main" id="{86DA7F43-7043-5549-AE93-80F8B39F686F}"/>
              </a:ext>
            </a:extLst>
          </p:cNvPr>
          <p:cNvPicPr>
            <a:picLocks noChangeAspect="1"/>
          </p:cNvPicPr>
          <p:nvPr/>
        </p:nvPicPr>
        <p:blipFill>
          <a:blip r:embed="rId3"/>
          <a:stretch>
            <a:fillRect/>
          </a:stretch>
        </p:blipFill>
        <p:spPr>
          <a:xfrm>
            <a:off x="1214898" y="1506425"/>
            <a:ext cx="4686300" cy="1587500"/>
          </a:xfrm>
          <a:prstGeom prst="rect">
            <a:avLst/>
          </a:prstGeom>
        </p:spPr>
      </p:pic>
      <p:pic>
        <p:nvPicPr>
          <p:cNvPr id="3" name="Picture 2">
            <a:extLst>
              <a:ext uri="{FF2B5EF4-FFF2-40B4-BE49-F238E27FC236}">
                <a16:creationId xmlns:a16="http://schemas.microsoft.com/office/drawing/2014/main" id="{A841A054-D25B-C141-BA52-23DC83C5770D}"/>
              </a:ext>
            </a:extLst>
          </p:cNvPr>
          <p:cNvPicPr>
            <a:picLocks noChangeAspect="1"/>
          </p:cNvPicPr>
          <p:nvPr/>
        </p:nvPicPr>
        <p:blipFill>
          <a:blip r:embed="rId4"/>
          <a:stretch>
            <a:fillRect/>
          </a:stretch>
        </p:blipFill>
        <p:spPr>
          <a:xfrm>
            <a:off x="471900" y="3325926"/>
            <a:ext cx="7391400" cy="622300"/>
          </a:xfrm>
          <a:prstGeom prst="rect">
            <a:avLst/>
          </a:prstGeom>
        </p:spPr>
      </p:pic>
      <p:pic>
        <p:nvPicPr>
          <p:cNvPr id="4" name="Picture 3">
            <a:extLst>
              <a:ext uri="{FF2B5EF4-FFF2-40B4-BE49-F238E27FC236}">
                <a16:creationId xmlns:a16="http://schemas.microsoft.com/office/drawing/2014/main" id="{1B2F427E-3D8C-FB4E-A0E8-77D629A85AE1}"/>
              </a:ext>
            </a:extLst>
          </p:cNvPr>
          <p:cNvPicPr>
            <a:picLocks noChangeAspect="1"/>
          </p:cNvPicPr>
          <p:nvPr/>
        </p:nvPicPr>
        <p:blipFill>
          <a:blip r:embed="rId5"/>
          <a:stretch>
            <a:fillRect/>
          </a:stretch>
        </p:blipFill>
        <p:spPr>
          <a:xfrm>
            <a:off x="503650" y="4318657"/>
            <a:ext cx="7327900" cy="685800"/>
          </a:xfrm>
          <a:prstGeom prst="rect">
            <a:avLst/>
          </a:prstGeom>
        </p:spPr>
      </p:pic>
      <p:sp>
        <p:nvSpPr>
          <p:cNvPr id="5" name="Slide Number Placeholder 4">
            <a:extLst>
              <a:ext uri="{FF2B5EF4-FFF2-40B4-BE49-F238E27FC236}">
                <a16:creationId xmlns:a16="http://schemas.microsoft.com/office/drawing/2014/main" id="{963DE01E-2B9B-5770-164D-E476B12D44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02FE-E8C6-B640-907B-593B9DD48D05}"/>
              </a:ext>
            </a:extLst>
          </p:cNvPr>
          <p:cNvSpPr>
            <a:spLocks noGrp="1"/>
          </p:cNvSpPr>
          <p:nvPr>
            <p:ph type="title"/>
          </p:nvPr>
        </p:nvSpPr>
        <p:spPr/>
        <p:txBody>
          <a:bodyPr/>
          <a:lstStyle/>
          <a:p>
            <a:r>
              <a:rPr lang="en-IN" dirty="0"/>
              <a:t>Correlation of Graph Features with Accuracy</a:t>
            </a:r>
            <a:endParaRPr lang="en-US" dirty="0"/>
          </a:p>
        </p:txBody>
      </p:sp>
      <p:pic>
        <p:nvPicPr>
          <p:cNvPr id="4" name="Picture 3">
            <a:extLst>
              <a:ext uri="{FF2B5EF4-FFF2-40B4-BE49-F238E27FC236}">
                <a16:creationId xmlns:a16="http://schemas.microsoft.com/office/drawing/2014/main" id="{0A9A3CE9-5431-8E4E-92EF-1B4D5F6C9EC5}"/>
              </a:ext>
            </a:extLst>
          </p:cNvPr>
          <p:cNvPicPr>
            <a:picLocks noChangeAspect="1"/>
          </p:cNvPicPr>
          <p:nvPr/>
        </p:nvPicPr>
        <p:blipFill>
          <a:blip r:embed="rId3"/>
          <a:stretch>
            <a:fillRect/>
          </a:stretch>
        </p:blipFill>
        <p:spPr>
          <a:xfrm>
            <a:off x="748030" y="1953260"/>
            <a:ext cx="7556500" cy="2425700"/>
          </a:xfrm>
          <a:prstGeom prst="rect">
            <a:avLst/>
          </a:prstGeom>
        </p:spPr>
      </p:pic>
      <p:sp>
        <p:nvSpPr>
          <p:cNvPr id="3" name="Slide Number Placeholder 2">
            <a:extLst>
              <a:ext uri="{FF2B5EF4-FFF2-40B4-BE49-F238E27FC236}">
                <a16:creationId xmlns:a16="http://schemas.microsoft.com/office/drawing/2014/main" id="{0C28A1E1-F28C-A746-8006-1865D86788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005781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8C026-60C1-8F46-B1C6-C4D0F8FE2B7C}"/>
              </a:ext>
            </a:extLst>
          </p:cNvPr>
          <p:cNvSpPr>
            <a:spLocks noGrp="1"/>
          </p:cNvSpPr>
          <p:nvPr>
            <p:ph type="title"/>
          </p:nvPr>
        </p:nvSpPr>
        <p:spPr/>
        <p:txBody>
          <a:bodyPr/>
          <a:lstStyle/>
          <a:p>
            <a:br>
              <a:rPr lang="en-IN" dirty="0"/>
            </a:br>
            <a:br>
              <a:rPr lang="en-IN" dirty="0"/>
            </a:br>
            <a:r>
              <a:rPr lang="en-IN" dirty="0"/>
              <a:t>Effect of Tweets Length on Classification Accuracy</a:t>
            </a:r>
            <a:endParaRPr lang="en-US" dirty="0"/>
          </a:p>
        </p:txBody>
      </p:sp>
      <p:pic>
        <p:nvPicPr>
          <p:cNvPr id="4" name="Picture 3">
            <a:extLst>
              <a:ext uri="{FF2B5EF4-FFF2-40B4-BE49-F238E27FC236}">
                <a16:creationId xmlns:a16="http://schemas.microsoft.com/office/drawing/2014/main" id="{587A7F73-4723-2A49-A7FB-7F988C7EA7C2}"/>
              </a:ext>
            </a:extLst>
          </p:cNvPr>
          <p:cNvPicPr>
            <a:picLocks noChangeAspect="1"/>
          </p:cNvPicPr>
          <p:nvPr/>
        </p:nvPicPr>
        <p:blipFill>
          <a:blip r:embed="rId2"/>
          <a:stretch>
            <a:fillRect/>
          </a:stretch>
        </p:blipFill>
        <p:spPr>
          <a:xfrm>
            <a:off x="844550" y="1997710"/>
            <a:ext cx="7454900" cy="2336800"/>
          </a:xfrm>
          <a:prstGeom prst="rect">
            <a:avLst/>
          </a:prstGeom>
        </p:spPr>
      </p:pic>
      <p:sp>
        <p:nvSpPr>
          <p:cNvPr id="3" name="Slide Number Placeholder 2">
            <a:extLst>
              <a:ext uri="{FF2B5EF4-FFF2-40B4-BE49-F238E27FC236}">
                <a16:creationId xmlns:a16="http://schemas.microsoft.com/office/drawing/2014/main" id="{220E0CF7-93B4-6036-EDBF-37D541B701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1499268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 Error Analysis</a:t>
            </a:r>
            <a:endParaRPr/>
          </a:p>
        </p:txBody>
      </p:sp>
      <p:sp>
        <p:nvSpPr>
          <p:cNvPr id="217" name="Google Shape;217;p35"/>
          <p:cNvSpPr txBox="1">
            <a:spLocks noGrp="1"/>
          </p:cNvSpPr>
          <p:nvPr>
            <p:ph type="body" idx="1"/>
          </p:nvPr>
        </p:nvSpPr>
        <p:spPr>
          <a:xfrm>
            <a:off x="471900" y="1651819"/>
            <a:ext cx="8222100" cy="29774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investigate the errors committed by our system. We manually looked at the predicted labels of a few 100 misclassified tweets from both the datasets. </a:t>
            </a:r>
            <a:endParaRPr dirty="0"/>
          </a:p>
          <a:p>
            <a:pPr marL="0" lvl="0" indent="0">
              <a:spcBef>
                <a:spcPts val="1600"/>
              </a:spcBef>
              <a:spcAft>
                <a:spcPts val="1600"/>
              </a:spcAft>
              <a:buNone/>
            </a:pPr>
            <a:r>
              <a:rPr lang="en" dirty="0"/>
              <a:t>We notice a few interesting following patterns: a) Tweets not having enough context around hateful/bad words, b) Tweets having wrong original annotation by humans, c) Tweets needing external context to get the semantic meaning and d) Tweets where hate is present as sarcasm</a:t>
            </a:r>
          </a:p>
          <a:p>
            <a:pPr marL="0" lvl="0" indent="0" algn="l" rtl="0">
              <a:spcBef>
                <a:spcPts val="1600"/>
              </a:spcBef>
              <a:spcAft>
                <a:spcPts val="1600"/>
              </a:spcAft>
              <a:buNone/>
            </a:pPr>
            <a:endParaRPr lang="en" dirty="0"/>
          </a:p>
        </p:txBody>
      </p:sp>
      <p:sp>
        <p:nvSpPr>
          <p:cNvPr id="2" name="Slide Number Placeholder 1">
            <a:extLst>
              <a:ext uri="{FF2B5EF4-FFF2-40B4-BE49-F238E27FC236}">
                <a16:creationId xmlns:a16="http://schemas.microsoft.com/office/drawing/2014/main" id="{C9608745-29C2-AF8B-EB95-5663786896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460950" y="399512"/>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Background and Motivation</a:t>
            </a:r>
            <a:endParaRPr dirty="0"/>
          </a:p>
        </p:txBody>
      </p:sp>
      <p:sp>
        <p:nvSpPr>
          <p:cNvPr id="75" name="Google Shape;75;p14"/>
          <p:cNvSpPr txBox="1">
            <a:spLocks noGrp="1"/>
          </p:cNvSpPr>
          <p:nvPr>
            <p:ph type="body" idx="1"/>
          </p:nvPr>
        </p:nvSpPr>
        <p:spPr>
          <a:xfrm>
            <a:off x="294919" y="1167212"/>
            <a:ext cx="8222100" cy="384724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Online social media platforms are increasingly being used for hateful content generation, sometimes inciting real life violence as well. </a:t>
            </a:r>
            <a:endParaRPr dirty="0"/>
          </a:p>
          <a:p>
            <a:pPr marL="457200" lvl="0" indent="-342900" algn="l" rtl="0">
              <a:spcBef>
                <a:spcPts val="0"/>
              </a:spcBef>
              <a:spcAft>
                <a:spcPts val="0"/>
              </a:spcAft>
              <a:buSzPts val="1800"/>
              <a:buChar char="●"/>
            </a:pPr>
            <a:r>
              <a:rPr lang="en" dirty="0"/>
              <a:t>Hate manifests in multiple types/forms on social media, such as hate with respect to gender, race, religion, ethnicity and color.</a:t>
            </a:r>
          </a:p>
          <a:p>
            <a:pPr lvl="0"/>
            <a:r>
              <a:rPr lang="en-IN" dirty="0"/>
              <a:t>Research so far has addressed hate detection mainly from textual features either handcrafted or learned automatically. </a:t>
            </a:r>
          </a:p>
          <a:p>
            <a:pPr lvl="0"/>
            <a:r>
              <a:rPr lang="en-IN" dirty="0"/>
              <a:t>It is important to take a holistic view for hateful content detection</a:t>
            </a:r>
          </a:p>
          <a:p>
            <a:pPr lvl="0"/>
            <a:r>
              <a:rPr lang="en-IN" dirty="0"/>
              <a:t>It should factor in the evolving language, personalized meaning words/phrases in communities and the larger event in which the hateful content is produced. </a:t>
            </a:r>
          </a:p>
          <a:p>
            <a:pPr lvl="0"/>
            <a:r>
              <a:rPr lang="en-IN" dirty="0"/>
              <a:t>We propose to capture important signals such as user language and social context  to improve hate detection.</a:t>
            </a:r>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endParaRPr dirty="0"/>
          </a:p>
        </p:txBody>
      </p:sp>
      <p:sp>
        <p:nvSpPr>
          <p:cNvPr id="2" name="Slide Number Placeholder 1">
            <a:extLst>
              <a:ext uri="{FF2B5EF4-FFF2-40B4-BE49-F238E27FC236}">
                <a16:creationId xmlns:a16="http://schemas.microsoft.com/office/drawing/2014/main" id="{881DC30E-55D8-5028-B671-AFCFF69425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100" dirty="0"/>
              <a:t>Generic Approach of Detecting Hate Speech</a:t>
            </a:r>
            <a:endParaRPr dirty="0"/>
          </a:p>
        </p:txBody>
      </p:sp>
      <p:pic>
        <p:nvPicPr>
          <p:cNvPr id="87" name="Google Shape;87;p16"/>
          <p:cNvPicPr preferRelativeResize="0"/>
          <p:nvPr/>
        </p:nvPicPr>
        <p:blipFill rotWithShape="1">
          <a:blip r:embed="rId3">
            <a:alphaModFix/>
          </a:blip>
          <a:srcRect t="9297"/>
          <a:stretch/>
        </p:blipFill>
        <p:spPr>
          <a:xfrm>
            <a:off x="1175535" y="1953275"/>
            <a:ext cx="3523950" cy="2765075"/>
          </a:xfrm>
          <a:prstGeom prst="rect">
            <a:avLst/>
          </a:prstGeom>
          <a:noFill/>
          <a:ln>
            <a:noFill/>
          </a:ln>
        </p:spPr>
      </p:pic>
      <p:sp>
        <p:nvSpPr>
          <p:cNvPr id="88" name="Google Shape;88;p16"/>
          <p:cNvSpPr txBox="1"/>
          <p:nvPr/>
        </p:nvSpPr>
        <p:spPr>
          <a:xfrm>
            <a:off x="3952304" y="1620575"/>
            <a:ext cx="951165" cy="33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ea typeface="Roboto"/>
                <a:cs typeface="Roboto"/>
                <a:sym typeface="Roboto"/>
              </a:rPr>
              <a:t>Output</a:t>
            </a:r>
            <a:endParaRPr dirty="0">
              <a:ea typeface="Roboto"/>
              <a:cs typeface="Roboto"/>
              <a:sym typeface="Roboto"/>
            </a:endParaRPr>
          </a:p>
        </p:txBody>
      </p:sp>
      <p:sp>
        <p:nvSpPr>
          <p:cNvPr id="89" name="Google Shape;89;p16"/>
          <p:cNvSpPr txBox="1"/>
          <p:nvPr/>
        </p:nvSpPr>
        <p:spPr>
          <a:xfrm>
            <a:off x="5303220" y="1506425"/>
            <a:ext cx="1836300" cy="165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ea typeface="Roboto"/>
                <a:cs typeface="Roboto"/>
                <a:sym typeface="Roboto"/>
              </a:rPr>
              <a:t>The example shows an LSTM model for explanation purpose.</a:t>
            </a:r>
            <a:endParaRPr dirty="0">
              <a:ea typeface="Roboto"/>
              <a:cs typeface="Roboto"/>
              <a:sym typeface="Roboto"/>
            </a:endParaRPr>
          </a:p>
          <a:p>
            <a:pPr marL="0" lvl="0" indent="0" algn="l" rtl="0">
              <a:spcBef>
                <a:spcPts val="0"/>
              </a:spcBef>
              <a:spcAft>
                <a:spcPts val="0"/>
              </a:spcAft>
              <a:buNone/>
            </a:pPr>
            <a:endParaRPr dirty="0">
              <a:ea typeface="Roboto"/>
              <a:cs typeface="Roboto"/>
              <a:sym typeface="Roboto"/>
            </a:endParaRPr>
          </a:p>
          <a:p>
            <a:pPr marL="0" lvl="0" indent="0" algn="l" rtl="0">
              <a:spcBef>
                <a:spcPts val="0"/>
              </a:spcBef>
              <a:spcAft>
                <a:spcPts val="0"/>
              </a:spcAft>
              <a:buNone/>
            </a:pPr>
            <a:r>
              <a:rPr lang="en" dirty="0">
                <a:ea typeface="Roboto"/>
                <a:cs typeface="Roboto"/>
                <a:sym typeface="Roboto"/>
              </a:rPr>
              <a:t>Transformer based architectures are also used for classification task </a:t>
            </a:r>
            <a:endParaRPr dirty="0">
              <a:ea typeface="Roboto"/>
              <a:cs typeface="Roboto"/>
              <a:sym typeface="Roboto"/>
            </a:endParaRPr>
          </a:p>
        </p:txBody>
      </p:sp>
      <p:sp>
        <p:nvSpPr>
          <p:cNvPr id="2" name="Slide Number Placeholder 1">
            <a:extLst>
              <a:ext uri="{FF2B5EF4-FFF2-40B4-BE49-F238E27FC236}">
                <a16:creationId xmlns:a16="http://schemas.microsoft.com/office/drawing/2014/main" id="{39A10C54-6FCC-E045-6EFB-DFAD44450A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Proposed  Multimodal Architecture</a:t>
            </a:r>
            <a:endParaRPr dirty="0"/>
          </a:p>
          <a:p>
            <a:pPr marL="0" lvl="0" indent="0" algn="l" rtl="0">
              <a:spcBef>
                <a:spcPts val="0"/>
              </a:spcBef>
              <a:spcAft>
                <a:spcPts val="0"/>
              </a:spcAft>
              <a:buNone/>
            </a:pPr>
            <a:endParaRPr dirty="0"/>
          </a:p>
        </p:txBody>
      </p:sp>
      <p:sp>
        <p:nvSpPr>
          <p:cNvPr id="107" name="Google Shape;107;p19"/>
          <p:cNvSpPr txBox="1">
            <a:spLocks noGrp="1"/>
          </p:cNvSpPr>
          <p:nvPr>
            <p:ph type="body" idx="1"/>
          </p:nvPr>
        </p:nvSpPr>
        <p:spPr>
          <a:xfrm>
            <a:off x="471900" y="1402881"/>
            <a:ext cx="8222100" cy="2710200"/>
          </a:xfrm>
          <a:prstGeom prst="rect">
            <a:avLst/>
          </a:prstGeom>
        </p:spPr>
        <p:txBody>
          <a:bodyPr spcFirstLastPara="1" wrap="square" lIns="91425" tIns="91425" rIns="91425" bIns="91425" anchor="t" anchorCtr="0">
            <a:noAutofit/>
          </a:bodyPr>
          <a:lstStyle/>
          <a:p>
            <a:pPr marL="0" lvl="0" indent="0">
              <a:buNone/>
            </a:pPr>
            <a:r>
              <a:rPr lang="en" dirty="0"/>
              <a:t>The proposed model architecture uses not just text features but also learns the aggregated node representations using a GCN (</a:t>
            </a:r>
            <a:r>
              <a:rPr lang="en-US" dirty="0"/>
              <a:t>graph convolutional network)</a:t>
            </a:r>
            <a:r>
              <a:rPr lang="en" dirty="0"/>
              <a:t> feature extractor.</a:t>
            </a:r>
            <a:endParaRPr dirty="0"/>
          </a:p>
          <a:p>
            <a:pPr marL="0" lvl="0" indent="0" algn="l" rtl="0">
              <a:spcBef>
                <a:spcPts val="1600"/>
              </a:spcBef>
              <a:spcAft>
                <a:spcPts val="1600"/>
              </a:spcAft>
              <a:buNone/>
            </a:pPr>
            <a:r>
              <a:rPr lang="en" dirty="0"/>
              <a:t>The text features and the network features are concatenated and passed through a FFNN with a </a:t>
            </a:r>
            <a:r>
              <a:rPr lang="en" dirty="0" err="1"/>
              <a:t>softmax</a:t>
            </a:r>
            <a:r>
              <a:rPr lang="en" dirty="0"/>
              <a:t> layer to generate the output class.</a:t>
            </a:r>
            <a:endParaRPr dirty="0"/>
          </a:p>
        </p:txBody>
      </p:sp>
      <p:sp>
        <p:nvSpPr>
          <p:cNvPr id="2" name="Slide Number Placeholder 1">
            <a:extLst>
              <a:ext uri="{FF2B5EF4-FFF2-40B4-BE49-F238E27FC236}">
                <a16:creationId xmlns:a16="http://schemas.microsoft.com/office/drawing/2014/main" id="{1512C3AE-A4B5-0504-B7F4-9D9B49D85A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460950" y="40600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Proposed multimodal architecture</a:t>
            </a:r>
            <a:endParaRPr dirty="0"/>
          </a:p>
        </p:txBody>
      </p:sp>
      <p:pic>
        <p:nvPicPr>
          <p:cNvPr id="101" name="Google Shape;101;p18"/>
          <p:cNvPicPr preferRelativeResize="0"/>
          <p:nvPr/>
        </p:nvPicPr>
        <p:blipFill>
          <a:blip r:embed="rId3">
            <a:alphaModFix/>
          </a:blip>
          <a:stretch>
            <a:fillRect/>
          </a:stretch>
        </p:blipFill>
        <p:spPr>
          <a:xfrm>
            <a:off x="991638" y="1917600"/>
            <a:ext cx="7160725" cy="3061075"/>
          </a:xfrm>
          <a:prstGeom prst="rect">
            <a:avLst/>
          </a:prstGeom>
          <a:noFill/>
          <a:ln>
            <a:noFill/>
          </a:ln>
        </p:spPr>
      </p:pic>
      <p:sp>
        <p:nvSpPr>
          <p:cNvPr id="2" name="Slide Number Placeholder 1">
            <a:extLst>
              <a:ext uri="{FF2B5EF4-FFF2-40B4-BE49-F238E27FC236}">
                <a16:creationId xmlns:a16="http://schemas.microsoft.com/office/drawing/2014/main" id="{84CCF816-83EB-F4EE-FFF2-6567315B8E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471900" y="514225"/>
            <a:ext cx="8222100" cy="99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900" dirty="0"/>
              <a:t>Capturing Unified User Features from social network, profile and language</a:t>
            </a:r>
            <a:endParaRPr sz="2900" dirty="0"/>
          </a:p>
        </p:txBody>
      </p:sp>
      <p:sp>
        <p:nvSpPr>
          <p:cNvPr id="95" name="Google Shape;95;p17"/>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23850" rtl="0">
              <a:spcBef>
                <a:spcPts val="0"/>
              </a:spcBef>
              <a:spcAft>
                <a:spcPts val="0"/>
              </a:spcAft>
              <a:buClr>
                <a:srgbClr val="666666"/>
              </a:buClr>
              <a:buSzPts val="1500"/>
              <a:buChar char="●"/>
            </a:pPr>
            <a:r>
              <a:rPr lang="en" sz="1500" dirty="0">
                <a:solidFill>
                  <a:srgbClr val="666666"/>
                </a:solidFill>
              </a:rPr>
              <a:t>Jointly learn a user’s social network, user profile and language features using variational graph autoencoders (VGAE)(</a:t>
            </a:r>
            <a:r>
              <a:rPr lang="en" sz="1500" dirty="0" err="1">
                <a:solidFill>
                  <a:srgbClr val="666666"/>
                </a:solidFill>
              </a:rPr>
              <a:t>Kipf</a:t>
            </a:r>
            <a:r>
              <a:rPr lang="en" sz="1500" dirty="0">
                <a:solidFill>
                  <a:srgbClr val="666666"/>
                </a:solidFill>
              </a:rPr>
              <a:t> and Welling, 2016). </a:t>
            </a:r>
            <a:endParaRPr sz="1500" dirty="0">
              <a:solidFill>
                <a:srgbClr val="666666"/>
              </a:solidFill>
            </a:endParaRPr>
          </a:p>
          <a:p>
            <a:pPr marL="457200" lvl="0" indent="-323850" algn="l" rtl="0">
              <a:spcBef>
                <a:spcPts val="0"/>
              </a:spcBef>
              <a:spcAft>
                <a:spcPts val="0"/>
              </a:spcAft>
              <a:buClr>
                <a:srgbClr val="666666"/>
              </a:buClr>
              <a:buSzPts val="1500"/>
              <a:buChar char="●"/>
            </a:pPr>
            <a:r>
              <a:rPr lang="en" sz="1500" dirty="0">
                <a:solidFill>
                  <a:srgbClr val="666666"/>
                </a:solidFill>
              </a:rPr>
              <a:t>Graph Convolutional Networks (GCN) have shown promising performance in link prediction and node classification tasks (</a:t>
            </a:r>
            <a:r>
              <a:rPr lang="en" sz="1500" dirty="0" err="1">
                <a:solidFill>
                  <a:srgbClr val="666666"/>
                </a:solidFill>
              </a:rPr>
              <a:t>Jeong</a:t>
            </a:r>
            <a:r>
              <a:rPr lang="en" sz="1500" dirty="0">
                <a:solidFill>
                  <a:srgbClr val="666666"/>
                </a:solidFill>
              </a:rPr>
              <a:t> et al., 2019). </a:t>
            </a:r>
            <a:endParaRPr sz="1500" dirty="0">
              <a:solidFill>
                <a:srgbClr val="666666"/>
              </a:solidFill>
            </a:endParaRPr>
          </a:p>
          <a:p>
            <a:pPr marL="457200" lvl="0" indent="-323850" algn="l" rtl="0">
              <a:spcBef>
                <a:spcPts val="0"/>
              </a:spcBef>
              <a:spcAft>
                <a:spcPts val="0"/>
              </a:spcAft>
              <a:buClr>
                <a:srgbClr val="666666"/>
              </a:buClr>
              <a:buSzPts val="1500"/>
              <a:buChar char="●"/>
            </a:pPr>
            <a:r>
              <a:rPr lang="en" sz="1500" dirty="0">
                <a:solidFill>
                  <a:srgbClr val="666666"/>
                </a:solidFill>
              </a:rPr>
              <a:t>Using VGAE to jointly encode a user’s social network, user profile and language features, we aim to capture the contextual, social and personalized nature of hate. </a:t>
            </a:r>
            <a:endParaRPr sz="1500" dirty="0">
              <a:solidFill>
                <a:srgbClr val="666666"/>
              </a:solidFill>
            </a:endParaRPr>
          </a:p>
          <a:p>
            <a:pPr marL="457200" lvl="0" indent="-323850" algn="l" rtl="0">
              <a:spcBef>
                <a:spcPts val="0"/>
              </a:spcBef>
              <a:spcAft>
                <a:spcPts val="0"/>
              </a:spcAft>
              <a:buClr>
                <a:srgbClr val="666666"/>
              </a:buClr>
              <a:buSzPts val="1500"/>
              <a:buChar char="●"/>
            </a:pPr>
            <a:r>
              <a:rPr lang="en" sz="1500" dirty="0">
                <a:solidFill>
                  <a:srgbClr val="666666"/>
                </a:solidFill>
              </a:rPr>
              <a:t>This is the first approach to utilize VGAE to jointly learn a user’s social network and language features.</a:t>
            </a:r>
            <a:endParaRPr sz="1500" dirty="0">
              <a:solidFill>
                <a:srgbClr val="666666"/>
              </a:solidFill>
            </a:endParaRPr>
          </a:p>
        </p:txBody>
      </p:sp>
      <p:sp>
        <p:nvSpPr>
          <p:cNvPr id="2" name="Slide Number Placeholder 1">
            <a:extLst>
              <a:ext uri="{FF2B5EF4-FFF2-40B4-BE49-F238E27FC236}">
                <a16:creationId xmlns:a16="http://schemas.microsoft.com/office/drawing/2014/main" id="{872726E9-F3EE-7EE6-F19F-10C1085205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Variational Graph Auto Encoder</a:t>
            </a:r>
            <a:endParaRPr/>
          </a:p>
        </p:txBody>
      </p:sp>
      <p:sp>
        <p:nvSpPr>
          <p:cNvPr id="113" name="Google Shape;113;p20"/>
          <p:cNvSpPr txBox="1">
            <a:spLocks noGrp="1"/>
          </p:cNvSpPr>
          <p:nvPr>
            <p:ph type="body" idx="1"/>
          </p:nvPr>
        </p:nvSpPr>
        <p:spPr>
          <a:xfrm>
            <a:off x="1671449" y="4218675"/>
            <a:ext cx="5997711" cy="707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The encoder for a VGAE is written as </a:t>
            </a:r>
            <a:r>
              <a:rPr lang="en" dirty="0" err="1"/>
              <a:t>qφ</a:t>
            </a:r>
            <a:r>
              <a:rPr lang="en" dirty="0"/>
              <a:t>(Z|X, A)</a:t>
            </a:r>
            <a:endParaRPr dirty="0"/>
          </a:p>
        </p:txBody>
      </p:sp>
      <p:pic>
        <p:nvPicPr>
          <p:cNvPr id="114" name="Google Shape;114;p20"/>
          <p:cNvPicPr preferRelativeResize="0"/>
          <p:nvPr/>
        </p:nvPicPr>
        <p:blipFill>
          <a:blip r:embed="rId3">
            <a:alphaModFix/>
          </a:blip>
          <a:stretch>
            <a:fillRect/>
          </a:stretch>
        </p:blipFill>
        <p:spPr>
          <a:xfrm>
            <a:off x="2235300" y="1877550"/>
            <a:ext cx="4695288" cy="2189325"/>
          </a:xfrm>
          <a:prstGeom prst="rect">
            <a:avLst/>
          </a:prstGeom>
          <a:noFill/>
          <a:ln>
            <a:noFill/>
          </a:ln>
        </p:spPr>
      </p:pic>
      <p:sp>
        <p:nvSpPr>
          <p:cNvPr id="2" name="Slide Number Placeholder 1">
            <a:extLst>
              <a:ext uri="{FF2B5EF4-FFF2-40B4-BE49-F238E27FC236}">
                <a16:creationId xmlns:a16="http://schemas.microsoft.com/office/drawing/2014/main" id="{41026812-FA08-F2F2-DC9B-41433D117A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Generating the user features for the VGAE</a:t>
            </a:r>
            <a:endParaRPr/>
          </a:p>
        </p:txBody>
      </p:sp>
      <p:sp>
        <p:nvSpPr>
          <p:cNvPr id="163" name="Google Shape;163;p2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User features are generated from the two types of text a user have produced, </a:t>
            </a:r>
            <a:endParaRPr dirty="0"/>
          </a:p>
          <a:p>
            <a:pPr marL="0" lvl="0" indent="0" algn="l" rtl="0">
              <a:spcBef>
                <a:spcPts val="1600"/>
              </a:spcBef>
              <a:spcAft>
                <a:spcPts val="0"/>
              </a:spcAft>
              <a:buNone/>
            </a:pPr>
            <a:r>
              <a:rPr lang="en" dirty="0"/>
              <a:t>a) posts made by the user and </a:t>
            </a:r>
            <a:endParaRPr dirty="0"/>
          </a:p>
          <a:p>
            <a:pPr marL="0" lvl="0" indent="0" algn="l" rtl="0">
              <a:spcBef>
                <a:spcPts val="1600"/>
              </a:spcBef>
              <a:spcAft>
                <a:spcPts val="1600"/>
              </a:spcAft>
              <a:buNone/>
            </a:pPr>
            <a:r>
              <a:rPr lang="en" dirty="0"/>
              <a:t>b) profile information of the user on social media platform. </a:t>
            </a:r>
            <a:endParaRPr dirty="0"/>
          </a:p>
        </p:txBody>
      </p:sp>
      <p:sp>
        <p:nvSpPr>
          <p:cNvPr id="2" name="Slide Number Placeholder 1">
            <a:extLst>
              <a:ext uri="{FF2B5EF4-FFF2-40B4-BE49-F238E27FC236}">
                <a16:creationId xmlns:a16="http://schemas.microsoft.com/office/drawing/2014/main" id="{9ACF560F-399D-AD3E-73F2-060EB81605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Generating the user features for the VGAE</a:t>
            </a:r>
            <a:endParaRPr/>
          </a:p>
        </p:txBody>
      </p:sp>
      <p:sp>
        <p:nvSpPr>
          <p:cNvPr id="169" name="Google Shape;169;p2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a:t>The mechanism to generate user features is explained below: </a:t>
            </a:r>
            <a:endParaRPr sz="1700" dirty="0"/>
          </a:p>
          <a:p>
            <a:pPr marL="0" lvl="0" indent="0" algn="l" rtl="0">
              <a:spcBef>
                <a:spcPts val="1600"/>
              </a:spcBef>
              <a:spcAft>
                <a:spcPts val="0"/>
              </a:spcAft>
              <a:buNone/>
            </a:pPr>
            <a:r>
              <a:rPr lang="en" sz="1700" dirty="0"/>
              <a:t>1. For each user </a:t>
            </a:r>
            <a:r>
              <a:rPr lang="en" sz="1700" dirty="0" err="1"/>
              <a:t>i</a:t>
            </a:r>
            <a:r>
              <a:rPr lang="en" sz="1700" dirty="0"/>
              <a:t>, the two types of texts are concatenated to form a document di </a:t>
            </a:r>
            <a:endParaRPr sz="1700" dirty="0"/>
          </a:p>
          <a:p>
            <a:pPr marL="0" lvl="0" indent="0" algn="l" rtl="0">
              <a:spcBef>
                <a:spcPts val="1600"/>
              </a:spcBef>
              <a:spcAft>
                <a:spcPts val="0"/>
              </a:spcAft>
              <a:buNone/>
            </a:pPr>
            <a:r>
              <a:rPr lang="en" sz="1700" dirty="0"/>
              <a:t>2. Create a corpus D of documents from all the users, where D = d1, d2, ..., </a:t>
            </a:r>
            <a:r>
              <a:rPr lang="en" sz="1700" dirty="0" err="1"/>
              <a:t>dn</a:t>
            </a:r>
            <a:r>
              <a:rPr lang="en" sz="1700" dirty="0"/>
              <a:t> </a:t>
            </a:r>
            <a:endParaRPr sz="1700" dirty="0"/>
          </a:p>
          <a:p>
            <a:pPr marL="0" lvl="0" indent="0" algn="l" rtl="0">
              <a:spcBef>
                <a:spcPts val="1600"/>
              </a:spcBef>
              <a:spcAft>
                <a:spcPts val="0"/>
              </a:spcAft>
              <a:buNone/>
            </a:pPr>
            <a:r>
              <a:rPr lang="en" sz="1700" dirty="0"/>
              <a:t>3. For each document, text is tokenized and </a:t>
            </a:r>
            <a:r>
              <a:rPr lang="en" sz="1700" dirty="0" err="1"/>
              <a:t>tf-idf</a:t>
            </a:r>
            <a:r>
              <a:rPr lang="en" sz="1700" dirty="0"/>
              <a:t> score is computed for each token </a:t>
            </a:r>
            <a:endParaRPr sz="1700" dirty="0"/>
          </a:p>
          <a:p>
            <a:pPr marL="0" lvl="0" indent="0" algn="l" rtl="0">
              <a:spcBef>
                <a:spcPts val="1600"/>
              </a:spcBef>
              <a:spcAft>
                <a:spcPts val="0"/>
              </a:spcAft>
              <a:buNone/>
            </a:pPr>
            <a:r>
              <a:rPr lang="en" sz="1700" dirty="0"/>
              <a:t>4. Using the </a:t>
            </a:r>
            <a:r>
              <a:rPr lang="en" sz="1700" dirty="0" err="1"/>
              <a:t>tf-idf</a:t>
            </a:r>
            <a:r>
              <a:rPr lang="en" sz="1700" dirty="0"/>
              <a:t> scores for each document, a feature vector vi is generated for each user </a:t>
            </a:r>
            <a:r>
              <a:rPr lang="en" sz="1700" dirty="0" err="1"/>
              <a:t>i</a:t>
            </a:r>
            <a:endParaRPr sz="1700" dirty="0"/>
          </a:p>
          <a:p>
            <a:pPr marL="0" lvl="0" indent="0" algn="l" rtl="0">
              <a:spcBef>
                <a:spcPts val="1600"/>
              </a:spcBef>
              <a:spcAft>
                <a:spcPts val="1600"/>
              </a:spcAft>
              <a:buNone/>
            </a:pPr>
            <a:endParaRPr dirty="0"/>
          </a:p>
        </p:txBody>
      </p:sp>
      <p:sp>
        <p:nvSpPr>
          <p:cNvPr id="2" name="Slide Number Placeholder 1">
            <a:extLst>
              <a:ext uri="{FF2B5EF4-FFF2-40B4-BE49-F238E27FC236}">
                <a16:creationId xmlns:a16="http://schemas.microsoft.com/office/drawing/2014/main" id="{8BFC3707-4951-5D99-60F4-5D9A6B42AD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TotalTime>
  <Words>2256</Words>
  <Application>Microsoft Macintosh PowerPoint</Application>
  <PresentationFormat>On-screen Show (16:9)</PresentationFormat>
  <Paragraphs>133</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Calibri Light</vt:lpstr>
      <vt:lpstr>Arial</vt:lpstr>
      <vt:lpstr>Roboto</vt:lpstr>
      <vt:lpstr>Office Theme</vt:lpstr>
      <vt:lpstr>Hate Speech Detection on Social Media Using Graph Convolutional Networks</vt:lpstr>
      <vt:lpstr>Background and Motivation</vt:lpstr>
      <vt:lpstr>Generic Approach of Detecting Hate Speech</vt:lpstr>
      <vt:lpstr>Proposed  Multimodal Architecture </vt:lpstr>
      <vt:lpstr>Proposed multimodal architecture</vt:lpstr>
      <vt:lpstr>Capturing Unified User Features from social network, profile and language</vt:lpstr>
      <vt:lpstr>Variational Graph Auto Encoder</vt:lpstr>
      <vt:lpstr>Generating the user features for the VGAE</vt:lpstr>
      <vt:lpstr>Generating the user features for the VGAE</vt:lpstr>
      <vt:lpstr>Advantage of this model architecture</vt:lpstr>
      <vt:lpstr> DataSet</vt:lpstr>
      <vt:lpstr>Dataset (Cont’d)</vt:lpstr>
      <vt:lpstr>Datasets</vt:lpstr>
      <vt:lpstr> Experiments Overview</vt:lpstr>
      <vt:lpstr>Results</vt:lpstr>
      <vt:lpstr>Correlation of Graph Features with Accuracy</vt:lpstr>
      <vt:lpstr>  Effect of Tweets Length on Classification Accuracy</vt:lpstr>
      <vt:lpstr> Error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 on Social Media Using Graph Convolutional Networks</dc:title>
  <cp:lastModifiedBy>Seema Nagar3</cp:lastModifiedBy>
  <cp:revision>81</cp:revision>
  <dcterms:modified xsi:type="dcterms:W3CDTF">2023-12-14T06:28:13Z</dcterms:modified>
</cp:coreProperties>
</file>