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0"/>
  </p:notesMasterIdLst>
  <p:sldIdLst>
    <p:sldId id="256" r:id="rId2"/>
    <p:sldId id="257" r:id="rId3"/>
    <p:sldId id="275" r:id="rId4"/>
    <p:sldId id="280" r:id="rId5"/>
    <p:sldId id="281" r:id="rId6"/>
    <p:sldId id="258" r:id="rId7"/>
    <p:sldId id="261"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7"/>
  </p:normalViewPr>
  <p:slideViewPr>
    <p:cSldViewPr snapToGrid="0" snapToObjects="1">
      <p:cViewPr varScale="1">
        <p:scale>
          <a:sx n="110" d="100"/>
          <a:sy n="110" d="100"/>
        </p:scale>
        <p:origin x="9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hyperlink" Target="Hate%20Speech%20Detection%20on%20Social%20Media%20Using%20Graph%20Convolutional%20Network-ComNet-21.pptx" TargetMode="External"/><Relationship Id="rId2" Type="http://schemas.openxmlformats.org/officeDocument/2006/relationships/hyperlink" Target="Affcon_W1_AAAI_Presentation.pdf" TargetMode="External"/><Relationship Id="rId1" Type="http://schemas.openxmlformats.org/officeDocument/2006/relationships/hyperlink" Target="DLG_AAAI_Presentation.pdf"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Affcon_W1_AAAI_Presentation.pdf" TargetMode="External"/><Relationship Id="rId1" Type="http://schemas.openxmlformats.org/officeDocument/2006/relationships/hyperlink" Target="DLG_AAAI_Presentation.pdf"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93075C-F254-42FF-8E2D-98AA319CA7A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9D9F8108-5559-471D-9FC7-CAD362BA4D2B}">
      <dgm:prSet/>
      <dgm:spPr/>
      <dgm:t>
        <a:bodyPr/>
        <a:lstStyle/>
        <a:p>
          <a:r>
            <a:rPr lang="en-US" dirty="0"/>
            <a:t>Introduction</a:t>
          </a:r>
        </a:p>
      </dgm:t>
    </dgm:pt>
    <dgm:pt modelId="{5F08E44D-367A-402C-8563-97FEA3A3146F}" type="parTrans" cxnId="{58D67CDC-7475-4D71-A8DD-E7AB1D0DB709}">
      <dgm:prSet/>
      <dgm:spPr/>
      <dgm:t>
        <a:bodyPr/>
        <a:lstStyle/>
        <a:p>
          <a:endParaRPr lang="en-US"/>
        </a:p>
      </dgm:t>
    </dgm:pt>
    <dgm:pt modelId="{48DBC464-9243-4E9F-A4AF-698109D49B74}" type="sibTrans" cxnId="{58D67CDC-7475-4D71-A8DD-E7AB1D0DB709}">
      <dgm:prSet/>
      <dgm:spPr/>
      <dgm:t>
        <a:bodyPr/>
        <a:lstStyle/>
        <a:p>
          <a:endParaRPr lang="en-US"/>
        </a:p>
      </dgm:t>
    </dgm:pt>
    <dgm:pt modelId="{82FF3A58-B023-4312-A2AA-D0F875321ECF}">
      <dgm:prSet/>
      <dgm:spPr/>
      <dgm:t>
        <a:bodyPr/>
        <a:lstStyle/>
        <a:p>
          <a:r>
            <a:rPr lang="en-US" dirty="0"/>
            <a:t>Familiarity </a:t>
          </a:r>
          <a:r>
            <a:rPr lang="en-GB" dirty="0"/>
            <a:t>Computation</a:t>
          </a:r>
          <a:r>
            <a:rPr lang="en-US" dirty="0"/>
            <a:t>n</a:t>
          </a:r>
        </a:p>
      </dgm:t>
    </dgm:pt>
    <dgm:pt modelId="{CDB9B03E-D4DE-4D8C-9339-6E88A22CB80B}" type="parTrans" cxnId="{3CE6F1AF-9DA8-4F96-85D2-DB4D7DB22DC2}">
      <dgm:prSet/>
      <dgm:spPr/>
      <dgm:t>
        <a:bodyPr/>
        <a:lstStyle/>
        <a:p>
          <a:endParaRPr lang="en-US"/>
        </a:p>
      </dgm:t>
    </dgm:pt>
    <dgm:pt modelId="{F762D82F-2144-4F66-84DC-C36150ED70BB}" type="sibTrans" cxnId="{3CE6F1AF-9DA8-4F96-85D2-DB4D7DB22DC2}">
      <dgm:prSet/>
      <dgm:spPr/>
      <dgm:t>
        <a:bodyPr/>
        <a:lstStyle/>
        <a:p>
          <a:endParaRPr lang="en-US"/>
        </a:p>
      </dgm:t>
    </dgm:pt>
    <dgm:pt modelId="{2E4DABA7-54DE-4960-8623-A99DF5582AFE}">
      <dgm:prSet/>
      <dgm:spPr/>
      <dgm:t>
        <a:bodyPr/>
        <a:lstStyle/>
        <a:p>
          <a:pPr rtl="0"/>
          <a:r>
            <a:rPr lang="en-US" dirty="0"/>
            <a:t>Similarity Computation</a:t>
          </a:r>
        </a:p>
      </dgm:t>
    </dgm:pt>
    <dgm:pt modelId="{B41927E9-2F9B-468C-A6E5-E1EF95760E3B}" type="parTrans" cxnId="{2D9D7F4E-8AE5-470D-90CD-FA629AD3678C}">
      <dgm:prSet/>
      <dgm:spPr/>
      <dgm:t>
        <a:bodyPr/>
        <a:lstStyle/>
        <a:p>
          <a:endParaRPr lang="en-US"/>
        </a:p>
      </dgm:t>
    </dgm:pt>
    <dgm:pt modelId="{7CEF2AF3-7CF3-4A6F-BEA8-F58E6D533F40}" type="sibTrans" cxnId="{2D9D7F4E-8AE5-470D-90CD-FA629AD3678C}">
      <dgm:prSet/>
      <dgm:spPr/>
      <dgm:t>
        <a:bodyPr/>
        <a:lstStyle/>
        <a:p>
          <a:endParaRPr lang="en-US"/>
        </a:p>
      </dgm:t>
    </dgm:pt>
    <dgm:pt modelId="{724C5538-CD8C-4825-ADC2-3B9E08C800DF}">
      <dgm:prSet/>
      <dgm:spPr/>
      <dgm:t>
        <a:bodyPr/>
        <a:lstStyle/>
        <a:p>
          <a:r>
            <a:rPr lang="en-US" dirty="0"/>
            <a:t>Hateful Forms Detection</a:t>
          </a:r>
        </a:p>
      </dgm:t>
    </dgm:pt>
    <dgm:pt modelId="{DB59B8E4-ABC9-4BB3-AD79-09704FBB4C73}" type="parTrans" cxnId="{BA3847F7-92C6-4D21-B72B-96177ABFD839}">
      <dgm:prSet/>
      <dgm:spPr/>
      <dgm:t>
        <a:bodyPr/>
        <a:lstStyle/>
        <a:p>
          <a:endParaRPr lang="en-US"/>
        </a:p>
      </dgm:t>
    </dgm:pt>
    <dgm:pt modelId="{69AB0ECC-3B78-4A86-8A9A-D3900EFE2C6A}" type="sibTrans" cxnId="{BA3847F7-92C6-4D21-B72B-96177ABFD839}">
      <dgm:prSet/>
      <dgm:spPr/>
      <dgm:t>
        <a:bodyPr/>
        <a:lstStyle/>
        <a:p>
          <a:endParaRPr lang="en-US"/>
        </a:p>
      </dgm:t>
    </dgm:pt>
    <dgm:pt modelId="{33E719B5-CDDE-7E46-AD5A-4B40B1806207}">
      <dgm:prSet/>
      <dgm:spPr/>
      <dgm:t>
        <a:bodyPr/>
        <a:lstStyle/>
        <a:p>
          <a:r>
            <a:rPr lang="en-US" dirty="0"/>
            <a:t>Homophily in Hate speech</a:t>
          </a:r>
        </a:p>
      </dgm:t>
    </dgm:pt>
    <dgm:pt modelId="{73FF9EC0-FA3A-7E4E-A173-0DA17C701D7A}" type="parTrans" cxnId="{F0B388FF-3EE7-3A4C-A640-8089DB8704B0}">
      <dgm:prSet/>
      <dgm:spPr/>
      <dgm:t>
        <a:bodyPr/>
        <a:lstStyle/>
        <a:p>
          <a:endParaRPr lang="en-GB"/>
        </a:p>
      </dgm:t>
    </dgm:pt>
    <dgm:pt modelId="{B5A7C85E-9558-5D4B-877C-3FE4380E5F4A}" type="sibTrans" cxnId="{F0B388FF-3EE7-3A4C-A640-8089DB8704B0}">
      <dgm:prSet/>
      <dgm:spPr/>
      <dgm:t>
        <a:bodyPr/>
        <a:lstStyle/>
        <a:p>
          <a:endParaRPr lang="en-GB"/>
        </a:p>
      </dgm:t>
    </dgm:pt>
    <dgm:pt modelId="{A202A17A-BE28-F946-8843-7EEE1C229549}" type="pres">
      <dgm:prSet presAssocID="{4E93075C-F254-42FF-8E2D-98AA319CA7AB}" presName="vert0" presStyleCnt="0">
        <dgm:presLayoutVars>
          <dgm:dir/>
          <dgm:animOne val="branch"/>
          <dgm:animLvl val="lvl"/>
        </dgm:presLayoutVars>
      </dgm:prSet>
      <dgm:spPr/>
    </dgm:pt>
    <dgm:pt modelId="{8AA33DBE-90BD-B541-8682-9C4ABAD5456A}" type="pres">
      <dgm:prSet presAssocID="{9D9F8108-5559-471D-9FC7-CAD362BA4D2B}" presName="thickLine" presStyleLbl="alignNode1" presStyleIdx="0" presStyleCnt="5"/>
      <dgm:spPr/>
    </dgm:pt>
    <dgm:pt modelId="{0831C230-293D-994D-B89C-82CF081BC742}" type="pres">
      <dgm:prSet presAssocID="{9D9F8108-5559-471D-9FC7-CAD362BA4D2B}" presName="horz1" presStyleCnt="0"/>
      <dgm:spPr/>
    </dgm:pt>
    <dgm:pt modelId="{4542836C-4736-CD43-BE3D-606600F4CE28}" type="pres">
      <dgm:prSet presAssocID="{9D9F8108-5559-471D-9FC7-CAD362BA4D2B}" presName="tx1" presStyleLbl="revTx" presStyleIdx="0" presStyleCnt="5"/>
      <dgm:spPr/>
    </dgm:pt>
    <dgm:pt modelId="{6880F007-B029-F949-AD51-8C9C867DA476}" type="pres">
      <dgm:prSet presAssocID="{9D9F8108-5559-471D-9FC7-CAD362BA4D2B}" presName="vert1" presStyleCnt="0"/>
      <dgm:spPr/>
    </dgm:pt>
    <dgm:pt modelId="{2153AE48-D88F-C54A-9E9B-82B64C7A1333}" type="pres">
      <dgm:prSet presAssocID="{33E719B5-CDDE-7E46-AD5A-4B40B1806207}" presName="thickLine" presStyleLbl="alignNode1" presStyleIdx="1" presStyleCnt="5"/>
      <dgm:spPr/>
    </dgm:pt>
    <dgm:pt modelId="{E4FF34A2-0192-FF46-B702-393EADD2DB8F}" type="pres">
      <dgm:prSet presAssocID="{33E719B5-CDDE-7E46-AD5A-4B40B1806207}" presName="horz1" presStyleCnt="0"/>
      <dgm:spPr/>
    </dgm:pt>
    <dgm:pt modelId="{DD4C5BAC-1B7B-9D40-98EE-673D4A37A780}" type="pres">
      <dgm:prSet presAssocID="{33E719B5-CDDE-7E46-AD5A-4B40B1806207}" presName="tx1" presStyleLbl="revTx" presStyleIdx="1" presStyleCnt="5"/>
      <dgm:spPr/>
    </dgm:pt>
    <dgm:pt modelId="{17AA5D00-F287-9149-8225-4BD65387D1FF}" type="pres">
      <dgm:prSet presAssocID="{33E719B5-CDDE-7E46-AD5A-4B40B1806207}" presName="vert1" presStyleCnt="0"/>
      <dgm:spPr/>
    </dgm:pt>
    <dgm:pt modelId="{5C1046AC-4D44-B146-8C66-D3CA182B834A}" type="pres">
      <dgm:prSet presAssocID="{82FF3A58-B023-4312-A2AA-D0F875321ECF}" presName="thickLine" presStyleLbl="alignNode1" presStyleIdx="2" presStyleCnt="5"/>
      <dgm:spPr/>
    </dgm:pt>
    <dgm:pt modelId="{483FBB28-2DE1-894C-8F92-BF30CB0A8189}" type="pres">
      <dgm:prSet presAssocID="{82FF3A58-B023-4312-A2AA-D0F875321ECF}" presName="horz1" presStyleCnt="0"/>
      <dgm:spPr/>
    </dgm:pt>
    <dgm:pt modelId="{2CF8DAAD-E7B7-5642-A9BA-08EBD6117B42}" type="pres">
      <dgm:prSet presAssocID="{82FF3A58-B023-4312-A2AA-D0F875321ECF}" presName="tx1" presStyleLbl="revTx" presStyleIdx="2" presStyleCnt="5"/>
      <dgm:spPr/>
    </dgm:pt>
    <dgm:pt modelId="{30FFDB27-0EA7-BF47-8A2C-E801DD6092AD}" type="pres">
      <dgm:prSet presAssocID="{82FF3A58-B023-4312-A2AA-D0F875321ECF}" presName="vert1" presStyleCnt="0"/>
      <dgm:spPr/>
    </dgm:pt>
    <dgm:pt modelId="{6757C293-CAE2-0549-A50E-66511480A412}" type="pres">
      <dgm:prSet presAssocID="{2E4DABA7-54DE-4960-8623-A99DF5582AFE}" presName="thickLine" presStyleLbl="alignNode1" presStyleIdx="3" presStyleCnt="5"/>
      <dgm:spPr/>
    </dgm:pt>
    <dgm:pt modelId="{630A9A2E-0C46-684D-A86D-C91B3CF2457A}" type="pres">
      <dgm:prSet presAssocID="{2E4DABA7-54DE-4960-8623-A99DF5582AFE}" presName="horz1" presStyleCnt="0"/>
      <dgm:spPr/>
    </dgm:pt>
    <dgm:pt modelId="{E3A7E6DE-8FAD-8C4C-B9D2-0D1012956146}" type="pres">
      <dgm:prSet presAssocID="{2E4DABA7-54DE-4960-8623-A99DF5582AFE}" presName="tx1" presStyleLbl="revTx" presStyleIdx="3" presStyleCnt="5"/>
      <dgm:spPr/>
    </dgm:pt>
    <dgm:pt modelId="{9530BCF6-AB14-AE48-9E35-6CBAC97A10C2}" type="pres">
      <dgm:prSet presAssocID="{2E4DABA7-54DE-4960-8623-A99DF5582AFE}" presName="vert1" presStyleCnt="0"/>
      <dgm:spPr/>
    </dgm:pt>
    <dgm:pt modelId="{DCB953DF-11EB-D747-8C39-54DA6CA8B962}" type="pres">
      <dgm:prSet presAssocID="{724C5538-CD8C-4825-ADC2-3B9E08C800DF}" presName="thickLine" presStyleLbl="alignNode1" presStyleIdx="4" presStyleCnt="5"/>
      <dgm:spPr/>
    </dgm:pt>
    <dgm:pt modelId="{FAC42320-5580-6347-90C7-EB43371F3CB4}" type="pres">
      <dgm:prSet presAssocID="{724C5538-CD8C-4825-ADC2-3B9E08C800DF}" presName="horz1" presStyleCnt="0"/>
      <dgm:spPr/>
    </dgm:pt>
    <dgm:pt modelId="{46E0EB83-997E-C349-B8C9-91FC5C836879}" type="pres">
      <dgm:prSet presAssocID="{724C5538-CD8C-4825-ADC2-3B9E08C800DF}" presName="tx1" presStyleLbl="revTx" presStyleIdx="4" presStyleCnt="5"/>
      <dgm:spPr/>
    </dgm:pt>
    <dgm:pt modelId="{52E338B5-E324-5B47-A2C1-7911F7DEFF9F}" type="pres">
      <dgm:prSet presAssocID="{724C5538-CD8C-4825-ADC2-3B9E08C800DF}" presName="vert1" presStyleCnt="0"/>
      <dgm:spPr/>
    </dgm:pt>
  </dgm:ptLst>
  <dgm:cxnLst>
    <dgm:cxn modelId="{D9348119-E899-FA4E-8BB3-6237A755B755}" type="presOf" srcId="{82FF3A58-B023-4312-A2AA-D0F875321ECF}" destId="{2CF8DAAD-E7B7-5642-A9BA-08EBD6117B42}" srcOrd="0" destOrd="0" presId="urn:microsoft.com/office/officeart/2008/layout/LinedList"/>
    <dgm:cxn modelId="{4D34F727-7932-FE46-BB26-709C2F2CD821}" type="presOf" srcId="{724C5538-CD8C-4825-ADC2-3B9E08C800DF}" destId="{46E0EB83-997E-C349-B8C9-91FC5C836879}" srcOrd="0" destOrd="0" presId="urn:microsoft.com/office/officeart/2008/layout/LinedList"/>
    <dgm:cxn modelId="{46D7CE45-24FC-A848-88BD-5329FCB0D98A}" type="presOf" srcId="{2E4DABA7-54DE-4960-8623-A99DF5582AFE}" destId="{E3A7E6DE-8FAD-8C4C-B9D2-0D1012956146}" srcOrd="0" destOrd="0" presId="urn:microsoft.com/office/officeart/2008/layout/LinedList"/>
    <dgm:cxn modelId="{2D9D7F4E-8AE5-470D-90CD-FA629AD3678C}" srcId="{4E93075C-F254-42FF-8E2D-98AA319CA7AB}" destId="{2E4DABA7-54DE-4960-8623-A99DF5582AFE}" srcOrd="3" destOrd="0" parTransId="{B41927E9-2F9B-468C-A6E5-E1EF95760E3B}" sibTransId="{7CEF2AF3-7CF3-4A6F-BEA8-F58E6D533F40}"/>
    <dgm:cxn modelId="{1FC7F683-D23A-5541-9639-A8E4C51051E8}" type="presOf" srcId="{9D9F8108-5559-471D-9FC7-CAD362BA4D2B}" destId="{4542836C-4736-CD43-BE3D-606600F4CE28}" srcOrd="0" destOrd="0" presId="urn:microsoft.com/office/officeart/2008/layout/LinedList"/>
    <dgm:cxn modelId="{6E2915A9-DDD0-5F4A-A8B4-80FE463714D2}" type="presOf" srcId="{33E719B5-CDDE-7E46-AD5A-4B40B1806207}" destId="{DD4C5BAC-1B7B-9D40-98EE-673D4A37A780}" srcOrd="0" destOrd="0" presId="urn:microsoft.com/office/officeart/2008/layout/LinedList"/>
    <dgm:cxn modelId="{3CE6F1AF-9DA8-4F96-85D2-DB4D7DB22DC2}" srcId="{4E93075C-F254-42FF-8E2D-98AA319CA7AB}" destId="{82FF3A58-B023-4312-A2AA-D0F875321ECF}" srcOrd="2" destOrd="0" parTransId="{CDB9B03E-D4DE-4D8C-9339-6E88A22CB80B}" sibTransId="{F762D82F-2144-4F66-84DC-C36150ED70BB}"/>
    <dgm:cxn modelId="{58D67CDC-7475-4D71-A8DD-E7AB1D0DB709}" srcId="{4E93075C-F254-42FF-8E2D-98AA319CA7AB}" destId="{9D9F8108-5559-471D-9FC7-CAD362BA4D2B}" srcOrd="0" destOrd="0" parTransId="{5F08E44D-367A-402C-8563-97FEA3A3146F}" sibTransId="{48DBC464-9243-4E9F-A4AF-698109D49B74}"/>
    <dgm:cxn modelId="{F3CA8EF3-AA6C-5447-B0F2-6DB8B15D6C03}" type="presOf" srcId="{4E93075C-F254-42FF-8E2D-98AA319CA7AB}" destId="{A202A17A-BE28-F946-8843-7EEE1C229549}" srcOrd="0" destOrd="0" presId="urn:microsoft.com/office/officeart/2008/layout/LinedList"/>
    <dgm:cxn modelId="{BA3847F7-92C6-4D21-B72B-96177ABFD839}" srcId="{4E93075C-F254-42FF-8E2D-98AA319CA7AB}" destId="{724C5538-CD8C-4825-ADC2-3B9E08C800DF}" srcOrd="4" destOrd="0" parTransId="{DB59B8E4-ABC9-4BB3-AD79-09704FBB4C73}" sibTransId="{69AB0ECC-3B78-4A86-8A9A-D3900EFE2C6A}"/>
    <dgm:cxn modelId="{F0B388FF-3EE7-3A4C-A640-8089DB8704B0}" srcId="{4E93075C-F254-42FF-8E2D-98AA319CA7AB}" destId="{33E719B5-CDDE-7E46-AD5A-4B40B1806207}" srcOrd="1" destOrd="0" parTransId="{73FF9EC0-FA3A-7E4E-A173-0DA17C701D7A}" sibTransId="{B5A7C85E-9558-5D4B-877C-3FE4380E5F4A}"/>
    <dgm:cxn modelId="{8443630A-11F8-F644-A11A-FD2450A07B39}" type="presParOf" srcId="{A202A17A-BE28-F946-8843-7EEE1C229549}" destId="{8AA33DBE-90BD-B541-8682-9C4ABAD5456A}" srcOrd="0" destOrd="0" presId="urn:microsoft.com/office/officeart/2008/layout/LinedList"/>
    <dgm:cxn modelId="{299C47F5-3DA8-8D47-89DF-D0915C2C405C}" type="presParOf" srcId="{A202A17A-BE28-F946-8843-7EEE1C229549}" destId="{0831C230-293D-994D-B89C-82CF081BC742}" srcOrd="1" destOrd="0" presId="urn:microsoft.com/office/officeart/2008/layout/LinedList"/>
    <dgm:cxn modelId="{BFF729AA-7052-AD4E-942E-A99DAB5B5CE4}" type="presParOf" srcId="{0831C230-293D-994D-B89C-82CF081BC742}" destId="{4542836C-4736-CD43-BE3D-606600F4CE28}" srcOrd="0" destOrd="0" presId="urn:microsoft.com/office/officeart/2008/layout/LinedList"/>
    <dgm:cxn modelId="{00EFDE89-18B1-4D40-B30D-F7D17C31959B}" type="presParOf" srcId="{0831C230-293D-994D-B89C-82CF081BC742}" destId="{6880F007-B029-F949-AD51-8C9C867DA476}" srcOrd="1" destOrd="0" presId="urn:microsoft.com/office/officeart/2008/layout/LinedList"/>
    <dgm:cxn modelId="{75C690E9-CD00-9444-85FC-ECEA0548E958}" type="presParOf" srcId="{A202A17A-BE28-F946-8843-7EEE1C229549}" destId="{2153AE48-D88F-C54A-9E9B-82B64C7A1333}" srcOrd="2" destOrd="0" presId="urn:microsoft.com/office/officeart/2008/layout/LinedList"/>
    <dgm:cxn modelId="{A3BEDF90-B1A7-6040-A811-78E335E8D6B8}" type="presParOf" srcId="{A202A17A-BE28-F946-8843-7EEE1C229549}" destId="{E4FF34A2-0192-FF46-B702-393EADD2DB8F}" srcOrd="3" destOrd="0" presId="urn:microsoft.com/office/officeart/2008/layout/LinedList"/>
    <dgm:cxn modelId="{8521A962-69B1-504C-BE79-430C60B9E986}" type="presParOf" srcId="{E4FF34A2-0192-FF46-B702-393EADD2DB8F}" destId="{DD4C5BAC-1B7B-9D40-98EE-673D4A37A780}" srcOrd="0" destOrd="0" presId="urn:microsoft.com/office/officeart/2008/layout/LinedList"/>
    <dgm:cxn modelId="{0A46ACAE-ABF9-9943-BF14-4F9F8BFE409A}" type="presParOf" srcId="{E4FF34A2-0192-FF46-B702-393EADD2DB8F}" destId="{17AA5D00-F287-9149-8225-4BD65387D1FF}" srcOrd="1" destOrd="0" presId="urn:microsoft.com/office/officeart/2008/layout/LinedList"/>
    <dgm:cxn modelId="{EEAC9D78-8B98-6B42-BAC7-4EF1CFB02A79}" type="presParOf" srcId="{A202A17A-BE28-F946-8843-7EEE1C229549}" destId="{5C1046AC-4D44-B146-8C66-D3CA182B834A}" srcOrd="4" destOrd="0" presId="urn:microsoft.com/office/officeart/2008/layout/LinedList"/>
    <dgm:cxn modelId="{7F8702C7-5961-FD44-B3FD-0E0B93E3B16E}" type="presParOf" srcId="{A202A17A-BE28-F946-8843-7EEE1C229549}" destId="{483FBB28-2DE1-894C-8F92-BF30CB0A8189}" srcOrd="5" destOrd="0" presId="urn:microsoft.com/office/officeart/2008/layout/LinedList"/>
    <dgm:cxn modelId="{9F97B4C4-5740-9C4C-AE32-DE1E44A53909}" type="presParOf" srcId="{483FBB28-2DE1-894C-8F92-BF30CB0A8189}" destId="{2CF8DAAD-E7B7-5642-A9BA-08EBD6117B42}" srcOrd="0" destOrd="0" presId="urn:microsoft.com/office/officeart/2008/layout/LinedList"/>
    <dgm:cxn modelId="{07EF6D77-3636-F84E-93E8-20EC69BCF50E}" type="presParOf" srcId="{483FBB28-2DE1-894C-8F92-BF30CB0A8189}" destId="{30FFDB27-0EA7-BF47-8A2C-E801DD6092AD}" srcOrd="1" destOrd="0" presId="urn:microsoft.com/office/officeart/2008/layout/LinedList"/>
    <dgm:cxn modelId="{2FA9CE1C-F9A0-B640-8EE6-D13A341D125F}" type="presParOf" srcId="{A202A17A-BE28-F946-8843-7EEE1C229549}" destId="{6757C293-CAE2-0549-A50E-66511480A412}" srcOrd="6" destOrd="0" presId="urn:microsoft.com/office/officeart/2008/layout/LinedList"/>
    <dgm:cxn modelId="{682033DC-9F5C-0D49-ADCD-DD1393688902}" type="presParOf" srcId="{A202A17A-BE28-F946-8843-7EEE1C229549}" destId="{630A9A2E-0C46-684D-A86D-C91B3CF2457A}" srcOrd="7" destOrd="0" presId="urn:microsoft.com/office/officeart/2008/layout/LinedList"/>
    <dgm:cxn modelId="{4184AA07-C77C-FC4E-8EDA-636F69F135D1}" type="presParOf" srcId="{630A9A2E-0C46-684D-A86D-C91B3CF2457A}" destId="{E3A7E6DE-8FAD-8C4C-B9D2-0D1012956146}" srcOrd="0" destOrd="0" presId="urn:microsoft.com/office/officeart/2008/layout/LinedList"/>
    <dgm:cxn modelId="{40F40304-E828-9246-8308-808333511C25}" type="presParOf" srcId="{630A9A2E-0C46-684D-A86D-C91B3CF2457A}" destId="{9530BCF6-AB14-AE48-9E35-6CBAC97A10C2}" srcOrd="1" destOrd="0" presId="urn:microsoft.com/office/officeart/2008/layout/LinedList"/>
    <dgm:cxn modelId="{3BEB2650-4092-584A-9E59-5123F74398C0}" type="presParOf" srcId="{A202A17A-BE28-F946-8843-7EEE1C229549}" destId="{DCB953DF-11EB-D747-8C39-54DA6CA8B962}" srcOrd="8" destOrd="0" presId="urn:microsoft.com/office/officeart/2008/layout/LinedList"/>
    <dgm:cxn modelId="{C3BC91E3-5814-3142-9827-2233230A8624}" type="presParOf" srcId="{A202A17A-BE28-F946-8843-7EEE1C229549}" destId="{FAC42320-5580-6347-90C7-EB43371F3CB4}" srcOrd="9" destOrd="0" presId="urn:microsoft.com/office/officeart/2008/layout/LinedList"/>
    <dgm:cxn modelId="{6D469A75-3E7D-8042-AF83-0DF0CDC114CD}" type="presParOf" srcId="{FAC42320-5580-6347-90C7-EB43371F3CB4}" destId="{46E0EB83-997E-C349-B8C9-91FC5C836879}" srcOrd="0" destOrd="0" presId="urn:microsoft.com/office/officeart/2008/layout/LinedList"/>
    <dgm:cxn modelId="{3F5770F1-2679-184F-B63A-60245CC6B183}" type="presParOf" srcId="{FAC42320-5580-6347-90C7-EB43371F3CB4}" destId="{52E338B5-E324-5B47-A2C1-7911F7DEFF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C41913-F2E7-4A60-913D-C558499A71E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60C63A3-531F-488B-AD70-1D556702A1D4}">
      <dgm:prSet/>
      <dgm:spPr/>
      <dgm:t>
        <a:bodyPr/>
        <a:lstStyle/>
        <a:p>
          <a:r>
            <a:rPr lang="en-US" dirty="0">
              <a:hlinkClick xmlns:r="http://schemas.openxmlformats.org/officeDocument/2006/relationships" r:id="rId1"/>
            </a:rPr>
            <a:t>Familiarity</a:t>
          </a:r>
          <a:endParaRPr lang="en-US" dirty="0"/>
        </a:p>
      </dgm:t>
    </dgm:pt>
    <dgm:pt modelId="{E6562E05-9431-4D35-97BE-3144CA8338C6}" type="parTrans" cxnId="{8B359D13-AE7D-4A3B-AFBD-EAE6C0178449}">
      <dgm:prSet/>
      <dgm:spPr/>
      <dgm:t>
        <a:bodyPr/>
        <a:lstStyle/>
        <a:p>
          <a:endParaRPr lang="en-US"/>
        </a:p>
      </dgm:t>
    </dgm:pt>
    <dgm:pt modelId="{0D43D43E-3975-41CA-AE47-9F9F63B9874D}" type="sibTrans" cxnId="{8B359D13-AE7D-4A3B-AFBD-EAE6C0178449}">
      <dgm:prSet/>
      <dgm:spPr/>
      <dgm:t>
        <a:bodyPr/>
        <a:lstStyle/>
        <a:p>
          <a:endParaRPr lang="en-US"/>
        </a:p>
      </dgm:t>
    </dgm:pt>
    <dgm:pt modelId="{28F9BE8C-BFA2-4DB1-91E8-DAC37D942D27}">
      <dgm:prSet/>
      <dgm:spPr/>
      <dgm:t>
        <a:bodyPr/>
        <a:lstStyle/>
        <a:p>
          <a:r>
            <a:rPr lang="en-US" dirty="0">
              <a:hlinkClick xmlns:r="http://schemas.openxmlformats.org/officeDocument/2006/relationships" r:id="rId2"/>
            </a:rPr>
            <a:t>Similarity</a:t>
          </a:r>
          <a:endParaRPr lang="en-US" dirty="0"/>
        </a:p>
      </dgm:t>
      <dgm:extLst>
        <a:ext uri="{E40237B7-FDA0-4F09-8148-C483321AD2D9}">
          <dgm14:cNvPr xmlns:dgm14="http://schemas.microsoft.com/office/drawing/2010/diagram" id="0" name="">
            <a:hlinkClick xmlns:r="http://schemas.openxmlformats.org/officeDocument/2006/relationships" r:id="rId3"/>
          </dgm14:cNvPr>
        </a:ext>
      </dgm:extLst>
    </dgm:pt>
    <dgm:pt modelId="{12455E03-31E1-4545-A039-5F85AB6A158E}" type="parTrans" cxnId="{7E7DA0F2-EE12-4849-BCCF-8CB6629490DC}">
      <dgm:prSet/>
      <dgm:spPr/>
      <dgm:t>
        <a:bodyPr/>
        <a:lstStyle/>
        <a:p>
          <a:endParaRPr lang="en-US"/>
        </a:p>
      </dgm:t>
    </dgm:pt>
    <dgm:pt modelId="{185058E2-F24D-430E-B0D5-65154C1F5F88}" type="sibTrans" cxnId="{7E7DA0F2-EE12-4849-BCCF-8CB6629490DC}">
      <dgm:prSet/>
      <dgm:spPr/>
      <dgm:t>
        <a:bodyPr/>
        <a:lstStyle/>
        <a:p>
          <a:endParaRPr lang="en-US"/>
        </a:p>
      </dgm:t>
    </dgm:pt>
    <dgm:pt modelId="{726CE346-BAAB-2C4C-881B-3C63AB3F37F7}" type="pres">
      <dgm:prSet presAssocID="{CCC41913-F2E7-4A60-913D-C558499A71E3}" presName="diagram" presStyleCnt="0">
        <dgm:presLayoutVars>
          <dgm:dir/>
          <dgm:resizeHandles val="exact"/>
        </dgm:presLayoutVars>
      </dgm:prSet>
      <dgm:spPr/>
    </dgm:pt>
    <dgm:pt modelId="{82782C75-16F3-DC46-ABEA-AA4449B4BABF}" type="pres">
      <dgm:prSet presAssocID="{560C63A3-531F-488B-AD70-1D556702A1D4}" presName="node" presStyleLbl="node1" presStyleIdx="0" presStyleCnt="2" custLinFactNeighborX="-26" custLinFactNeighborY="740">
        <dgm:presLayoutVars>
          <dgm:bulletEnabled val="1"/>
        </dgm:presLayoutVars>
      </dgm:prSet>
      <dgm:spPr/>
    </dgm:pt>
    <dgm:pt modelId="{4A26A837-D194-1847-B006-ED2F53CD15B8}" type="pres">
      <dgm:prSet presAssocID="{0D43D43E-3975-41CA-AE47-9F9F63B9874D}" presName="sibTrans" presStyleCnt="0"/>
      <dgm:spPr/>
    </dgm:pt>
    <dgm:pt modelId="{6435E8C8-88D9-794A-A069-59F14FC50462}" type="pres">
      <dgm:prSet presAssocID="{28F9BE8C-BFA2-4DB1-91E8-DAC37D942D27}" presName="node" presStyleLbl="node1" presStyleIdx="1" presStyleCnt="2">
        <dgm:presLayoutVars>
          <dgm:bulletEnabled val="1"/>
        </dgm:presLayoutVars>
      </dgm:prSet>
      <dgm:spPr/>
    </dgm:pt>
  </dgm:ptLst>
  <dgm:cxnLst>
    <dgm:cxn modelId="{8B359D13-AE7D-4A3B-AFBD-EAE6C0178449}" srcId="{CCC41913-F2E7-4A60-913D-C558499A71E3}" destId="{560C63A3-531F-488B-AD70-1D556702A1D4}" srcOrd="0" destOrd="0" parTransId="{E6562E05-9431-4D35-97BE-3144CA8338C6}" sibTransId="{0D43D43E-3975-41CA-AE47-9F9F63B9874D}"/>
    <dgm:cxn modelId="{540BAE23-B198-7444-B88F-F87D3182A45E}" type="presOf" srcId="{560C63A3-531F-488B-AD70-1D556702A1D4}" destId="{82782C75-16F3-DC46-ABEA-AA4449B4BABF}" srcOrd="0" destOrd="0" presId="urn:microsoft.com/office/officeart/2005/8/layout/default"/>
    <dgm:cxn modelId="{E3712672-744E-A949-B573-44DA78226B98}" type="presOf" srcId="{CCC41913-F2E7-4A60-913D-C558499A71E3}" destId="{726CE346-BAAB-2C4C-881B-3C63AB3F37F7}" srcOrd="0" destOrd="0" presId="urn:microsoft.com/office/officeart/2005/8/layout/default"/>
    <dgm:cxn modelId="{3AD89DD2-8159-964C-8CC2-ABABC08EF681}" type="presOf" srcId="{28F9BE8C-BFA2-4DB1-91E8-DAC37D942D27}" destId="{6435E8C8-88D9-794A-A069-59F14FC50462}" srcOrd="0" destOrd="0" presId="urn:microsoft.com/office/officeart/2005/8/layout/default"/>
    <dgm:cxn modelId="{7E7DA0F2-EE12-4849-BCCF-8CB6629490DC}" srcId="{CCC41913-F2E7-4A60-913D-C558499A71E3}" destId="{28F9BE8C-BFA2-4DB1-91E8-DAC37D942D27}" srcOrd="1" destOrd="0" parTransId="{12455E03-31E1-4545-A039-5F85AB6A158E}" sibTransId="{185058E2-F24D-430E-B0D5-65154C1F5F88}"/>
    <dgm:cxn modelId="{C32065DE-4862-634E-AA35-7C3EEDC203BC}" type="presParOf" srcId="{726CE346-BAAB-2C4C-881B-3C63AB3F37F7}" destId="{82782C75-16F3-DC46-ABEA-AA4449B4BABF}" srcOrd="0" destOrd="0" presId="urn:microsoft.com/office/officeart/2005/8/layout/default"/>
    <dgm:cxn modelId="{8A133B41-5963-4540-8ED9-AE28CFC35AC5}" type="presParOf" srcId="{726CE346-BAAB-2C4C-881B-3C63AB3F37F7}" destId="{4A26A837-D194-1847-B006-ED2F53CD15B8}" srcOrd="1" destOrd="0" presId="urn:microsoft.com/office/officeart/2005/8/layout/default"/>
    <dgm:cxn modelId="{11A29D7E-02C9-EB4C-A8A4-196E0502B920}" type="presParOf" srcId="{726CE346-BAAB-2C4C-881B-3C63AB3F37F7}" destId="{6435E8C8-88D9-794A-A069-59F14FC50462}"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33DBE-90BD-B541-8682-9C4ABAD5456A}">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42836C-4736-CD43-BE3D-606600F4CE28}">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Introduction</a:t>
          </a:r>
        </a:p>
      </dsp:txBody>
      <dsp:txXfrm>
        <a:off x="0" y="675"/>
        <a:ext cx="6900512" cy="1106957"/>
      </dsp:txXfrm>
    </dsp:sp>
    <dsp:sp modelId="{2153AE48-D88F-C54A-9E9B-82B64C7A1333}">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4C5BAC-1B7B-9D40-98EE-673D4A37A780}">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Homophily in Hate speech</a:t>
          </a:r>
        </a:p>
      </dsp:txBody>
      <dsp:txXfrm>
        <a:off x="0" y="1107633"/>
        <a:ext cx="6900512" cy="1106957"/>
      </dsp:txXfrm>
    </dsp:sp>
    <dsp:sp modelId="{5C1046AC-4D44-B146-8C66-D3CA182B834A}">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F8DAAD-E7B7-5642-A9BA-08EBD6117B42}">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Familiarity </a:t>
          </a:r>
          <a:r>
            <a:rPr lang="en-GB" sz="4800" kern="1200" dirty="0"/>
            <a:t>Computation</a:t>
          </a:r>
          <a:r>
            <a:rPr lang="en-US" sz="4800" kern="1200" dirty="0"/>
            <a:t>n</a:t>
          </a:r>
        </a:p>
      </dsp:txBody>
      <dsp:txXfrm>
        <a:off x="0" y="2214591"/>
        <a:ext cx="6900512" cy="1106957"/>
      </dsp:txXfrm>
    </dsp:sp>
    <dsp:sp modelId="{6757C293-CAE2-0549-A50E-66511480A412}">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A7E6DE-8FAD-8C4C-B9D2-0D1012956146}">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rtl="0">
            <a:lnSpc>
              <a:spcPct val="90000"/>
            </a:lnSpc>
            <a:spcBef>
              <a:spcPct val="0"/>
            </a:spcBef>
            <a:spcAft>
              <a:spcPct val="35000"/>
            </a:spcAft>
            <a:buNone/>
          </a:pPr>
          <a:r>
            <a:rPr lang="en-US" sz="4800" kern="1200" dirty="0"/>
            <a:t>Similarity Computation</a:t>
          </a:r>
        </a:p>
      </dsp:txBody>
      <dsp:txXfrm>
        <a:off x="0" y="3321549"/>
        <a:ext cx="6900512" cy="1106957"/>
      </dsp:txXfrm>
    </dsp:sp>
    <dsp:sp modelId="{DCB953DF-11EB-D747-8C39-54DA6CA8B962}">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0EB83-997E-C349-B8C9-91FC5C836879}">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Hateful Forms Detection</a:t>
          </a:r>
        </a:p>
      </dsp:txBody>
      <dsp:txXfrm>
        <a:off x="0" y="4428507"/>
        <a:ext cx="6900512" cy="110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82C75-16F3-DC46-ABEA-AA4449B4BABF}">
      <dsp:nvSpPr>
        <dsp:cNvPr id="0" name=""/>
        <dsp:cNvSpPr/>
      </dsp:nvSpPr>
      <dsp:spPr>
        <a:xfrm>
          <a:off x="0" y="696034"/>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hlinkClick xmlns:r="http://schemas.openxmlformats.org/officeDocument/2006/relationships" r:id="rId1"/>
            </a:rPr>
            <a:t>Familiarity</a:t>
          </a:r>
          <a:endParaRPr lang="en-US" sz="6500" kern="1200" dirty="0"/>
        </a:p>
      </dsp:txBody>
      <dsp:txXfrm>
        <a:off x="0" y="696034"/>
        <a:ext cx="5006206" cy="3003723"/>
      </dsp:txXfrm>
    </dsp:sp>
    <dsp:sp modelId="{6435E8C8-88D9-794A-A069-59F14FC50462}">
      <dsp:nvSpPr>
        <dsp:cNvPr id="0" name=""/>
        <dsp:cNvSpPr/>
      </dsp:nvSpPr>
      <dsp:spPr>
        <a:xfrm>
          <a:off x="5508110" y="673807"/>
          <a:ext cx="5006206" cy="3003723"/>
        </a:xfrm>
        <a:prstGeom prst="rect">
          <a:avLst/>
        </a:prstGeom>
        <a:solidFill>
          <a:schemeClr val="accent2">
            <a:hueOff val="6366461"/>
            <a:satOff val="10800"/>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hlinkClick xmlns:r="http://schemas.openxmlformats.org/officeDocument/2006/relationships" r:id="rId2"/>
            </a:rPr>
            <a:t>Similarity</a:t>
          </a:r>
          <a:endParaRPr lang="en-US" sz="6500" kern="1200" dirty="0"/>
        </a:p>
      </dsp:txBody>
      <dsp:txXfrm>
        <a:off x="5508110" y="673807"/>
        <a:ext cx="5006206" cy="30037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83E05-7167-D24A-9330-1E11E90B9B53}" type="datetimeFigureOut">
              <a:rPr lang="en-US" smtClean="0"/>
              <a:t>12/14/23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A82A0-3360-E941-95A3-5AE670B2435B}" type="slidenum">
              <a:rPr lang="en-US" smtClean="0"/>
              <a:t>‹#›</a:t>
            </a:fld>
            <a:endParaRPr lang="en-US"/>
          </a:p>
        </p:txBody>
      </p:sp>
    </p:spTree>
    <p:extLst>
      <p:ext uri="{BB962C8B-B14F-4D97-AF65-F5344CB8AC3E}">
        <p14:creationId xmlns:p14="http://schemas.microsoft.com/office/powerpoint/2010/main" val="3605897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F3FE41-BB38-0F41-85AB-970B5EE52C61}" type="slidenum">
              <a:rPr lang="en-US" smtClean="0"/>
              <a:t>4</a:t>
            </a:fld>
            <a:endParaRPr lang="en-US"/>
          </a:p>
        </p:txBody>
      </p:sp>
    </p:spTree>
    <p:extLst>
      <p:ext uri="{BB962C8B-B14F-4D97-AF65-F5344CB8AC3E}">
        <p14:creationId xmlns:p14="http://schemas.microsoft.com/office/powerpoint/2010/main" val="4114352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B90F6CC-E802-624B-A4A5-138AE1FC77E6}" type="datetime1">
              <a:rPr lang="en-IN" smtClean="0"/>
              <a:t>14/12/23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95A16-4DCB-254B-BB73-DCA7457E63F4}" type="slidenum">
              <a:rPr lang="en-US" smtClean="0"/>
              <a:t>‹#›</a:t>
            </a:fld>
            <a:endParaRPr lang="en-US"/>
          </a:p>
        </p:txBody>
      </p:sp>
    </p:spTree>
    <p:extLst>
      <p:ext uri="{BB962C8B-B14F-4D97-AF65-F5344CB8AC3E}">
        <p14:creationId xmlns:p14="http://schemas.microsoft.com/office/powerpoint/2010/main" val="117515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E297B28-6ED8-8147-974B-9D88604FED97}" type="datetime1">
              <a:rPr lang="en-IN" smtClean="0"/>
              <a:t>14/12/23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95A16-4DCB-254B-BB73-DCA7457E63F4}" type="slidenum">
              <a:rPr lang="en-US" smtClean="0"/>
              <a:t>‹#›</a:t>
            </a:fld>
            <a:endParaRPr lang="en-US"/>
          </a:p>
        </p:txBody>
      </p:sp>
    </p:spTree>
    <p:extLst>
      <p:ext uri="{BB962C8B-B14F-4D97-AF65-F5344CB8AC3E}">
        <p14:creationId xmlns:p14="http://schemas.microsoft.com/office/powerpoint/2010/main" val="15182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DD0C6E-9DC9-4A4A-8D22-30077577097E}" type="datetime1">
              <a:rPr lang="en-IN" smtClean="0"/>
              <a:t>14/12/23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95A16-4DCB-254B-BB73-DCA7457E63F4}" type="slidenum">
              <a:rPr lang="en-US" smtClean="0"/>
              <a:t>‹#›</a:t>
            </a:fld>
            <a:endParaRPr lang="en-US"/>
          </a:p>
        </p:txBody>
      </p:sp>
    </p:spTree>
    <p:extLst>
      <p:ext uri="{BB962C8B-B14F-4D97-AF65-F5344CB8AC3E}">
        <p14:creationId xmlns:p14="http://schemas.microsoft.com/office/powerpoint/2010/main" val="371066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81D6A86-3F1F-4042-9B8A-8A5B3D2D0813}" type="datetime1">
              <a:rPr lang="en-IN" smtClean="0"/>
              <a:t>14/12/23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95A16-4DCB-254B-BB73-DCA7457E63F4}" type="slidenum">
              <a:rPr lang="en-US" smtClean="0"/>
              <a:t>‹#›</a:t>
            </a:fld>
            <a:endParaRPr lang="en-US"/>
          </a:p>
        </p:txBody>
      </p:sp>
    </p:spTree>
    <p:extLst>
      <p:ext uri="{BB962C8B-B14F-4D97-AF65-F5344CB8AC3E}">
        <p14:creationId xmlns:p14="http://schemas.microsoft.com/office/powerpoint/2010/main" val="2415950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F44079C-4E92-A146-BBC4-114B95C851CB}" type="datetime1">
              <a:rPr lang="en-IN" smtClean="0"/>
              <a:t>14/12/23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95A16-4DCB-254B-BB73-DCA7457E63F4}" type="slidenum">
              <a:rPr lang="en-US" smtClean="0"/>
              <a:t>‹#›</a:t>
            </a:fld>
            <a:endParaRPr lang="en-US"/>
          </a:p>
        </p:txBody>
      </p:sp>
    </p:spTree>
    <p:extLst>
      <p:ext uri="{BB962C8B-B14F-4D97-AF65-F5344CB8AC3E}">
        <p14:creationId xmlns:p14="http://schemas.microsoft.com/office/powerpoint/2010/main" val="374985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2BA958C-98DD-2147-9635-F8F5EA32F8FC}" type="datetime1">
              <a:rPr lang="en-IN" smtClean="0"/>
              <a:t>14/12/23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95A16-4DCB-254B-BB73-DCA7457E63F4}" type="slidenum">
              <a:rPr lang="en-US" smtClean="0"/>
              <a:t>‹#›</a:t>
            </a:fld>
            <a:endParaRPr lang="en-US"/>
          </a:p>
        </p:txBody>
      </p:sp>
    </p:spTree>
    <p:extLst>
      <p:ext uri="{BB962C8B-B14F-4D97-AF65-F5344CB8AC3E}">
        <p14:creationId xmlns:p14="http://schemas.microsoft.com/office/powerpoint/2010/main" val="130785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F16F2BB-6A6E-8F4F-BF5F-A686143E9024}" type="datetime1">
              <a:rPr lang="en-IN" smtClean="0"/>
              <a:t>14/12/23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95A16-4DCB-254B-BB73-DCA7457E63F4}" type="slidenum">
              <a:rPr lang="en-US" smtClean="0"/>
              <a:t>‹#›</a:t>
            </a:fld>
            <a:endParaRPr lang="en-US"/>
          </a:p>
        </p:txBody>
      </p:sp>
    </p:spTree>
    <p:extLst>
      <p:ext uri="{BB962C8B-B14F-4D97-AF65-F5344CB8AC3E}">
        <p14:creationId xmlns:p14="http://schemas.microsoft.com/office/powerpoint/2010/main" val="406385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30A9B05-113A-874B-8370-274E3D7DF5FC}" type="datetime1">
              <a:rPr lang="en-IN" smtClean="0"/>
              <a:t>14/12/23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95A16-4DCB-254B-BB73-DCA7457E63F4}" type="slidenum">
              <a:rPr lang="en-US" smtClean="0"/>
              <a:t>‹#›</a:t>
            </a:fld>
            <a:endParaRPr lang="en-US"/>
          </a:p>
        </p:txBody>
      </p:sp>
    </p:spTree>
    <p:extLst>
      <p:ext uri="{BB962C8B-B14F-4D97-AF65-F5344CB8AC3E}">
        <p14:creationId xmlns:p14="http://schemas.microsoft.com/office/powerpoint/2010/main" val="333008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B4E54-14B0-2C43-B379-82BD0076CC67}" type="datetime1">
              <a:rPr lang="en-IN" smtClean="0"/>
              <a:t>14/12/23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95A16-4DCB-254B-BB73-DCA7457E63F4}" type="slidenum">
              <a:rPr lang="en-US" smtClean="0"/>
              <a:t>‹#›</a:t>
            </a:fld>
            <a:endParaRPr lang="en-US"/>
          </a:p>
        </p:txBody>
      </p:sp>
    </p:spTree>
    <p:extLst>
      <p:ext uri="{BB962C8B-B14F-4D97-AF65-F5344CB8AC3E}">
        <p14:creationId xmlns:p14="http://schemas.microsoft.com/office/powerpoint/2010/main" val="9056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6C43B10-0427-BD4E-A867-59B6527A679F}" type="datetime1">
              <a:rPr lang="en-IN" smtClean="0"/>
              <a:t>14/12/23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95A16-4DCB-254B-BB73-DCA7457E63F4}" type="slidenum">
              <a:rPr lang="en-US" smtClean="0"/>
              <a:t>‹#›</a:t>
            </a:fld>
            <a:endParaRPr lang="en-US"/>
          </a:p>
        </p:txBody>
      </p:sp>
    </p:spTree>
    <p:extLst>
      <p:ext uri="{BB962C8B-B14F-4D97-AF65-F5344CB8AC3E}">
        <p14:creationId xmlns:p14="http://schemas.microsoft.com/office/powerpoint/2010/main" val="226980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1BD723D-4311-B74F-AC5B-E721BC55D2FC}" type="datetime1">
              <a:rPr lang="en-IN" smtClean="0"/>
              <a:t>14/12/23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95A16-4DCB-254B-BB73-DCA7457E63F4}" type="slidenum">
              <a:rPr lang="en-US" smtClean="0"/>
              <a:t>‹#›</a:t>
            </a:fld>
            <a:endParaRPr lang="en-US"/>
          </a:p>
        </p:txBody>
      </p:sp>
    </p:spTree>
    <p:extLst>
      <p:ext uri="{BB962C8B-B14F-4D97-AF65-F5344CB8AC3E}">
        <p14:creationId xmlns:p14="http://schemas.microsoft.com/office/powerpoint/2010/main" val="157500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F0031-2607-E74B-8F9D-7F9EF72C6FCB}" type="datetime1">
              <a:rPr lang="en-IN" smtClean="0"/>
              <a:t>14/12/23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95A16-4DCB-254B-BB73-DCA7457E63F4}" type="slidenum">
              <a:rPr lang="en-US" smtClean="0"/>
              <a:t>‹#›</a:t>
            </a:fld>
            <a:endParaRPr lang="en-US"/>
          </a:p>
        </p:txBody>
      </p:sp>
    </p:spTree>
    <p:extLst>
      <p:ext uri="{BB962C8B-B14F-4D97-AF65-F5344CB8AC3E}">
        <p14:creationId xmlns:p14="http://schemas.microsoft.com/office/powerpoint/2010/main" val="26290557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DC8E-54B2-F36F-E9C6-721F18B36442}"/>
              </a:ext>
            </a:extLst>
          </p:cNvPr>
          <p:cNvSpPr>
            <a:spLocks noGrp="1"/>
          </p:cNvSpPr>
          <p:nvPr>
            <p:ph type="ctrTitle"/>
          </p:nvPr>
        </p:nvSpPr>
        <p:spPr/>
        <p:txBody>
          <a:bodyPr>
            <a:normAutofit/>
          </a:bodyPr>
          <a:lstStyle/>
          <a:p>
            <a:r>
              <a:rPr lang="en-IN" b="1" dirty="0"/>
              <a:t>Homophily in Hate Speech</a:t>
            </a:r>
            <a:endParaRPr lang="en-US" dirty="0"/>
          </a:p>
        </p:txBody>
      </p:sp>
      <p:sp>
        <p:nvSpPr>
          <p:cNvPr id="5" name="Slide Number Placeholder 4">
            <a:extLst>
              <a:ext uri="{FF2B5EF4-FFF2-40B4-BE49-F238E27FC236}">
                <a16:creationId xmlns:a16="http://schemas.microsoft.com/office/drawing/2014/main" id="{8FCF4B23-9F47-C2DB-E1F4-ED85F87CEF6F}"/>
              </a:ext>
            </a:extLst>
          </p:cNvPr>
          <p:cNvSpPr>
            <a:spLocks noGrp="1"/>
          </p:cNvSpPr>
          <p:nvPr>
            <p:ph type="sldNum" sz="quarter" idx="12"/>
          </p:nvPr>
        </p:nvSpPr>
        <p:spPr/>
        <p:txBody>
          <a:bodyPr/>
          <a:lstStyle/>
          <a:p>
            <a:fld id="{93A95A16-4DCB-254B-BB73-DCA7457E63F4}" type="slidenum">
              <a:rPr lang="en-US" smtClean="0"/>
              <a:t>1</a:t>
            </a:fld>
            <a:endParaRPr lang="en-US"/>
          </a:p>
        </p:txBody>
      </p:sp>
    </p:spTree>
    <p:extLst>
      <p:ext uri="{BB962C8B-B14F-4D97-AF65-F5344CB8AC3E}">
        <p14:creationId xmlns:p14="http://schemas.microsoft.com/office/powerpoint/2010/main" val="300184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C5843-C8EF-5526-FBA1-703E4850901D}"/>
              </a:ext>
            </a:extLst>
          </p:cNvPr>
          <p:cNvSpPr>
            <a:spLocks noGrp="1"/>
          </p:cNvSpPr>
          <p:nvPr>
            <p:ph type="title"/>
          </p:nvPr>
        </p:nvSpPr>
        <p:spPr>
          <a:xfrm>
            <a:off x="635000" y="640823"/>
            <a:ext cx="3418659" cy="5583148"/>
          </a:xfrm>
        </p:spPr>
        <p:txBody>
          <a:bodyPr anchor="ctr">
            <a:normAutofit/>
          </a:bodyPr>
          <a:lstStyle/>
          <a:p>
            <a:r>
              <a:rPr lang="en-US" sz="5400"/>
              <a:t>Agenda</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922707E-FF5C-BE0B-F4B5-934EE754D2EE}"/>
              </a:ext>
            </a:extLst>
          </p:cNvPr>
          <p:cNvGraphicFramePr>
            <a:graphicFrameLocks noGrp="1"/>
          </p:cNvGraphicFramePr>
          <p:nvPr>
            <p:ph idx="1"/>
            <p:extLst>
              <p:ext uri="{D42A27DB-BD31-4B8C-83A1-F6EECF244321}">
                <p14:modId xmlns:p14="http://schemas.microsoft.com/office/powerpoint/2010/main" val="321842023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7D503F9-1674-415F-E966-72DAD58A600D}"/>
              </a:ext>
            </a:extLst>
          </p:cNvPr>
          <p:cNvSpPr>
            <a:spLocks noGrp="1"/>
          </p:cNvSpPr>
          <p:nvPr>
            <p:ph type="sldNum" sz="quarter" idx="12"/>
          </p:nvPr>
        </p:nvSpPr>
        <p:spPr/>
        <p:txBody>
          <a:bodyPr/>
          <a:lstStyle/>
          <a:p>
            <a:fld id="{93A95A16-4DCB-254B-BB73-DCA7457E63F4}" type="slidenum">
              <a:rPr lang="en-US" smtClean="0"/>
              <a:t>2</a:t>
            </a:fld>
            <a:endParaRPr lang="en-US"/>
          </a:p>
        </p:txBody>
      </p:sp>
    </p:spTree>
    <p:extLst>
      <p:ext uri="{BB962C8B-B14F-4D97-AF65-F5344CB8AC3E}">
        <p14:creationId xmlns:p14="http://schemas.microsoft.com/office/powerpoint/2010/main" val="179863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191B-B455-A743-8B35-7AEC3EEADF5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6611074-C7DA-5147-9A47-8C326D9CEF21}"/>
              </a:ext>
            </a:extLst>
          </p:cNvPr>
          <p:cNvSpPr>
            <a:spLocks noGrp="1"/>
          </p:cNvSpPr>
          <p:nvPr>
            <p:ph idx="1"/>
          </p:nvPr>
        </p:nvSpPr>
        <p:spPr/>
        <p:txBody>
          <a:bodyPr>
            <a:normAutofit fontScale="92500"/>
          </a:bodyPr>
          <a:lstStyle/>
          <a:p>
            <a:r>
              <a:rPr lang="en-IN" sz="2000" dirty="0"/>
              <a:t>A large body of works has tried to understand the homophily on social networks.</a:t>
            </a:r>
          </a:p>
          <a:p>
            <a:r>
              <a:rPr lang="en-IN" sz="2000" dirty="0"/>
              <a:t>“Homophily in voluntary organizations: Status distance and the composition of face-to-face groups,” by McPherson et al. [29] were the first to propose homophily in real life social networks. They define homophily exists between two users if they befriend each other because of shared common interests.</a:t>
            </a:r>
          </a:p>
          <a:p>
            <a:pPr lvl="1"/>
            <a:r>
              <a:rPr lang="en-IN" sz="1600" dirty="0"/>
              <a:t>These hypotheses were tested with data on 304 face-to-face groups from 10 communities.</a:t>
            </a:r>
          </a:p>
          <a:p>
            <a:r>
              <a:rPr lang="en-IN" sz="2000" dirty="0"/>
              <a:t>Subsequently, “”birds of a feather”: Does user homophily impact information diffusion in social media?” by Choudhury et al. [32] establish that homophily plays a vital role in information diffusion and dissemination on social networks. Their work is built on a critical observation that homophily structures the ego-networks of individuals and impacts their communication behaviour. </a:t>
            </a:r>
          </a:p>
          <a:p>
            <a:pPr lvl="1"/>
            <a:r>
              <a:rPr lang="en-IN" sz="1600" dirty="0"/>
              <a:t>Homophily is a predominate factor in explaining diffusion characteristics</a:t>
            </a:r>
          </a:p>
          <a:p>
            <a:r>
              <a:rPr lang="en-IN" sz="2000" dirty="0"/>
              <a:t>Another early work, </a:t>
            </a:r>
            <a:r>
              <a:rPr lang="en-IN" sz="1500" dirty="0"/>
              <a:t>“</a:t>
            </a:r>
            <a:r>
              <a:rPr lang="en-IN" sz="1900" dirty="0"/>
              <a:t>“</a:t>
            </a:r>
            <a:r>
              <a:rPr lang="en-IN" sz="1900" dirty="0" err="1"/>
              <a:t>Twitterrank</a:t>
            </a:r>
            <a:r>
              <a:rPr lang="en-IN" sz="1900" dirty="0"/>
              <a:t>: finding topic-sensitive influential twitterers,” by </a:t>
            </a:r>
            <a:r>
              <a:rPr lang="en-IN" sz="2000" dirty="0"/>
              <a:t>Weng et al. [36] detects the existence of reciprocity on Twitter. They show that users sharing common interests tend to follow each other, therefore, resulting in high reciprocity on Twitter due to homophily. They use similarity and familiarity together, to rank the influential users.</a:t>
            </a:r>
          </a:p>
          <a:p>
            <a:endParaRPr lang="en-IN" dirty="0"/>
          </a:p>
          <a:p>
            <a:endParaRPr lang="en-US" dirty="0"/>
          </a:p>
        </p:txBody>
      </p:sp>
    </p:spTree>
    <p:extLst>
      <p:ext uri="{BB962C8B-B14F-4D97-AF65-F5344CB8AC3E}">
        <p14:creationId xmlns:p14="http://schemas.microsoft.com/office/powerpoint/2010/main" val="3760889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191B-B455-A743-8B35-7AEC3EEADF5E}"/>
              </a:ext>
            </a:extLst>
          </p:cNvPr>
          <p:cNvSpPr>
            <a:spLocks noGrp="1"/>
          </p:cNvSpPr>
          <p:nvPr>
            <p:ph type="title"/>
          </p:nvPr>
        </p:nvSpPr>
        <p:spPr/>
        <p:txBody>
          <a:bodyPr/>
          <a:lstStyle/>
          <a:p>
            <a:r>
              <a:rPr lang="en-US" dirty="0"/>
              <a:t>Introduction (cont’d)</a:t>
            </a:r>
          </a:p>
        </p:txBody>
      </p:sp>
      <p:sp>
        <p:nvSpPr>
          <p:cNvPr id="3" name="Content Placeholder 2">
            <a:extLst>
              <a:ext uri="{FF2B5EF4-FFF2-40B4-BE49-F238E27FC236}">
                <a16:creationId xmlns:a16="http://schemas.microsoft.com/office/drawing/2014/main" id="{F6611074-C7DA-5147-9A47-8C326D9CEF21}"/>
              </a:ext>
            </a:extLst>
          </p:cNvPr>
          <p:cNvSpPr>
            <a:spLocks noGrp="1"/>
          </p:cNvSpPr>
          <p:nvPr>
            <p:ph idx="1"/>
          </p:nvPr>
        </p:nvSpPr>
        <p:spPr>
          <a:xfrm>
            <a:off x="838200" y="1690688"/>
            <a:ext cx="10515600" cy="4351338"/>
          </a:xfrm>
        </p:spPr>
        <p:txBody>
          <a:bodyPr>
            <a:normAutofit/>
          </a:bodyPr>
          <a:lstStyle/>
          <a:p>
            <a:r>
              <a:rPr lang="en-IN" sz="1900" dirty="0"/>
              <a:t>“Homophily, group size, and the diffusion of political information in social networks: Evidence from twitter,” by </a:t>
            </a:r>
            <a:r>
              <a:rPr lang="en-IN" sz="2000" dirty="0"/>
              <a:t>Halberstam et al. [33] investigate homophily in political information diffusion. They proved their hypotheses on two groups, conservative and liberal, and conclude ”with homophily, members of the majority group have more network connections and are exposed to more information than the minority group”. </a:t>
            </a:r>
          </a:p>
          <a:p>
            <a:pPr lvl="1"/>
            <a:r>
              <a:rPr lang="en-IN" sz="1600" dirty="0"/>
              <a:t>Additionally, they also show, ”with homophily and a tendency to produce like-minded information, groups are disproportionately exposed to like-minded information, and the information reaches like-minded individuals more quickly than it reaches individuals of opposing ideologies.”</a:t>
            </a:r>
          </a:p>
          <a:p>
            <a:r>
              <a:rPr lang="en-IN" sz="1900" dirty="0"/>
              <a:t>“Distinguishing influence-based contagion from homophily-driven diffusion in dynamic networks,” by </a:t>
            </a:r>
            <a:r>
              <a:rPr lang="en-IN" sz="2000" dirty="0"/>
              <a:t>Aral et al. [34] demonstrates homophily in contagion for product adoption on dynamic networks. They empirically establish on the Yahoo IM (instant messenger) system that peer influence is insufficient to explain contagion in product adoption.  They find that homophily is responsible for more than half of the contagion.</a:t>
            </a:r>
          </a:p>
          <a:p>
            <a:r>
              <a:rPr lang="en-IN" sz="2000" dirty="0"/>
              <a:t>The role of homophily in sustaining online guilds, especially in the gaming world, is studied by </a:t>
            </a:r>
            <a:r>
              <a:rPr lang="en-IN" sz="2000" dirty="0" err="1"/>
              <a:t>Ducheneaut</a:t>
            </a:r>
            <a:r>
              <a:rPr lang="en-IN" sz="2000" dirty="0"/>
              <a:t> et al. [77]. They find that homophily is an essential indicator of a guild’s sustenance.</a:t>
            </a:r>
          </a:p>
          <a:p>
            <a:endParaRPr lang="en-IN" dirty="0"/>
          </a:p>
          <a:p>
            <a:endParaRPr lang="en-US" dirty="0"/>
          </a:p>
        </p:txBody>
      </p:sp>
    </p:spTree>
    <p:extLst>
      <p:ext uri="{BB962C8B-B14F-4D97-AF65-F5344CB8AC3E}">
        <p14:creationId xmlns:p14="http://schemas.microsoft.com/office/powerpoint/2010/main" val="59291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191B-B455-A743-8B35-7AEC3EEADF5E}"/>
              </a:ext>
            </a:extLst>
          </p:cNvPr>
          <p:cNvSpPr>
            <a:spLocks noGrp="1"/>
          </p:cNvSpPr>
          <p:nvPr>
            <p:ph type="title"/>
          </p:nvPr>
        </p:nvSpPr>
        <p:spPr/>
        <p:txBody>
          <a:bodyPr/>
          <a:lstStyle/>
          <a:p>
            <a:r>
              <a:rPr lang="en-US" dirty="0"/>
              <a:t>Introduction (cont’d)</a:t>
            </a:r>
          </a:p>
        </p:txBody>
      </p:sp>
      <p:sp>
        <p:nvSpPr>
          <p:cNvPr id="3" name="Content Placeholder 2">
            <a:extLst>
              <a:ext uri="{FF2B5EF4-FFF2-40B4-BE49-F238E27FC236}">
                <a16:creationId xmlns:a16="http://schemas.microsoft.com/office/drawing/2014/main" id="{F6611074-C7DA-5147-9A47-8C326D9CEF21}"/>
              </a:ext>
            </a:extLst>
          </p:cNvPr>
          <p:cNvSpPr>
            <a:spLocks noGrp="1"/>
          </p:cNvSpPr>
          <p:nvPr>
            <p:ph idx="1"/>
          </p:nvPr>
        </p:nvSpPr>
        <p:spPr/>
        <p:txBody>
          <a:bodyPr>
            <a:normAutofit/>
          </a:bodyPr>
          <a:lstStyle/>
          <a:p>
            <a:r>
              <a:rPr lang="en-IN" sz="2400" dirty="0"/>
              <a:t>“Similarity and ties in social networks a study of the </a:t>
            </a:r>
            <a:r>
              <a:rPr lang="en-IN" sz="2400" dirty="0" err="1"/>
              <a:t>youtube</a:t>
            </a:r>
            <a:r>
              <a:rPr lang="en-IN" sz="2400" dirty="0"/>
              <a:t> social network,” </a:t>
            </a:r>
            <a:r>
              <a:rPr lang="en-IN" dirty="0"/>
              <a:t>by </a:t>
            </a:r>
            <a:r>
              <a:rPr lang="en-IN" sz="2400" dirty="0"/>
              <a:t>Afrasiabi et al. [79] study communities formed over friendships on the YouTube social network. </a:t>
            </a:r>
          </a:p>
          <a:p>
            <a:pPr lvl="1"/>
            <a:r>
              <a:rPr lang="en-IN" sz="2000" dirty="0"/>
              <a:t>They observe that communities are formed from similar YouTube users; however, they do not find large similarity values between friends in YouTube communities.</a:t>
            </a:r>
          </a:p>
          <a:p>
            <a:r>
              <a:rPr lang="en-IN" sz="2400" dirty="0"/>
              <a:t>Topical homophily was proposed by Dey et al. [80] </a:t>
            </a:r>
            <a:r>
              <a:rPr lang="en-IN" dirty="0"/>
              <a:t>“</a:t>
            </a:r>
            <a:r>
              <a:rPr lang="en-IN" sz="2400" dirty="0"/>
              <a:t>Assessing topical homophily on twitter,” where they show the homophily is the driving factor in the emergence of topics and their life cycle.</a:t>
            </a:r>
          </a:p>
          <a:p>
            <a:endParaRPr lang="en-IN" sz="2400" dirty="0"/>
          </a:p>
          <a:p>
            <a:endParaRPr lang="en-US" sz="2400" dirty="0"/>
          </a:p>
        </p:txBody>
      </p:sp>
    </p:spTree>
    <p:extLst>
      <p:ext uri="{BB962C8B-B14F-4D97-AF65-F5344CB8AC3E}">
        <p14:creationId xmlns:p14="http://schemas.microsoft.com/office/powerpoint/2010/main" val="115479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3A507-83EC-8489-53BE-36D9127D32D5}"/>
              </a:ext>
            </a:extLst>
          </p:cNvPr>
          <p:cNvSpPr>
            <a:spLocks noGrp="1"/>
          </p:cNvSpPr>
          <p:nvPr>
            <p:ph type="title"/>
          </p:nvPr>
        </p:nvSpPr>
        <p:spPr>
          <a:xfrm>
            <a:off x="838200" y="365125"/>
            <a:ext cx="10515600" cy="1325563"/>
          </a:xfrm>
        </p:spPr>
        <p:txBody>
          <a:bodyPr>
            <a:normAutofit/>
          </a:bodyPr>
          <a:lstStyle/>
          <a:p>
            <a:r>
              <a:rPr lang="en-US" sz="5400" dirty="0"/>
              <a:t>Homophily in Hate Speech</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9B4C0A-FCF8-BA5A-D822-F6C7ED57B181}"/>
              </a:ext>
            </a:extLst>
          </p:cNvPr>
          <p:cNvSpPr>
            <a:spLocks noGrp="1"/>
          </p:cNvSpPr>
          <p:nvPr>
            <p:ph idx="1"/>
          </p:nvPr>
        </p:nvSpPr>
        <p:spPr>
          <a:xfrm>
            <a:off x="838200" y="1929384"/>
            <a:ext cx="10515600" cy="4251960"/>
          </a:xfrm>
        </p:spPr>
        <p:txBody>
          <a:bodyPr>
            <a:normAutofit/>
          </a:bodyPr>
          <a:lstStyle/>
          <a:p>
            <a:r>
              <a:rPr lang="en-US" sz="2200" dirty="0"/>
              <a:t>Homophily in Hate speech</a:t>
            </a:r>
          </a:p>
          <a:p>
            <a:pPr lvl="1"/>
            <a:r>
              <a:rPr lang="en-US" sz="2200" dirty="0"/>
              <a:t>An improved way to capture the familiarity</a:t>
            </a:r>
          </a:p>
          <a:p>
            <a:pPr lvl="1"/>
            <a:r>
              <a:rPr lang="en-US" sz="2200" dirty="0"/>
              <a:t>A plethora of metrics to capture similarity</a:t>
            </a:r>
          </a:p>
          <a:p>
            <a:pPr lvl="1"/>
            <a:r>
              <a:rPr lang="en-US" sz="2200" dirty="0"/>
              <a:t>Detecting hateful forms</a:t>
            </a:r>
          </a:p>
          <a:p>
            <a:endParaRPr lang="en-US" sz="2200" dirty="0"/>
          </a:p>
          <a:p>
            <a:endParaRPr lang="en-US" sz="2200" dirty="0"/>
          </a:p>
          <a:p>
            <a:pPr lvl="1"/>
            <a:endParaRPr lang="en-US" sz="2200" dirty="0"/>
          </a:p>
          <a:p>
            <a:endParaRPr lang="en-US" sz="2200" dirty="0"/>
          </a:p>
          <a:p>
            <a:endParaRPr lang="en-US" sz="2200" dirty="0"/>
          </a:p>
          <a:p>
            <a:endParaRPr lang="en-US" sz="2200" dirty="0"/>
          </a:p>
        </p:txBody>
      </p:sp>
      <p:sp>
        <p:nvSpPr>
          <p:cNvPr id="4" name="Slide Number Placeholder 3">
            <a:extLst>
              <a:ext uri="{FF2B5EF4-FFF2-40B4-BE49-F238E27FC236}">
                <a16:creationId xmlns:a16="http://schemas.microsoft.com/office/drawing/2014/main" id="{ACBE6FD2-355E-E962-A545-687997D92018}"/>
              </a:ext>
            </a:extLst>
          </p:cNvPr>
          <p:cNvSpPr>
            <a:spLocks noGrp="1"/>
          </p:cNvSpPr>
          <p:nvPr>
            <p:ph type="sldNum" sz="quarter" idx="12"/>
          </p:nvPr>
        </p:nvSpPr>
        <p:spPr>
          <a:xfrm>
            <a:off x="8610600" y="6356350"/>
            <a:ext cx="2743200" cy="365125"/>
          </a:xfrm>
        </p:spPr>
        <p:txBody>
          <a:bodyPr>
            <a:normAutofit/>
          </a:bodyPr>
          <a:lstStyle/>
          <a:p>
            <a:pPr>
              <a:spcAft>
                <a:spcPts val="600"/>
              </a:spcAft>
            </a:pPr>
            <a:fld id="{93A95A16-4DCB-254B-BB73-DCA7457E63F4}" type="slidenum">
              <a:rPr lang="en-US" smtClean="0"/>
              <a:pPr>
                <a:spcAft>
                  <a:spcPts val="600"/>
                </a:spcAft>
              </a:pPr>
              <a:t>6</a:t>
            </a:fld>
            <a:endParaRPr lang="en-US"/>
          </a:p>
        </p:txBody>
      </p:sp>
    </p:spTree>
    <p:extLst>
      <p:ext uri="{BB962C8B-B14F-4D97-AF65-F5344CB8AC3E}">
        <p14:creationId xmlns:p14="http://schemas.microsoft.com/office/powerpoint/2010/main" val="83303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5A19784-B2C4-1D79-D1EF-05E224B80C44}"/>
              </a:ext>
            </a:extLst>
          </p:cNvPr>
          <p:cNvPicPr>
            <a:picLocks noChangeAspect="1"/>
          </p:cNvPicPr>
          <p:nvPr/>
        </p:nvPicPr>
        <p:blipFill rotWithShape="1">
          <a:blip r:embed="rId2">
            <a:duotone>
              <a:schemeClr val="bg2">
                <a:shade val="45000"/>
                <a:satMod val="135000"/>
              </a:schemeClr>
              <a:prstClr val="white"/>
            </a:duotone>
          </a:blip>
          <a:srcRect t="10413" b="14587"/>
          <a:stretch/>
        </p:blipFill>
        <p:spPr>
          <a:xfrm>
            <a:off x="20" y="10"/>
            <a:ext cx="12191980" cy="6857990"/>
          </a:xfrm>
          <a:prstGeom prst="rect">
            <a:avLst/>
          </a:prstGeom>
        </p:spPr>
      </p:pic>
      <p:sp>
        <p:nvSpPr>
          <p:cNvPr id="2" name="Title 1">
            <a:extLst>
              <a:ext uri="{FF2B5EF4-FFF2-40B4-BE49-F238E27FC236}">
                <a16:creationId xmlns:a16="http://schemas.microsoft.com/office/drawing/2014/main" id="{055A87CF-9098-38A1-6D30-FE27E298864F}"/>
              </a:ext>
            </a:extLst>
          </p:cNvPr>
          <p:cNvSpPr>
            <a:spLocks noGrp="1"/>
          </p:cNvSpPr>
          <p:nvPr>
            <p:ph type="title"/>
          </p:nvPr>
        </p:nvSpPr>
        <p:spPr>
          <a:xfrm>
            <a:off x="838200" y="365125"/>
            <a:ext cx="10515600" cy="1325563"/>
          </a:xfrm>
        </p:spPr>
        <p:txBody>
          <a:bodyPr>
            <a:normAutofit/>
          </a:bodyPr>
          <a:lstStyle/>
          <a:p>
            <a:r>
              <a:rPr lang="en-US" dirty="0"/>
              <a:t>Homophily</a:t>
            </a:r>
          </a:p>
        </p:txBody>
      </p:sp>
      <p:sp>
        <p:nvSpPr>
          <p:cNvPr id="4" name="Slide Number Placeholder 3">
            <a:extLst>
              <a:ext uri="{FF2B5EF4-FFF2-40B4-BE49-F238E27FC236}">
                <a16:creationId xmlns:a16="http://schemas.microsoft.com/office/drawing/2014/main" id="{4E4C67DC-3E3A-3489-23B6-191561FA2CC6}"/>
              </a:ext>
            </a:extLst>
          </p:cNvPr>
          <p:cNvSpPr>
            <a:spLocks noGrp="1"/>
          </p:cNvSpPr>
          <p:nvPr>
            <p:ph type="sldNum" sz="quarter" idx="12"/>
          </p:nvPr>
        </p:nvSpPr>
        <p:spPr>
          <a:xfrm>
            <a:off x="8610600" y="6356350"/>
            <a:ext cx="2743200" cy="365125"/>
          </a:xfrm>
        </p:spPr>
        <p:txBody>
          <a:bodyPr>
            <a:normAutofit/>
          </a:bodyPr>
          <a:lstStyle/>
          <a:p>
            <a:pPr>
              <a:spcAft>
                <a:spcPts val="600"/>
              </a:spcAft>
            </a:pPr>
            <a:fld id="{93A95A16-4DCB-254B-BB73-DCA7457E63F4}" type="slidenum">
              <a:rPr lang="en-US" smtClean="0"/>
              <a:pPr>
                <a:spcAft>
                  <a:spcPts val="600"/>
                </a:spcAft>
              </a:pPr>
              <a:t>7</a:t>
            </a:fld>
            <a:endParaRPr lang="en-US"/>
          </a:p>
        </p:txBody>
      </p:sp>
      <p:graphicFrame>
        <p:nvGraphicFramePr>
          <p:cNvPr id="51" name="Content Placeholder 2">
            <a:extLst>
              <a:ext uri="{FF2B5EF4-FFF2-40B4-BE49-F238E27FC236}">
                <a16:creationId xmlns:a16="http://schemas.microsoft.com/office/drawing/2014/main" id="{39D76166-F811-CE3C-A257-4DE620EA7221}"/>
              </a:ext>
            </a:extLst>
          </p:cNvPr>
          <p:cNvGraphicFramePr>
            <a:graphicFrameLocks noGrp="1"/>
          </p:cNvGraphicFramePr>
          <p:nvPr>
            <p:ph idx="1"/>
            <p:extLst>
              <p:ext uri="{D42A27DB-BD31-4B8C-83A1-F6EECF244321}">
                <p14:modId xmlns:p14="http://schemas.microsoft.com/office/powerpoint/2010/main" val="28471167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94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6CF08E-788F-FCC3-4E0E-48938D14408C}"/>
              </a:ext>
            </a:extLst>
          </p:cNvPr>
          <p:cNvSpPr>
            <a:spLocks noGrp="1"/>
          </p:cNvSpPr>
          <p:nvPr>
            <p:ph type="sldNum" sz="quarter" idx="12"/>
          </p:nvPr>
        </p:nvSpPr>
        <p:spPr/>
        <p:txBody>
          <a:bodyPr/>
          <a:lstStyle/>
          <a:p>
            <a:fld id="{93A95A16-4DCB-254B-BB73-DCA7457E63F4}" type="slidenum">
              <a:rPr lang="en-US" smtClean="0"/>
              <a:t>8</a:t>
            </a:fld>
            <a:endParaRPr lang="en-US"/>
          </a:p>
        </p:txBody>
      </p:sp>
      <p:sp>
        <p:nvSpPr>
          <p:cNvPr id="5" name="Rectangle 4">
            <a:extLst>
              <a:ext uri="{FF2B5EF4-FFF2-40B4-BE49-F238E27FC236}">
                <a16:creationId xmlns:a16="http://schemas.microsoft.com/office/drawing/2014/main" id="{306A8D03-ACAB-B683-EC89-D7A37E5B5079}"/>
              </a:ext>
            </a:extLst>
          </p:cNvPr>
          <p:cNvSpPr/>
          <p:nvPr/>
        </p:nvSpPr>
        <p:spPr>
          <a:xfrm>
            <a:off x="4521531" y="2967335"/>
            <a:ext cx="3148939"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4711526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TotalTime>
  <Words>601</Words>
  <Application>Microsoft Macintosh PowerPoint</Application>
  <PresentationFormat>Widescreen</PresentationFormat>
  <Paragraphs>42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Homophily in Hate Speech</vt:lpstr>
      <vt:lpstr>Agenda</vt:lpstr>
      <vt:lpstr>Introduction</vt:lpstr>
      <vt:lpstr>Introduction (cont’d)</vt:lpstr>
      <vt:lpstr>Introduction (cont’d)</vt:lpstr>
      <vt:lpstr>Homophily in Hate Speech</vt:lpstr>
      <vt:lpstr>Homophily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 Dynamics Modelling on Social Networks </dc:title>
  <dc:creator>Seema Nagar3</dc:creator>
  <cp:lastModifiedBy>Seema Nagar3</cp:lastModifiedBy>
  <cp:revision>53</cp:revision>
  <dcterms:created xsi:type="dcterms:W3CDTF">2022-04-25T05:48:29Z</dcterms:created>
  <dcterms:modified xsi:type="dcterms:W3CDTF">2023-12-14T06:30:42Z</dcterms:modified>
</cp:coreProperties>
</file>