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4" r:id="rId4"/>
    <p:sldId id="266" r:id="rId5"/>
    <p:sldId id="260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89A6E-3CD0-4581-AFDC-00C5FD4EAD4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C663ED-4F87-44DC-B527-CD55855E6527}">
      <dgm:prSet/>
      <dgm:spPr/>
      <dgm:t>
        <a:bodyPr/>
        <a:lstStyle/>
        <a:p>
          <a:r>
            <a:rPr lang="en-US"/>
            <a:t>Twitter is widely used for information sharing and spreading</a:t>
          </a:r>
        </a:p>
      </dgm:t>
    </dgm:pt>
    <dgm:pt modelId="{DE84E802-3856-4082-94EC-2EFD36F7EF28}" type="parTrans" cxnId="{C7E0ABE8-387E-4FCC-9D99-4C67A6DC92FC}">
      <dgm:prSet/>
      <dgm:spPr/>
      <dgm:t>
        <a:bodyPr/>
        <a:lstStyle/>
        <a:p>
          <a:endParaRPr lang="en-US"/>
        </a:p>
      </dgm:t>
    </dgm:pt>
    <dgm:pt modelId="{798E2D7A-D953-49E6-A429-FF91910A0DEE}" type="sibTrans" cxnId="{C7E0ABE8-387E-4FCC-9D99-4C67A6DC92FC}">
      <dgm:prSet/>
      <dgm:spPr/>
      <dgm:t>
        <a:bodyPr/>
        <a:lstStyle/>
        <a:p>
          <a:endParaRPr lang="en-US"/>
        </a:p>
      </dgm:t>
    </dgm:pt>
    <dgm:pt modelId="{44BF704A-D1E0-4D5D-83C6-4D37C95B8511}">
      <dgm:prSet/>
      <dgm:spPr/>
      <dgm:t>
        <a:bodyPr/>
        <a:lstStyle/>
        <a:p>
          <a:r>
            <a:rPr lang="en-IN"/>
            <a:t>Spread, and diffusion of information is influenced by affect, such as hate, abuse, sarcasm, irony, pun etc., present in a tweet</a:t>
          </a:r>
          <a:endParaRPr lang="en-US"/>
        </a:p>
      </dgm:t>
    </dgm:pt>
    <dgm:pt modelId="{6B0B9756-6073-4038-8C52-1ED19721416B}" type="parTrans" cxnId="{77C5B7DF-E680-4CA3-8449-3B9F6C438111}">
      <dgm:prSet/>
      <dgm:spPr/>
      <dgm:t>
        <a:bodyPr/>
        <a:lstStyle/>
        <a:p>
          <a:endParaRPr lang="en-US"/>
        </a:p>
      </dgm:t>
    </dgm:pt>
    <dgm:pt modelId="{09A1F38F-7104-402B-86D7-2FA3B602F016}" type="sibTrans" cxnId="{77C5B7DF-E680-4CA3-8449-3B9F6C438111}">
      <dgm:prSet/>
      <dgm:spPr/>
      <dgm:t>
        <a:bodyPr/>
        <a:lstStyle/>
        <a:p>
          <a:endParaRPr lang="en-US"/>
        </a:p>
      </dgm:t>
    </dgm:pt>
    <dgm:pt modelId="{1F61A60D-4612-4F29-BF48-639AB083C242}">
      <dgm:prSet/>
      <dgm:spPr/>
      <dgm:t>
        <a:bodyPr/>
        <a:lstStyle/>
        <a:p>
          <a:r>
            <a:rPr lang="en-IN" dirty="0"/>
            <a:t>Affect detection in micro-blogs is an active area of research</a:t>
          </a:r>
          <a:endParaRPr lang="en-US" dirty="0"/>
        </a:p>
      </dgm:t>
    </dgm:pt>
    <dgm:pt modelId="{39F9C18B-37CF-4D30-AD35-BCA22982FC64}" type="parTrans" cxnId="{F5B727FE-15ED-4A63-950E-1A8F1CBC96BE}">
      <dgm:prSet/>
      <dgm:spPr/>
      <dgm:t>
        <a:bodyPr/>
        <a:lstStyle/>
        <a:p>
          <a:endParaRPr lang="en-US"/>
        </a:p>
      </dgm:t>
    </dgm:pt>
    <dgm:pt modelId="{86C9D68A-37A7-40CF-BE6D-E0A1C37818E7}" type="sibTrans" cxnId="{F5B727FE-15ED-4A63-950E-1A8F1CBC96BE}">
      <dgm:prSet/>
      <dgm:spPr/>
      <dgm:t>
        <a:bodyPr/>
        <a:lstStyle/>
        <a:p>
          <a:endParaRPr lang="en-US"/>
        </a:p>
      </dgm:t>
    </dgm:pt>
    <dgm:pt modelId="{4201B248-BB1F-4587-8FBE-C348441357CF}">
      <dgm:prSet/>
      <dgm:spPr/>
      <dgm:t>
        <a:bodyPr/>
        <a:lstStyle/>
        <a:p>
          <a:r>
            <a:rPr lang="en-IN" dirty="0"/>
            <a:t>Affect is a crucial aspect when a user decides to retweet a tweet or not, motivated us to jointly model the two tasks, affect detection and retweet modelling</a:t>
          </a:r>
          <a:endParaRPr lang="en-US" dirty="0"/>
        </a:p>
      </dgm:t>
    </dgm:pt>
    <dgm:pt modelId="{CF3BD041-0B3D-437C-8CE7-075E9153DC1B}" type="parTrans" cxnId="{62563B0F-EE74-4FF0-B8C3-B7BADE6AA296}">
      <dgm:prSet/>
      <dgm:spPr/>
      <dgm:t>
        <a:bodyPr/>
        <a:lstStyle/>
        <a:p>
          <a:endParaRPr lang="en-US"/>
        </a:p>
      </dgm:t>
    </dgm:pt>
    <dgm:pt modelId="{0F456FE2-E5A5-4CDA-9CB8-0AB430FE7543}" type="sibTrans" cxnId="{62563B0F-EE74-4FF0-B8C3-B7BADE6AA296}">
      <dgm:prSet/>
      <dgm:spPr/>
      <dgm:t>
        <a:bodyPr/>
        <a:lstStyle/>
        <a:p>
          <a:endParaRPr lang="en-US"/>
        </a:p>
      </dgm:t>
    </dgm:pt>
    <dgm:pt modelId="{1857BA10-74D4-42B8-A2A5-6DCA5031266C}">
      <dgm:prSet/>
      <dgm:spPr/>
      <dgm:t>
        <a:bodyPr/>
        <a:lstStyle/>
        <a:p>
          <a:r>
            <a:rPr lang="en-IN" dirty="0"/>
            <a:t>In this approach, a deep multi-task neural network for detecting affect-retweet pairs for tweets is proposed</a:t>
          </a:r>
          <a:endParaRPr lang="en-US" dirty="0"/>
        </a:p>
      </dgm:t>
    </dgm:pt>
    <dgm:pt modelId="{39F05D54-7F6B-4289-BB79-EC48C2DAF6A4}" type="parTrans" cxnId="{8C93648A-495F-4B14-BF93-BE5953C0B824}">
      <dgm:prSet/>
      <dgm:spPr/>
      <dgm:t>
        <a:bodyPr/>
        <a:lstStyle/>
        <a:p>
          <a:endParaRPr lang="en-US"/>
        </a:p>
      </dgm:t>
    </dgm:pt>
    <dgm:pt modelId="{FE92549A-B035-44C1-97F3-AD09FE497CD3}" type="sibTrans" cxnId="{8C93648A-495F-4B14-BF93-BE5953C0B824}">
      <dgm:prSet/>
      <dgm:spPr/>
      <dgm:t>
        <a:bodyPr/>
        <a:lstStyle/>
        <a:p>
          <a:endParaRPr lang="en-US"/>
        </a:p>
      </dgm:t>
    </dgm:pt>
    <dgm:pt modelId="{9B2E96C7-A952-FC46-8722-DDBEF4111F33}" type="pres">
      <dgm:prSet presAssocID="{49D89A6E-3CD0-4581-AFDC-00C5FD4EAD41}" presName="linear" presStyleCnt="0">
        <dgm:presLayoutVars>
          <dgm:animLvl val="lvl"/>
          <dgm:resizeHandles val="exact"/>
        </dgm:presLayoutVars>
      </dgm:prSet>
      <dgm:spPr/>
    </dgm:pt>
    <dgm:pt modelId="{B3148C30-2BB8-084B-9531-86F255C80E03}" type="pres">
      <dgm:prSet presAssocID="{10C663ED-4F87-44DC-B527-CD55855E652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3B8308-8DF8-594F-B5AD-9B9E76C1E04C}" type="pres">
      <dgm:prSet presAssocID="{798E2D7A-D953-49E6-A429-FF91910A0DEE}" presName="spacer" presStyleCnt="0"/>
      <dgm:spPr/>
    </dgm:pt>
    <dgm:pt modelId="{359ACEEE-6EDD-834F-995F-64AAA97E53A0}" type="pres">
      <dgm:prSet presAssocID="{44BF704A-D1E0-4D5D-83C6-4D37C95B851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16BB1B5-8796-3A4D-9F03-AFBCC2A73B54}" type="pres">
      <dgm:prSet presAssocID="{09A1F38F-7104-402B-86D7-2FA3B602F016}" presName="spacer" presStyleCnt="0"/>
      <dgm:spPr/>
    </dgm:pt>
    <dgm:pt modelId="{6F183CA4-A3A1-A944-806D-3282491FEECA}" type="pres">
      <dgm:prSet presAssocID="{1F61A60D-4612-4F29-BF48-639AB083C24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D593676-F5BF-064C-9F30-77E71113404B}" type="pres">
      <dgm:prSet presAssocID="{86C9D68A-37A7-40CF-BE6D-E0A1C37818E7}" presName="spacer" presStyleCnt="0"/>
      <dgm:spPr/>
    </dgm:pt>
    <dgm:pt modelId="{6D215E4F-EAC1-6249-B0BA-8754D9306B6A}" type="pres">
      <dgm:prSet presAssocID="{4201B248-BB1F-4587-8FBE-C348441357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649FEA5-987E-B142-9EEE-820C2F81C6B4}" type="pres">
      <dgm:prSet presAssocID="{0F456FE2-E5A5-4CDA-9CB8-0AB430FE7543}" presName="spacer" presStyleCnt="0"/>
      <dgm:spPr/>
    </dgm:pt>
    <dgm:pt modelId="{B704EF57-16F2-814D-9E1F-C0B6973315B8}" type="pres">
      <dgm:prSet presAssocID="{1857BA10-74D4-42B8-A2A5-6DCA5031266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2563B0F-EE74-4FF0-B8C3-B7BADE6AA296}" srcId="{49D89A6E-3CD0-4581-AFDC-00C5FD4EAD41}" destId="{4201B248-BB1F-4587-8FBE-C348441357CF}" srcOrd="3" destOrd="0" parTransId="{CF3BD041-0B3D-437C-8CE7-075E9153DC1B}" sibTransId="{0F456FE2-E5A5-4CDA-9CB8-0AB430FE7543}"/>
    <dgm:cxn modelId="{6BDEFD6F-00D4-1243-A74A-CAA2036C9A56}" type="presOf" srcId="{10C663ED-4F87-44DC-B527-CD55855E6527}" destId="{B3148C30-2BB8-084B-9531-86F255C80E03}" srcOrd="0" destOrd="0" presId="urn:microsoft.com/office/officeart/2005/8/layout/vList2"/>
    <dgm:cxn modelId="{867E8376-9D5C-7642-A1A7-3CC5A98E56BB}" type="presOf" srcId="{4201B248-BB1F-4587-8FBE-C348441357CF}" destId="{6D215E4F-EAC1-6249-B0BA-8754D9306B6A}" srcOrd="0" destOrd="0" presId="urn:microsoft.com/office/officeart/2005/8/layout/vList2"/>
    <dgm:cxn modelId="{01639976-D358-424B-A6DF-8D7879ABEF9D}" type="presOf" srcId="{44BF704A-D1E0-4D5D-83C6-4D37C95B8511}" destId="{359ACEEE-6EDD-834F-995F-64AAA97E53A0}" srcOrd="0" destOrd="0" presId="urn:microsoft.com/office/officeart/2005/8/layout/vList2"/>
    <dgm:cxn modelId="{B249A67F-C1A9-9B40-BF57-F742641ADDBD}" type="presOf" srcId="{1857BA10-74D4-42B8-A2A5-6DCA5031266C}" destId="{B704EF57-16F2-814D-9E1F-C0B6973315B8}" srcOrd="0" destOrd="0" presId="urn:microsoft.com/office/officeart/2005/8/layout/vList2"/>
    <dgm:cxn modelId="{8C93648A-495F-4B14-BF93-BE5953C0B824}" srcId="{49D89A6E-3CD0-4581-AFDC-00C5FD4EAD41}" destId="{1857BA10-74D4-42B8-A2A5-6DCA5031266C}" srcOrd="4" destOrd="0" parTransId="{39F05D54-7F6B-4289-BB79-EC48C2DAF6A4}" sibTransId="{FE92549A-B035-44C1-97F3-AD09FE497CD3}"/>
    <dgm:cxn modelId="{77C5B7DF-E680-4CA3-8449-3B9F6C438111}" srcId="{49D89A6E-3CD0-4581-AFDC-00C5FD4EAD41}" destId="{44BF704A-D1E0-4D5D-83C6-4D37C95B8511}" srcOrd="1" destOrd="0" parTransId="{6B0B9756-6073-4038-8C52-1ED19721416B}" sibTransId="{09A1F38F-7104-402B-86D7-2FA3B602F016}"/>
    <dgm:cxn modelId="{E93932E6-799B-3849-B461-564B6D24D6C3}" type="presOf" srcId="{49D89A6E-3CD0-4581-AFDC-00C5FD4EAD41}" destId="{9B2E96C7-A952-FC46-8722-DDBEF4111F33}" srcOrd="0" destOrd="0" presId="urn:microsoft.com/office/officeart/2005/8/layout/vList2"/>
    <dgm:cxn modelId="{C7E0ABE8-387E-4FCC-9D99-4C67A6DC92FC}" srcId="{49D89A6E-3CD0-4581-AFDC-00C5FD4EAD41}" destId="{10C663ED-4F87-44DC-B527-CD55855E6527}" srcOrd="0" destOrd="0" parTransId="{DE84E802-3856-4082-94EC-2EFD36F7EF28}" sibTransId="{798E2D7A-D953-49E6-A429-FF91910A0DEE}"/>
    <dgm:cxn modelId="{B9B95EFD-49A0-7648-8D06-42F520EF31E7}" type="presOf" srcId="{1F61A60D-4612-4F29-BF48-639AB083C242}" destId="{6F183CA4-A3A1-A944-806D-3282491FEECA}" srcOrd="0" destOrd="0" presId="urn:microsoft.com/office/officeart/2005/8/layout/vList2"/>
    <dgm:cxn modelId="{F5B727FE-15ED-4A63-950E-1A8F1CBC96BE}" srcId="{49D89A6E-3CD0-4581-AFDC-00C5FD4EAD41}" destId="{1F61A60D-4612-4F29-BF48-639AB083C242}" srcOrd="2" destOrd="0" parTransId="{39F9C18B-37CF-4D30-AD35-BCA22982FC64}" sibTransId="{86C9D68A-37A7-40CF-BE6D-E0A1C37818E7}"/>
    <dgm:cxn modelId="{C3019874-CDD9-6D4D-B03A-165007BD1AFD}" type="presParOf" srcId="{9B2E96C7-A952-FC46-8722-DDBEF4111F33}" destId="{B3148C30-2BB8-084B-9531-86F255C80E03}" srcOrd="0" destOrd="0" presId="urn:microsoft.com/office/officeart/2005/8/layout/vList2"/>
    <dgm:cxn modelId="{E8C68527-2F5B-AA41-862D-4F9F2B2F23AE}" type="presParOf" srcId="{9B2E96C7-A952-FC46-8722-DDBEF4111F33}" destId="{0C3B8308-8DF8-594F-B5AD-9B9E76C1E04C}" srcOrd="1" destOrd="0" presId="urn:microsoft.com/office/officeart/2005/8/layout/vList2"/>
    <dgm:cxn modelId="{DAB464C1-8251-2F48-B08E-5C627B53C043}" type="presParOf" srcId="{9B2E96C7-A952-FC46-8722-DDBEF4111F33}" destId="{359ACEEE-6EDD-834F-995F-64AAA97E53A0}" srcOrd="2" destOrd="0" presId="urn:microsoft.com/office/officeart/2005/8/layout/vList2"/>
    <dgm:cxn modelId="{7FB292D6-DEBB-A247-B7B3-5DDB8B4F32AA}" type="presParOf" srcId="{9B2E96C7-A952-FC46-8722-DDBEF4111F33}" destId="{016BB1B5-8796-3A4D-9F03-AFBCC2A73B54}" srcOrd="3" destOrd="0" presId="urn:microsoft.com/office/officeart/2005/8/layout/vList2"/>
    <dgm:cxn modelId="{617E8C33-0BCF-2749-9092-E83CE58D5AA5}" type="presParOf" srcId="{9B2E96C7-A952-FC46-8722-DDBEF4111F33}" destId="{6F183CA4-A3A1-A944-806D-3282491FEECA}" srcOrd="4" destOrd="0" presId="urn:microsoft.com/office/officeart/2005/8/layout/vList2"/>
    <dgm:cxn modelId="{7C440663-2AE6-D540-AB04-D09A7071283E}" type="presParOf" srcId="{9B2E96C7-A952-FC46-8722-DDBEF4111F33}" destId="{DD593676-F5BF-064C-9F30-77E71113404B}" srcOrd="5" destOrd="0" presId="urn:microsoft.com/office/officeart/2005/8/layout/vList2"/>
    <dgm:cxn modelId="{C561ABBD-06FA-B841-B7F2-FC7D8AF715D8}" type="presParOf" srcId="{9B2E96C7-A952-FC46-8722-DDBEF4111F33}" destId="{6D215E4F-EAC1-6249-B0BA-8754D9306B6A}" srcOrd="6" destOrd="0" presId="urn:microsoft.com/office/officeart/2005/8/layout/vList2"/>
    <dgm:cxn modelId="{88D12E51-2281-4341-AA2B-B4E757F42069}" type="presParOf" srcId="{9B2E96C7-A952-FC46-8722-DDBEF4111F33}" destId="{6649FEA5-987E-B142-9EEE-820C2F81C6B4}" srcOrd="7" destOrd="0" presId="urn:microsoft.com/office/officeart/2005/8/layout/vList2"/>
    <dgm:cxn modelId="{DDFEEEBF-ED8F-6A4A-862C-8732EFFB700D}" type="presParOf" srcId="{9B2E96C7-A952-FC46-8722-DDBEF4111F33}" destId="{B704EF57-16F2-814D-9E1F-C0B6973315B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CAD3A-2DC3-4442-B7D9-C3C3DD78877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78B588-6E0F-4851-BB2B-C162FA07B7FA}">
      <dgm:prSet/>
      <dgm:spPr/>
      <dgm:t>
        <a:bodyPr/>
        <a:lstStyle/>
        <a:p>
          <a:r>
            <a:rPr lang="en-IN"/>
            <a:t>Each task given to our network jointly learns a given affect, such as hate, sarcasm etc., along with learning retweeting behaviour as an auxiliary task, from a given tweet corpus</a:t>
          </a:r>
          <a:endParaRPr lang="en-US"/>
        </a:p>
      </dgm:t>
    </dgm:pt>
    <dgm:pt modelId="{EA76517F-F49D-4A04-93AC-8A7BE5A91079}" type="parTrans" cxnId="{67DB31DE-6B96-4B18-806A-5FBD10AC1A18}">
      <dgm:prSet/>
      <dgm:spPr/>
      <dgm:t>
        <a:bodyPr/>
        <a:lstStyle/>
        <a:p>
          <a:endParaRPr lang="en-US"/>
        </a:p>
      </dgm:t>
    </dgm:pt>
    <dgm:pt modelId="{34B6EF17-FCF3-46E9-92E3-FC185C25162C}" type="sibTrans" cxnId="{67DB31DE-6B96-4B18-806A-5FBD10AC1A18}">
      <dgm:prSet/>
      <dgm:spPr/>
      <dgm:t>
        <a:bodyPr/>
        <a:lstStyle/>
        <a:p>
          <a:endParaRPr lang="en-US"/>
        </a:p>
      </dgm:t>
    </dgm:pt>
    <dgm:pt modelId="{84D14D38-E974-419C-93C6-29DEE196386E}">
      <dgm:prSet/>
      <dgm:spPr/>
      <dgm:t>
        <a:bodyPr/>
        <a:lstStyle/>
        <a:p>
          <a:r>
            <a:rPr lang="en-IN"/>
            <a:t>Modelling this as a multi-task network provides the advantage of learning from the two (related) tasks jointly</a:t>
          </a:r>
          <a:endParaRPr lang="en-US"/>
        </a:p>
      </dgm:t>
    </dgm:pt>
    <dgm:pt modelId="{F6B26218-7FE1-45D2-AB5F-8EF4F3A1EC9B}" type="parTrans" cxnId="{D7F67498-A0BD-4D23-B1CB-051CB952CC2D}">
      <dgm:prSet/>
      <dgm:spPr/>
      <dgm:t>
        <a:bodyPr/>
        <a:lstStyle/>
        <a:p>
          <a:endParaRPr lang="en-US"/>
        </a:p>
      </dgm:t>
    </dgm:pt>
    <dgm:pt modelId="{A70A65A6-BAFE-4BB9-AB2E-61FF1F6E5214}" type="sibTrans" cxnId="{D7F67498-A0BD-4D23-B1CB-051CB952CC2D}">
      <dgm:prSet/>
      <dgm:spPr/>
      <dgm:t>
        <a:bodyPr/>
        <a:lstStyle/>
        <a:p>
          <a:endParaRPr lang="en-US"/>
        </a:p>
      </dgm:t>
    </dgm:pt>
    <dgm:pt modelId="{13A43B82-EEC9-4A0D-82CD-5FC10D926096}">
      <dgm:prSet/>
      <dgm:spPr/>
      <dgm:t>
        <a:bodyPr/>
        <a:lstStyle/>
        <a:p>
          <a:r>
            <a:rPr lang="en-IN"/>
            <a:t>On test data, this model allows us to predict retweet behaviour (which is essential to downstream modelling of information spread) in the absence of any further meta-data and identifying affect in the data.</a:t>
          </a:r>
          <a:endParaRPr lang="en-US"/>
        </a:p>
      </dgm:t>
    </dgm:pt>
    <dgm:pt modelId="{D45914F5-5671-4561-8453-DA69849C865D}" type="parTrans" cxnId="{BC5D9688-6FFA-450D-9FB2-F29D2599FE1C}">
      <dgm:prSet/>
      <dgm:spPr/>
      <dgm:t>
        <a:bodyPr/>
        <a:lstStyle/>
        <a:p>
          <a:endParaRPr lang="en-US"/>
        </a:p>
      </dgm:t>
    </dgm:pt>
    <dgm:pt modelId="{42AAC8E6-4A56-4AF3-B21E-C31614F507D8}" type="sibTrans" cxnId="{BC5D9688-6FFA-450D-9FB2-F29D2599FE1C}">
      <dgm:prSet/>
      <dgm:spPr/>
      <dgm:t>
        <a:bodyPr/>
        <a:lstStyle/>
        <a:p>
          <a:endParaRPr lang="en-US"/>
        </a:p>
      </dgm:t>
    </dgm:pt>
    <dgm:pt modelId="{44AC6D46-D56C-45FD-A9AA-695D4B3741F1}">
      <dgm:prSet/>
      <dgm:spPr/>
      <dgm:t>
        <a:bodyPr/>
        <a:lstStyle/>
        <a:p>
          <a:r>
            <a:rPr lang="en-IN"/>
            <a:t>As a practical implication, this allows us also to predict whether a tweet with affect, e.g., a hateful or a sarcastic tweet, would go viral or not, and thereby enable end-users to plan appropriately, such as, prepare to defend a viewpoint, or take it down etc.</a:t>
          </a:r>
          <a:endParaRPr lang="en-US"/>
        </a:p>
      </dgm:t>
    </dgm:pt>
    <dgm:pt modelId="{D83F078F-1473-4D22-9371-903ED9EBE6EA}" type="parTrans" cxnId="{88B5224B-306B-4D69-8389-2BB0FDD68B0F}">
      <dgm:prSet/>
      <dgm:spPr/>
      <dgm:t>
        <a:bodyPr/>
        <a:lstStyle/>
        <a:p>
          <a:endParaRPr lang="en-US"/>
        </a:p>
      </dgm:t>
    </dgm:pt>
    <dgm:pt modelId="{84529A8F-17FB-4886-B237-91F81CC34D8B}" type="sibTrans" cxnId="{88B5224B-306B-4D69-8389-2BB0FDD68B0F}">
      <dgm:prSet/>
      <dgm:spPr/>
      <dgm:t>
        <a:bodyPr/>
        <a:lstStyle/>
        <a:p>
          <a:endParaRPr lang="en-US"/>
        </a:p>
      </dgm:t>
    </dgm:pt>
    <dgm:pt modelId="{06E2F6DA-B74E-BA4C-9D54-C387E579A4A1}" type="pres">
      <dgm:prSet presAssocID="{3D8CAD3A-2DC3-4442-B7D9-C3C3DD788775}" presName="linear" presStyleCnt="0">
        <dgm:presLayoutVars>
          <dgm:animLvl val="lvl"/>
          <dgm:resizeHandles val="exact"/>
        </dgm:presLayoutVars>
      </dgm:prSet>
      <dgm:spPr/>
    </dgm:pt>
    <dgm:pt modelId="{1DD13A30-EC56-F149-BA40-920B9073F960}" type="pres">
      <dgm:prSet presAssocID="{1778B588-6E0F-4851-BB2B-C162FA07B7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27F2BC-A6CF-DA4A-B99B-536053E77C05}" type="pres">
      <dgm:prSet presAssocID="{34B6EF17-FCF3-46E9-92E3-FC185C25162C}" presName="spacer" presStyleCnt="0"/>
      <dgm:spPr/>
    </dgm:pt>
    <dgm:pt modelId="{581B6625-FEA2-294F-9EB4-954F60253854}" type="pres">
      <dgm:prSet presAssocID="{84D14D38-E974-419C-93C6-29DEE19638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625A8C6-F6C7-9748-9562-CA7FAC69730D}" type="pres">
      <dgm:prSet presAssocID="{A70A65A6-BAFE-4BB9-AB2E-61FF1F6E5214}" presName="spacer" presStyleCnt="0"/>
      <dgm:spPr/>
    </dgm:pt>
    <dgm:pt modelId="{4B600B4E-C364-4A46-901D-BE4E1050A6BF}" type="pres">
      <dgm:prSet presAssocID="{13A43B82-EEC9-4A0D-82CD-5FC10D9260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2E1F0F-D4D2-3A45-8F2D-99F2027F5D53}" type="pres">
      <dgm:prSet presAssocID="{42AAC8E6-4A56-4AF3-B21E-C31614F507D8}" presName="spacer" presStyleCnt="0"/>
      <dgm:spPr/>
    </dgm:pt>
    <dgm:pt modelId="{4CD4F898-774F-5948-9003-0419BA692E73}" type="pres">
      <dgm:prSet presAssocID="{44AC6D46-D56C-45FD-A9AA-695D4B3741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B5224B-306B-4D69-8389-2BB0FDD68B0F}" srcId="{3D8CAD3A-2DC3-4442-B7D9-C3C3DD788775}" destId="{44AC6D46-D56C-45FD-A9AA-695D4B3741F1}" srcOrd="3" destOrd="0" parTransId="{D83F078F-1473-4D22-9371-903ED9EBE6EA}" sibTransId="{84529A8F-17FB-4886-B237-91F81CC34D8B}"/>
    <dgm:cxn modelId="{BC5D9688-6FFA-450D-9FB2-F29D2599FE1C}" srcId="{3D8CAD3A-2DC3-4442-B7D9-C3C3DD788775}" destId="{13A43B82-EEC9-4A0D-82CD-5FC10D926096}" srcOrd="2" destOrd="0" parTransId="{D45914F5-5671-4561-8453-DA69849C865D}" sibTransId="{42AAC8E6-4A56-4AF3-B21E-C31614F507D8}"/>
    <dgm:cxn modelId="{D7F67498-A0BD-4D23-B1CB-051CB952CC2D}" srcId="{3D8CAD3A-2DC3-4442-B7D9-C3C3DD788775}" destId="{84D14D38-E974-419C-93C6-29DEE196386E}" srcOrd="1" destOrd="0" parTransId="{F6B26218-7FE1-45D2-AB5F-8EF4F3A1EC9B}" sibTransId="{A70A65A6-BAFE-4BB9-AB2E-61FF1F6E5214}"/>
    <dgm:cxn modelId="{D41163BB-EA96-784C-BDF2-8C4D2D8A0B7E}" type="presOf" srcId="{84D14D38-E974-419C-93C6-29DEE196386E}" destId="{581B6625-FEA2-294F-9EB4-954F60253854}" srcOrd="0" destOrd="0" presId="urn:microsoft.com/office/officeart/2005/8/layout/vList2"/>
    <dgm:cxn modelId="{924721C0-08A5-FF40-90AB-E56CC274F90A}" type="presOf" srcId="{44AC6D46-D56C-45FD-A9AA-695D4B3741F1}" destId="{4CD4F898-774F-5948-9003-0419BA692E73}" srcOrd="0" destOrd="0" presId="urn:microsoft.com/office/officeart/2005/8/layout/vList2"/>
    <dgm:cxn modelId="{67DB31DE-6B96-4B18-806A-5FBD10AC1A18}" srcId="{3D8CAD3A-2DC3-4442-B7D9-C3C3DD788775}" destId="{1778B588-6E0F-4851-BB2B-C162FA07B7FA}" srcOrd="0" destOrd="0" parTransId="{EA76517F-F49D-4A04-93AC-8A7BE5A91079}" sibTransId="{34B6EF17-FCF3-46E9-92E3-FC185C25162C}"/>
    <dgm:cxn modelId="{745E78E2-2A0E-8D46-AFCB-FAFA3279BAF4}" type="presOf" srcId="{13A43B82-EEC9-4A0D-82CD-5FC10D926096}" destId="{4B600B4E-C364-4A46-901D-BE4E1050A6BF}" srcOrd="0" destOrd="0" presId="urn:microsoft.com/office/officeart/2005/8/layout/vList2"/>
    <dgm:cxn modelId="{67895BE8-34DA-534C-ADD7-EF5312978ACF}" type="presOf" srcId="{1778B588-6E0F-4851-BB2B-C162FA07B7FA}" destId="{1DD13A30-EC56-F149-BA40-920B9073F960}" srcOrd="0" destOrd="0" presId="urn:microsoft.com/office/officeart/2005/8/layout/vList2"/>
    <dgm:cxn modelId="{4EB4A8EB-0E2A-3B48-9FA9-D3F2BA215543}" type="presOf" srcId="{3D8CAD3A-2DC3-4442-B7D9-C3C3DD788775}" destId="{06E2F6DA-B74E-BA4C-9D54-C387E579A4A1}" srcOrd="0" destOrd="0" presId="urn:microsoft.com/office/officeart/2005/8/layout/vList2"/>
    <dgm:cxn modelId="{B1BF6313-FC08-E343-B025-8238107D3E20}" type="presParOf" srcId="{06E2F6DA-B74E-BA4C-9D54-C387E579A4A1}" destId="{1DD13A30-EC56-F149-BA40-920B9073F960}" srcOrd="0" destOrd="0" presId="urn:microsoft.com/office/officeart/2005/8/layout/vList2"/>
    <dgm:cxn modelId="{15E62241-06F6-6546-BFB0-3B5EE697F25D}" type="presParOf" srcId="{06E2F6DA-B74E-BA4C-9D54-C387E579A4A1}" destId="{7827F2BC-A6CF-DA4A-B99B-536053E77C05}" srcOrd="1" destOrd="0" presId="urn:microsoft.com/office/officeart/2005/8/layout/vList2"/>
    <dgm:cxn modelId="{360B925F-FA9E-604A-B80D-A00EAB0C177A}" type="presParOf" srcId="{06E2F6DA-B74E-BA4C-9D54-C387E579A4A1}" destId="{581B6625-FEA2-294F-9EB4-954F60253854}" srcOrd="2" destOrd="0" presId="urn:microsoft.com/office/officeart/2005/8/layout/vList2"/>
    <dgm:cxn modelId="{6BA03336-D292-4043-825B-EB736DA88E57}" type="presParOf" srcId="{06E2F6DA-B74E-BA4C-9D54-C387E579A4A1}" destId="{0625A8C6-F6C7-9748-9562-CA7FAC69730D}" srcOrd="3" destOrd="0" presId="urn:microsoft.com/office/officeart/2005/8/layout/vList2"/>
    <dgm:cxn modelId="{5F19C881-3C97-7D40-93F1-F5122ECF5E1C}" type="presParOf" srcId="{06E2F6DA-B74E-BA4C-9D54-C387E579A4A1}" destId="{4B600B4E-C364-4A46-901D-BE4E1050A6BF}" srcOrd="4" destOrd="0" presId="urn:microsoft.com/office/officeart/2005/8/layout/vList2"/>
    <dgm:cxn modelId="{E69B4E80-B646-CA4E-AED9-BAA183BFC1DB}" type="presParOf" srcId="{06E2F6DA-B74E-BA4C-9D54-C387E579A4A1}" destId="{622E1F0F-D4D2-3A45-8F2D-99F2027F5D53}" srcOrd="5" destOrd="0" presId="urn:microsoft.com/office/officeart/2005/8/layout/vList2"/>
    <dgm:cxn modelId="{CC092383-1BEF-3841-B577-5A5BBB2CA5F1}" type="presParOf" srcId="{06E2F6DA-B74E-BA4C-9D54-C387E579A4A1}" destId="{4CD4F898-774F-5948-9003-0419BA692E7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48C30-2BB8-084B-9531-86F255C80E03}">
      <dsp:nvSpPr>
        <dsp:cNvPr id="0" name=""/>
        <dsp:cNvSpPr/>
      </dsp:nvSpPr>
      <dsp:spPr>
        <a:xfrm>
          <a:off x="0" y="144963"/>
          <a:ext cx="6367912" cy="11747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Twitter is widely used for information sharing and spreading</a:t>
          </a:r>
        </a:p>
      </dsp:txBody>
      <dsp:txXfrm>
        <a:off x="57347" y="202310"/>
        <a:ext cx="6253218" cy="1060059"/>
      </dsp:txXfrm>
    </dsp:sp>
    <dsp:sp modelId="{359ACEEE-6EDD-834F-995F-64AAA97E53A0}">
      <dsp:nvSpPr>
        <dsp:cNvPr id="0" name=""/>
        <dsp:cNvSpPr/>
      </dsp:nvSpPr>
      <dsp:spPr>
        <a:xfrm>
          <a:off x="0" y="1380196"/>
          <a:ext cx="6367912" cy="1174753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Spread, and diffusion of information is influenced by affect, such as hate, abuse, sarcasm, irony, pun etc., present in a tweet</a:t>
          </a:r>
          <a:endParaRPr lang="en-US" sz="2100" kern="1200"/>
        </a:p>
      </dsp:txBody>
      <dsp:txXfrm>
        <a:off x="57347" y="1437543"/>
        <a:ext cx="6253218" cy="1060059"/>
      </dsp:txXfrm>
    </dsp:sp>
    <dsp:sp modelId="{6F183CA4-A3A1-A944-806D-3282491FEECA}">
      <dsp:nvSpPr>
        <dsp:cNvPr id="0" name=""/>
        <dsp:cNvSpPr/>
      </dsp:nvSpPr>
      <dsp:spPr>
        <a:xfrm>
          <a:off x="0" y="2615429"/>
          <a:ext cx="6367912" cy="117475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Affect detection in micro-blogs is an active area of research</a:t>
          </a:r>
          <a:endParaRPr lang="en-US" sz="2100" kern="1200" dirty="0"/>
        </a:p>
      </dsp:txBody>
      <dsp:txXfrm>
        <a:off x="57347" y="2672776"/>
        <a:ext cx="6253218" cy="1060059"/>
      </dsp:txXfrm>
    </dsp:sp>
    <dsp:sp modelId="{6D215E4F-EAC1-6249-B0BA-8754D9306B6A}">
      <dsp:nvSpPr>
        <dsp:cNvPr id="0" name=""/>
        <dsp:cNvSpPr/>
      </dsp:nvSpPr>
      <dsp:spPr>
        <a:xfrm>
          <a:off x="0" y="3850663"/>
          <a:ext cx="6367912" cy="1174753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Affect is a crucial aspect when a user decides to retweet a tweet or not, motivated us to jointly model the two tasks, affect detection and retweet modelling</a:t>
          </a:r>
          <a:endParaRPr lang="en-US" sz="2100" kern="1200" dirty="0"/>
        </a:p>
      </dsp:txBody>
      <dsp:txXfrm>
        <a:off x="57347" y="3908010"/>
        <a:ext cx="6253218" cy="1060059"/>
      </dsp:txXfrm>
    </dsp:sp>
    <dsp:sp modelId="{B704EF57-16F2-814D-9E1F-C0B6973315B8}">
      <dsp:nvSpPr>
        <dsp:cNvPr id="0" name=""/>
        <dsp:cNvSpPr/>
      </dsp:nvSpPr>
      <dsp:spPr>
        <a:xfrm>
          <a:off x="0" y="5085896"/>
          <a:ext cx="6367912" cy="117475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In this approach, a deep multi-task neural network for detecting affect-retweet pairs for tweets is proposed</a:t>
          </a:r>
          <a:endParaRPr lang="en-US" sz="2100" kern="1200" dirty="0"/>
        </a:p>
      </dsp:txBody>
      <dsp:txXfrm>
        <a:off x="57347" y="5143243"/>
        <a:ext cx="6253218" cy="1060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13A30-EC56-F149-BA40-920B9073F960}">
      <dsp:nvSpPr>
        <dsp:cNvPr id="0" name=""/>
        <dsp:cNvSpPr/>
      </dsp:nvSpPr>
      <dsp:spPr>
        <a:xfrm>
          <a:off x="0" y="588632"/>
          <a:ext cx="6367912" cy="12682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Each task given to our network jointly learns a given affect, such as hate, sarcasm etc., along with learning retweeting behaviour as an auxiliary task, from a given tweet corpus</a:t>
          </a:r>
          <a:endParaRPr lang="en-US" sz="1800" kern="1200"/>
        </a:p>
      </dsp:txBody>
      <dsp:txXfrm>
        <a:off x="61909" y="650541"/>
        <a:ext cx="6244094" cy="1144388"/>
      </dsp:txXfrm>
    </dsp:sp>
    <dsp:sp modelId="{581B6625-FEA2-294F-9EB4-954F60253854}">
      <dsp:nvSpPr>
        <dsp:cNvPr id="0" name=""/>
        <dsp:cNvSpPr/>
      </dsp:nvSpPr>
      <dsp:spPr>
        <a:xfrm>
          <a:off x="0" y="1908679"/>
          <a:ext cx="6367912" cy="1268206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Modelling this as a multi-task network provides the advantage of learning from the two (related) tasks jointly</a:t>
          </a:r>
          <a:endParaRPr lang="en-US" sz="1800" kern="1200"/>
        </a:p>
      </dsp:txBody>
      <dsp:txXfrm>
        <a:off x="61909" y="1970588"/>
        <a:ext cx="6244094" cy="1144388"/>
      </dsp:txXfrm>
    </dsp:sp>
    <dsp:sp modelId="{4B600B4E-C364-4A46-901D-BE4E1050A6BF}">
      <dsp:nvSpPr>
        <dsp:cNvPr id="0" name=""/>
        <dsp:cNvSpPr/>
      </dsp:nvSpPr>
      <dsp:spPr>
        <a:xfrm>
          <a:off x="0" y="3228726"/>
          <a:ext cx="6367912" cy="1268206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On test data, this model allows us to predict retweet behaviour (which is essential to downstream modelling of information spread) in the absence of any further meta-data and identifying affect in the data.</a:t>
          </a:r>
          <a:endParaRPr lang="en-US" sz="1800" kern="1200"/>
        </a:p>
      </dsp:txBody>
      <dsp:txXfrm>
        <a:off x="61909" y="3290635"/>
        <a:ext cx="6244094" cy="1144388"/>
      </dsp:txXfrm>
    </dsp:sp>
    <dsp:sp modelId="{4CD4F898-774F-5948-9003-0419BA692E73}">
      <dsp:nvSpPr>
        <dsp:cNvPr id="0" name=""/>
        <dsp:cNvSpPr/>
      </dsp:nvSpPr>
      <dsp:spPr>
        <a:xfrm>
          <a:off x="0" y="4548773"/>
          <a:ext cx="6367912" cy="12682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As a practical implication, this allows us also to predict whether a tweet with affect, e.g., a hateful or a sarcastic tweet, would go viral or not, and thereby enable end-users to plan appropriately, such as, prepare to defend a viewpoint, or take it down etc.</a:t>
          </a:r>
          <a:endParaRPr lang="en-US" sz="1800" kern="1200"/>
        </a:p>
      </dsp:txBody>
      <dsp:txXfrm>
        <a:off x="61909" y="4610682"/>
        <a:ext cx="6244094" cy="1144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81378-7B26-A44C-BB01-504A0CDB90CA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1C413-EDD8-1F42-829F-6B7457D5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91FB-92A3-A24C-936D-A08E8F2FF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7889-B808-DC48-92BD-8D4294943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ED60-C85F-E648-8698-3DA6E13F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458E-80EC-3B47-9EF9-425DADB3FE9E}" type="datetime1">
              <a:rPr lang="en-IN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6D0E-21E4-A94B-BF23-394B047B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9AE78-B9A6-3841-8C82-D83FD572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7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7119-CB31-8841-A633-73198D21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54CEF-7BDB-3D4F-867E-FB611334A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820A-CC2D-D445-BC42-02D18E64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441E-B000-644F-827A-864794594BA7}" type="datetime1">
              <a:rPr lang="en-IN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A2B9-0F5B-6143-8524-7FEE8AC5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4B41-D4D3-3E4C-AC1A-45382970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A08A1-ED8E-7941-8C4E-3EF2F158B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8F5C8-092E-7C4B-8B12-F359D344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8762-754A-4744-9708-15502706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F3C8-4A88-3444-933D-6777EA0D7144}" type="datetime1">
              <a:rPr lang="en-IN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BB4E-A8DF-FB40-9EEB-BB77D7DA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4E31-F2B8-DF42-9BAB-8ABDC048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7F10-E548-274B-91EF-D9EF7BEF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A4EE-B1C9-8E44-AB05-61374DE8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22AFB-6A13-C940-897D-705926FF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6DC9-A758-164A-B749-04FD6DE42BD6}" type="datetime1">
              <a:rPr lang="en-IN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D5D7-2977-6D4F-8CF5-3C101EC6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BEDFA-7C6A-1C47-873F-9B8571F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C0D5-0022-764B-8A5D-732DEB53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B61BA-BD77-4047-828A-3FBB8B915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F0651-523A-3445-A044-AC6ADE75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BD51-13EB-6E45-AE60-503823BCD9EB}" type="datetime1">
              <a:rPr lang="en-IN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7D0A4-956D-F747-B303-7E64AF78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39C89-10C3-A74F-B1B1-AB8E5F9A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BED0-6FFB-7B48-A33F-9D50084B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F4F6-3788-1441-BE99-9E1DE8260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2053B-977C-AE46-832A-CB57CD80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16E95-231E-0846-8E69-1C22CB5C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322F-763B-E444-8D5F-7EB4A98EC5D7}" type="datetime1">
              <a:rPr lang="en-IN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96868-44D9-0041-9978-95CCA032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98C0-6C4F-AD4E-A711-1BDA93B6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8E2C-A24A-824B-90C0-D101A073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1CD11-F665-4340-A14C-CA7D1C09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87F20-7A45-154F-BCF6-4F618D66B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4CFEC-B0D0-A84E-9C8D-240539EC9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8DDC9-E3A0-7045-B7C1-3CDB06DE4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0B0DA-E23C-4F43-9A99-83388E8E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D70C-ADA8-DA4E-A5D1-86B71459B0D3}" type="datetime1">
              <a:rPr lang="en-IN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FC73E-E2C2-094B-9301-033ADD23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8D2E2-6FB5-084B-9F67-5DF4EECD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5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2125-EEFF-D443-A412-7BD06175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60FBC-CE14-A141-851F-1F5B1C9C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2B40-FF85-244F-B895-5A21565D1330}" type="datetime1">
              <a:rPr lang="en-IN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7E734-56AF-5640-AC7A-C16B0C30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9E68F-82BE-1949-A0FA-BC7C31C8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DB3A5-4F55-6B40-909B-D66D95E3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8D7-925B-DE45-8F63-5A9336B8EACE}" type="datetime1">
              <a:rPr lang="en-IN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032EF-9915-8D48-93D8-31F3B734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092F6-293D-CD4E-80EC-D485D742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747B-D57B-0C45-B701-B0C476CE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12FA-56E8-5542-B0D5-80874C1B3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B9216-C0CE-B340-83E9-05C06D893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0E130-172B-1B4C-A15A-83AB25F2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10DB-F7E4-0D4B-9272-127D431AB992}" type="datetime1">
              <a:rPr lang="en-IN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F7B4-3731-1240-B47B-746188E2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621A4-EB10-0A4E-8BC5-14B80A6C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ADB9-F223-7444-B5B0-02F22739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C9107-60BB-A245-A44A-29849FFB1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BAF7D-6807-2745-AA04-0143533A4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9B8CE-F384-A14F-AB20-79C96C54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C765E-ED37-0F48-B208-1EF110BD0AFA}" type="datetime1">
              <a:rPr lang="en-IN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23E90-3BB5-B842-8E6B-72F5AAAE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29169-2D79-B44A-9399-ACC81E34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BC681-8AA0-B145-80AF-104B7FBD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0168-C5BD-8044-BA54-411C5608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5D3D-C649-6548-AA69-90F9F9009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E075-795E-1B49-9BB1-264431F22412}" type="datetime1">
              <a:rPr lang="en-IN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636F-B585-F44C-A10C-610611716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18A5A-D494-834E-82A4-5FEB9A03E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3BC3-4327-C349-9949-22CAC0E4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2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4AE6-6456-CE4D-8842-409B70750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9744"/>
            <a:ext cx="9144000" cy="312021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Affect Classification in Tweets using Multitask Deep Neural</a:t>
            </a:r>
            <a:br>
              <a:rPr lang="en-IN" dirty="0"/>
            </a:br>
            <a:r>
              <a:rPr lang="en-IN" dirty="0"/>
              <a:t>Networks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5B79A-C455-1046-B27F-B41761CFF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E7688-2BA2-31DB-8DFF-75B56642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CC43F0-BC13-394D-A64D-3D582A6A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CEA2EF-0EE8-4CCF-A93E-8519D1BF4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131011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DC1419-3590-D7BA-D5FA-42139E28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4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E0E7C2-E324-BC4A-9C5D-B3315A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9F77F-5790-46CC-8131-C057C632A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050633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ABEFE1-D600-B606-C9C6-B996AE03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7839-4486-87E0-768C-9C69A26D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9B79-A76D-10DF-8FC5-10513339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 Text</a:t>
            </a:r>
          </a:p>
          <a:p>
            <a:r>
              <a:rPr lang="en-US" dirty="0"/>
              <a:t>Meta-data based Feature Construction</a:t>
            </a:r>
          </a:p>
          <a:p>
            <a:pPr lvl="1"/>
            <a:r>
              <a:rPr lang="en-US" dirty="0"/>
              <a:t>Tweet based features:</a:t>
            </a:r>
          </a:p>
          <a:p>
            <a:pPr lvl="2"/>
            <a:r>
              <a:rPr lang="en-US" dirty="0"/>
              <a:t>From the tweet text, we extract following features: count of hashtags, count of mentions, count of emoticons, the count of words in uppercase letters, and the count of URLs present</a:t>
            </a:r>
          </a:p>
          <a:p>
            <a:pPr lvl="1"/>
            <a:r>
              <a:rPr lang="en-US" dirty="0"/>
              <a:t>User-based Features:</a:t>
            </a:r>
          </a:p>
          <a:p>
            <a:pPr lvl="2"/>
            <a:r>
              <a:rPr lang="en-US" dirty="0"/>
              <a:t>From the author profiles, we extract following popularity and activity-related features: count of followers and friends, count of tweets posted, count of </a:t>
            </a:r>
            <a:r>
              <a:rPr lang="en-US" dirty="0" err="1"/>
              <a:t>favourite</a:t>
            </a:r>
            <a:r>
              <a:rPr lang="en-US" dirty="0"/>
              <a:t> tweets and the count of subscribed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69EC1-CF1C-2C64-FA00-EB0E569B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43EC-4686-904F-9AE3-A6E1B31A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A0C0-85C7-734F-9F0B-604681B5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 dirty="0"/>
              <a:t>Classification Layers</a:t>
            </a:r>
          </a:p>
          <a:p>
            <a:r>
              <a:rPr lang="en-IN" sz="2000" dirty="0"/>
              <a:t>Shared Private Layers</a:t>
            </a:r>
          </a:p>
          <a:p>
            <a:r>
              <a:rPr lang="en-IN" sz="2000" dirty="0"/>
              <a:t>Regression Layers for Auxiliary Task</a:t>
            </a:r>
          </a:p>
          <a:p>
            <a:pPr lvl="1"/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diagram, text&#10;&#10;Description automatically generated">
            <a:extLst>
              <a:ext uri="{FF2B5EF4-FFF2-40B4-BE49-F238E27FC236}">
                <a16:creationId xmlns:a16="http://schemas.microsoft.com/office/drawing/2014/main" id="{734311DD-49B0-0FE4-5E1A-2A6515FF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18" y="807593"/>
            <a:ext cx="4610819" cy="5239568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E47C2-F6F1-9F0B-15DC-546973AD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DE3BC3-4327-C349-9949-22CAC0E42615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8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90685-14ED-2243-A601-365B9DF7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2324-EED9-3841-BC9C-0DEA504E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137160"/>
            <a:ext cx="6848715" cy="2987806"/>
          </a:xfrm>
        </p:spPr>
        <p:txBody>
          <a:bodyPr anchor="ctr">
            <a:normAutofit fontScale="70000" lnSpcReduction="20000"/>
          </a:bodyPr>
          <a:lstStyle/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2300" dirty="0"/>
              <a:t>Dataset</a:t>
            </a:r>
          </a:p>
          <a:p>
            <a:pPr lvl="1"/>
            <a:r>
              <a:rPr lang="en-IN" sz="2300" dirty="0"/>
              <a:t>Hate dataset from the paper, “Large Scale Crowdsourcing and Characterization of Twitter Abusive </a:t>
            </a:r>
            <a:r>
              <a:rPr lang="en-IN" sz="2300" dirty="0" err="1"/>
              <a:t>Behavior</a:t>
            </a:r>
            <a:r>
              <a:rPr lang="en-IN" sz="2300" dirty="0"/>
              <a:t>” published in ICWSM, 2018</a:t>
            </a:r>
          </a:p>
          <a:p>
            <a:pPr lvl="2"/>
            <a:r>
              <a:rPr lang="en-IN" sz="2300" dirty="0"/>
              <a:t>We pick hateful, abusive and normal from the hate dataset, and club hateful and abusive in the class of hate. This makes the classification binary</a:t>
            </a:r>
          </a:p>
          <a:p>
            <a:pPr lvl="1"/>
            <a:r>
              <a:rPr lang="en-IN" sz="2300" dirty="0"/>
              <a:t>Sarcasm dataset from the paper “Sarcasm detection on twitter: A </a:t>
            </a:r>
            <a:r>
              <a:rPr lang="en-IN" sz="2300" dirty="0" err="1"/>
              <a:t>behavioral</a:t>
            </a:r>
            <a:r>
              <a:rPr lang="en-IN" sz="2300" dirty="0"/>
              <a:t> </a:t>
            </a:r>
            <a:r>
              <a:rPr lang="en-IN" sz="2300" dirty="0" err="1"/>
              <a:t>modeling</a:t>
            </a:r>
            <a:r>
              <a:rPr lang="en-IN" sz="2300" dirty="0"/>
              <a:t> approach” published in WSDM, 2015</a:t>
            </a:r>
          </a:p>
          <a:p>
            <a:endParaRPr lang="en-IN" sz="1600" dirty="0"/>
          </a:p>
          <a:p>
            <a:endParaRPr lang="en-IN" sz="1600" dirty="0"/>
          </a:p>
          <a:p>
            <a:pPr lvl="1"/>
            <a:endParaRPr lang="en-IN" sz="1600" dirty="0"/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B24AC-8DB7-6942-838B-75A0A1B73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777" y="3124966"/>
            <a:ext cx="6426395" cy="24883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2C84A-EF1F-0070-B38A-7FE5B93D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5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0685-14ED-2243-A601-365B9DF7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2324-EED9-3841-BC9C-0DEA504E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IN" sz="1800" dirty="0"/>
              <a:t>Meta-data based Feature Construction</a:t>
            </a:r>
          </a:p>
          <a:p>
            <a:pPr lvl="1"/>
            <a:r>
              <a:rPr lang="en-IN" sz="1600" dirty="0"/>
              <a:t>Tweet-based Features (TF): From the tweet text: count of hashtags, count of mentions, count of emoticons, the count of words in uppercase letters, and count of URLs present.</a:t>
            </a:r>
          </a:p>
          <a:p>
            <a:pPr lvl="1"/>
            <a:r>
              <a:rPr lang="en-IN" sz="1600" dirty="0"/>
              <a:t>User-based Features (UF): From the author profiles, we extract popularity and activity-related features: count of followers and friends, count of tweets posted, count of favourite tweets and the count of subscribed lists.</a:t>
            </a:r>
          </a:p>
          <a:p>
            <a:r>
              <a:rPr lang="en-IN" sz="2000" dirty="0"/>
              <a:t>Experimental Setup</a:t>
            </a:r>
          </a:p>
          <a:p>
            <a:pPr lvl="1"/>
            <a:r>
              <a:rPr lang="en-IN" sz="1600" dirty="0"/>
              <a:t>Sparse categorical cross-entropy loss and mean square error loss as loss functions for the classification and regression task respectively and Adam as the optimization function.</a:t>
            </a:r>
          </a:p>
          <a:p>
            <a:pPr lvl="1"/>
            <a:r>
              <a:rPr lang="en-IN" sz="1600" dirty="0"/>
              <a:t>We have standard split for the train (80%), test (10%) and validation (10%).</a:t>
            </a:r>
          </a:p>
          <a:p>
            <a:pPr lvl="1"/>
            <a:r>
              <a:rPr lang="en-IN" sz="1600" dirty="0" err="1"/>
              <a:t>Preprocess</a:t>
            </a:r>
            <a:r>
              <a:rPr lang="en-IN" sz="1600" dirty="0"/>
              <a:t> using the tweet-</a:t>
            </a:r>
            <a:r>
              <a:rPr lang="en-IN" sz="1600" dirty="0" err="1"/>
              <a:t>preprocessor</a:t>
            </a:r>
            <a:r>
              <a:rPr lang="en-IN" sz="1600" dirty="0"/>
              <a:t> library</a:t>
            </a:r>
          </a:p>
          <a:p>
            <a:pPr lvl="1"/>
            <a:r>
              <a:rPr lang="en-IN" sz="1600" dirty="0"/>
              <a:t>Comparison with state-of-the-art approach [9] and four other baselines</a:t>
            </a:r>
          </a:p>
          <a:p>
            <a:pPr lvl="1"/>
            <a:endParaRPr lang="en-IN" sz="1600" dirty="0"/>
          </a:p>
          <a:p>
            <a:pPr lvl="1"/>
            <a:r>
              <a:rPr lang="en-IN" sz="1600" dirty="0"/>
              <a:t>Baselines:</a:t>
            </a:r>
          </a:p>
          <a:p>
            <a:pPr lvl="2"/>
            <a:r>
              <a:rPr lang="en-IN" sz="1200" dirty="0"/>
              <a:t>A: Here, remove the auxiliary branch for retweet count prediction and train for a single task.</a:t>
            </a:r>
          </a:p>
          <a:p>
            <a:pPr lvl="2"/>
            <a:r>
              <a:rPr lang="en-IN" sz="1200" dirty="0"/>
              <a:t>B: Here, retain the multi-task nature of the network. However, instead of using contextual word embedding and </a:t>
            </a:r>
            <a:r>
              <a:rPr lang="en-IN" sz="1200" dirty="0" err="1"/>
              <a:t>Multihead</a:t>
            </a:r>
            <a:r>
              <a:rPr lang="en-IN" sz="1200" dirty="0"/>
              <a:t> Attention, we feed Glove embeddings directly to the LSTM layer.</a:t>
            </a:r>
          </a:p>
          <a:p>
            <a:pPr lvl="2"/>
            <a:r>
              <a:rPr lang="en-IN" sz="1200" dirty="0"/>
              <a:t>C: Here, train a Naive Bayes model, using the TF-IDF weights for each tweet. top 5000 most frequently occurring tokens as the vocabulary</a:t>
            </a:r>
          </a:p>
          <a:p>
            <a:pPr lvl="2"/>
            <a:r>
              <a:rPr lang="en-IN" sz="1200" dirty="0"/>
              <a:t>D: The same features as in baseline C are used to train a linear regression model for retweet count prediction</a:t>
            </a:r>
            <a:r>
              <a:rPr lang="en-IN" sz="1400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56FEE-FC71-D74F-B855-4483A7973423}"/>
              </a:ext>
            </a:extLst>
          </p:cNvPr>
          <p:cNvSpPr txBox="1"/>
          <p:nvPr/>
        </p:nvSpPr>
        <p:spPr>
          <a:xfrm>
            <a:off x="1413169" y="4231481"/>
            <a:ext cx="805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[9] </a:t>
            </a:r>
            <a:r>
              <a:rPr lang="en-IN" sz="1100" dirty="0" err="1"/>
              <a:t>Antigoni</a:t>
            </a:r>
            <a:r>
              <a:rPr lang="en-IN" sz="1100" dirty="0"/>
              <a:t> Maria </a:t>
            </a:r>
            <a:r>
              <a:rPr lang="en-IN" sz="1100" dirty="0" err="1"/>
              <a:t>Founta</a:t>
            </a:r>
            <a:r>
              <a:rPr lang="en-IN" sz="1100" dirty="0"/>
              <a:t>, </a:t>
            </a:r>
            <a:r>
              <a:rPr lang="en-IN" sz="1100" dirty="0" err="1"/>
              <a:t>Despoina</a:t>
            </a:r>
            <a:r>
              <a:rPr lang="en-IN" sz="1100" dirty="0"/>
              <a:t> </a:t>
            </a:r>
            <a:r>
              <a:rPr lang="en-IN" sz="1100" dirty="0" err="1"/>
              <a:t>Chatzakou</a:t>
            </a:r>
            <a:r>
              <a:rPr lang="en-IN" sz="1100" dirty="0"/>
              <a:t>, Nicolas </a:t>
            </a:r>
            <a:r>
              <a:rPr lang="en-IN" sz="1100" dirty="0" err="1"/>
              <a:t>Kourtellis</a:t>
            </a:r>
            <a:r>
              <a:rPr lang="en-IN" sz="1100" dirty="0"/>
              <a:t>,  Jeremy Blackburn, Athena </a:t>
            </a:r>
            <a:r>
              <a:rPr lang="en-IN" sz="1100" dirty="0" err="1"/>
              <a:t>Vakali</a:t>
            </a:r>
            <a:r>
              <a:rPr lang="en-IN" sz="1100" dirty="0"/>
              <a:t>, and </a:t>
            </a:r>
            <a:r>
              <a:rPr lang="en-IN" sz="1100" dirty="0" err="1"/>
              <a:t>Ilias</a:t>
            </a:r>
            <a:r>
              <a:rPr lang="en-IN" sz="1100" dirty="0"/>
              <a:t> </a:t>
            </a:r>
            <a:r>
              <a:rPr lang="en-IN" sz="1100" dirty="0" err="1"/>
              <a:t>Leontiadis</a:t>
            </a:r>
            <a:r>
              <a:rPr lang="en-IN" sz="1100" dirty="0"/>
              <a:t>. 2019. A unified deep learning architecture for abuse detection. In ACM </a:t>
            </a:r>
            <a:r>
              <a:rPr lang="en-IN" sz="1100" dirty="0" err="1"/>
              <a:t>WebSci</a:t>
            </a:r>
            <a:r>
              <a:rPr lang="en-IN" sz="1100" dirty="0"/>
              <a:t>. 105–114.</a:t>
            </a:r>
          </a:p>
          <a:p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062D3-5136-496D-E89E-45E6FD5D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44E292-D7C8-F042-98DB-7CEFE87B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06" y="1906851"/>
            <a:ext cx="7431976" cy="3379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1E4072-A3F4-C848-B869-E111CB7C6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770" y="62024"/>
            <a:ext cx="4950736" cy="1682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D734B-D5BA-4F48-81B7-E4AC2B95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5205C-2A62-E240-A202-0E681803345A}"/>
              </a:ext>
            </a:extLst>
          </p:cNvPr>
          <p:cNvSpPr txBox="1"/>
          <p:nvPr/>
        </p:nvSpPr>
        <p:spPr>
          <a:xfrm>
            <a:off x="6924052" y="151368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Retweet 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2E464-D8D1-B448-ACD0-B62CCB46C0B4}"/>
              </a:ext>
            </a:extLst>
          </p:cNvPr>
          <p:cNvSpPr txBox="1"/>
          <p:nvPr/>
        </p:nvSpPr>
        <p:spPr>
          <a:xfrm>
            <a:off x="6429159" y="5275095"/>
            <a:ext cx="283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F4DE1-E95A-EF40-8BD6-458D6446B6F1}"/>
              </a:ext>
            </a:extLst>
          </p:cNvPr>
          <p:cNvSpPr txBox="1"/>
          <p:nvPr/>
        </p:nvSpPr>
        <p:spPr>
          <a:xfrm>
            <a:off x="5848009" y="5791200"/>
            <a:ext cx="6826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[9] x</a:t>
            </a:r>
            <a:r>
              <a:rPr lang="en-IN" sz="1400" dirty="0" err="1"/>
              <a:t>Antigoni</a:t>
            </a:r>
            <a:r>
              <a:rPr lang="en-IN" sz="1400" dirty="0"/>
              <a:t> Maria </a:t>
            </a:r>
            <a:r>
              <a:rPr lang="en-IN" sz="1400" dirty="0" err="1"/>
              <a:t>Founta</a:t>
            </a:r>
            <a:r>
              <a:rPr lang="en-IN" sz="1400" dirty="0"/>
              <a:t>, </a:t>
            </a:r>
            <a:r>
              <a:rPr lang="en-IN" sz="1400" dirty="0" err="1"/>
              <a:t>Despoina</a:t>
            </a:r>
            <a:r>
              <a:rPr lang="en-IN" sz="1400" dirty="0"/>
              <a:t> </a:t>
            </a:r>
            <a:r>
              <a:rPr lang="en-IN" sz="1400" dirty="0" err="1"/>
              <a:t>Chatzakou</a:t>
            </a:r>
            <a:r>
              <a:rPr lang="en-IN" sz="1400" dirty="0"/>
              <a:t>, Nicolas </a:t>
            </a:r>
            <a:r>
              <a:rPr lang="en-IN" sz="1400" dirty="0" err="1"/>
              <a:t>Kourtellis</a:t>
            </a:r>
            <a:r>
              <a:rPr lang="en-IN" sz="1400" dirty="0"/>
              <a:t>, Jeremy Blackburn,</a:t>
            </a:r>
          </a:p>
          <a:p>
            <a:r>
              <a:rPr lang="en-IN" sz="1400" dirty="0"/>
              <a:t>Athena </a:t>
            </a:r>
            <a:r>
              <a:rPr lang="en-IN" sz="1400" dirty="0" err="1"/>
              <a:t>Vakali</a:t>
            </a:r>
            <a:r>
              <a:rPr lang="en-IN" sz="1400" dirty="0"/>
              <a:t>, and </a:t>
            </a:r>
            <a:r>
              <a:rPr lang="en-IN" sz="1400" dirty="0" err="1"/>
              <a:t>Ilias</a:t>
            </a:r>
            <a:r>
              <a:rPr lang="en-IN" sz="1400" dirty="0"/>
              <a:t> </a:t>
            </a:r>
            <a:r>
              <a:rPr lang="en-IN" sz="1400" dirty="0" err="1"/>
              <a:t>Leontiadis</a:t>
            </a:r>
            <a:r>
              <a:rPr lang="en-IN" sz="1400" dirty="0"/>
              <a:t>. 2019. A unified deep learning architecture</a:t>
            </a:r>
          </a:p>
          <a:p>
            <a:r>
              <a:rPr lang="en-IN" sz="1400" dirty="0"/>
              <a:t>for abuse detection. In ACM </a:t>
            </a:r>
            <a:r>
              <a:rPr lang="en-IN" sz="1400" dirty="0" err="1"/>
              <a:t>WebSci</a:t>
            </a:r>
            <a:r>
              <a:rPr lang="en-IN" sz="1400" dirty="0"/>
              <a:t>. 105–114.</a:t>
            </a:r>
          </a:p>
          <a:p>
            <a:endParaRPr lang="en-US" sz="1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C7F4FB-67A5-B8FD-46B4-57AD5C94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BC3-4327-C349-9949-22CAC0E42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4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771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 Affect Classification in Tweets using Multitask Deep Neural Networks </vt:lpstr>
      <vt:lpstr>Problem</vt:lpstr>
      <vt:lpstr>Solution</vt:lpstr>
      <vt:lpstr>Input Construction</vt:lpstr>
      <vt:lpstr>Network Architecture</vt:lpstr>
      <vt:lpstr>Experiments</vt:lpstr>
      <vt:lpstr>Experiments (cont’d)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Nagar</dc:creator>
  <cp:lastModifiedBy>Seema Nagar3</cp:lastModifiedBy>
  <cp:revision>85</cp:revision>
  <dcterms:created xsi:type="dcterms:W3CDTF">2021-04-06T09:13:41Z</dcterms:created>
  <dcterms:modified xsi:type="dcterms:W3CDTF">2023-12-11T09:14:08Z</dcterms:modified>
</cp:coreProperties>
</file>