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84" r:id="rId12"/>
    <p:sldId id="267" r:id="rId13"/>
    <p:sldId id="268" r:id="rId14"/>
    <p:sldId id="269" r:id="rId15"/>
    <p:sldId id="271" r:id="rId16"/>
    <p:sldId id="272" r:id="rId17"/>
    <p:sldId id="273" r:id="rId18"/>
    <p:sldId id="274" r:id="rId19"/>
    <p:sldId id="275" r:id="rId20"/>
    <p:sldId id="276" r:id="rId21"/>
  </p:sldIdLst>
  <p:sldSz cx="9144000" cy="5143500" type="screen16x9"/>
  <p:notesSz cx="6858000" cy="9144000"/>
  <p:embeddedFontLst>
    <p:embeddedFont>
      <p:font typeface="Proxima Nova" panose="02000506030000020004"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A48411-0E7D-48D8-B1B1-57F17096BC80}">
  <a:tblStyle styleId="{DCA48411-0E7D-48D8-B1B1-57F17096BC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7"/>
  </p:normalViewPr>
  <p:slideViewPr>
    <p:cSldViewPr snapToGrid="0">
      <p:cViewPr varScale="1">
        <p:scale>
          <a:sx n="173" d="100"/>
          <a:sy n="173" d="100"/>
        </p:scale>
        <p:origin x="20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d799ee042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d799ee042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d799ee042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d799ee042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d799ee042_0_6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d799ee042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d799ee042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d799ee042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d799ee042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d799ee042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d799ee042_0_6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d799ee042_0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d799ee042_0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d799ee042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d799ee042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d799ee042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799ee042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d799ee042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799ee042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d799ee042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d799ee042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d799ee042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d799ee042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d799ee042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d799ee042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d799ee04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d799ee042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d799ee042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d799ee04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d799ee04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d799ee042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d799ee042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d799ee042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d799ee042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d799ee042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d799ee042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618475"/>
            <a:ext cx="8123100" cy="222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Capturing the Spread of Hate on Twitter using Spreading Activation Models</a:t>
            </a:r>
            <a:endParaRPr/>
          </a:p>
        </p:txBody>
      </p:sp>
      <p:sp>
        <p:nvSpPr>
          <p:cNvPr id="60" name="Google Shape;60;p13"/>
          <p:cNvSpPr txBox="1"/>
          <p:nvPr/>
        </p:nvSpPr>
        <p:spPr>
          <a:xfrm>
            <a:off x="475650" y="3150988"/>
            <a:ext cx="81927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Proxima Nova"/>
                <a:ea typeface="Proxima Nova"/>
                <a:cs typeface="Proxima Nova"/>
                <a:sym typeface="Proxima Nova"/>
              </a:rPr>
              <a:t>International Conference on Complex Networks, 2021</a:t>
            </a:r>
            <a:endParaRPr b="1" dirty="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SPA - Spreading Activation Models</a:t>
            </a:r>
            <a:endParaRPr/>
          </a:p>
        </p:txBody>
      </p:sp>
      <p:sp>
        <p:nvSpPr>
          <p:cNvPr id="134" name="Google Shape;134;p23"/>
          <p:cNvSpPr txBox="1">
            <a:spLocks noGrp="1"/>
          </p:cNvSpPr>
          <p:nvPr>
            <p:ph type="body" idx="1"/>
          </p:nvPr>
        </p:nvSpPr>
        <p:spPr>
          <a:xfrm>
            <a:off x="0" y="1017725"/>
            <a:ext cx="6105300" cy="3856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SPA is an iterative process; given a directed weighted graph G = (V, E) , it starts with a few nodes as seed nodes that are initialized with some initial energy.</a:t>
            </a:r>
            <a:endParaRPr/>
          </a:p>
          <a:p>
            <a:pPr marL="457200" lvl="0" indent="-342900" algn="l" rtl="0">
              <a:spcBef>
                <a:spcPts val="0"/>
              </a:spcBef>
              <a:spcAft>
                <a:spcPts val="0"/>
              </a:spcAft>
              <a:buSzPts val="1800"/>
              <a:buChar char="●"/>
            </a:pPr>
            <a:r>
              <a:rPr lang="en"/>
              <a:t>In every iteration, each activated node passes a fraction of its energy to its directed neighbors, that is determined by the dissipation factor and the edge weight.</a:t>
            </a:r>
            <a:endParaRPr/>
          </a:p>
          <a:p>
            <a:pPr marL="457200" lvl="0" indent="-342900" algn="l" rtl="0">
              <a:spcBef>
                <a:spcPts val="0"/>
              </a:spcBef>
              <a:spcAft>
                <a:spcPts val="0"/>
              </a:spcAft>
              <a:buSzPts val="1800"/>
              <a:buChar char="●"/>
            </a:pPr>
            <a:r>
              <a:rPr lang="en"/>
              <a:t>A node is activated when it’s total energy received goes above a threshold. The process terminates when no new nodes are activated, or a steady activation state with respect to some delta is reached, or when a maximum number of iterations is exceeded.</a:t>
            </a:r>
            <a:endParaRPr/>
          </a:p>
        </p:txBody>
      </p:sp>
      <p:pic>
        <p:nvPicPr>
          <p:cNvPr id="135" name="Google Shape;135;p23"/>
          <p:cNvPicPr preferRelativeResize="0"/>
          <p:nvPr/>
        </p:nvPicPr>
        <p:blipFill>
          <a:blip r:embed="rId3">
            <a:alphaModFix/>
          </a:blip>
          <a:stretch>
            <a:fillRect/>
          </a:stretch>
        </p:blipFill>
        <p:spPr>
          <a:xfrm>
            <a:off x="6562325" y="1152475"/>
            <a:ext cx="2422200" cy="2531280"/>
          </a:xfrm>
          <a:prstGeom prst="rect">
            <a:avLst/>
          </a:prstGeom>
          <a:noFill/>
          <a:ln>
            <a:noFill/>
          </a:ln>
        </p:spPr>
      </p:pic>
      <p:sp>
        <p:nvSpPr>
          <p:cNvPr id="136" name="Google Shape;136;p23"/>
          <p:cNvSpPr txBox="1"/>
          <p:nvPr/>
        </p:nvSpPr>
        <p:spPr>
          <a:xfrm>
            <a:off x="6537275" y="3855850"/>
            <a:ext cx="2422200" cy="8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Proxima Nova"/>
                <a:ea typeface="Proxima Nova"/>
                <a:cs typeface="Proxima Nova"/>
                <a:sym typeface="Proxima Nova"/>
              </a:rPr>
              <a:t>In this example, spreading activation originated at node 1 which has an initial activation value of 1.0 (100%). Each link has the same weight value of 0.9. The decay factor was 0.85. Four cycles of spreading activation have occurred. Color hue and saturation indicate different activation values. [13]</a:t>
            </a:r>
            <a:endParaRPr sz="800">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C62C-40C5-8019-03ED-975C650C85FE}"/>
              </a:ext>
            </a:extLst>
          </p:cNvPr>
          <p:cNvSpPr>
            <a:spLocks noGrp="1"/>
          </p:cNvSpPr>
          <p:nvPr>
            <p:ph type="title"/>
          </p:nvPr>
        </p:nvSpPr>
        <p:spPr/>
        <p:txBody>
          <a:bodyPr/>
          <a:lstStyle/>
          <a:p>
            <a:r>
              <a:rPr lang="en-US" dirty="0"/>
              <a:t>Evaluation Metrics</a:t>
            </a:r>
          </a:p>
        </p:txBody>
      </p:sp>
      <p:sp>
        <p:nvSpPr>
          <p:cNvPr id="3" name="Text Placeholder 2">
            <a:extLst>
              <a:ext uri="{FF2B5EF4-FFF2-40B4-BE49-F238E27FC236}">
                <a16:creationId xmlns:a16="http://schemas.microsoft.com/office/drawing/2014/main" id="{EAE8C2E9-7B58-E780-0A6C-65126D861868}"/>
              </a:ext>
            </a:extLst>
          </p:cNvPr>
          <p:cNvSpPr>
            <a:spLocks noGrp="1"/>
          </p:cNvSpPr>
          <p:nvPr>
            <p:ph type="body" idx="1"/>
          </p:nvPr>
        </p:nvSpPr>
        <p:spPr/>
        <p:txBody>
          <a:bodyPr/>
          <a:lstStyle/>
          <a:p>
            <a:r>
              <a:rPr lang="en-US" dirty="0"/>
              <a:t>For prediction set {A} and Ground truth set {B}, we measure two metrics</a:t>
            </a:r>
          </a:p>
          <a:p>
            <a:r>
              <a:rPr lang="en-US" dirty="0"/>
              <a:t>Precision</a:t>
            </a:r>
          </a:p>
          <a:p>
            <a:pPr lvl="1"/>
            <a:endParaRPr lang="en-US" dirty="0"/>
          </a:p>
          <a:p>
            <a:r>
              <a:rPr lang="en-US" dirty="0"/>
              <a:t>Jaccard Coefficient</a:t>
            </a:r>
          </a:p>
        </p:txBody>
      </p:sp>
      <p:pic>
        <p:nvPicPr>
          <p:cNvPr id="4" name="Picture 3">
            <a:extLst>
              <a:ext uri="{FF2B5EF4-FFF2-40B4-BE49-F238E27FC236}">
                <a16:creationId xmlns:a16="http://schemas.microsoft.com/office/drawing/2014/main" id="{CC666B15-EE98-4331-E3E3-48AC9576BE19}"/>
              </a:ext>
            </a:extLst>
          </p:cNvPr>
          <p:cNvPicPr>
            <a:picLocks noChangeAspect="1"/>
          </p:cNvPicPr>
          <p:nvPr/>
        </p:nvPicPr>
        <p:blipFill>
          <a:blip r:embed="rId2"/>
          <a:stretch>
            <a:fillRect/>
          </a:stretch>
        </p:blipFill>
        <p:spPr>
          <a:xfrm>
            <a:off x="1895742" y="1810640"/>
            <a:ext cx="1524000" cy="342900"/>
          </a:xfrm>
          <a:prstGeom prst="rect">
            <a:avLst/>
          </a:prstGeom>
        </p:spPr>
      </p:pic>
      <p:pic>
        <p:nvPicPr>
          <p:cNvPr id="5" name="Picture 4">
            <a:extLst>
              <a:ext uri="{FF2B5EF4-FFF2-40B4-BE49-F238E27FC236}">
                <a16:creationId xmlns:a16="http://schemas.microsoft.com/office/drawing/2014/main" id="{C21589AE-BCB7-391D-C63A-4A62402C1A53}"/>
              </a:ext>
            </a:extLst>
          </p:cNvPr>
          <p:cNvPicPr>
            <a:picLocks noChangeAspect="1"/>
          </p:cNvPicPr>
          <p:nvPr/>
        </p:nvPicPr>
        <p:blipFill>
          <a:blip r:embed="rId3"/>
          <a:stretch>
            <a:fillRect/>
          </a:stretch>
        </p:blipFill>
        <p:spPr>
          <a:xfrm>
            <a:off x="1959420" y="2811705"/>
            <a:ext cx="1892300" cy="444500"/>
          </a:xfrm>
          <a:prstGeom prst="rect">
            <a:avLst/>
          </a:prstGeom>
        </p:spPr>
      </p:pic>
    </p:spTree>
    <p:extLst>
      <p:ext uri="{BB962C8B-B14F-4D97-AF65-F5344CB8AC3E}">
        <p14:creationId xmlns:p14="http://schemas.microsoft.com/office/powerpoint/2010/main" val="2648777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the model parameters for traditional SPA</a:t>
            </a:r>
            <a:endParaRPr/>
          </a:p>
        </p:txBody>
      </p:sp>
      <p:sp>
        <p:nvSpPr>
          <p:cNvPr id="142" name="Google Shape;142;p2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Decay Factor Selection :</a:t>
            </a:r>
            <a:r>
              <a:rPr lang="en"/>
              <a:t> The decay factor d determines how much energy a node allows to flow in the system. We vary d as 0.1, 0.3, 0.5 and 0.7 </a:t>
            </a:r>
            <a:endParaRPr/>
          </a:p>
          <a:p>
            <a:pPr marL="0" lvl="0" indent="0" algn="l" rtl="0">
              <a:spcBef>
                <a:spcPts val="1600"/>
              </a:spcBef>
              <a:spcAft>
                <a:spcPts val="1600"/>
              </a:spcAft>
              <a:buNone/>
            </a:pPr>
            <a:r>
              <a:rPr lang="en" b="1"/>
              <a:t>Seed User Selection : </a:t>
            </a:r>
            <a:r>
              <a:rPr lang="en"/>
              <a:t>We pick users from the time segment T1, who have a percentage of hateful tweets greater than 50%</a:t>
            </a:r>
            <a:endParaRPr/>
          </a:p>
        </p:txBody>
      </p:sp>
      <p:graphicFrame>
        <p:nvGraphicFramePr>
          <p:cNvPr id="143" name="Google Shape;143;p24"/>
          <p:cNvGraphicFramePr/>
          <p:nvPr/>
        </p:nvGraphicFramePr>
        <p:xfrm>
          <a:off x="4572000" y="1490638"/>
          <a:ext cx="4310775" cy="2162225"/>
        </p:xfrm>
        <a:graphic>
          <a:graphicData uri="http://schemas.openxmlformats.org/drawingml/2006/table">
            <a:tbl>
              <a:tblPr>
                <a:noFill/>
                <a:tableStyleId>{DCA48411-0E7D-48D8-B1B1-57F17096BC80}</a:tableStyleId>
              </a:tblPr>
              <a:tblGrid>
                <a:gridCol w="478975">
                  <a:extLst>
                    <a:ext uri="{9D8B030D-6E8A-4147-A177-3AD203B41FA5}">
                      <a16:colId xmlns:a16="http://schemas.microsoft.com/office/drawing/2014/main" val="20000"/>
                    </a:ext>
                  </a:extLst>
                </a:gridCol>
                <a:gridCol w="478975">
                  <a:extLst>
                    <a:ext uri="{9D8B030D-6E8A-4147-A177-3AD203B41FA5}">
                      <a16:colId xmlns:a16="http://schemas.microsoft.com/office/drawing/2014/main" val="20001"/>
                    </a:ext>
                  </a:extLst>
                </a:gridCol>
                <a:gridCol w="478975">
                  <a:extLst>
                    <a:ext uri="{9D8B030D-6E8A-4147-A177-3AD203B41FA5}">
                      <a16:colId xmlns:a16="http://schemas.microsoft.com/office/drawing/2014/main" val="20002"/>
                    </a:ext>
                  </a:extLst>
                </a:gridCol>
                <a:gridCol w="478975">
                  <a:extLst>
                    <a:ext uri="{9D8B030D-6E8A-4147-A177-3AD203B41FA5}">
                      <a16:colId xmlns:a16="http://schemas.microsoft.com/office/drawing/2014/main" val="20003"/>
                    </a:ext>
                  </a:extLst>
                </a:gridCol>
                <a:gridCol w="478975">
                  <a:extLst>
                    <a:ext uri="{9D8B030D-6E8A-4147-A177-3AD203B41FA5}">
                      <a16:colId xmlns:a16="http://schemas.microsoft.com/office/drawing/2014/main" val="20004"/>
                    </a:ext>
                  </a:extLst>
                </a:gridCol>
                <a:gridCol w="478975">
                  <a:extLst>
                    <a:ext uri="{9D8B030D-6E8A-4147-A177-3AD203B41FA5}">
                      <a16:colId xmlns:a16="http://schemas.microsoft.com/office/drawing/2014/main" val="20005"/>
                    </a:ext>
                  </a:extLst>
                </a:gridCol>
                <a:gridCol w="478975">
                  <a:extLst>
                    <a:ext uri="{9D8B030D-6E8A-4147-A177-3AD203B41FA5}">
                      <a16:colId xmlns:a16="http://schemas.microsoft.com/office/drawing/2014/main" val="20006"/>
                    </a:ext>
                  </a:extLst>
                </a:gridCol>
                <a:gridCol w="478975">
                  <a:extLst>
                    <a:ext uri="{9D8B030D-6E8A-4147-A177-3AD203B41FA5}">
                      <a16:colId xmlns:a16="http://schemas.microsoft.com/office/drawing/2014/main" val="20007"/>
                    </a:ext>
                  </a:extLst>
                </a:gridCol>
                <a:gridCol w="478975">
                  <a:extLst>
                    <a:ext uri="{9D8B030D-6E8A-4147-A177-3AD203B41FA5}">
                      <a16:colId xmlns:a16="http://schemas.microsoft.com/office/drawing/2014/main" val="20008"/>
                    </a:ext>
                  </a:extLst>
                </a:gridCol>
              </a:tblGrid>
              <a:tr h="442725">
                <a:tc>
                  <a:txBody>
                    <a:bodyPr/>
                    <a:lstStyle/>
                    <a:p>
                      <a:pPr marL="0" lvl="0" indent="0" algn="l" rtl="0">
                        <a:spcBef>
                          <a:spcPts val="0"/>
                        </a:spcBef>
                        <a:spcAft>
                          <a:spcPts val="0"/>
                        </a:spcAft>
                        <a:buNone/>
                      </a:pPr>
                      <a:r>
                        <a:rPr lang="en" sz="1000" b="1"/>
                        <a:t>d</a:t>
                      </a:r>
                      <a:endParaRPr sz="1000" b="1"/>
                    </a:p>
                  </a:txBody>
                  <a:tcPr marL="91425" marR="91425" marT="91425" marB="91425">
                    <a:solidFill>
                      <a:schemeClr val="lt2"/>
                    </a:solidFill>
                  </a:tcPr>
                </a:tc>
                <a:tc gridSpan="4">
                  <a:txBody>
                    <a:bodyPr/>
                    <a:lstStyle/>
                    <a:p>
                      <a:pPr marL="0" lvl="0" indent="0" algn="l" rtl="0">
                        <a:spcBef>
                          <a:spcPts val="0"/>
                        </a:spcBef>
                        <a:spcAft>
                          <a:spcPts val="0"/>
                        </a:spcAft>
                        <a:buNone/>
                      </a:pPr>
                      <a:r>
                        <a:rPr lang="en" sz="1000" b="1" dirty="0"/>
                        <a:t>Precision</a:t>
                      </a:r>
                      <a:endParaRPr sz="1000" b="1" dirty="0"/>
                    </a:p>
                  </a:txBody>
                  <a:tcPr marL="91425" marR="91425" marT="91425" marB="91425">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l" rtl="0">
                        <a:spcBef>
                          <a:spcPts val="0"/>
                        </a:spcBef>
                        <a:spcAft>
                          <a:spcPts val="0"/>
                        </a:spcAft>
                        <a:buNone/>
                      </a:pPr>
                      <a:r>
                        <a:rPr lang="en" sz="1000" b="1"/>
                        <a:t>Jac</a:t>
                      </a:r>
                      <a:endParaRPr sz="1000" b="1"/>
                    </a:p>
                  </a:txBody>
                  <a:tcPr marL="91425" marR="91425" marT="91425" marB="91425">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3900">
                <a:tc>
                  <a:txBody>
                    <a:bodyPr/>
                    <a:lstStyle/>
                    <a:p>
                      <a:pPr marL="0" lvl="0" indent="0" algn="l" rtl="0">
                        <a:spcBef>
                          <a:spcPts val="0"/>
                        </a:spcBef>
                        <a:spcAft>
                          <a:spcPts val="0"/>
                        </a:spcAft>
                        <a:buNone/>
                      </a:pPr>
                      <a:r>
                        <a:rPr lang="en" sz="1000" b="1"/>
                        <a:t>% </a:t>
                      </a:r>
                      <a:endParaRPr sz="1000" b="1"/>
                    </a:p>
                  </a:txBody>
                  <a:tcPr marL="91425" marR="91425" marT="91425" marB="91425">
                    <a:solidFill>
                      <a:srgbClr val="4A86E8"/>
                    </a:solidFill>
                  </a:tcPr>
                </a:tc>
                <a:tc>
                  <a:txBody>
                    <a:bodyPr/>
                    <a:lstStyle/>
                    <a:p>
                      <a:pPr marL="0" lvl="0" indent="0" algn="l" rtl="0">
                        <a:spcBef>
                          <a:spcPts val="0"/>
                        </a:spcBef>
                        <a:spcAft>
                          <a:spcPts val="0"/>
                        </a:spcAft>
                        <a:buNone/>
                      </a:pPr>
                      <a:r>
                        <a:rPr lang="en" sz="1000" b="1"/>
                        <a:t>10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20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30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40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10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20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30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tc>
                  <a:txBody>
                    <a:bodyPr/>
                    <a:lstStyle/>
                    <a:p>
                      <a:pPr marL="0" lvl="0" indent="0" algn="l" rtl="0">
                        <a:spcBef>
                          <a:spcPts val="0"/>
                        </a:spcBef>
                        <a:spcAft>
                          <a:spcPts val="0"/>
                        </a:spcAft>
                        <a:buNone/>
                      </a:pPr>
                      <a:r>
                        <a:rPr lang="en" sz="1000" b="1"/>
                        <a:t>40</a:t>
                      </a:r>
                      <a:endParaRPr sz="1000" b="1"/>
                    </a:p>
                  </a:txBody>
                  <a:tcPr marL="91425" marR="91425" marT="91425" marB="91425">
                    <a:lnB w="12700" cap="flat" cmpd="sng">
                      <a:solidFill>
                        <a:srgbClr val="000000"/>
                      </a:solidFill>
                      <a:prstDash val="solid"/>
                      <a:round/>
                      <a:headEnd type="none" w="sm" len="sm"/>
                      <a:tailEnd type="none" w="sm" len="sm"/>
                    </a:lnB>
                    <a:solidFill>
                      <a:srgbClr val="4A86E8"/>
                    </a:solidFill>
                  </a:tcPr>
                </a:tc>
                <a:extLst>
                  <a:ext uri="{0D108BD9-81ED-4DB2-BD59-A6C34878D82A}">
                    <a16:rowId xmlns:a16="http://schemas.microsoft.com/office/drawing/2014/main" val="10001"/>
                  </a:ext>
                </a:extLst>
              </a:tr>
              <a:tr h="343900">
                <a:tc>
                  <a:txBody>
                    <a:bodyPr/>
                    <a:lstStyle/>
                    <a:p>
                      <a:pPr marL="0" lvl="0" indent="0" algn="l" rtl="0">
                        <a:spcBef>
                          <a:spcPts val="0"/>
                        </a:spcBef>
                        <a:spcAft>
                          <a:spcPts val="0"/>
                        </a:spcAft>
                        <a:buNone/>
                      </a:pPr>
                      <a:r>
                        <a:rPr lang="en" sz="1000" b="1"/>
                        <a:t>0.1</a:t>
                      </a:r>
                      <a:endParaRPr sz="1000" b="1"/>
                    </a:p>
                  </a:txBody>
                  <a:tcPr marL="91425" marR="91425" marT="91425" marB="91425">
                    <a:lnR w="12700" cap="flat" cmpd="sng">
                      <a:solidFill>
                        <a:srgbClr val="000000"/>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900"/>
                        <a:t>0.2628</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0.3629</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0.4424</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0.5200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0.1512</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0.2216</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0.2840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0.3514</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3900">
                <a:tc>
                  <a:txBody>
                    <a:bodyPr/>
                    <a:lstStyle/>
                    <a:p>
                      <a:pPr marL="0" lvl="0" indent="0" algn="l" rtl="0">
                        <a:spcBef>
                          <a:spcPts val="0"/>
                        </a:spcBef>
                        <a:spcAft>
                          <a:spcPts val="0"/>
                        </a:spcAft>
                        <a:buNone/>
                      </a:pPr>
                      <a:r>
                        <a:rPr lang="en" sz="1000" b="1"/>
                        <a:t>0.3</a:t>
                      </a:r>
                      <a:endParaRPr sz="1000" b="1"/>
                    </a:p>
                  </a:txBody>
                  <a:tcPr marL="91425" marR="91425" marT="91425" marB="91425">
                    <a:lnR w="12700" cap="flat" cmpd="sng">
                      <a:solidFill>
                        <a:srgbClr val="000000"/>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900"/>
                        <a:t>0.2324</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0.3379</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0.4222</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0.5041</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0.1315</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0.2033</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0.2674</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0.3370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43900">
                <a:tc>
                  <a:txBody>
                    <a:bodyPr/>
                    <a:lstStyle/>
                    <a:p>
                      <a:pPr marL="0" lvl="0" indent="0" algn="l" rtl="0">
                        <a:spcBef>
                          <a:spcPts val="0"/>
                        </a:spcBef>
                        <a:spcAft>
                          <a:spcPts val="0"/>
                        </a:spcAft>
                        <a:buNone/>
                      </a:pPr>
                      <a:r>
                        <a:rPr lang="en" sz="1000" b="1"/>
                        <a:t>0.5</a:t>
                      </a:r>
                      <a:endParaRPr sz="1000" b="1"/>
                    </a:p>
                  </a:txBody>
                  <a:tcPr marL="91425" marR="91425" marT="91425" marB="91425">
                    <a:lnR w="12700" cap="flat" cmpd="sng">
                      <a:solidFill>
                        <a:srgbClr val="000000"/>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900"/>
                        <a:t>0.1782</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0.2974</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0.3919</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0.4813</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0.0980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0.1750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0.2437</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0.3170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43900">
                <a:tc>
                  <a:txBody>
                    <a:bodyPr/>
                    <a:lstStyle/>
                    <a:p>
                      <a:pPr marL="0" lvl="0" indent="0" algn="l" rtl="0">
                        <a:spcBef>
                          <a:spcPts val="0"/>
                        </a:spcBef>
                        <a:spcAft>
                          <a:spcPts val="0"/>
                        </a:spcAft>
                        <a:buNone/>
                      </a:pPr>
                      <a:r>
                        <a:rPr lang="en" sz="1000" b="1"/>
                        <a:t>0.7</a:t>
                      </a:r>
                      <a:endParaRPr sz="1000" b="1"/>
                    </a:p>
                  </a:txBody>
                  <a:tcPr marL="91425" marR="91425" marT="91425" marB="91425">
                    <a:lnR w="12700" cap="flat" cmpd="sng">
                      <a:solidFill>
                        <a:srgbClr val="000000"/>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n" sz="900"/>
                        <a:t>0.134</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0.2533</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0.3537</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0.4530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0.0718</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0.1450</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0.2145</a:t>
                      </a:r>
                      <a:endParaRPr sz="9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0.2929</a:t>
                      </a:r>
                      <a:endParaRPr sz="9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Modelling </a:t>
            </a:r>
            <a:endParaRPr/>
          </a:p>
        </p:txBody>
      </p:sp>
      <p:sp>
        <p:nvSpPr>
          <p:cNvPr id="149" name="Google Shape;149;p25"/>
          <p:cNvSpPr txBox="1">
            <a:spLocks noGrp="1"/>
          </p:cNvSpPr>
          <p:nvPr>
            <p:ph type="body" idx="1"/>
          </p:nvPr>
        </p:nvSpPr>
        <p:spPr>
          <a:xfrm>
            <a:off x="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We use a latent topic detection technique called LDA to detect the latent topics present in a tweet. </a:t>
            </a:r>
            <a:endParaRPr dirty="0"/>
          </a:p>
          <a:p>
            <a:pPr marL="457200" lvl="0" indent="-342900" algn="l" rtl="0">
              <a:spcBef>
                <a:spcPts val="0"/>
              </a:spcBef>
              <a:spcAft>
                <a:spcPts val="0"/>
              </a:spcAft>
              <a:buSzPts val="1800"/>
              <a:buChar char="●"/>
            </a:pPr>
            <a:r>
              <a:rPr lang="en" dirty="0"/>
              <a:t>We explore two variants of sampling for LDA, a) variational Bayes sampling method and b) Gibbs Sampling. </a:t>
            </a:r>
            <a:endParaRPr dirty="0"/>
          </a:p>
          <a:p>
            <a:pPr marL="457200" lvl="0" indent="-342900" algn="l" rtl="0">
              <a:spcBef>
                <a:spcPts val="0"/>
              </a:spcBef>
              <a:spcAft>
                <a:spcPts val="0"/>
              </a:spcAft>
              <a:buSzPts val="1800"/>
              <a:buChar char="●"/>
            </a:pPr>
            <a:r>
              <a:rPr lang="en" dirty="0"/>
              <a:t>Due to tweets being short in length and large in number, scaling of LDA to detect topics where every tweet is treated as one document is very challenging. </a:t>
            </a:r>
            <a:endParaRPr dirty="0"/>
          </a:p>
          <a:p>
            <a:pPr marL="457200" lvl="0" indent="-342900" algn="l" rtl="0">
              <a:spcBef>
                <a:spcPts val="0"/>
              </a:spcBef>
              <a:spcAft>
                <a:spcPts val="0"/>
              </a:spcAft>
              <a:buSzPts val="1800"/>
              <a:buChar char="●"/>
            </a:pPr>
            <a:r>
              <a:rPr lang="en" dirty="0"/>
              <a:t>Therefore, we create one document per user by concatenating all his posts, which includes tweets, retweets and quotes to obtain a topic affinity vector for each document (or user).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Modelling Results</a:t>
            </a:r>
            <a:endParaRPr/>
          </a:p>
        </p:txBody>
      </p:sp>
      <p:sp>
        <p:nvSpPr>
          <p:cNvPr id="155" name="Google Shape;155;p26"/>
          <p:cNvSpPr txBox="1">
            <a:spLocks noGrp="1"/>
          </p:cNvSpPr>
          <p:nvPr>
            <p:ph type="body" idx="1"/>
          </p:nvPr>
        </p:nvSpPr>
        <p:spPr>
          <a:xfrm>
            <a:off x="0" y="1145225"/>
            <a:ext cx="8520600" cy="386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order to select α and the number of topics, we perform a grid search where we vary alpha between 0.1 and 0.01 and the number of topics from 6 to 12. The number of iterations for each run is 500. We update the alpha and beta parameters every 10th iteration.</a:t>
            </a:r>
            <a:endParaRPr/>
          </a:p>
          <a:p>
            <a:pPr marL="457200" lvl="0" indent="-342900" algn="l" rtl="0">
              <a:spcBef>
                <a:spcPts val="0"/>
              </a:spcBef>
              <a:spcAft>
                <a:spcPts val="0"/>
              </a:spcAft>
              <a:buSzPts val="1800"/>
              <a:buChar char="●"/>
            </a:pPr>
            <a:r>
              <a:rPr lang="en"/>
              <a:t>We experiment with large numbers such as 15 and 20 but observe that the produced topics have relatively less coherence and a high overlap as compared to a smaller number of topics. Hence, we vary the number of topics from 7 to 10 as 7, 8 and 10.</a:t>
            </a:r>
            <a:endParaRPr/>
          </a:p>
          <a:p>
            <a:pPr marL="457200" lvl="0" indent="-342900" algn="l" rtl="0">
              <a:spcBef>
                <a:spcPts val="0"/>
              </a:spcBef>
              <a:spcAft>
                <a:spcPts val="0"/>
              </a:spcAft>
              <a:buSzPts val="1800"/>
              <a:buChar char="●"/>
            </a:pPr>
            <a:r>
              <a:rPr lang="en"/>
              <a:t>We find that the best performing topic model, which has both a high coherence score and the least number of overlapping topics, is when α = 0.1 and number of topics equal to 8.</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TopSPA</a:t>
            </a:r>
            <a:endParaRPr/>
          </a:p>
        </p:txBody>
      </p:sp>
      <p:sp>
        <p:nvSpPr>
          <p:cNvPr id="167" name="Google Shape;16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Hate has multiple forms as mentioned earlier. We </a:t>
            </a:r>
            <a:r>
              <a:rPr lang="en" dirty="0" err="1"/>
              <a:t>hypothesise</a:t>
            </a:r>
            <a:r>
              <a:rPr lang="en" dirty="0"/>
              <a:t> that instead of modelling the spread of hate as a blanket category, we should model the spread of hate in a form that also factors in the topics/hate forms present in the hateful tweets. Therefore, we decide to borrow the existing </a:t>
            </a:r>
            <a:r>
              <a:rPr lang="en" dirty="0" err="1"/>
              <a:t>TopSPA</a:t>
            </a:r>
            <a:r>
              <a:rPr lang="en" dirty="0"/>
              <a:t> model  to model the spread of hateful tweets with respect to each topic. </a:t>
            </a:r>
            <a:endParaRPr dirty="0"/>
          </a:p>
          <a:p>
            <a:pPr marL="0" lvl="0" indent="0" algn="l" rtl="0">
              <a:spcBef>
                <a:spcPts val="1600"/>
              </a:spcBef>
              <a:spcAft>
                <a:spcPts val="1600"/>
              </a:spcAft>
              <a:buNone/>
            </a:pPr>
            <a:r>
              <a:rPr lang="en" dirty="0" err="1"/>
              <a:t>TopSPA</a:t>
            </a:r>
            <a:r>
              <a:rPr lang="en" dirty="0"/>
              <a:t> is an iterative process that is carried out per topic and the initial energy represents the initial affinity of the user to the topic. The total energy accumulated by a given vertex at the end of the process will indicate the topical information received.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Tuning the model parameters for modified TopSPA</a:t>
            </a:r>
            <a:endParaRPr/>
          </a:p>
        </p:txBody>
      </p:sp>
      <p:sp>
        <p:nvSpPr>
          <p:cNvPr id="173" name="Google Shape;17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Decay Factor Selection :</a:t>
            </a:r>
            <a:r>
              <a:rPr lang="en" dirty="0"/>
              <a:t> We hypothesize that hateful topics are different from regular topics. A hateful user with respect to a topic keeps retweeting/quoting the hateful tweets belonging to the topic. Therefore, we keep d constant for each node in our approach and experiment with multiple values of d to get better precision.  </a:t>
            </a:r>
            <a:endParaRPr dirty="0"/>
          </a:p>
          <a:p>
            <a:pPr marL="0" lvl="0" indent="0" algn="l" rtl="0">
              <a:spcBef>
                <a:spcPts val="1600"/>
              </a:spcBef>
              <a:spcAft>
                <a:spcPts val="1600"/>
              </a:spcAft>
              <a:buNone/>
            </a:pPr>
            <a:r>
              <a:rPr lang="en" b="1" dirty="0"/>
              <a:t>Seed User Selection : </a:t>
            </a:r>
            <a:r>
              <a:rPr lang="en" dirty="0"/>
              <a:t>Our seed user selection takes into account the nature of the topics from general public’s perspective. We keep the affinity threshold dynamic across the topics for selecting seed users. This helps in ensuring the topics which are widely discussed and not many users show very strong affinity, a suitable set of seed users is selected. The motivation to do so is derived from the distributions of user and tweets </a:t>
            </a:r>
            <a:r>
              <a:rPr lang="en" dirty="0" err="1"/>
              <a:t>w.r.t.</a:t>
            </a:r>
            <a:r>
              <a:rPr lang="en" dirty="0"/>
              <a:t> topic affinity as shown on the next slide.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336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Affinity of users and tweets with respect to the topics present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79" name="Google Shape;179;p30"/>
          <p:cNvPicPr preferRelativeResize="0"/>
          <p:nvPr/>
        </p:nvPicPr>
        <p:blipFill>
          <a:blip r:embed="rId3">
            <a:alphaModFix/>
          </a:blip>
          <a:stretch>
            <a:fillRect/>
          </a:stretch>
        </p:blipFill>
        <p:spPr>
          <a:xfrm>
            <a:off x="4470375" y="1726550"/>
            <a:ext cx="4216400" cy="2547900"/>
          </a:xfrm>
          <a:prstGeom prst="rect">
            <a:avLst/>
          </a:prstGeom>
          <a:noFill/>
          <a:ln>
            <a:noFill/>
          </a:ln>
        </p:spPr>
      </p:pic>
      <p:pic>
        <p:nvPicPr>
          <p:cNvPr id="180" name="Google Shape;180;p30"/>
          <p:cNvPicPr preferRelativeResize="0"/>
          <p:nvPr/>
        </p:nvPicPr>
        <p:blipFill>
          <a:blip r:embed="rId4">
            <a:alphaModFix/>
          </a:blip>
          <a:stretch>
            <a:fillRect/>
          </a:stretch>
        </p:blipFill>
        <p:spPr>
          <a:xfrm>
            <a:off x="311700" y="1726550"/>
            <a:ext cx="3890174" cy="254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Modified TopSPA Results</a:t>
            </a:r>
            <a:endParaRPr/>
          </a:p>
        </p:txBody>
      </p:sp>
      <p:sp>
        <p:nvSpPr>
          <p:cNvPr id="186" name="Google Shape;18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Initially, we select seed users with an uniform threshold of 0.5 with respect to the topic affinity for a user but we realize that a uniform threshold does not perform so well on a few topics. We discover that the number of seeds users in these topics are much less compare to the total users. We also find these topics are more generic in nature. </a:t>
            </a:r>
            <a:endParaRPr/>
          </a:p>
          <a:p>
            <a:pPr marL="0" lvl="0" indent="0" algn="l" rtl="0">
              <a:spcBef>
                <a:spcPts val="1600"/>
              </a:spcBef>
              <a:spcAft>
                <a:spcPts val="0"/>
              </a:spcAft>
              <a:buNone/>
            </a:pPr>
            <a:r>
              <a:rPr lang="en"/>
              <a:t>It is evident that many tweets show strong association with the topics 1, 6 and 8. Therefore, we decide to have a dynamic threshold for topic affinity, catering to each topic for seed user selection.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Modified TopSPA Results [Contd.]</a:t>
            </a:r>
            <a:endParaRPr/>
          </a:p>
        </p:txBody>
      </p:sp>
      <p:sp>
        <p:nvSpPr>
          <p:cNvPr id="192" name="Google Shape;192;p32"/>
          <p:cNvSpPr txBox="1">
            <a:spLocks noGrp="1"/>
          </p:cNvSpPr>
          <p:nvPr>
            <p:ph type="body" idx="1"/>
          </p:nvPr>
        </p:nvSpPr>
        <p:spPr>
          <a:xfrm>
            <a:off x="0" y="1152475"/>
            <a:ext cx="42603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compute dynamic affinity values for seed selection across multiple topics in such a way that we get a reasonable number (at least 5% of total users) of seed users. </a:t>
            </a:r>
            <a:endParaRPr/>
          </a:p>
          <a:p>
            <a:pPr marL="457200" lvl="0" indent="-342900" algn="l" rtl="0">
              <a:spcBef>
                <a:spcPts val="0"/>
              </a:spcBef>
              <a:spcAft>
                <a:spcPts val="0"/>
              </a:spcAft>
              <a:buSzPts val="1800"/>
              <a:buChar char="●"/>
            </a:pPr>
            <a:r>
              <a:rPr lang="en"/>
              <a:t>We also vary the decay factor d as 0.1 and 0.3 for the dynamic affinity values. </a:t>
            </a:r>
            <a:endParaRPr/>
          </a:p>
          <a:p>
            <a:pPr marL="457200" lvl="0" indent="-342900" algn="l" rtl="0">
              <a:spcBef>
                <a:spcPts val="0"/>
              </a:spcBef>
              <a:spcAft>
                <a:spcPts val="0"/>
              </a:spcAft>
              <a:buSzPts val="1800"/>
              <a:buChar char="●"/>
            </a:pPr>
            <a:r>
              <a:rPr lang="en"/>
              <a:t>We see that TopSPA also gives best results for lower values of 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93" name="Google Shape;193;p32"/>
          <p:cNvPicPr preferRelativeResize="0"/>
          <p:nvPr/>
        </p:nvPicPr>
        <p:blipFill>
          <a:blip r:embed="rId3">
            <a:alphaModFix/>
          </a:blip>
          <a:stretch>
            <a:fillRect/>
          </a:stretch>
        </p:blipFill>
        <p:spPr>
          <a:xfrm>
            <a:off x="5051625" y="1152475"/>
            <a:ext cx="3562599" cy="1805300"/>
          </a:xfrm>
          <a:prstGeom prst="rect">
            <a:avLst/>
          </a:prstGeom>
          <a:noFill/>
          <a:ln>
            <a:noFill/>
          </a:ln>
        </p:spPr>
      </p:pic>
      <p:pic>
        <p:nvPicPr>
          <p:cNvPr id="194" name="Google Shape;194;p32"/>
          <p:cNvPicPr preferRelativeResize="0"/>
          <p:nvPr/>
        </p:nvPicPr>
        <p:blipFill>
          <a:blip r:embed="rId4">
            <a:alphaModFix/>
          </a:blip>
          <a:stretch>
            <a:fillRect/>
          </a:stretch>
        </p:blipFill>
        <p:spPr>
          <a:xfrm>
            <a:off x="5051623" y="3151748"/>
            <a:ext cx="3562601" cy="18165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Hate Speech on Online Social Media : The Problem</a:t>
            </a: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Online Social Media platforms are excessively being used for the dissemination of Hateful content. </a:t>
            </a:r>
            <a:endParaRPr/>
          </a:p>
          <a:p>
            <a:pPr marL="0" lvl="0" indent="0" algn="l" rtl="0">
              <a:spcBef>
                <a:spcPts val="1600"/>
              </a:spcBef>
              <a:spcAft>
                <a:spcPts val="0"/>
              </a:spcAft>
              <a:buNone/>
            </a:pPr>
            <a:r>
              <a:rPr lang="en"/>
              <a:t>The cycle of creation, propagation, and consumption of Hate Speech has to be intervened upon to mitigate its adverse effects. </a:t>
            </a:r>
            <a:endParaRPr/>
          </a:p>
          <a:p>
            <a:pPr marL="0" lvl="0" indent="0" algn="l" rtl="0">
              <a:spcBef>
                <a:spcPts val="1600"/>
              </a:spcBef>
              <a:spcAft>
                <a:spcPts val="0"/>
              </a:spcAft>
              <a:buNone/>
            </a:pPr>
            <a:r>
              <a:rPr lang="en"/>
              <a:t>Hate Speech, by definition, is a targeted attack towards a person or group’s identity, cultural or political sentiment, and the ideas or opinions they resonate with. </a:t>
            </a:r>
            <a:endParaRPr/>
          </a:p>
          <a:p>
            <a:pPr marL="0" lvl="0" indent="0" algn="l" rtl="0">
              <a:spcBef>
                <a:spcPts val="1600"/>
              </a:spcBef>
              <a:spcAft>
                <a:spcPts val="1600"/>
              </a:spcAft>
              <a:buNone/>
            </a:pPr>
            <a:r>
              <a:rPr lang="en"/>
              <a:t>Hate, further, is not a blanket category, and exists </a:t>
            </a:r>
            <a:r>
              <a:rPr lang="en" i="1"/>
              <a:t>parallely</a:t>
            </a:r>
            <a:r>
              <a:rPr lang="en"/>
              <a:t> through intertwining of several forms. These forms may be categorized as Racism, Xenophobia, etc.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Discussions</a:t>
            </a:r>
            <a:endParaRPr/>
          </a:p>
        </p:txBody>
      </p:sp>
      <p:sp>
        <p:nvSpPr>
          <p:cNvPr id="200" name="Google Shape;200;p33"/>
          <p:cNvSpPr txBox="1">
            <a:spLocks noGrp="1"/>
          </p:cNvSpPr>
          <p:nvPr>
            <p:ph type="body" idx="1"/>
          </p:nvPr>
        </p:nvSpPr>
        <p:spPr>
          <a:xfrm>
            <a:off x="0" y="1017725"/>
            <a:ext cx="8832300" cy="3869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Most of the existing works on hate speech detection use hate as a singular category. We find that not to be true and observe that hate is a combination of different forms targeting different subjects.</a:t>
            </a:r>
            <a:endParaRPr dirty="0"/>
          </a:p>
          <a:p>
            <a:pPr marL="457200" lvl="0" indent="-342900" algn="l" rtl="0">
              <a:spcBef>
                <a:spcPts val="0"/>
              </a:spcBef>
              <a:spcAft>
                <a:spcPts val="0"/>
              </a:spcAft>
              <a:buSzPts val="1800"/>
              <a:buChar char="●"/>
            </a:pPr>
            <a:r>
              <a:rPr lang="en" dirty="0"/>
              <a:t>Though keeping d constant in our experiments gives us better results on our dataset, experimenting with dynamic values of d that incorporate user information such as receptiveness to different forms of hate, how active a user is in the network and modelling external factors is an important area to explore.</a:t>
            </a:r>
            <a:endParaRPr dirty="0"/>
          </a:p>
          <a:p>
            <a:pPr marL="457200" lvl="0" indent="-342900" algn="l" rtl="0">
              <a:spcBef>
                <a:spcPts val="0"/>
              </a:spcBef>
              <a:spcAft>
                <a:spcPts val="0"/>
              </a:spcAft>
              <a:buSzPts val="1800"/>
              <a:buChar char="●"/>
            </a:pPr>
            <a:r>
              <a:rPr lang="en" dirty="0"/>
              <a:t>Topic modelling on hateful tweets shows us the different topics present in a primarily hateful discourse. We observe topics which can be tagged as relating to politics, hate against race, against women and xenophobia. We tag these topics by the top words that appear in these topics. A better approach can be to use deep learning models to train a multi-label classifier to validate these findings.</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Approaches to tackle the problem [Contd.]</a:t>
            </a:r>
            <a:endParaRPr/>
          </a:p>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spcBef>
                <a:spcPts val="1600"/>
              </a:spcBef>
              <a:buNone/>
            </a:pPr>
            <a:r>
              <a:rPr lang="en" dirty="0"/>
              <a:t>Ribeiro et al. [10] find that instead of the general assumption that hateful users are alone, they are actually central in their social network. </a:t>
            </a:r>
          </a:p>
          <a:p>
            <a:pPr marL="0" lvl="0" indent="0" algn="l" rtl="0">
              <a:spcBef>
                <a:spcPts val="1600"/>
              </a:spcBef>
              <a:spcAft>
                <a:spcPts val="0"/>
              </a:spcAft>
              <a:buNone/>
            </a:pPr>
            <a:r>
              <a:rPr lang="en" dirty="0"/>
              <a:t>Mathew et al. [11] present a study of hate and </a:t>
            </a:r>
            <a:r>
              <a:rPr lang="en" dirty="0" err="1"/>
              <a:t>counterspeech</a:t>
            </a:r>
            <a:r>
              <a:rPr lang="en" dirty="0"/>
              <a:t> accounts on Twitter. </a:t>
            </a:r>
          </a:p>
          <a:p>
            <a:pPr marL="0" lvl="0" indent="0">
              <a:spcBef>
                <a:spcPts val="1600"/>
              </a:spcBef>
              <a:buNone/>
            </a:pPr>
            <a:r>
              <a:rPr lang="en" dirty="0"/>
              <a:t>Wu et al. [12] studies spread hateful content on Gab (</a:t>
            </a:r>
            <a:r>
              <a:rPr lang="en" dirty="0" err="1"/>
              <a:t>gab.com</a:t>
            </a:r>
            <a:r>
              <a:rPr lang="en" dirty="0"/>
              <a:t>), which hosts a multitude of hateful content. They find that hateful users in their dataset are very densely connected and are responsible for a significant number of posts generated in Gab, despite being small in number.</a:t>
            </a: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Proposition</a:t>
            </a:r>
            <a:endParaRPr dirty="0"/>
          </a:p>
        </p:txBody>
      </p:sp>
      <p:sp>
        <p:nvSpPr>
          <p:cNvPr id="85" name="Google Shape;85;p17"/>
          <p:cNvSpPr txBox="1">
            <a:spLocks noGrp="1"/>
          </p:cNvSpPr>
          <p:nvPr>
            <p:ph type="body" idx="1"/>
          </p:nvPr>
        </p:nvSpPr>
        <p:spPr>
          <a:xfrm>
            <a:off x="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We improve the existing classification of hateful tweets on the dataset used</a:t>
            </a:r>
            <a:endParaRPr dirty="0"/>
          </a:p>
          <a:p>
            <a:pPr marL="457200" lvl="0" indent="-342900" algn="l" rtl="0">
              <a:spcBef>
                <a:spcPts val="0"/>
              </a:spcBef>
              <a:spcAft>
                <a:spcPts val="0"/>
              </a:spcAft>
              <a:buSzPts val="1800"/>
              <a:buChar char="●"/>
            </a:pPr>
            <a:r>
              <a:rPr lang="en" dirty="0"/>
              <a:t>We propose SPA based model for capturing the influence of hateful users in turning other users hateful</a:t>
            </a:r>
            <a:endParaRPr dirty="0"/>
          </a:p>
          <a:p>
            <a:pPr marL="457200" lvl="0" indent="-342900" algn="l" rtl="0">
              <a:spcBef>
                <a:spcPts val="0"/>
              </a:spcBef>
              <a:spcAft>
                <a:spcPts val="0"/>
              </a:spcAft>
              <a:buSzPts val="1800"/>
              <a:buChar char="●"/>
            </a:pPr>
            <a:r>
              <a:rPr lang="en" dirty="0"/>
              <a:t>We analyze the topics present in the hateful tweets and observe interesting patterns</a:t>
            </a:r>
            <a:endParaRPr dirty="0"/>
          </a:p>
          <a:p>
            <a:pPr marL="457200" lvl="0" indent="-342900" algn="l" rtl="0">
              <a:spcBef>
                <a:spcPts val="0"/>
              </a:spcBef>
              <a:spcAft>
                <a:spcPts val="0"/>
              </a:spcAft>
              <a:buSzPts val="1800"/>
              <a:buChar char="●"/>
            </a:pPr>
            <a:r>
              <a:rPr lang="en" dirty="0"/>
              <a:t>We modify the existing </a:t>
            </a:r>
            <a:r>
              <a:rPr lang="en" dirty="0" err="1"/>
              <a:t>TopSPA</a:t>
            </a:r>
            <a:r>
              <a:rPr lang="en" dirty="0"/>
              <a:t> model to capture the spread of hateful tweets</a:t>
            </a:r>
            <a:endParaRPr dirty="0"/>
          </a:p>
          <a:p>
            <a:pPr marL="457200" lvl="0" indent="-342900" algn="l" rtl="0">
              <a:spcBef>
                <a:spcPts val="0"/>
              </a:spcBef>
              <a:spcAft>
                <a:spcPts val="0"/>
              </a:spcAft>
              <a:buSzPts val="1800"/>
              <a:buChar char="●"/>
            </a:pPr>
            <a:r>
              <a:rPr lang="en" dirty="0"/>
              <a:t>We empirically demonstrate that SPA based model captures the influence mechanism very well</a:t>
            </a:r>
            <a:endParaRPr dirty="0"/>
          </a:p>
          <a:p>
            <a:pPr marL="457200" lvl="0" indent="-342900" algn="l" rtl="0">
              <a:spcBef>
                <a:spcPts val="0"/>
              </a:spcBef>
              <a:spcAft>
                <a:spcPts val="0"/>
              </a:spcAft>
              <a:buSzPts val="1800"/>
              <a:buChar char="●"/>
            </a:pPr>
            <a:r>
              <a:rPr lang="en" dirty="0"/>
              <a:t>We also show that the modified </a:t>
            </a:r>
            <a:r>
              <a:rPr lang="en" dirty="0" err="1"/>
              <a:t>TopSPA</a:t>
            </a:r>
            <a:r>
              <a:rPr lang="en" dirty="0"/>
              <a:t> model accurately captures the spread of hateful tweets</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91" name="Google Shape;91;p18"/>
          <p:cNvSpPr txBox="1">
            <a:spLocks noGrp="1"/>
          </p:cNvSpPr>
          <p:nvPr>
            <p:ph type="body" idx="1"/>
          </p:nvPr>
        </p:nvSpPr>
        <p:spPr>
          <a:xfrm>
            <a:off x="0" y="115955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use the dataset provided by [10]. This dataset contains 200 most recent tweets of 100, 386 users, totaling to around 19M tweets. </a:t>
            </a:r>
            <a:endParaRPr/>
          </a:p>
          <a:p>
            <a:pPr marL="457200" lvl="0" indent="-342900" algn="l" rtl="0">
              <a:spcBef>
                <a:spcPts val="0"/>
              </a:spcBef>
              <a:spcAft>
                <a:spcPts val="0"/>
              </a:spcAft>
              <a:buSzPts val="1800"/>
              <a:buChar char="●"/>
            </a:pPr>
            <a:r>
              <a:rPr lang="en"/>
              <a:t>It also contains a retweet induced graph of the users with 2, 286, 592 directed edges. </a:t>
            </a:r>
            <a:endParaRPr/>
          </a:p>
          <a:p>
            <a:pPr marL="457200" lvl="0" indent="-342900" algn="l" rtl="0">
              <a:spcBef>
                <a:spcPts val="0"/>
              </a:spcBef>
              <a:spcAft>
                <a:spcPts val="0"/>
              </a:spcAft>
              <a:buSzPts val="1800"/>
              <a:buChar char="●"/>
            </a:pPr>
            <a:r>
              <a:rPr lang="en"/>
              <a:t>Out of the 100,386 users, labels (hateful or normal) are available for 4, 972 users, out of which 544 users are labelled as hateful and the rest as normal. </a:t>
            </a:r>
            <a:endParaRPr/>
          </a:p>
          <a:p>
            <a:pPr marL="457200" lvl="0" indent="-342900" algn="l" rtl="0">
              <a:spcBef>
                <a:spcPts val="0"/>
              </a:spcBef>
              <a:spcAft>
                <a:spcPts val="0"/>
              </a:spcAft>
              <a:buSzPts val="1800"/>
              <a:buChar char="●"/>
            </a:pPr>
            <a:r>
              <a:rPr lang="en"/>
              <a:t>Though the original dataset does not have labels for the tweet content, we use it for two reasons, a) it is the largest collection of users marked as hateful and b) it gives us an opportunity to analyse the retweet-induced graph structure.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89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Approach</a:t>
            </a:r>
            <a:endParaRPr/>
          </a:p>
        </p:txBody>
      </p:sp>
      <p:grpSp>
        <p:nvGrpSpPr>
          <p:cNvPr id="97" name="Google Shape;97;p19"/>
          <p:cNvGrpSpPr/>
          <p:nvPr/>
        </p:nvGrpSpPr>
        <p:grpSpPr>
          <a:xfrm>
            <a:off x="4362854" y="1115375"/>
            <a:ext cx="2153664" cy="3483050"/>
            <a:chOff x="5632317" y="1189775"/>
            <a:chExt cx="3305700" cy="3483050"/>
          </a:xfrm>
        </p:grpSpPr>
        <p:sp>
          <p:nvSpPr>
            <p:cNvPr id="98" name="Google Shape;98;p19"/>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Topic Modelling </a:t>
              </a:r>
              <a:endParaRPr>
                <a:solidFill>
                  <a:srgbClr val="FFFFFF"/>
                </a:solidFill>
                <a:latin typeface="Roboto"/>
                <a:ea typeface="Roboto"/>
                <a:cs typeface="Roboto"/>
                <a:sym typeface="Roboto"/>
              </a:endParaRPr>
            </a:p>
          </p:txBody>
        </p:sp>
        <p:sp>
          <p:nvSpPr>
            <p:cNvPr id="99" name="Google Shape;99;p1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Proxima Nova"/>
                  <a:ea typeface="Proxima Nova"/>
                  <a:cs typeface="Proxima Nova"/>
                  <a:sym typeface="Proxima Nova"/>
                </a:rPr>
                <a:t>Run a Topic Modelling Algorithm to obtain the latent topics in the tweets classified as hateful </a:t>
              </a:r>
              <a:endParaRPr sz="1200">
                <a:latin typeface="Proxima Nova"/>
                <a:ea typeface="Proxima Nova"/>
                <a:cs typeface="Proxima Nova"/>
                <a:sym typeface="Proxima Nova"/>
              </a:endParaRPr>
            </a:p>
          </p:txBody>
        </p:sp>
      </p:grpSp>
      <p:grpSp>
        <p:nvGrpSpPr>
          <p:cNvPr id="100" name="Google Shape;100;p19"/>
          <p:cNvGrpSpPr/>
          <p:nvPr/>
        </p:nvGrpSpPr>
        <p:grpSpPr>
          <a:xfrm>
            <a:off x="693400" y="1115589"/>
            <a:ext cx="2310805" cy="3482836"/>
            <a:chOff x="0" y="1189989"/>
            <a:chExt cx="3546900" cy="3482836"/>
          </a:xfrm>
        </p:grpSpPr>
        <p:sp>
          <p:nvSpPr>
            <p:cNvPr id="101" name="Google Shape;101;p19"/>
            <p:cNvSpPr/>
            <p:nvPr/>
          </p:nvSpPr>
          <p:spPr>
            <a:xfrm>
              <a:off x="0" y="1189989"/>
              <a:ext cx="35469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Classification</a:t>
              </a:r>
              <a:endParaRPr>
                <a:solidFill>
                  <a:srgbClr val="FFFFFF"/>
                </a:solidFill>
                <a:latin typeface="Roboto"/>
                <a:ea typeface="Roboto"/>
                <a:cs typeface="Roboto"/>
                <a:sym typeface="Roboto"/>
              </a:endParaRPr>
            </a:p>
          </p:txBody>
        </p:sp>
        <p:sp>
          <p:nvSpPr>
            <p:cNvPr id="102" name="Google Shape;102;p1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Proxima Nova"/>
                  <a:ea typeface="Proxima Nova"/>
                  <a:cs typeface="Proxima Nova"/>
                  <a:sym typeface="Proxima Nova"/>
                </a:rPr>
                <a:t>Binary classification of 19M tweets into hateful/ non-hateful using an Ensemble of 2 Machine Learning models trained on separate hate speech data. </a:t>
              </a:r>
              <a:endParaRPr sz="1200">
                <a:latin typeface="Proxima Nova"/>
                <a:ea typeface="Proxima Nova"/>
                <a:cs typeface="Proxima Nova"/>
                <a:sym typeface="Proxima Nova"/>
              </a:endParaRPr>
            </a:p>
          </p:txBody>
        </p:sp>
      </p:grpSp>
      <p:grpSp>
        <p:nvGrpSpPr>
          <p:cNvPr id="103" name="Google Shape;103;p19"/>
          <p:cNvGrpSpPr/>
          <p:nvPr/>
        </p:nvGrpSpPr>
        <p:grpSpPr>
          <a:xfrm>
            <a:off x="2611549" y="1115375"/>
            <a:ext cx="2153664" cy="3483050"/>
            <a:chOff x="2944204" y="1189775"/>
            <a:chExt cx="3305700" cy="3483050"/>
          </a:xfrm>
        </p:grpSpPr>
        <p:sp>
          <p:nvSpPr>
            <p:cNvPr id="104" name="Google Shape;104;p19"/>
            <p:cNvSpPr/>
            <p:nvPr/>
          </p:nvSpPr>
          <p:spPr>
            <a:xfrm>
              <a:off x="2944204" y="1189775"/>
              <a:ext cx="33057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SPA</a:t>
              </a:r>
              <a:endParaRPr>
                <a:solidFill>
                  <a:srgbClr val="FFFFFF"/>
                </a:solidFill>
                <a:latin typeface="Roboto"/>
                <a:ea typeface="Roboto"/>
                <a:cs typeface="Roboto"/>
                <a:sym typeface="Roboto"/>
              </a:endParaRPr>
            </a:p>
          </p:txBody>
        </p:sp>
        <p:sp>
          <p:nvSpPr>
            <p:cNvPr id="105" name="Google Shape;105;p1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Proxima Nova"/>
                  <a:ea typeface="Proxima Nova"/>
                  <a:cs typeface="Proxima Nova"/>
                  <a:sym typeface="Proxima Nova"/>
                </a:rPr>
                <a:t>Select seed users based on the percentage of tweets classified as hateful; select appropriate time segments; and run the Spreading Activation Algorithm</a:t>
              </a:r>
              <a:endParaRPr sz="1200">
                <a:latin typeface="Proxima Nova"/>
                <a:ea typeface="Proxima Nova"/>
                <a:cs typeface="Proxima Nova"/>
                <a:sym typeface="Proxima Nova"/>
              </a:endParaRPr>
            </a:p>
          </p:txBody>
        </p:sp>
      </p:grpSp>
      <p:grpSp>
        <p:nvGrpSpPr>
          <p:cNvPr id="106" name="Google Shape;106;p19"/>
          <p:cNvGrpSpPr/>
          <p:nvPr/>
        </p:nvGrpSpPr>
        <p:grpSpPr>
          <a:xfrm>
            <a:off x="6191820" y="1115375"/>
            <a:ext cx="2258785" cy="3483050"/>
            <a:chOff x="5632317" y="1189775"/>
            <a:chExt cx="3305700" cy="3483050"/>
          </a:xfrm>
        </p:grpSpPr>
        <p:sp>
          <p:nvSpPr>
            <p:cNvPr id="107" name="Google Shape;107;p19"/>
            <p:cNvSpPr/>
            <p:nvPr/>
          </p:nvSpPr>
          <p:spPr>
            <a:xfrm>
              <a:off x="5632317" y="1189775"/>
              <a:ext cx="33057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Roboto"/>
                  <a:ea typeface="Roboto"/>
                  <a:cs typeface="Roboto"/>
                  <a:sym typeface="Roboto"/>
                </a:rPr>
                <a:t>TopSPA</a:t>
              </a:r>
              <a:endParaRPr>
                <a:solidFill>
                  <a:srgbClr val="FFFFFF"/>
                </a:solidFill>
                <a:latin typeface="Roboto"/>
                <a:ea typeface="Roboto"/>
                <a:cs typeface="Roboto"/>
                <a:sym typeface="Roboto"/>
              </a:endParaRPr>
            </a:p>
          </p:txBody>
        </p:sp>
        <p:sp>
          <p:nvSpPr>
            <p:cNvPr id="108" name="Google Shape;108;p1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Proxima Nova"/>
                  <a:ea typeface="Proxima Nova"/>
                  <a:cs typeface="Proxima Nova"/>
                  <a:sym typeface="Proxima Nova"/>
                </a:rPr>
                <a:t>Run the SPA model for each topic separately, by selecting seed users and the dissipation factor dynamically for each topic</a:t>
              </a:r>
              <a:endParaRPr sz="1200">
                <a:latin typeface="Proxima Nova"/>
                <a:ea typeface="Proxima Nova"/>
                <a:cs typeface="Proxima Nova"/>
                <a:sym typeface="Proxima Nov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Approach [Contd.]</a:t>
            </a:r>
            <a:endParaRPr/>
          </a:p>
        </p:txBody>
      </p:sp>
      <p:pic>
        <p:nvPicPr>
          <p:cNvPr id="114" name="Google Shape;114;p20"/>
          <p:cNvPicPr preferRelativeResize="0"/>
          <p:nvPr/>
        </p:nvPicPr>
        <p:blipFill>
          <a:blip r:embed="rId3">
            <a:alphaModFix/>
          </a:blip>
          <a:stretch>
            <a:fillRect/>
          </a:stretch>
        </p:blipFill>
        <p:spPr>
          <a:xfrm>
            <a:off x="311700" y="1485850"/>
            <a:ext cx="8520599" cy="21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Ensemble based Hate Classification </a:t>
            </a:r>
            <a:endParaRPr/>
          </a:p>
        </p:txBody>
      </p:sp>
      <p:sp>
        <p:nvSpPr>
          <p:cNvPr id="120" name="Google Shape;120;p21"/>
          <p:cNvSpPr txBox="1">
            <a:spLocks noGrp="1"/>
          </p:cNvSpPr>
          <p:nvPr>
            <p:ph type="body" idx="1"/>
          </p:nvPr>
        </p:nvSpPr>
        <p:spPr>
          <a:xfrm>
            <a:off x="0" y="1152475"/>
            <a:ext cx="8520600" cy="3636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use datasets from two different domains, i.e. from toxic comments and hateful tweets. Model A learns from the dataset of toxic comments, while model B learns from tweets with hate speech against immigrants and women. This ensures the hate classifier is trained with the diverse aspects of hate. </a:t>
            </a:r>
            <a:endParaRPr/>
          </a:p>
          <a:p>
            <a:pPr marL="457200" lvl="0" indent="-342900" algn="l" rtl="0">
              <a:spcBef>
                <a:spcPts val="0"/>
              </a:spcBef>
              <a:spcAft>
                <a:spcPts val="0"/>
              </a:spcAft>
              <a:buSzPts val="1800"/>
              <a:buChar char="●"/>
            </a:pPr>
            <a:r>
              <a:rPr lang="en"/>
              <a:t>Both models A and B consist of logistic regression classifier on top of Naive Bayes log count ratio as features.</a:t>
            </a:r>
            <a:endParaRPr/>
          </a:p>
          <a:p>
            <a:pPr marL="457200" lvl="0" indent="-342900" algn="l" rtl="0">
              <a:spcBef>
                <a:spcPts val="0"/>
              </a:spcBef>
              <a:spcAft>
                <a:spcPts val="0"/>
              </a:spcAft>
              <a:buSzPts val="1800"/>
              <a:buChar char="●"/>
            </a:pPr>
            <a:r>
              <a:rPr lang="en"/>
              <a:t>We normalize the prediction probabilities given separately by the 2 models and pick the tweets which rank &gt; 0.3 as hateful. </a:t>
            </a:r>
            <a:endParaRPr/>
          </a:p>
          <a:p>
            <a:pPr marL="457200" lvl="0" indent="-342900" algn="l" rtl="0">
              <a:spcBef>
                <a:spcPts val="0"/>
              </a:spcBef>
              <a:spcAft>
                <a:spcPts val="0"/>
              </a:spcAft>
              <a:buSzPts val="1800"/>
              <a:buChar char="●"/>
            </a:pPr>
            <a:r>
              <a:rPr lang="en"/>
              <a:t>We classify a user as hateful if they have more than 50% of their tweets classified as hateful.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Segmenting the Data Temporally </a:t>
            </a:r>
            <a:endParaRPr/>
          </a:p>
        </p:txBody>
      </p:sp>
      <p:sp>
        <p:nvSpPr>
          <p:cNvPr id="126" name="Google Shape;126;p22"/>
          <p:cNvSpPr txBox="1">
            <a:spLocks noGrp="1"/>
          </p:cNvSpPr>
          <p:nvPr>
            <p:ph type="body" idx="1"/>
          </p:nvPr>
        </p:nvSpPr>
        <p:spPr>
          <a:xfrm>
            <a:off x="0" y="1152475"/>
            <a:ext cx="55251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distribution of the posts and the users who have made the posts is very skewed temporally. </a:t>
            </a:r>
            <a:endParaRPr/>
          </a:p>
          <a:p>
            <a:pPr marL="457200" lvl="0" indent="-342900" algn="l" rtl="0">
              <a:spcBef>
                <a:spcPts val="0"/>
              </a:spcBef>
              <a:spcAft>
                <a:spcPts val="0"/>
              </a:spcAft>
              <a:buSzPts val="1800"/>
              <a:buChar char="●"/>
            </a:pPr>
            <a:r>
              <a:rPr lang="en"/>
              <a:t>We analyse the data at per month granularity to select the first time segment from January to September, and the remaining months for the second time segment.</a:t>
            </a:r>
            <a:endParaRPr/>
          </a:p>
          <a:p>
            <a:pPr marL="457200" lvl="0" indent="-342900" algn="l" rtl="0">
              <a:spcBef>
                <a:spcPts val="0"/>
              </a:spcBef>
              <a:spcAft>
                <a:spcPts val="0"/>
              </a:spcAft>
              <a:buSzPts val="1800"/>
              <a:buChar char="●"/>
            </a:pPr>
            <a:r>
              <a:rPr lang="en"/>
              <a:t>We find 50,032 unique users in this first segment with 3, 51, 318 edges in the retweet induced subgraph.</a:t>
            </a:r>
            <a:endParaRPr/>
          </a:p>
        </p:txBody>
      </p:sp>
      <p:pic>
        <p:nvPicPr>
          <p:cNvPr id="127" name="Google Shape;127;p22"/>
          <p:cNvPicPr preferRelativeResize="0"/>
          <p:nvPr/>
        </p:nvPicPr>
        <p:blipFill>
          <a:blip r:embed="rId3">
            <a:alphaModFix/>
          </a:blip>
          <a:stretch>
            <a:fillRect/>
          </a:stretch>
        </p:blipFill>
        <p:spPr>
          <a:xfrm>
            <a:off x="6094525" y="1366000"/>
            <a:ext cx="2737775" cy="1591875"/>
          </a:xfrm>
          <a:prstGeom prst="rect">
            <a:avLst/>
          </a:prstGeom>
          <a:noFill/>
          <a:ln>
            <a:noFill/>
          </a:ln>
        </p:spPr>
      </p:pic>
      <p:pic>
        <p:nvPicPr>
          <p:cNvPr id="128" name="Google Shape;128;p22"/>
          <p:cNvPicPr preferRelativeResize="0"/>
          <p:nvPr/>
        </p:nvPicPr>
        <p:blipFill>
          <a:blip r:embed="rId4">
            <a:alphaModFix/>
          </a:blip>
          <a:stretch>
            <a:fillRect/>
          </a:stretch>
        </p:blipFill>
        <p:spPr>
          <a:xfrm>
            <a:off x="5986325" y="2957875"/>
            <a:ext cx="2845974" cy="13974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1944</Words>
  <Application>Microsoft Macintosh PowerPoint</Application>
  <PresentationFormat>On-screen Show (16:9)</PresentationFormat>
  <Paragraphs>131</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Proxima Nova</vt:lpstr>
      <vt:lpstr>Roboto</vt:lpstr>
      <vt:lpstr>Spearmint</vt:lpstr>
      <vt:lpstr>Capturing the Spread of Hate on Twitter using Spreading Activation Models</vt:lpstr>
      <vt:lpstr>Hate Speech on Online Social Media : The Problem</vt:lpstr>
      <vt:lpstr>Current Approaches to tackle the problem [Contd.] </vt:lpstr>
      <vt:lpstr>Our Proposition</vt:lpstr>
      <vt:lpstr>Dataset</vt:lpstr>
      <vt:lpstr>Our Approach</vt:lpstr>
      <vt:lpstr>Our Approach [Contd.]</vt:lpstr>
      <vt:lpstr>Ensemble based Hate Classification </vt:lpstr>
      <vt:lpstr>Segmenting the Data Temporally </vt:lpstr>
      <vt:lpstr>SPA - Spreading Activation Models</vt:lpstr>
      <vt:lpstr>Evaluation Metrics</vt:lpstr>
      <vt:lpstr>Tuning the model parameters for traditional SPA</vt:lpstr>
      <vt:lpstr>Topic Modelling </vt:lpstr>
      <vt:lpstr>Topic Modelling Results</vt:lpstr>
      <vt:lpstr>TopSPA</vt:lpstr>
      <vt:lpstr>Tuning the model parameters for modified TopSPA</vt:lpstr>
      <vt:lpstr>Affinity of users and tweets with respect to the topics present  </vt:lpstr>
      <vt:lpstr>Modified TopSPA Results</vt:lpstr>
      <vt:lpstr>Modified TopSPA Results [Contd.]</vt:lpstr>
      <vt:lpstr>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Capturing the Spread of Hate on Twitter using Spreading Activation Models</dc:title>
  <cp:lastModifiedBy>Seema Nagar3</cp:lastModifiedBy>
  <cp:revision>16</cp:revision>
  <dcterms:modified xsi:type="dcterms:W3CDTF">2022-05-16T10:47:40Z</dcterms:modified>
</cp:coreProperties>
</file>