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B46C5D-EE26-420C-8D01-A532A53CEA9F}">
  <a:tblStyle styleId="{AFB46C5D-EE26-420C-8D01-A532A53CEA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OldStandardTT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font" Target="fonts/OldStandardTT-italic.fntdata"/><Relationship Id="rId12" Type="http://schemas.openxmlformats.org/officeDocument/2006/relationships/slide" Target="slides/slide6.xml"/><Relationship Id="rId23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5a7d38c0d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5a7d38c0d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5a7d38c0d_5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5a7d38c0d_5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5a7d38c0d_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5a7d38c0d_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3f0b062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3f0b062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5a7d38c0d_5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5a7d38c0d_5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9ae4a8cb5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9ae4a8cb5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9ae4a8c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9ae4a8c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9ae4a8c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9ae4a8c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3f0b062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3f0b062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9ae4a8cb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9ae4a8cb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d567eb24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d567eb24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e428885a2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e428885a2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a7d38c0d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5a7d38c0d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5a7d38c0d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5a7d38c0d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ho.int/health-topics/cardiovascular-diseases/#tab=tab_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371450"/>
            <a:ext cx="8520600" cy="13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Coronary Artery Disease Prediction using Machine Learning Classifiers</a:t>
            </a:r>
            <a:endParaRPr sz="3600"/>
          </a:p>
        </p:txBody>
      </p:sp>
      <p:graphicFrame>
        <p:nvGraphicFramePr>
          <p:cNvPr id="60" name="Google Shape;60;p13"/>
          <p:cNvGraphicFramePr/>
          <p:nvPr/>
        </p:nvGraphicFramePr>
        <p:xfrm>
          <a:off x="1595400" y="234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{AFB46C5D-EE26-420C-8D01-A532A53CEA9F}</a:tableStyleId>
              </a:tblPr>
              <a:tblGrid>
                <a:gridCol w="2976600"/>
                <a:gridCol w="2976600"/>
              </a:tblGrid>
              <a:tr h="38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Name: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Roll Number: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Aatman Vaidya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AU1940108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Homak Patel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AU1940042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Mohit Rohida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AU2129001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Vishwa Raval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AU1940131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Results - Deciding the value of k in kNN</a:t>
            </a:r>
            <a:endParaRPr b="1"/>
          </a:p>
        </p:txBody>
      </p:sp>
      <p:sp>
        <p:nvSpPr>
          <p:cNvPr id="126" name="Google Shape;126;p22"/>
          <p:cNvSpPr txBox="1"/>
          <p:nvPr/>
        </p:nvSpPr>
        <p:spPr>
          <a:xfrm>
            <a:off x="1037213" y="4277150"/>
            <a:ext cx="27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Pre PCA Dataset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206" y="1378350"/>
            <a:ext cx="3795344" cy="26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325" y="1378351"/>
            <a:ext cx="3999700" cy="26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5415513" y="4277150"/>
            <a:ext cx="27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Post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PCA Dataset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Results - Performance Measures</a:t>
            </a:r>
            <a:endParaRPr b="1"/>
          </a:p>
        </p:txBody>
      </p:sp>
      <p:graphicFrame>
        <p:nvGraphicFramePr>
          <p:cNvPr id="135" name="Google Shape;135;p23"/>
          <p:cNvGraphicFramePr/>
          <p:nvPr/>
        </p:nvGraphicFramePr>
        <p:xfrm>
          <a:off x="810250" y="13372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{AFB46C5D-EE26-420C-8D01-A532A53CEA9F}</a:tableStyleId>
              </a:tblPr>
              <a:tblGrid>
                <a:gridCol w="1137550"/>
                <a:gridCol w="1137550"/>
                <a:gridCol w="1137550"/>
              </a:tblGrid>
              <a:tr h="41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Measures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Pre-PCA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Post-PCA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2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0.763255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0.8325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2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2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0.76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2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0.786733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2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AUC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0.839396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0.653970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6" name="Google Shape;136;p23"/>
          <p:cNvGraphicFramePr/>
          <p:nvPr/>
        </p:nvGraphicFramePr>
        <p:xfrm>
          <a:off x="5061375" y="13372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{AFB46C5D-EE26-420C-8D01-A532A53CEA9F}</a:tableStyleId>
              </a:tblPr>
              <a:tblGrid>
                <a:gridCol w="1137550"/>
                <a:gridCol w="1137550"/>
                <a:gridCol w="1137550"/>
              </a:tblGrid>
              <a:tr h="41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Measures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Pre-PCA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Post-PCA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2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0.675626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0.8335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2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0.68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2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0.68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2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0.684569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2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AUC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0.734181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0.709885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p23"/>
          <p:cNvSpPr txBox="1"/>
          <p:nvPr/>
        </p:nvSpPr>
        <p:spPr>
          <a:xfrm>
            <a:off x="1128613" y="4237975"/>
            <a:ext cx="27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kNN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5379738" y="4237975"/>
            <a:ext cx="27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Logistic Regression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2742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Results - Logistic Regression &amp; kNN</a:t>
            </a:r>
            <a:endParaRPr b="1"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75" y="887450"/>
            <a:ext cx="4070430" cy="3951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4671350" y="941000"/>
            <a:ext cx="37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Confusion Matrix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4445997" y="2752275"/>
            <a:ext cx="215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Logistic Regression - Pre PCA</a:t>
            </a:r>
            <a:endParaRPr sz="1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4445997" y="4393875"/>
            <a:ext cx="215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kNN</a:t>
            </a:r>
            <a:r>
              <a:rPr lang="en" sz="1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- Pre PCA</a:t>
            </a:r>
            <a:endParaRPr sz="1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650" y="1324175"/>
            <a:ext cx="2092150" cy="14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106275"/>
            <a:ext cx="2029800" cy="13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6744597" y="2752275"/>
            <a:ext cx="215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Logistic Regression - Post PCA</a:t>
            </a:r>
            <a:endParaRPr sz="1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6676497" y="4393875"/>
            <a:ext cx="215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kNN</a:t>
            </a:r>
            <a:r>
              <a:rPr lang="en" sz="1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- Post PCA</a:t>
            </a:r>
            <a:endParaRPr sz="1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4599" y="1394741"/>
            <a:ext cx="2092150" cy="1413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76425" y="3076292"/>
            <a:ext cx="2092150" cy="140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1612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Final Results - AUC/ROC</a:t>
            </a:r>
            <a:endParaRPr b="1"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500" y="651125"/>
            <a:ext cx="2882575" cy="18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1500" y="2876100"/>
            <a:ext cx="2882576" cy="179669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5378225" y="2551350"/>
            <a:ext cx="27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Logistic Regression - Post PCA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5324838" y="4672800"/>
            <a:ext cx="27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KNN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- Post PCA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8788" y="720662"/>
            <a:ext cx="2775899" cy="172635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1048788" y="2516550"/>
            <a:ext cx="27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Logistic Regression - Pre PCA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8800" y="2883625"/>
            <a:ext cx="2775875" cy="178164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1048788" y="4658825"/>
            <a:ext cx="27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KNN - Pre PCA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Conclusions</a:t>
            </a:r>
            <a:endParaRPr b="1"/>
          </a:p>
        </p:txBody>
      </p:sp>
      <p:sp>
        <p:nvSpPr>
          <p:cNvPr id="172" name="Google Shape;172;p26"/>
          <p:cNvSpPr txBox="1"/>
          <p:nvPr/>
        </p:nvSpPr>
        <p:spPr>
          <a:xfrm>
            <a:off x="311700" y="1135925"/>
            <a:ext cx="8520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Comparison between Logistic Regression and kNN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○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Reasons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SMOTE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○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Advantages &amp; Disadvantages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○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Better approaches - Discussion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The effect of PCA on Framingham Dataset for Coronary Artery Disease Prediction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○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On kNN &amp; Logistic Regression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○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On other models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Future work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○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Models like: Support Vector Machine, Random Forest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○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Other Feature Extraction techniques - Such as QDA, FLDA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256875" y="170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</a:t>
            </a:r>
            <a:endParaRPr b="1"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784050"/>
            <a:ext cx="8520600" cy="4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M. Giardina, F. Azuaje, P. McCullagh and R. Harper, "A Supervised Learning Approach to Predicting Coronary Heart Disease Complications in Type 2 Diabetes Mellitus Patients," Sixth IEEE Symposium on BioInformatics and BioEngineering (BIBE'06), 2006, pp. 325-331, DOI: 10.1109/BIBE.2006.253297.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H. H. Duan, “Applying supervised learning algorithms and a new feature selection method to predict coronary artery disease,” arXiv.org,03-Feb-2014[OnlineAvailable: https://arxiv.org/abs/1402.0459. [Accessed: 20-Mar-2022]. 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H. Vasquez-Gonzaga and J. Gutierrez-Cardenas, ‘Comparison of Supervised Learning Models for the Prediction of Coronary Artery Disease’, 2021 5th International Conference on Artificial Intelligence and Virtual Reality (AIVR). ACM, Jul. 23, 2021. doi: 10.1145/3480433.34804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Dataset- Framinghamheartstudy.org. n.d. Cardiovascular Disease (10-year risk) | Framingham Heart Study. [online] Available at: &lt;https://framinghamheartstudy.org/fhs-risk-functions/cardiovascular-disease-10-year-risk/&gt; [Accessed 27 March 2022].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"Cardiovascular diseases", Who.int, 2022. [Online]. Available: </a:t>
            </a:r>
            <a:r>
              <a:rPr lang="en"/>
              <a:t>https://www.who.int/health-topics/cardiovascular-diseases/#tab=tab_1</a:t>
            </a:r>
            <a:r>
              <a:rPr lang="en"/>
              <a:t>. </a:t>
            </a:r>
            <a:r>
              <a:rPr lang="en"/>
              <a:t>[Accessed: 20- Mar- 2022]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"Understanding the ROC Curve and AUC", Medium, 2022. [Online]. Available: https://towardsdatascience.com/understanding-the-roc-curve-and-auc-dd4f9a192ecb. [Accessed: 20- Mar- 2022]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R. Bharti, A. Khamparia, M. Shabaz, G. Dhiman, S. Pande, and P. Singh, ‘Prediction of Heart Disease Using a Combination of Machine Learning and Deep Learning’, Computational Intelligence and Neuroscience, vol. 2021. Hindawi Limited, pp. 1–11, Jul. 01, 2021. doi: 10.1155/2021/8387680.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S. Kumar, "Chi-Square Test for Feature Selection in Machine learning", Medium, 2022. [Online]. Available: https://towardsdatascience.com/chi-square-test-for-feature-selection-in-machine-learning-206b1f0b8223. [Accessed: 20- Mar- 2022].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“Coronary artery disease: Causes, symptoms, diagnosis &amp; treatments,” Cleveland Clinic. [Online]. Available: https://my.clevelandclinic.org/health/diseases/16898-coronary-artery-disease. [Accessed: 20-Mar-2022]. 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Heart.org, 2022. [Online]. Available: https://www.heart.org/-/media/phd-files-2/science-news/2/2021-heart-and-stroke-stat-update/2021_heart_disease_and_stroke_statistics_update_fact_sheet_at_a_glance.pdf?la=en. [Accessed: 20- Mar- 2022]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is Coronary Artery Disease?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need to address the </a:t>
            </a:r>
            <a:r>
              <a:rPr lang="en"/>
              <a:t>disease prediction</a:t>
            </a:r>
            <a:r>
              <a:rPr lang="en"/>
              <a:t> through M</a:t>
            </a:r>
            <a:r>
              <a:rPr lang="en"/>
              <a:t>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Leading cause of death, taking 17.9 million lives </a:t>
            </a:r>
            <a:r>
              <a:rPr lang="en"/>
              <a:t>every</a:t>
            </a:r>
            <a:r>
              <a:rPr lang="en"/>
              <a:t> year as per WHO.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Why the early prediction of the disease is needed?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26575" y="4582200"/>
            <a:ext cx="852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[</a:t>
            </a: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Source</a:t>
            </a: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: </a:t>
            </a:r>
            <a:r>
              <a:rPr lang="en" sz="12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/>
              </a:rPr>
              <a:t>WHO site</a:t>
            </a: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]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4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aim of this project is to </a:t>
            </a:r>
            <a:r>
              <a:rPr b="1" lang="en"/>
              <a:t>train a best-fit supervised machine learning model</a:t>
            </a:r>
            <a:r>
              <a:rPr lang="en"/>
              <a:t> </a:t>
            </a:r>
            <a:r>
              <a:rPr lang="en"/>
              <a:t>based on the selected training dataset,</a:t>
            </a:r>
            <a:r>
              <a:rPr lang="en"/>
              <a:t> that </a:t>
            </a:r>
            <a:r>
              <a:rPr b="1" lang="en"/>
              <a:t>predicts</a:t>
            </a:r>
            <a:r>
              <a:rPr lang="en"/>
              <a:t> whether an individual has </a:t>
            </a:r>
            <a:r>
              <a:rPr b="1" lang="en"/>
              <a:t>10-years future risk of Coronary Artery Disease</a:t>
            </a:r>
            <a:r>
              <a:rPr lang="en"/>
              <a:t>, given the details (</a:t>
            </a:r>
            <a:r>
              <a:rPr lang="en"/>
              <a:t>input features</a:t>
            </a:r>
            <a:r>
              <a:rPr lang="en"/>
              <a:t>) of that individual.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</a:t>
            </a:r>
            <a:r>
              <a:rPr b="1" lang="en"/>
              <a:t>Defining 10-years future risk</a:t>
            </a:r>
            <a:r>
              <a:rPr lang="en"/>
              <a:t>:</a:t>
            </a:r>
            <a:r>
              <a:rPr lang="en"/>
              <a:t> Based on the input feature values of current time, predict/estimate if the given individual is susceptible to CAD in the next 10 years.]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111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Gantt Chart</a:t>
            </a:r>
            <a:endParaRPr b="1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00" y="724350"/>
            <a:ext cx="8520602" cy="413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19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Existing body of work</a:t>
            </a:r>
            <a:endParaRPr b="1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91850" y="850300"/>
            <a:ext cx="8980800" cy="29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25" u="sng"/>
              <a:t>M. Giardina, F. Azuaje, P. McCullagh and R. Harper</a:t>
            </a:r>
            <a:r>
              <a:rPr lang="en" sz="1725"/>
              <a:t> - genetic algorithms (GA) and weighted k-nearest neighbours (WkNN) [1]. </a:t>
            </a:r>
            <a:endParaRPr sz="1725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5" u="sng"/>
              <a:t>Hubert Haoyang Duan</a:t>
            </a:r>
            <a:r>
              <a:rPr lang="en" sz="1725"/>
              <a:t> - Used k-NN and Random Forest classifiers. Random Projections and MTD for feature selection [2].</a:t>
            </a:r>
            <a:endParaRPr sz="1725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5" u="sng"/>
              <a:t>Hillary Vasquez-Gonzaga, Juan Gutierrez-Cardenas</a:t>
            </a:r>
            <a:r>
              <a:rPr lang="en" sz="1725"/>
              <a:t> - Comparison between  Random Forest and XGBoost algorithm [3].</a:t>
            </a:r>
            <a:endParaRPr sz="6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/>
              <a:t>[1] M. Giardina, F. Azuaje, P. McCullagh and R. Harper, "A Supervised Learning Approach to Predicting Coronary Heart Disease Complications in Type 2 Diabetes Mellitus Patients," Sixth IEEE Symposium on BioInformatics and BioEngineering (BIBE'06), 2006, pp. 325-331</a:t>
            </a:r>
            <a:endParaRPr sz="8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/>
              <a:t>[2] Duan, H. H. (2014). Applying supervised learning algorithms and a new feature selection method to predict coronary artery disease. arXiv preprint arXiv:1402.0459.</a:t>
            </a:r>
            <a:endParaRPr sz="8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/>
              <a:t>[3] Vasquez-Gonzaga, H., &amp; Gutierrez-Cardenas, J. (2021, July). Comparison of Supervised Learning Models for the Prediction of Coronary Artery Disease. In 2021 5th International Conference on Artificial Intelligence and Virtual Reality (AIVR) (pp. 98-103)</a:t>
            </a:r>
            <a:endParaRPr sz="8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8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92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92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225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Approach - Post Mid Semester</a:t>
            </a:r>
            <a:endParaRPr b="1">
              <a:highlight>
                <a:srgbClr val="D83829"/>
              </a:highlight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279450" y="118085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About Model prediction: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5632325" y="1189775"/>
            <a:ext cx="3305700" cy="867300"/>
          </a:xfrm>
          <a:prstGeom prst="chevron">
            <a:avLst>
              <a:gd fmla="val 50000" name="adj"/>
            </a:avLst>
          </a:prstGeom>
          <a:solidFill>
            <a:srgbClr val="D838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Dimensionality Reduction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93" name="Google Shape;93;p18"/>
          <p:cNvGrpSpPr/>
          <p:nvPr/>
        </p:nvGrpSpPr>
        <p:grpSpPr>
          <a:xfrm>
            <a:off x="0" y="1190003"/>
            <a:ext cx="3546900" cy="3688272"/>
            <a:chOff x="0" y="1190003"/>
            <a:chExt cx="3546900" cy="3688272"/>
          </a:xfrm>
        </p:grpSpPr>
        <p:sp>
          <p:nvSpPr>
            <p:cNvPr id="94" name="Google Shape;94;p18"/>
            <p:cNvSpPr/>
            <p:nvPr/>
          </p:nvSpPr>
          <p:spPr>
            <a:xfrm>
              <a:off x="0" y="1190003"/>
              <a:ext cx="3546900" cy="8601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lt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Pre-Mid Semester - Summary </a:t>
              </a:r>
              <a:endParaRPr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95" name="Google Shape;95;p18"/>
            <p:cNvSpPr txBox="1"/>
            <p:nvPr/>
          </p:nvSpPr>
          <p:spPr>
            <a:xfrm>
              <a:off x="43900" y="2057075"/>
              <a:ext cx="3191100" cy="28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Old Standard TT"/>
                <a:buChar char="●"/>
              </a:pPr>
              <a:r>
                <a:rPr lang="en" sz="1200">
                  <a:latin typeface="Old Standard TT"/>
                  <a:ea typeface="Old Standard TT"/>
                  <a:cs typeface="Old Standard TT"/>
                  <a:sym typeface="Old Standard TT"/>
                </a:rPr>
                <a:t>Literature review &amp; dataset selection</a:t>
              </a:r>
              <a:endParaRPr sz="120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ld Standard TT"/>
                <a:buChar char="○"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Dimensionality = 15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○"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Sample size = </a:t>
              </a:r>
              <a:r>
                <a:rPr lang="en" sz="105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4240</a:t>
              </a:r>
              <a:endParaRPr sz="120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Old Standard TT"/>
                <a:buChar char="●"/>
              </a:pPr>
              <a:r>
                <a:rPr lang="en" sz="1200">
                  <a:latin typeface="Old Standard TT"/>
                  <a:ea typeface="Old Standard TT"/>
                  <a:cs typeface="Old Standard TT"/>
                  <a:sym typeface="Old Standard TT"/>
                </a:rPr>
                <a:t>Data cleaning &amp; pre-processing</a:t>
              </a:r>
              <a:endParaRPr sz="120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Old Standard TT"/>
                <a:buChar char="●"/>
              </a:pPr>
              <a:r>
                <a:rPr lang="en" sz="1200">
                  <a:latin typeface="Old Standard TT"/>
                  <a:ea typeface="Old Standard TT"/>
                  <a:cs typeface="Old Standard TT"/>
                  <a:sym typeface="Old Standard TT"/>
                </a:rPr>
                <a:t>Exploratory data analysis</a:t>
              </a:r>
              <a:endParaRPr sz="120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Old Standard TT"/>
                <a:buChar char="●"/>
              </a:pPr>
              <a:r>
                <a:rPr lang="en" sz="1200">
                  <a:latin typeface="Old Standard TT"/>
                  <a:ea typeface="Old Standard TT"/>
                  <a:cs typeface="Old Standard TT"/>
                  <a:sym typeface="Old Standard TT"/>
                </a:rPr>
                <a:t>Resampling - oversampling</a:t>
              </a:r>
              <a:endParaRPr sz="120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Old Standard TT"/>
                <a:buChar char="●"/>
              </a:pPr>
              <a:r>
                <a:rPr lang="en" sz="1200">
                  <a:latin typeface="Old Standard TT"/>
                  <a:ea typeface="Old Standard TT"/>
                  <a:cs typeface="Old Standard TT"/>
                  <a:sym typeface="Old Standard TT"/>
                </a:rPr>
                <a:t>Feature selection - chi squared analysis</a:t>
              </a:r>
              <a:endParaRPr sz="120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Old Standard TT"/>
                <a:buChar char="●"/>
              </a:pPr>
              <a:r>
                <a:rPr lang="en" sz="1200">
                  <a:latin typeface="Old Standard TT"/>
                  <a:ea typeface="Old Standard TT"/>
                  <a:cs typeface="Old Standard TT"/>
                  <a:sym typeface="Old Standard TT"/>
                </a:rPr>
                <a:t>Modeling &amp; performance</a:t>
              </a:r>
              <a:endParaRPr sz="120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Old Standard TT"/>
                <a:buChar char="○"/>
              </a:pPr>
              <a:r>
                <a:rPr lang="en" sz="1200">
                  <a:latin typeface="Old Standard TT"/>
                  <a:ea typeface="Old Standard TT"/>
                  <a:cs typeface="Old Standard TT"/>
                  <a:sym typeface="Old Standard TT"/>
                </a:rPr>
                <a:t>KNN &amp; logistic regression</a:t>
              </a:r>
              <a:endParaRPr sz="120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96" name="Google Shape;96;p18"/>
          <p:cNvSpPr/>
          <p:nvPr/>
        </p:nvSpPr>
        <p:spPr>
          <a:xfrm>
            <a:off x="2944200" y="1189775"/>
            <a:ext cx="3191100" cy="867300"/>
          </a:xfrm>
          <a:prstGeom prst="chevron">
            <a:avLst>
              <a:gd fmla="val 50000" name="adj"/>
            </a:avLst>
          </a:prstGeom>
          <a:solidFill>
            <a:srgbClr val="B02C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Resampling Using SMOTE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2944200" y="2057075"/>
            <a:ext cx="3191100" cy="28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Class Imbalance Problem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Class1 &lt;&lt; Class2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SMOTE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Why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How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Working Procedure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Advantages over oversampling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Performance &amp; Hyperparameters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766600" y="2057075"/>
            <a:ext cx="3191100" cy="2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Feature Selection &amp; Feature Extraction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Feature Extraction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○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Principal Component Analysis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○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Why PCA? - overcome curse of dimensionality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○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Transformation of  the data into most informative space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○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Allows the use of lower dimensions while saving optimal information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0150" y="4631150"/>
            <a:ext cx="9114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Dataset- Framinghamheartstudy.org. n.d. Cardiovascular Disease (10-year risk) | Framingham Heart Study. [online] Available at: &lt;https://framinghamheartstudy.org/fhs-risk-functions/cardiovascular-disease-10-year-risk/&gt; [Accessed 27 March 2022].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046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Approach</a:t>
            </a:r>
            <a:endParaRPr b="1"/>
          </a:p>
        </p:txBody>
      </p:sp>
      <p:grpSp>
        <p:nvGrpSpPr>
          <p:cNvPr id="105" name="Google Shape;105;p19"/>
          <p:cNvGrpSpPr/>
          <p:nvPr/>
        </p:nvGrpSpPr>
        <p:grpSpPr>
          <a:xfrm>
            <a:off x="0" y="985903"/>
            <a:ext cx="3546900" cy="3983997"/>
            <a:chOff x="0" y="1190003"/>
            <a:chExt cx="3546900" cy="3983997"/>
          </a:xfrm>
        </p:grpSpPr>
        <p:sp>
          <p:nvSpPr>
            <p:cNvPr id="106" name="Google Shape;106;p19"/>
            <p:cNvSpPr/>
            <p:nvPr/>
          </p:nvSpPr>
          <p:spPr>
            <a:xfrm>
              <a:off x="0" y="1190003"/>
              <a:ext cx="3546900" cy="8601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Final Modeling</a:t>
              </a:r>
              <a:endParaRPr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07" name="Google Shape;107;p19"/>
            <p:cNvSpPr txBox="1"/>
            <p:nvPr/>
          </p:nvSpPr>
          <p:spPr>
            <a:xfrm>
              <a:off x="207200" y="2050100"/>
              <a:ext cx="3339600" cy="312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ld Standard TT"/>
                <a:buChar char="●"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Data splitting and scaling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ld Standard TT"/>
                <a:buChar char="●"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KNN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ld Standard TT"/>
                <a:buChar char="○"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Value of K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457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5 (Before PCA) 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4572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9 (On the new dataset, post PCA)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ld Standard TT"/>
                <a:buChar char="●"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Logistic Regression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1" marL="9144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ld Standard TT"/>
                <a:buChar char="○"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Penalty: L1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ld Standard TT"/>
                <a:buChar char="●"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Performance measures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ld Standard TT"/>
                <a:buChar char="○"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Recall&gt;Accuracy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ld Standard TT"/>
                <a:buChar char="○"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F2-Score&gt;F1-Score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ld Standard TT"/>
                <a:buChar char="○"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AUC/ROC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108" name="Google Shape;108;p19"/>
          <p:cNvSpPr txBox="1"/>
          <p:nvPr/>
        </p:nvSpPr>
        <p:spPr>
          <a:xfrm>
            <a:off x="3847425" y="304600"/>
            <a:ext cx="5051700" cy="4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ld Standard TT"/>
                <a:ea typeface="Old Standard TT"/>
                <a:cs typeface="Old Standard TT"/>
                <a:sym typeface="Old Standard TT"/>
              </a:rPr>
              <a:t>Principal Component Analysis - Process:</a:t>
            </a:r>
            <a:endParaRPr b="1" sz="2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Obtain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covariance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matrix S for given dataset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Find eigenvalues for the covariance matrix.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Obtain eigenvectors for 5 eigenvalues with maximum magnitude. These will be our 5 principal components.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This  projects our dataset on 5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dimensional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-space formed from principal components obtained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Pros &amp; Cons - Discussion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04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Final Results - Data Balancing Using SMOTE</a:t>
            </a:r>
            <a:endParaRPr b="1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00" y="1049138"/>
            <a:ext cx="841057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1490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Results - Pairplot after PCA</a:t>
            </a:r>
            <a:endParaRPr b="1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250" y="721450"/>
            <a:ext cx="5796625" cy="44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