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025918-551F-4C2A-BEB3-39EA40084DA1}">
  <a:tblStyle styleId="{30025918-551F-4C2A-BEB3-39EA40084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4a9aea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f4a9aea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e428885a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e428885a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ae4a8cb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ae4a8cb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2fa6c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2fa6c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9ae4a8cb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9ae4a8cb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ae4a8cb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9ae4a8cb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9ae4a8cb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9ae4a8cb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ae4a8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ae4a8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ae4a8c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ae4a8c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ae4a8c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ae4a8c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567eb2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d567eb2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428885a2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428885a2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4a9ae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4a9ae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4a9aea2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4a9aea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4a9aea2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4a9aea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towardsdatascience.com/chi-square-test-for-feature-selection-in-machine-learning-206b1f0b822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ho.int/health-topics/cardiovascular-diseases/#tab=tab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4019677" TargetMode="External"/><Relationship Id="rId4" Type="http://schemas.openxmlformats.org/officeDocument/2006/relationships/hyperlink" Target="https://arxiv.org/abs/1402.0459" TargetMode="External"/><Relationship Id="rId5" Type="http://schemas.openxmlformats.org/officeDocument/2006/relationships/hyperlink" Target="https://dl.acm.org/doi/abs/10.1145/3480433.348045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71450"/>
            <a:ext cx="8520600" cy="1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Coronary Artery Disease Prediction using Machine Learning Classifiers</a:t>
            </a:r>
            <a:endParaRPr sz="3600"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1595400" y="23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{30025918-551F-4C2A-BEB3-39EA40084DA1}</a:tableStyleId>
              </a:tblPr>
              <a:tblGrid>
                <a:gridCol w="2976600"/>
                <a:gridCol w="2976600"/>
              </a:tblGrid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Name: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Roll Number: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Aatman Vaidya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AU1940108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Homak Patel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AU1940042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Mohit Rohida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AU2129001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Vishwa Raval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AU1940131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63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- Exploratory Data Analysis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287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Multivariate</a:t>
            </a:r>
            <a:r>
              <a:rPr lang="en"/>
              <a:t> Analysis: (An example)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888350" y="2449300"/>
            <a:ext cx="363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Plotting best fit lines to show relationship between systolic blood pressure and diastolic blood pressure for the individuals based on their gender and if they are current smokers or not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87" y="1641425"/>
            <a:ext cx="3635424" cy="33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248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862150"/>
            <a:ext cx="85206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Resampling by oversampling positive cases: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Original Output Data:                                       After Resampling: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75" y="2030850"/>
            <a:ext cx="2520025" cy="239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000"/>
              </a:srgbClr>
            </a:outerShdw>
          </a:effectLst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950" y="2030850"/>
            <a:ext cx="2421675" cy="239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537000"/>
            <a:ext cx="85884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Using χ2 Statistics: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00" y="1025073"/>
            <a:ext cx="6758800" cy="246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24"/>
          <p:cNvSpPr txBox="1"/>
          <p:nvPr/>
        </p:nvSpPr>
        <p:spPr>
          <a:xfrm>
            <a:off x="548250" y="3622900"/>
            <a:ext cx="8115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Takes a categorical feature and gets a p-value of that feature with respect to the actual output feature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Higher the p-value value more the dependence on output feature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Problem: Does not support Numerical features and multiclass categorical features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Solution: ANOVA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Medium Article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13800" y="172775"/>
            <a:ext cx="26538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 Results: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975" y="270150"/>
            <a:ext cx="4992099" cy="2425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975" y="2695400"/>
            <a:ext cx="2471375" cy="237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825" y="3551563"/>
            <a:ext cx="2520725" cy="66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7" name="Google Shape;1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800" y="967175"/>
            <a:ext cx="2891892" cy="1883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8" name="Google Shape;16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800" y="3235100"/>
            <a:ext cx="2891900" cy="17739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9" name="Google Shape;169;p25"/>
          <p:cNvSpPr txBox="1"/>
          <p:nvPr/>
        </p:nvSpPr>
        <p:spPr>
          <a:xfrm>
            <a:off x="413800" y="566975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413800" y="28509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r>
              <a:rPr lang="en"/>
              <a:t>: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6531425" y="4500575"/>
            <a:ext cx="2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each group member in the project</a:t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381650" y="1058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{30025918-551F-4C2A-BEB3-39EA40084DA1}</a:tableStyleId>
              </a:tblPr>
              <a:tblGrid>
                <a:gridCol w="934150"/>
                <a:gridCol w="7377400"/>
              </a:tblGrid>
              <a:tr h="46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Name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Role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Aatman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Multivariate Analysis, Feature Selection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, Logistic Regression Modelling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, Report preparation </a:t>
                      </a:r>
                      <a:endParaRPr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Homak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Bivariate Analysis, Resampling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, kNN Model Implementation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, PPT 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preparation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Mohit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General EDA, Feature Selection, Logistic R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egression Modelling,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Report preparation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6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Vishwa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Univariate Analysis, Resampling,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kNN Model Implementation,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PPT </a:t>
                      </a: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preparation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2147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992650"/>
            <a:ext cx="8520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ANOVA score function or PCA for 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 after dimensionality reduction – Include pairplots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</a:t>
            </a:r>
            <a:r>
              <a:rPr lang="en"/>
              <a:t> oversampling, balance the dataset using Synthetic Minority Oversampling Technique (SMOTE)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the same models (LR and KNN) on that lower dimensional data and compare the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other models such as Random Forest, Gradient Boost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fit model as per the performance 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 parameter tuning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56875" y="170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784050"/>
            <a:ext cx="85206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M. Giardina, F. Azuaje, P. McCullagh and R. Harper, "A Supervised Learning Approach to Predicting Coronary Heart Disease Complications in Type 2 Diabetes Mellitus Patients," Sixth IEEE Symposium on BioInformatics and BioEngineering (BIBE'06), 2006, pp. 325-331, DOI: 10.1109/BIBE.2006.253297.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H. H. Duan, “Applying supervised learning algorithms and a new feature selection method to predict coronary artery disease,” arXiv.org,03-Feb-2014[OnlineAvailable: https://arxiv.org/abs/1402.0459. [Accessed: 20-Mar-2022]. 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H. Vasquez-Gonzaga and J. Gutierrez-Cardenas, ‘Comparison of Supervised Learning Models for the Prediction of Coronary Artery Disease’, 2021 5th International Conference on Artificial Intelligence and Virtual Reality (AIVR). ACM, Jul. 23, 2021. doi: 10.1145/3480433.34804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Dataset- Framinghamheartstudy.org. n.d. Cardiovascular Disease (10-year risk) | Framingham Heart Study. [online] Available at: &lt;https://framinghamheartstudy.org/fhs-risk-functions/cardiovascular-disease-10-year-risk/&gt; [Accessed 27 March 2022].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"Cardiovascular diseases", Who.int, 2022. [Online]. Available: </a:t>
            </a:r>
            <a:r>
              <a:rPr lang="en"/>
              <a:t>https://www.who.int/health-topics/cardiovascular-diseases/#tab=tab_1</a:t>
            </a:r>
            <a:r>
              <a:rPr lang="en"/>
              <a:t>. </a:t>
            </a:r>
            <a:r>
              <a:rPr lang="en"/>
              <a:t>[Accessed: 20- Mar- 2022]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"Understanding the ROC Curve and AUC", Medium, 2022. [Online]. Available: https://towardsdatascience.com/understanding-the-roc-curve-and-auc-dd4f9a192ecb. [Accessed: 20- Mar- 2022]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R. Bharti, A. Khamparia, M. Shabaz, G. Dhiman, S. Pande, and P. Singh, ‘Prediction of Heart Disease Using a Combination of Machine Learning and Deep Learning’, Computational Intelligence and Neuroscience, vol. 2021. Hindawi Limited, pp. 1–11, Jul. 01, 2021. doi: 10.1155/2021/8387680.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S. Kumar, "Chi-Square Test for Feature Selection in Machine learning", Medium, 2022. [Online]. Available: https://towardsdatascience.com/chi-square-test-for-feature-selection-in-machine-learning-206b1f0b8223. [Accessed: 20- Mar- 2022].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“Coronary artery disease: Causes, symptoms, diagnosis &amp; treatments,” Cleveland Clinic. [Online]. Available: https://my.clevelandclinic.org/health/diseases/16898-coronary-artery-disease. [Accessed: 20-Mar-2022].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Heart.org, 2022. [Online]. Available: https://www.heart.org/-/media/phd-files-2/science-news/2/2021-heart-and-stroke-stat-update/2021_heart_disease_and_stroke_statistics_update_fact_sheet_at_a_glance.pdf?la=en. [Accessed: 20- Mar- 2022]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Coronary Artery Disease?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need to address the </a:t>
            </a:r>
            <a:r>
              <a:rPr lang="en"/>
              <a:t>disease prediction</a:t>
            </a:r>
            <a:r>
              <a:rPr lang="en"/>
              <a:t> through M</a:t>
            </a:r>
            <a:r>
              <a:rPr lang="en"/>
              <a:t>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Statistics related to Coronary Artery Disease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the early prediction of the disease is needed?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26575" y="45822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[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Source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WHO site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]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aim of this project is to </a:t>
            </a:r>
            <a:r>
              <a:rPr b="1" lang="en"/>
              <a:t>train a best-fit supervised machine learning model</a:t>
            </a:r>
            <a:r>
              <a:rPr lang="en"/>
              <a:t> </a:t>
            </a:r>
            <a:r>
              <a:rPr lang="en"/>
              <a:t>based on the selected training dataset,</a:t>
            </a:r>
            <a:r>
              <a:rPr lang="en"/>
              <a:t> that </a:t>
            </a:r>
            <a:r>
              <a:rPr b="1" lang="en"/>
              <a:t>predicts</a:t>
            </a:r>
            <a:r>
              <a:rPr lang="en"/>
              <a:t> whether an individual has </a:t>
            </a:r>
            <a:r>
              <a:rPr b="1" lang="en"/>
              <a:t>10-years future risk of Coronary Artery Disease</a:t>
            </a:r>
            <a:r>
              <a:rPr lang="en"/>
              <a:t>, given the details (</a:t>
            </a:r>
            <a:r>
              <a:rPr lang="en"/>
              <a:t>input features</a:t>
            </a:r>
            <a:r>
              <a:rPr lang="en"/>
              <a:t>) of that individual.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r>
              <a:rPr b="1" lang="en"/>
              <a:t>Defining 10-years future risk</a:t>
            </a:r>
            <a:r>
              <a:rPr lang="en"/>
              <a:t>:</a:t>
            </a:r>
            <a:r>
              <a:rPr lang="en"/>
              <a:t> Based on the input feature values of current time, predict/estimate if the given individual is susceptible to CAD in the next 10 years.]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body of work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17200"/>
            <a:ext cx="8520600" cy="4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supervised ML algorithm which was used which incorporated genetic algorithms and weighted KNN was applied to categorize individuals with type 2 diabetes mellitus (T2DM) based on the presence or absence of coronary heart disease (CHD) problem </a:t>
            </a:r>
            <a:r>
              <a:rPr lang="en" u="sng">
                <a:solidFill>
                  <a:schemeClr val="hlink"/>
                </a:solidFill>
                <a:hlinkClick r:id="rId3"/>
              </a:rPr>
              <a:t>[1]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 accuracy of Random Projections using the k-NN classifier vs MTD Feature Selection and Random Forest for predicting artery disease </a:t>
            </a:r>
            <a:r>
              <a:rPr lang="en" u="sng">
                <a:solidFill>
                  <a:schemeClr val="hlink"/>
                </a:solidFill>
                <a:hlinkClick r:id="rId4"/>
              </a:rPr>
              <a:t>[2]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very recent work, a comparison of different supervised learning models for the prediction of CAD was done. The comparisons revealed that utilizing a whole set and a subset of features as input for the Random Forest and XGBoost algorithms produced the best results </a:t>
            </a:r>
            <a:r>
              <a:rPr lang="en" u="sng">
                <a:solidFill>
                  <a:schemeClr val="hlink"/>
                </a:solidFill>
                <a:hlinkClick r:id="rId5"/>
              </a:rPr>
              <a:t>[3]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79450" y="11808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About Model prediction: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632325" y="1189775"/>
            <a:ext cx="3305700" cy="8673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Exploratory Data Analysis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0" y="1190003"/>
            <a:ext cx="3546900" cy="3378897"/>
            <a:chOff x="0" y="1190003"/>
            <a:chExt cx="3546900" cy="3378897"/>
          </a:xfrm>
        </p:grpSpPr>
        <p:sp>
          <p:nvSpPr>
            <p:cNvPr id="88" name="Google Shape;88;p17"/>
            <p:cNvSpPr/>
            <p:nvPr/>
          </p:nvSpPr>
          <p:spPr>
            <a:xfrm>
              <a:off x="0" y="1190003"/>
              <a:ext cx="3546900" cy="8601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Selection of an appropriate training dataset</a:t>
              </a:r>
              <a:endParaRPr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207200" y="2050100"/>
              <a:ext cx="2736900" cy="25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Literature review for a data set: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○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Reliable &amp; Relevant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○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Uniform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○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Representative &amp; Comprehensive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○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Diverse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Dimensionality = 15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Sample size = </a:t>
              </a:r>
              <a:r>
                <a:rPr lang="en" sz="105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4240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90" name="Google Shape;90;p17"/>
          <p:cNvSpPr/>
          <p:nvPr/>
        </p:nvSpPr>
        <p:spPr>
          <a:xfrm>
            <a:off x="2944200" y="1189775"/>
            <a:ext cx="3191100" cy="8673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Cleaning &amp; Pre-processing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203550" y="2057075"/>
            <a:ext cx="25632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Handled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Missing Values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Duplicate Values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Removable Outliers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766750" y="2057075"/>
            <a:ext cx="27432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Important statistical insights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Correlation Matrix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Univariate Analysis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Categorical Features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Numerical Features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Bivariate Analysis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Selective pairwise plotting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Multivariate Analysis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79450" y="518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632325" y="1189775"/>
            <a:ext cx="3096300" cy="8673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Selection of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Prediction Model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9" name="Google Shape;99;p18"/>
          <p:cNvGrpSpPr/>
          <p:nvPr/>
        </p:nvGrpSpPr>
        <p:grpSpPr>
          <a:xfrm>
            <a:off x="0" y="1190003"/>
            <a:ext cx="3546900" cy="3378897"/>
            <a:chOff x="0" y="1190003"/>
            <a:chExt cx="3546900" cy="3378897"/>
          </a:xfrm>
        </p:grpSpPr>
        <p:sp>
          <p:nvSpPr>
            <p:cNvPr id="100" name="Google Shape;100;p18"/>
            <p:cNvSpPr/>
            <p:nvPr/>
          </p:nvSpPr>
          <p:spPr>
            <a:xfrm>
              <a:off x="0" y="1190003"/>
              <a:ext cx="3546900" cy="8601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Resampling</a:t>
              </a:r>
              <a:endParaRPr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207200" y="2050100"/>
              <a:ext cx="2889000" cy="25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Class Imbalance Problem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Class1 &lt;&lt; Class2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Solved by </a:t>
              </a:r>
              <a:r>
                <a:rPr b="1"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oversampling</a:t>
              </a: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the positive cases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Disadvantage</a:t>
              </a: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of oversampling: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Overfitting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i="1"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SMOTE based approach (future work)</a:t>
              </a:r>
              <a:endParaRPr i="1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02" name="Google Shape;102;p18"/>
          <p:cNvSpPr/>
          <p:nvPr/>
        </p:nvSpPr>
        <p:spPr>
          <a:xfrm>
            <a:off x="2944200" y="1189775"/>
            <a:ext cx="3191100" cy="8673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Dimensionality Reduction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092225" y="2057075"/>
            <a:ext cx="27432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 Selection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</a:t>
            </a: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electKBest features (K=10)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Score function - chi squared statistics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Future work:</a:t>
            </a:r>
            <a:endParaRPr i="1"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ANOVA instead of chi squared</a:t>
            </a:r>
            <a:endParaRPr i="1"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i="1"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Principal Component Analysis</a:t>
            </a:r>
            <a:endParaRPr i="1"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766750" y="2057075"/>
            <a:ext cx="27432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splitting and scaling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 Model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K-Nearest Neighbours 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 value = 3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measures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Accuracy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F1-Score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AUC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04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916475"/>
            <a:ext cx="3637800" cy="4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929"/>
              <a:t>Null Values Handling:</a:t>
            </a:r>
            <a:endParaRPr sz="1929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with null values: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Glucose: Replaced by Mode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Other features: Null values removed</a:t>
            </a:r>
            <a:endParaRPr/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886375" y="147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{30025918-551F-4C2A-BEB3-39EA40084DA1}</a:tableStyleId>
              </a:tblPr>
              <a:tblGrid>
                <a:gridCol w="1244225"/>
                <a:gridCol w="1244225"/>
              </a:tblGrid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Name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null values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cigsPerDay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BPMeds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totChol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BMI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heartRate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glucose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388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255625" y="304150"/>
            <a:ext cx="4576800" cy="4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2. </a:t>
            </a:r>
            <a:r>
              <a:rPr lang="en" sz="1450"/>
              <a:t>Outliers Handling:</a:t>
            </a:r>
            <a:endParaRPr sz="14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Before Handling: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After</a:t>
            </a:r>
            <a:r>
              <a:rPr lang="en" sz="1350"/>
              <a:t> Handling:</a:t>
            </a:r>
            <a:endParaRPr sz="13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261" y="1112425"/>
            <a:ext cx="3189532" cy="16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250" y="3134525"/>
            <a:ext cx="3189551" cy="16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64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348200"/>
            <a:ext cx="36378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Correlation Matrix: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0" y="305100"/>
            <a:ext cx="4260300" cy="4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sz="1448"/>
              <a:t>Univariate Analysis:</a:t>
            </a:r>
            <a:endParaRPr sz="1448"/>
          </a:p>
          <a:p>
            <a:pPr indent="-320584" lvl="1" marL="914400" rtl="0" algn="l">
              <a:spcBef>
                <a:spcPts val="1200"/>
              </a:spcBef>
              <a:spcAft>
                <a:spcPts val="0"/>
              </a:spcAft>
              <a:buSzPts val="1449"/>
              <a:buChar char="○"/>
            </a:pPr>
            <a:r>
              <a:rPr lang="en" sz="1448"/>
              <a:t>Numerical Features</a:t>
            </a:r>
            <a:endParaRPr sz="1448"/>
          </a:p>
          <a:p>
            <a:pPr indent="-320584" lvl="2" marL="1371600" rtl="0" algn="l">
              <a:spcBef>
                <a:spcPts val="0"/>
              </a:spcBef>
              <a:spcAft>
                <a:spcPts val="0"/>
              </a:spcAft>
              <a:buSzPts val="1449"/>
              <a:buChar char="■"/>
            </a:pPr>
            <a:r>
              <a:rPr lang="en" sz="1448"/>
              <a:t>Distribution Estimation - Using Histogram as well as violin plots</a:t>
            </a:r>
            <a:endParaRPr sz="1448"/>
          </a:p>
          <a:p>
            <a:pPr indent="-320584" lvl="2" marL="1371600" rtl="0" algn="l">
              <a:spcBef>
                <a:spcPts val="0"/>
              </a:spcBef>
              <a:spcAft>
                <a:spcPts val="0"/>
              </a:spcAft>
              <a:buSzPts val="1449"/>
              <a:buChar char="■"/>
            </a:pPr>
            <a:r>
              <a:rPr lang="en" sz="1448"/>
              <a:t>Nearly Gaussian - glucose, totChol, sysBP, diaBP and BMI</a:t>
            </a:r>
            <a:endParaRPr sz="144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-314325" lvl="1" marL="914400" rtl="0" algn="l">
              <a:spcBef>
                <a:spcPts val="1200"/>
              </a:spcBef>
              <a:spcAft>
                <a:spcPts val="0"/>
              </a:spcAft>
              <a:buSzPts val="1350"/>
              <a:buChar char="○"/>
            </a:pPr>
            <a:r>
              <a:rPr lang="en" sz="1350"/>
              <a:t>Categorical features:</a:t>
            </a:r>
            <a:endParaRPr sz="1350"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 sz="1350"/>
              <a:t>Features with imbalanced data distribution: BPmeds, prevalentStroke and diabetes</a:t>
            </a:r>
            <a:endParaRPr sz="135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8225"/>
            <a:ext cx="3988700" cy="25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849" y="1898224"/>
            <a:ext cx="4081451" cy="20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Initial Results - Exploratory Data Analysis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Bivariate Analysis: (Few results are mentioned here with inferences)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1854600"/>
            <a:ext cx="2979950" cy="20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266" y="1600175"/>
            <a:ext cx="2399459" cy="23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125" y="1936425"/>
            <a:ext cx="3194126" cy="16515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73500" y="4031125"/>
            <a:ext cx="27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No linear relationship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194250" y="4031125"/>
            <a:ext cx="275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Mid-age groups - more number of currentSmokers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No currentSmokers below 32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and above 70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088438" y="4031125"/>
            <a:ext cx="27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Aged people have bad cholesterol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