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5"/>
  </p:notesMasterIdLst>
  <p:sldIdLst>
    <p:sldId id="256" r:id="rId2"/>
    <p:sldId id="258" r:id="rId3"/>
    <p:sldId id="257" r:id="rId4"/>
    <p:sldId id="259" r:id="rId5"/>
    <p:sldId id="268" r:id="rId6"/>
    <p:sldId id="267" r:id="rId7"/>
    <p:sldId id="277" r:id="rId8"/>
    <p:sldId id="269" r:id="rId9"/>
    <p:sldId id="279" r:id="rId10"/>
    <p:sldId id="261" r:id="rId11"/>
    <p:sldId id="262" r:id="rId12"/>
    <p:sldId id="270" r:id="rId13"/>
    <p:sldId id="263" r:id="rId14"/>
    <p:sldId id="265" r:id="rId15"/>
    <p:sldId id="271" r:id="rId16"/>
    <p:sldId id="273" r:id="rId17"/>
    <p:sldId id="280" r:id="rId18"/>
    <p:sldId id="281" r:id="rId19"/>
    <p:sldId id="264" r:id="rId20"/>
    <p:sldId id="266" r:id="rId21"/>
    <p:sldId id="275" r:id="rId22"/>
    <p:sldId id="276"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C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p:scale>
          <a:sx n="88" d="100"/>
          <a:sy n="88" d="100"/>
        </p:scale>
        <p:origin x="28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E2E20-251A-A14A-9011-3CD0A18F1D46}" type="datetimeFigureOut">
              <a:rPr lang="en-US" smtClean="0"/>
              <a:t>4/12/21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6EF83-4E17-D946-B529-8637EC921614}" type="slidenum">
              <a:rPr lang="en-US" smtClean="0"/>
              <a:t>‹#›</a:t>
            </a:fld>
            <a:endParaRPr lang="en-US"/>
          </a:p>
        </p:txBody>
      </p:sp>
    </p:spTree>
    <p:extLst>
      <p:ext uri="{BB962C8B-B14F-4D97-AF65-F5344CB8AC3E}">
        <p14:creationId xmlns:p14="http://schemas.microsoft.com/office/powerpoint/2010/main" val="350240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7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0218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5379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211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2768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0180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0129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0735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4848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9121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4/12/21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564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4/12/21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95439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F479D-323E-D64C-9C03-9163E489080B}"/>
              </a:ext>
            </a:extLst>
          </p:cNvPr>
          <p:cNvSpPr>
            <a:spLocks noGrp="1"/>
          </p:cNvSpPr>
          <p:nvPr>
            <p:ph type="ctrTitle"/>
          </p:nvPr>
        </p:nvSpPr>
        <p:spPr>
          <a:xfrm>
            <a:off x="8115300" y="1187225"/>
            <a:ext cx="3730839" cy="3569150"/>
          </a:xfrm>
        </p:spPr>
        <p:txBody>
          <a:bodyPr anchor="b">
            <a:normAutofit/>
          </a:bodyPr>
          <a:lstStyle/>
          <a:p>
            <a:r>
              <a:rPr lang="en-US" sz="4000" dirty="0"/>
              <a:t>Phishing email detection </a:t>
            </a:r>
          </a:p>
        </p:txBody>
      </p:sp>
      <p:pic>
        <p:nvPicPr>
          <p:cNvPr id="4" name="Picture 3" descr="White circuit board pattern">
            <a:extLst>
              <a:ext uri="{FF2B5EF4-FFF2-40B4-BE49-F238E27FC236}">
                <a16:creationId xmlns:a16="http://schemas.microsoft.com/office/drawing/2014/main" id="{6858EF21-1368-4A0A-97BC-F21313D85444}"/>
              </a:ext>
            </a:extLst>
          </p:cNvPr>
          <p:cNvPicPr>
            <a:picLocks noChangeAspect="1"/>
          </p:cNvPicPr>
          <p:nvPr/>
        </p:nvPicPr>
        <p:blipFill rotWithShape="1">
          <a:blip r:embed="rId2"/>
          <a:srcRect l="4000" r="15940"/>
          <a:stretch/>
        </p:blipFill>
        <p:spPr>
          <a:xfrm>
            <a:off x="20" y="10"/>
            <a:ext cx="7320707" cy="6857985"/>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Light bulb on yellow background with sketched light beams and cord">
            <a:extLst>
              <a:ext uri="{FF2B5EF4-FFF2-40B4-BE49-F238E27FC236}">
                <a16:creationId xmlns:a16="http://schemas.microsoft.com/office/drawing/2014/main" id="{2046E226-0CAF-4E1A-AC4F-0F32FCCCF7F7}"/>
              </a:ext>
            </a:extLst>
          </p:cNvPr>
          <p:cNvPicPr>
            <a:picLocks noChangeAspect="1"/>
          </p:cNvPicPr>
          <p:nvPr/>
        </p:nvPicPr>
        <p:blipFill rotWithShape="1">
          <a:blip r:embed="rId2"/>
          <a:srcRect t="8537"/>
          <a:stretch/>
        </p:blipFill>
        <p:spPr>
          <a:xfrm>
            <a:off x="20" y="10"/>
            <a:ext cx="12191980" cy="6857990"/>
          </a:xfrm>
          <a:prstGeom prst="rect">
            <a:avLst/>
          </a:prstGeom>
          <a:solidFill>
            <a:schemeClr val="bg1"/>
          </a:solidFill>
        </p:spPr>
      </p:pic>
      <p:sp>
        <p:nvSpPr>
          <p:cNvPr id="21" name="Rectangle 14">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9FB154-9365-8C43-A753-57B12C9BAFA6}"/>
              </a:ext>
            </a:extLst>
          </p:cNvPr>
          <p:cNvSpPr>
            <a:spLocks noGrp="1"/>
          </p:cNvSpPr>
          <p:nvPr>
            <p:ph type="title"/>
          </p:nvPr>
        </p:nvSpPr>
        <p:spPr>
          <a:xfrm>
            <a:off x="523876" y="5371817"/>
            <a:ext cx="10696574" cy="770964"/>
          </a:xfrm>
        </p:spPr>
        <p:txBody>
          <a:bodyPr vert="horz" lIns="91440" tIns="45720" rIns="91440" bIns="45720" rtlCol="0" anchor="b">
            <a:normAutofit/>
          </a:bodyPr>
          <a:lstStyle/>
          <a:p>
            <a:r>
              <a:rPr lang="en-US" dirty="0">
                <a:solidFill>
                  <a:srgbClr val="FFFFFF"/>
                </a:solidFill>
              </a:rPr>
              <a:t>METHOD</a:t>
            </a:r>
          </a:p>
        </p:txBody>
      </p:sp>
    </p:spTree>
    <p:extLst>
      <p:ext uri="{BB962C8B-B14F-4D97-AF65-F5344CB8AC3E}">
        <p14:creationId xmlns:p14="http://schemas.microsoft.com/office/powerpoint/2010/main" val="30108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8B6C-DC6A-BB43-B9F4-BEE2C899D317}"/>
              </a:ext>
            </a:extLst>
          </p:cNvPr>
          <p:cNvSpPr>
            <a:spLocks noGrp="1"/>
          </p:cNvSpPr>
          <p:nvPr>
            <p:ph type="title"/>
          </p:nvPr>
        </p:nvSpPr>
        <p:spPr>
          <a:xfrm>
            <a:off x="750367" y="721823"/>
            <a:ext cx="10691265" cy="1371030"/>
          </a:xfrm>
        </p:spPr>
        <p:txBody>
          <a:bodyPr/>
          <a:lstStyle/>
          <a:p>
            <a:r>
              <a:rPr lang="en-IN" dirty="0"/>
              <a:t>Long Short-Term Memory (LSTM)</a:t>
            </a:r>
            <a:endParaRPr lang="en-US" dirty="0"/>
          </a:p>
        </p:txBody>
      </p:sp>
      <p:pic>
        <p:nvPicPr>
          <p:cNvPr id="5" name="Picture 4" descr="Diagram&#10;&#10;Description automatically generated">
            <a:extLst>
              <a:ext uri="{FF2B5EF4-FFF2-40B4-BE49-F238E27FC236}">
                <a16:creationId xmlns:a16="http://schemas.microsoft.com/office/drawing/2014/main" id="{8FDA624F-A3F3-0742-88F4-2A0F97E31E81}"/>
              </a:ext>
            </a:extLst>
          </p:cNvPr>
          <p:cNvPicPr>
            <a:picLocks noChangeAspect="1"/>
          </p:cNvPicPr>
          <p:nvPr/>
        </p:nvPicPr>
        <p:blipFill>
          <a:blip r:embed="rId2"/>
          <a:stretch>
            <a:fillRect/>
          </a:stretch>
        </p:blipFill>
        <p:spPr>
          <a:xfrm>
            <a:off x="1601267" y="1407338"/>
            <a:ext cx="8890000" cy="4800600"/>
          </a:xfrm>
          <a:prstGeom prst="rect">
            <a:avLst/>
          </a:prstGeom>
        </p:spPr>
      </p:pic>
    </p:spTree>
    <p:extLst>
      <p:ext uri="{BB962C8B-B14F-4D97-AF65-F5344CB8AC3E}">
        <p14:creationId xmlns:p14="http://schemas.microsoft.com/office/powerpoint/2010/main" val="329940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2E06-1B9D-4840-B73F-0411103DE2C5}"/>
              </a:ext>
            </a:extLst>
          </p:cNvPr>
          <p:cNvSpPr>
            <a:spLocks noGrp="1"/>
          </p:cNvSpPr>
          <p:nvPr>
            <p:ph type="title"/>
          </p:nvPr>
        </p:nvSpPr>
        <p:spPr>
          <a:xfrm>
            <a:off x="543472" y="736359"/>
            <a:ext cx="10691265" cy="1371030"/>
          </a:xfrm>
        </p:spPr>
        <p:txBody>
          <a:bodyPr/>
          <a:lstStyle/>
          <a:p>
            <a:r>
              <a:rPr lang="en-IN" dirty="0"/>
              <a:t>Support Vector Machine (SVM)</a:t>
            </a:r>
            <a:endParaRPr lang="en-US" dirty="0"/>
          </a:p>
        </p:txBody>
      </p:sp>
      <p:pic>
        <p:nvPicPr>
          <p:cNvPr id="5" name="Content Placeholder 4" descr="Diagram&#10;&#10;Description automatically generated">
            <a:extLst>
              <a:ext uri="{FF2B5EF4-FFF2-40B4-BE49-F238E27FC236}">
                <a16:creationId xmlns:a16="http://schemas.microsoft.com/office/drawing/2014/main" id="{99834E32-5F95-5947-B3BA-EEC51181222D}"/>
              </a:ext>
            </a:extLst>
          </p:cNvPr>
          <p:cNvPicPr>
            <a:picLocks noGrp="1" noChangeAspect="1"/>
          </p:cNvPicPr>
          <p:nvPr>
            <p:ph idx="1"/>
          </p:nvPr>
        </p:nvPicPr>
        <p:blipFill>
          <a:blip r:embed="rId2"/>
          <a:stretch>
            <a:fillRect/>
          </a:stretch>
        </p:blipFill>
        <p:spPr>
          <a:xfrm>
            <a:off x="2471736" y="1273722"/>
            <a:ext cx="6486525" cy="5270301"/>
          </a:xfrm>
        </p:spPr>
      </p:pic>
    </p:spTree>
    <p:extLst>
      <p:ext uri="{BB962C8B-B14F-4D97-AF65-F5344CB8AC3E}">
        <p14:creationId xmlns:p14="http://schemas.microsoft.com/office/powerpoint/2010/main" val="304444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4F873CF0-1EBC-4DB0-A6FF-FEBFE736E8D4}"/>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3F857-3FB2-3544-B260-0C733B3A87E6}"/>
              </a:ext>
            </a:extLst>
          </p:cNvPr>
          <p:cNvSpPr>
            <a:spLocks noGrp="1"/>
          </p:cNvSpPr>
          <p:nvPr>
            <p:ph type="title"/>
          </p:nvPr>
        </p:nvSpPr>
        <p:spPr>
          <a:xfrm>
            <a:off x="647701" y="871759"/>
            <a:ext cx="5067300" cy="3497042"/>
          </a:xfrm>
        </p:spPr>
        <p:txBody>
          <a:bodyPr vert="horz" lIns="91440" tIns="45720" rIns="91440" bIns="45720" rtlCol="0" anchor="t">
            <a:normAutofit/>
          </a:bodyPr>
          <a:lstStyle/>
          <a:p>
            <a:r>
              <a:rPr lang="en-US" sz="5400">
                <a:solidFill>
                  <a:srgbClr val="FFFFFF"/>
                </a:solidFill>
              </a:rPr>
              <a:t>RESULT</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78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7C04F-C546-574F-9187-3E1623D5BDA5}"/>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DEMO</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Play">
            <a:extLst>
              <a:ext uri="{FF2B5EF4-FFF2-40B4-BE49-F238E27FC236}">
                <a16:creationId xmlns:a16="http://schemas.microsoft.com/office/drawing/2014/main" id="{7FCB1E00-527C-4225-93A6-FD280FE14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0149" y="723901"/>
            <a:ext cx="5410200" cy="5410200"/>
          </a:xfrm>
          <a:prstGeom prst="rect">
            <a:avLst/>
          </a:prstGeom>
        </p:spPr>
      </p:pic>
    </p:spTree>
    <p:extLst>
      <p:ext uri="{BB962C8B-B14F-4D97-AF65-F5344CB8AC3E}">
        <p14:creationId xmlns:p14="http://schemas.microsoft.com/office/powerpoint/2010/main" val="319922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176A7A0-FAD0-4BFC-A0FC-6B091D842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48EB30E-1C9C-9843-8069-C540E39003DD}"/>
              </a:ext>
            </a:extLst>
          </p:cNvPr>
          <p:cNvPicPr>
            <a:picLocks noGrp="1" noChangeAspect="1"/>
          </p:cNvPicPr>
          <p:nvPr>
            <p:ph idx="1"/>
          </p:nvPr>
        </p:nvPicPr>
        <p:blipFill rotWithShape="1">
          <a:blip r:embed="rId2"/>
          <a:srcRect r="13618" b="2"/>
          <a:stretch/>
        </p:blipFill>
        <p:spPr>
          <a:xfrm>
            <a:off x="14288" y="561984"/>
            <a:ext cx="12007863" cy="5734032"/>
          </a:xfrm>
          <a:prstGeom prst="rect">
            <a:avLst/>
          </a:prstGeom>
        </p:spPr>
      </p:pic>
    </p:spTree>
    <p:extLst>
      <p:ext uri="{BB962C8B-B14F-4D97-AF65-F5344CB8AC3E}">
        <p14:creationId xmlns:p14="http://schemas.microsoft.com/office/powerpoint/2010/main" val="269330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9D815F-1AAB-374F-B16C-E82ECFFD6F6C}"/>
              </a:ext>
            </a:extLst>
          </p:cNvPr>
          <p:cNvPicPr>
            <a:picLocks noChangeAspect="1"/>
          </p:cNvPicPr>
          <p:nvPr/>
        </p:nvPicPr>
        <p:blipFill>
          <a:blip r:embed="rId2"/>
          <a:stretch>
            <a:fillRect/>
          </a:stretch>
        </p:blipFill>
        <p:spPr>
          <a:xfrm>
            <a:off x="469776" y="0"/>
            <a:ext cx="11252447" cy="6858000"/>
          </a:xfrm>
          <a:prstGeom prst="rect">
            <a:avLst/>
          </a:prstGeom>
        </p:spPr>
      </p:pic>
    </p:spTree>
    <p:extLst>
      <p:ext uri="{BB962C8B-B14F-4D97-AF65-F5344CB8AC3E}">
        <p14:creationId xmlns:p14="http://schemas.microsoft.com/office/powerpoint/2010/main" val="410040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F1EA-2076-6B4F-A3AE-85FC1BB6DE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CCB448-F3D0-AA42-8968-A016E38DFF3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C560071-E832-8849-8AB6-27E79E76EE75}"/>
              </a:ext>
            </a:extLst>
          </p:cNvPr>
          <p:cNvPicPr>
            <a:picLocks noChangeAspect="1"/>
          </p:cNvPicPr>
          <p:nvPr/>
        </p:nvPicPr>
        <p:blipFill>
          <a:blip r:embed="rId2"/>
          <a:stretch>
            <a:fillRect/>
          </a:stretch>
        </p:blipFill>
        <p:spPr>
          <a:xfrm>
            <a:off x="101597" y="43542"/>
            <a:ext cx="11843657" cy="6505452"/>
          </a:xfrm>
          <a:prstGeom prst="rect">
            <a:avLst/>
          </a:prstGeom>
        </p:spPr>
      </p:pic>
    </p:spTree>
    <p:extLst>
      <p:ext uri="{BB962C8B-B14F-4D97-AF65-F5344CB8AC3E}">
        <p14:creationId xmlns:p14="http://schemas.microsoft.com/office/powerpoint/2010/main" val="290588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2ED9-DE60-3644-9949-3F399A2CD9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0A5FFE-B41B-6E42-9126-8E1322A02E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67D862-9D47-9544-9FB1-9CD61ACC09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1605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Curved section of an athletics track in a sport stadium">
            <a:extLst>
              <a:ext uri="{FF2B5EF4-FFF2-40B4-BE49-F238E27FC236}">
                <a16:creationId xmlns:a16="http://schemas.microsoft.com/office/drawing/2014/main" id="{86E8A3CD-01EF-458B-B52B-9DC75B9F19A6}"/>
              </a:ext>
            </a:extLst>
          </p:cNvPr>
          <p:cNvPicPr>
            <a:picLocks noChangeAspect="1"/>
          </p:cNvPicPr>
          <p:nvPr/>
        </p:nvPicPr>
        <p:blipFill rotWithShape="1">
          <a:blip r:embed="rId2"/>
          <a:srcRect t="11753" b="3977"/>
          <a:stretch/>
        </p:blipFill>
        <p:spPr>
          <a:xfrm>
            <a:off x="20" y="10"/>
            <a:ext cx="12191980" cy="6857990"/>
          </a:xfrm>
          <a:prstGeom prst="rect">
            <a:avLst/>
          </a:prstGeom>
        </p:spPr>
      </p:pic>
      <p:sp>
        <p:nvSpPr>
          <p:cNvPr id="21" name="Rectangle 14">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1123E-5322-324E-8339-82D0887F3C73}"/>
              </a:ext>
            </a:extLst>
          </p:cNvPr>
          <p:cNvSpPr>
            <a:spLocks noGrp="1"/>
          </p:cNvSpPr>
          <p:nvPr>
            <p:ph type="title"/>
          </p:nvPr>
        </p:nvSpPr>
        <p:spPr>
          <a:xfrm>
            <a:off x="695326" y="5528235"/>
            <a:ext cx="10696574" cy="770964"/>
          </a:xfrm>
        </p:spPr>
        <p:txBody>
          <a:bodyPr vert="horz" lIns="91440" tIns="45720" rIns="91440" bIns="45720" rtlCol="0" anchor="b">
            <a:normAutofit fontScale="90000"/>
          </a:bodyPr>
          <a:lstStyle/>
          <a:p>
            <a:r>
              <a:rPr lang="en-US" sz="4800" dirty="0">
                <a:solidFill>
                  <a:srgbClr val="FFFFFF"/>
                </a:solidFill>
              </a:rPr>
              <a:t>CHALLENGES</a:t>
            </a:r>
          </a:p>
        </p:txBody>
      </p:sp>
    </p:spTree>
    <p:extLst>
      <p:ext uri="{BB962C8B-B14F-4D97-AF65-F5344CB8AC3E}">
        <p14:creationId xmlns:p14="http://schemas.microsoft.com/office/powerpoint/2010/main" val="411455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alpha val="47000"/>
          </a:srgbClr>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5A7F1-97F9-EE47-8DD8-0FEBB16FE262}"/>
              </a:ext>
            </a:extLst>
          </p:cNvPr>
          <p:cNvSpPr>
            <a:spLocks noGrp="1"/>
          </p:cNvSpPr>
          <p:nvPr>
            <p:ph type="title"/>
          </p:nvPr>
        </p:nvSpPr>
        <p:spPr>
          <a:xfrm>
            <a:off x="669852" y="870596"/>
            <a:ext cx="4887382" cy="3747820"/>
          </a:xfrm>
        </p:spPr>
        <p:txBody>
          <a:bodyPr vert="horz" lIns="91440" tIns="45720" rIns="91440" bIns="45720" rtlCol="0" anchor="t">
            <a:normAutofit/>
          </a:bodyPr>
          <a:lstStyle/>
          <a:p>
            <a:r>
              <a:rPr lang="en-US" sz="5400"/>
              <a:t>INTRoduction</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ED65D397-A618-4BC1-85F6-9E313EA38C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1751" y="1066800"/>
            <a:ext cx="4724398" cy="4724398"/>
          </a:xfrm>
          <a:prstGeom prst="rect">
            <a:avLst/>
          </a:prstGeom>
        </p:spPr>
      </p:pic>
      <p:cxnSp>
        <p:nvCxnSpPr>
          <p:cNvPr id="29" name="Straight Connector 2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869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Magnifying glass showing decling performance">
            <a:extLst>
              <a:ext uri="{FF2B5EF4-FFF2-40B4-BE49-F238E27FC236}">
                <a16:creationId xmlns:a16="http://schemas.microsoft.com/office/drawing/2014/main" id="{94B855BD-6CCB-491B-836C-5BB9EE483B84}"/>
              </a:ext>
            </a:extLst>
          </p:cNvPr>
          <p:cNvPicPr>
            <a:picLocks noChangeAspect="1"/>
          </p:cNvPicPr>
          <p:nvPr/>
        </p:nvPicPr>
        <p:blipFill rotWithShape="1">
          <a:blip r:embed="rId2"/>
          <a:srcRect t="1220" b="14510"/>
          <a:stretch/>
        </p:blipFill>
        <p:spPr>
          <a:xfrm>
            <a:off x="20" y="10"/>
            <a:ext cx="12191980" cy="6857990"/>
          </a:xfrm>
          <a:prstGeom prst="rect">
            <a:avLst/>
          </a:prstGeom>
        </p:spPr>
      </p:pic>
      <p:sp>
        <p:nvSpPr>
          <p:cNvPr id="21" name="Rectangle 1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6F617D-4A32-654C-9E69-9894D0E71DAB}"/>
              </a:ext>
            </a:extLst>
          </p:cNvPr>
          <p:cNvSpPr>
            <a:spLocks noGrp="1"/>
          </p:cNvSpPr>
          <p:nvPr>
            <p:ph type="title"/>
          </p:nvPr>
        </p:nvSpPr>
        <p:spPr>
          <a:xfrm>
            <a:off x="647701" y="871759"/>
            <a:ext cx="5067300" cy="3497042"/>
          </a:xfrm>
        </p:spPr>
        <p:txBody>
          <a:bodyPr vert="horz" lIns="91440" tIns="45720" rIns="91440" bIns="45720" rtlCol="0" anchor="t">
            <a:normAutofit/>
          </a:bodyPr>
          <a:lstStyle/>
          <a:p>
            <a:r>
              <a:rPr lang="en-US" sz="5400">
                <a:solidFill>
                  <a:srgbClr val="FFFFFF"/>
                </a:solidFill>
              </a:rPr>
              <a:t>PERFORMANCE ANALYSIS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00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0CC2B9-E08F-A443-8A3A-17F1E4B57BA6}"/>
              </a:ext>
            </a:extLst>
          </p:cNvPr>
          <p:cNvPicPr>
            <a:picLocks noChangeAspect="1"/>
          </p:cNvPicPr>
          <p:nvPr/>
        </p:nvPicPr>
        <p:blipFill>
          <a:blip r:embed="rId2"/>
          <a:stretch>
            <a:fillRect/>
          </a:stretch>
        </p:blipFill>
        <p:spPr>
          <a:xfrm>
            <a:off x="800100" y="1517305"/>
            <a:ext cx="4686300" cy="3987800"/>
          </a:xfrm>
          <a:prstGeom prst="rect">
            <a:avLst/>
          </a:prstGeom>
        </p:spPr>
      </p:pic>
      <p:sp>
        <p:nvSpPr>
          <p:cNvPr id="5" name="Rectangle 4">
            <a:extLst>
              <a:ext uri="{FF2B5EF4-FFF2-40B4-BE49-F238E27FC236}">
                <a16:creationId xmlns:a16="http://schemas.microsoft.com/office/drawing/2014/main" id="{45CA6D0E-8045-3C4C-8FD0-649DDB067EA1}"/>
              </a:ext>
            </a:extLst>
          </p:cNvPr>
          <p:cNvSpPr/>
          <p:nvPr/>
        </p:nvSpPr>
        <p:spPr>
          <a:xfrm>
            <a:off x="4757737" y="1613099"/>
            <a:ext cx="614363" cy="51435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760DF55-2116-414E-BC00-8BD7C3878C1A}"/>
              </a:ext>
            </a:extLst>
          </p:cNvPr>
          <p:cNvSpPr/>
          <p:nvPr/>
        </p:nvSpPr>
        <p:spPr>
          <a:xfrm>
            <a:off x="5372100" y="1528763"/>
            <a:ext cx="114300" cy="4500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FBDC17-9BEA-C243-88A0-98D9F3443B24}"/>
              </a:ext>
            </a:extLst>
          </p:cNvPr>
          <p:cNvSpPr/>
          <p:nvPr/>
        </p:nvSpPr>
        <p:spPr>
          <a:xfrm>
            <a:off x="800100" y="1528763"/>
            <a:ext cx="45719" cy="428625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4371566-5BC9-994A-96FD-E57F2B4D099A}"/>
              </a:ext>
            </a:extLst>
          </p:cNvPr>
          <p:cNvSpPr/>
          <p:nvPr/>
        </p:nvSpPr>
        <p:spPr>
          <a:xfrm>
            <a:off x="800100" y="1414459"/>
            <a:ext cx="4657725" cy="141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F8556BE-4719-A44E-BD35-5FDE7E01246D}"/>
              </a:ext>
            </a:extLst>
          </p:cNvPr>
          <p:cNvPicPr>
            <a:picLocks noChangeAspect="1"/>
          </p:cNvPicPr>
          <p:nvPr/>
        </p:nvPicPr>
        <p:blipFill>
          <a:blip r:embed="rId3"/>
          <a:stretch>
            <a:fillRect/>
          </a:stretch>
        </p:blipFill>
        <p:spPr>
          <a:xfrm>
            <a:off x="6372225" y="1446559"/>
            <a:ext cx="4656998" cy="4129293"/>
          </a:xfrm>
          <a:prstGeom prst="rect">
            <a:avLst/>
          </a:prstGeom>
        </p:spPr>
      </p:pic>
      <p:sp>
        <p:nvSpPr>
          <p:cNvPr id="10" name="Rectangle 9">
            <a:extLst>
              <a:ext uri="{FF2B5EF4-FFF2-40B4-BE49-F238E27FC236}">
                <a16:creationId xmlns:a16="http://schemas.microsoft.com/office/drawing/2014/main" id="{DBC7FBDC-8260-DE4E-97B9-D561B1625016}"/>
              </a:ext>
            </a:extLst>
          </p:cNvPr>
          <p:cNvSpPr/>
          <p:nvPr/>
        </p:nvSpPr>
        <p:spPr>
          <a:xfrm>
            <a:off x="10414860" y="1528069"/>
            <a:ext cx="614363" cy="51435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7A520CC-1617-824A-9A7D-75092E3A4594}"/>
              </a:ext>
            </a:extLst>
          </p:cNvPr>
          <p:cNvSpPr/>
          <p:nvPr/>
        </p:nvSpPr>
        <p:spPr>
          <a:xfrm>
            <a:off x="6372225" y="1343018"/>
            <a:ext cx="4657725" cy="141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14302AB-17FB-2347-BF11-78A5D1E50F37}"/>
              </a:ext>
            </a:extLst>
          </p:cNvPr>
          <p:cNvSpPr txBox="1"/>
          <p:nvPr/>
        </p:nvSpPr>
        <p:spPr>
          <a:xfrm>
            <a:off x="2686050" y="5659993"/>
            <a:ext cx="2257425" cy="369332"/>
          </a:xfrm>
          <a:prstGeom prst="rect">
            <a:avLst/>
          </a:prstGeom>
          <a:noFill/>
        </p:spPr>
        <p:txBody>
          <a:bodyPr wrap="square" rtlCol="0">
            <a:spAutoFit/>
          </a:bodyPr>
          <a:lstStyle/>
          <a:p>
            <a:r>
              <a:rPr lang="en-US" dirty="0"/>
              <a:t>LSTM</a:t>
            </a:r>
          </a:p>
        </p:txBody>
      </p:sp>
      <p:sp>
        <p:nvSpPr>
          <p:cNvPr id="13" name="TextBox 12">
            <a:extLst>
              <a:ext uri="{FF2B5EF4-FFF2-40B4-BE49-F238E27FC236}">
                <a16:creationId xmlns:a16="http://schemas.microsoft.com/office/drawing/2014/main" id="{BC1E3AFE-88EA-0248-91B9-AC73D2D183C5}"/>
              </a:ext>
            </a:extLst>
          </p:cNvPr>
          <p:cNvSpPr txBox="1"/>
          <p:nvPr/>
        </p:nvSpPr>
        <p:spPr>
          <a:xfrm>
            <a:off x="8377237" y="5644635"/>
            <a:ext cx="2257425" cy="369332"/>
          </a:xfrm>
          <a:prstGeom prst="rect">
            <a:avLst/>
          </a:prstGeom>
          <a:noFill/>
        </p:spPr>
        <p:txBody>
          <a:bodyPr wrap="square" rtlCol="0">
            <a:spAutoFit/>
          </a:bodyPr>
          <a:lstStyle/>
          <a:p>
            <a:r>
              <a:rPr lang="en-US" dirty="0"/>
              <a:t>SVM</a:t>
            </a:r>
          </a:p>
        </p:txBody>
      </p:sp>
      <p:sp>
        <p:nvSpPr>
          <p:cNvPr id="14" name="TextBox 13">
            <a:extLst>
              <a:ext uri="{FF2B5EF4-FFF2-40B4-BE49-F238E27FC236}">
                <a16:creationId xmlns:a16="http://schemas.microsoft.com/office/drawing/2014/main" id="{DA6C3E91-BB0E-3F41-8CEF-6DC09B984942}"/>
              </a:ext>
            </a:extLst>
          </p:cNvPr>
          <p:cNvSpPr txBox="1"/>
          <p:nvPr/>
        </p:nvSpPr>
        <p:spPr>
          <a:xfrm>
            <a:off x="800100" y="771525"/>
            <a:ext cx="5295900" cy="369332"/>
          </a:xfrm>
          <a:prstGeom prst="rect">
            <a:avLst/>
          </a:prstGeom>
          <a:noFill/>
        </p:spPr>
        <p:txBody>
          <a:bodyPr wrap="square" rtlCol="0">
            <a:spAutoFit/>
          </a:bodyPr>
          <a:lstStyle/>
          <a:p>
            <a:r>
              <a:rPr lang="en-US" dirty="0"/>
              <a:t>ACCURACY</a:t>
            </a:r>
          </a:p>
        </p:txBody>
      </p:sp>
    </p:spTree>
    <p:extLst>
      <p:ext uri="{BB962C8B-B14F-4D97-AF65-F5344CB8AC3E}">
        <p14:creationId xmlns:p14="http://schemas.microsoft.com/office/powerpoint/2010/main" val="226399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48D31B8-60A3-1F48-BBC0-1521F9B28161}"/>
              </a:ext>
            </a:extLst>
          </p:cNvPr>
          <p:cNvGraphicFramePr>
            <a:graphicFrameLocks noGrp="1"/>
          </p:cNvGraphicFramePr>
          <p:nvPr>
            <p:ph idx="1"/>
            <p:extLst>
              <p:ext uri="{D42A27DB-BD31-4B8C-83A1-F6EECF244321}">
                <p14:modId xmlns:p14="http://schemas.microsoft.com/office/powerpoint/2010/main" val="1476737725"/>
              </p:ext>
            </p:extLst>
          </p:nvPr>
        </p:nvGraphicFramePr>
        <p:xfrm>
          <a:off x="750094" y="871538"/>
          <a:ext cx="10691811" cy="1861821"/>
        </p:xfrm>
        <a:graphic>
          <a:graphicData uri="http://schemas.openxmlformats.org/drawingml/2006/table">
            <a:tbl>
              <a:tblPr firstRow="1" bandRow="1">
                <a:tableStyleId>{21E4AEA4-8DFA-4A89-87EB-49C32662AFE0}</a:tableStyleId>
              </a:tblPr>
              <a:tblGrid>
                <a:gridCol w="3563937">
                  <a:extLst>
                    <a:ext uri="{9D8B030D-6E8A-4147-A177-3AD203B41FA5}">
                      <a16:colId xmlns:a16="http://schemas.microsoft.com/office/drawing/2014/main" val="3932385689"/>
                    </a:ext>
                  </a:extLst>
                </a:gridCol>
                <a:gridCol w="3563937">
                  <a:extLst>
                    <a:ext uri="{9D8B030D-6E8A-4147-A177-3AD203B41FA5}">
                      <a16:colId xmlns:a16="http://schemas.microsoft.com/office/drawing/2014/main" val="3743093437"/>
                    </a:ext>
                  </a:extLst>
                </a:gridCol>
                <a:gridCol w="3563937">
                  <a:extLst>
                    <a:ext uri="{9D8B030D-6E8A-4147-A177-3AD203B41FA5}">
                      <a16:colId xmlns:a16="http://schemas.microsoft.com/office/drawing/2014/main" val="786169704"/>
                    </a:ext>
                  </a:extLst>
                </a:gridCol>
              </a:tblGrid>
              <a:tr h="620607">
                <a:tc>
                  <a:txBody>
                    <a:bodyPr/>
                    <a:lstStyle/>
                    <a:p>
                      <a:r>
                        <a:rPr lang="en-US" dirty="0"/>
                        <a:t>Phishing emails</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1340493559"/>
                  </a:ext>
                </a:extLst>
              </a:tr>
              <a:tr h="620607">
                <a:tc>
                  <a:txBody>
                    <a:bodyPr/>
                    <a:lstStyle/>
                    <a:p>
                      <a:r>
                        <a:rPr lang="en-US" dirty="0"/>
                        <a:t>LSTM</a:t>
                      </a:r>
                    </a:p>
                  </a:txBody>
                  <a:tcPr/>
                </a:tc>
                <a:tc>
                  <a:txBody>
                    <a:bodyPr/>
                    <a:lstStyle/>
                    <a:p>
                      <a:r>
                        <a:rPr lang="en-US" dirty="0"/>
                        <a:t>97%</a:t>
                      </a:r>
                    </a:p>
                  </a:txBody>
                  <a:tcPr/>
                </a:tc>
                <a:tc>
                  <a:txBody>
                    <a:bodyPr/>
                    <a:lstStyle/>
                    <a:p>
                      <a:r>
                        <a:rPr lang="en-US" dirty="0"/>
                        <a:t>95%</a:t>
                      </a:r>
                    </a:p>
                  </a:txBody>
                  <a:tcPr/>
                </a:tc>
                <a:extLst>
                  <a:ext uri="{0D108BD9-81ED-4DB2-BD59-A6C34878D82A}">
                    <a16:rowId xmlns:a16="http://schemas.microsoft.com/office/drawing/2014/main" val="3302041612"/>
                  </a:ext>
                </a:extLst>
              </a:tr>
              <a:tr h="620607">
                <a:tc>
                  <a:txBody>
                    <a:bodyPr/>
                    <a:lstStyle/>
                    <a:p>
                      <a:r>
                        <a:rPr lang="en-US" dirty="0"/>
                        <a:t>SVM</a:t>
                      </a:r>
                    </a:p>
                  </a:txBody>
                  <a:tcPr/>
                </a:tc>
                <a:tc>
                  <a:txBody>
                    <a:bodyPr/>
                    <a:lstStyle/>
                    <a:p>
                      <a:r>
                        <a:rPr lang="en-US" dirty="0"/>
                        <a:t>93%</a:t>
                      </a:r>
                    </a:p>
                  </a:txBody>
                  <a:tcPr/>
                </a:tc>
                <a:tc>
                  <a:txBody>
                    <a:bodyPr/>
                    <a:lstStyle/>
                    <a:p>
                      <a:r>
                        <a:rPr lang="en-US" dirty="0"/>
                        <a:t>90%</a:t>
                      </a:r>
                    </a:p>
                  </a:txBody>
                  <a:tcPr/>
                </a:tc>
                <a:extLst>
                  <a:ext uri="{0D108BD9-81ED-4DB2-BD59-A6C34878D82A}">
                    <a16:rowId xmlns:a16="http://schemas.microsoft.com/office/drawing/2014/main" val="3876087417"/>
                  </a:ext>
                </a:extLst>
              </a:tr>
            </a:tbl>
          </a:graphicData>
        </a:graphic>
      </p:graphicFrame>
      <p:graphicFrame>
        <p:nvGraphicFramePr>
          <p:cNvPr id="6" name="Table 5">
            <a:extLst>
              <a:ext uri="{FF2B5EF4-FFF2-40B4-BE49-F238E27FC236}">
                <a16:creationId xmlns:a16="http://schemas.microsoft.com/office/drawing/2014/main" id="{B5162E8B-4CDE-0345-B126-88849842840A}"/>
              </a:ext>
            </a:extLst>
          </p:cNvPr>
          <p:cNvGraphicFramePr>
            <a:graphicFrameLocks/>
          </p:cNvGraphicFramePr>
          <p:nvPr>
            <p:extLst>
              <p:ext uri="{D42A27DB-BD31-4B8C-83A1-F6EECF244321}">
                <p14:modId xmlns:p14="http://schemas.microsoft.com/office/powerpoint/2010/main" val="4102895759"/>
              </p:ext>
            </p:extLst>
          </p:nvPr>
        </p:nvGraphicFramePr>
        <p:xfrm>
          <a:off x="750094" y="3429000"/>
          <a:ext cx="10691811" cy="1861821"/>
        </p:xfrm>
        <a:graphic>
          <a:graphicData uri="http://schemas.openxmlformats.org/drawingml/2006/table">
            <a:tbl>
              <a:tblPr firstRow="1" bandRow="1">
                <a:tableStyleId>{21E4AEA4-8DFA-4A89-87EB-49C32662AFE0}</a:tableStyleId>
              </a:tblPr>
              <a:tblGrid>
                <a:gridCol w="3563937">
                  <a:extLst>
                    <a:ext uri="{9D8B030D-6E8A-4147-A177-3AD203B41FA5}">
                      <a16:colId xmlns:a16="http://schemas.microsoft.com/office/drawing/2014/main" val="3932385689"/>
                    </a:ext>
                  </a:extLst>
                </a:gridCol>
                <a:gridCol w="3563937">
                  <a:extLst>
                    <a:ext uri="{9D8B030D-6E8A-4147-A177-3AD203B41FA5}">
                      <a16:colId xmlns:a16="http://schemas.microsoft.com/office/drawing/2014/main" val="3743093437"/>
                    </a:ext>
                  </a:extLst>
                </a:gridCol>
                <a:gridCol w="3563937">
                  <a:extLst>
                    <a:ext uri="{9D8B030D-6E8A-4147-A177-3AD203B41FA5}">
                      <a16:colId xmlns:a16="http://schemas.microsoft.com/office/drawing/2014/main" val="786169704"/>
                    </a:ext>
                  </a:extLst>
                </a:gridCol>
              </a:tblGrid>
              <a:tr h="620607">
                <a:tc>
                  <a:txBody>
                    <a:bodyPr/>
                    <a:lstStyle/>
                    <a:p>
                      <a:r>
                        <a:rPr lang="en-US" dirty="0"/>
                        <a:t>Non-phishing emails</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1340493559"/>
                  </a:ext>
                </a:extLst>
              </a:tr>
              <a:tr h="620607">
                <a:tc>
                  <a:txBody>
                    <a:bodyPr/>
                    <a:lstStyle/>
                    <a:p>
                      <a:r>
                        <a:rPr lang="en-US" dirty="0"/>
                        <a:t>LSTM</a:t>
                      </a:r>
                    </a:p>
                  </a:txBody>
                  <a:tcPr/>
                </a:tc>
                <a:tc>
                  <a:txBody>
                    <a:bodyPr/>
                    <a:lstStyle/>
                    <a:p>
                      <a:r>
                        <a:rPr lang="en-US" dirty="0"/>
                        <a:t>96%</a:t>
                      </a:r>
                    </a:p>
                  </a:txBody>
                  <a:tcPr/>
                </a:tc>
                <a:tc>
                  <a:txBody>
                    <a:bodyPr/>
                    <a:lstStyle/>
                    <a:p>
                      <a:r>
                        <a:rPr lang="en-US" dirty="0"/>
                        <a:t>97%</a:t>
                      </a:r>
                    </a:p>
                  </a:txBody>
                  <a:tcPr/>
                </a:tc>
                <a:extLst>
                  <a:ext uri="{0D108BD9-81ED-4DB2-BD59-A6C34878D82A}">
                    <a16:rowId xmlns:a16="http://schemas.microsoft.com/office/drawing/2014/main" val="3302041612"/>
                  </a:ext>
                </a:extLst>
              </a:tr>
              <a:tr h="620607">
                <a:tc>
                  <a:txBody>
                    <a:bodyPr/>
                    <a:lstStyle/>
                    <a:p>
                      <a:r>
                        <a:rPr lang="en-US" dirty="0"/>
                        <a:t>SVM</a:t>
                      </a:r>
                    </a:p>
                  </a:txBody>
                  <a:tcPr/>
                </a:tc>
                <a:tc>
                  <a:txBody>
                    <a:bodyPr/>
                    <a:lstStyle/>
                    <a:p>
                      <a:r>
                        <a:rPr lang="en-US" dirty="0"/>
                        <a:t>92%</a:t>
                      </a:r>
                    </a:p>
                  </a:txBody>
                  <a:tcPr/>
                </a:tc>
                <a:tc>
                  <a:txBody>
                    <a:bodyPr/>
                    <a:lstStyle/>
                    <a:p>
                      <a:r>
                        <a:rPr lang="en-US" dirty="0"/>
                        <a:t>95%</a:t>
                      </a:r>
                    </a:p>
                  </a:txBody>
                  <a:tcPr/>
                </a:tc>
                <a:extLst>
                  <a:ext uri="{0D108BD9-81ED-4DB2-BD59-A6C34878D82A}">
                    <a16:rowId xmlns:a16="http://schemas.microsoft.com/office/drawing/2014/main" val="3876087417"/>
                  </a:ext>
                </a:extLst>
              </a:tr>
            </a:tbl>
          </a:graphicData>
        </a:graphic>
      </p:graphicFrame>
    </p:spTree>
    <p:extLst>
      <p:ext uri="{BB962C8B-B14F-4D97-AF65-F5344CB8AC3E}">
        <p14:creationId xmlns:p14="http://schemas.microsoft.com/office/powerpoint/2010/main" val="1385993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8EDEF-3490-D94E-AC5B-4D6B2C4C6211}"/>
              </a:ext>
            </a:extLst>
          </p:cNvPr>
          <p:cNvSpPr>
            <a:spLocks noGrp="1"/>
          </p:cNvSpPr>
          <p:nvPr>
            <p:ph type="title"/>
          </p:nvPr>
        </p:nvSpPr>
        <p:spPr>
          <a:xfrm>
            <a:off x="3946239" y="521747"/>
            <a:ext cx="7445661" cy="1656702"/>
          </a:xfrm>
        </p:spPr>
        <p:txBody>
          <a:bodyPr vert="horz" lIns="91440" tIns="45720" rIns="91440" bIns="45720" rtlCol="0" anchor="t">
            <a:normAutofit/>
          </a:bodyPr>
          <a:lstStyle/>
          <a:p>
            <a:r>
              <a:rPr lang="en-US" sz="5400"/>
              <a:t>Thank you</a:t>
            </a:r>
          </a:p>
        </p:txBody>
      </p:sp>
      <p:cxnSp>
        <p:nvCxnSpPr>
          <p:cNvPr id="20" name="Straight Connector 14">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4879" y="723900"/>
            <a:ext cx="0" cy="541020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5" descr="Smiling Face with No Fill">
            <a:extLst>
              <a:ext uri="{FF2B5EF4-FFF2-40B4-BE49-F238E27FC236}">
                <a16:creationId xmlns:a16="http://schemas.microsoft.com/office/drawing/2014/main" id="{0D62470F-2CB4-42A8-BB09-EC5DBB1064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8605" y="2400699"/>
            <a:ext cx="3733401" cy="3733401"/>
          </a:xfrm>
          <a:prstGeom prst="rect">
            <a:avLst/>
          </a:prstGeom>
        </p:spPr>
      </p:pic>
    </p:spTree>
    <p:extLst>
      <p:ext uri="{BB962C8B-B14F-4D97-AF65-F5344CB8AC3E}">
        <p14:creationId xmlns:p14="http://schemas.microsoft.com/office/powerpoint/2010/main" val="136130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FCE0-086B-774B-BFC6-BFC22EACF9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9F282B-6D42-F640-A0D3-1CBF71F3A18D}"/>
              </a:ext>
            </a:extLst>
          </p:cNvPr>
          <p:cNvSpPr>
            <a:spLocks noGrp="1"/>
          </p:cNvSpPr>
          <p:nvPr>
            <p:ph idx="1"/>
          </p:nvPr>
        </p:nvSpPr>
        <p:spPr>
          <a:xfrm>
            <a:off x="700634" y="6200774"/>
            <a:ext cx="10691265" cy="457101"/>
          </a:xfrm>
        </p:spPr>
        <p:txBody>
          <a:bodyPr>
            <a:normAutofit fontScale="85000" lnSpcReduction="10000"/>
          </a:bodyPr>
          <a:lstStyle/>
          <a:p>
            <a:r>
              <a:rPr lang="en-US" dirty="0"/>
              <a:t>https://</a:t>
            </a:r>
            <a:r>
              <a:rPr lang="en-US" dirty="0" err="1"/>
              <a:t>www.itpro.co.uk</a:t>
            </a:r>
            <a:r>
              <a:rPr lang="en-US" dirty="0"/>
              <a:t>/phishing/34561/</a:t>
            </a:r>
            <a:r>
              <a:rPr lang="en-US" dirty="0" err="1"/>
              <a:t>thomas</a:t>
            </a:r>
            <a:r>
              <a:rPr lang="en-US" dirty="0"/>
              <a:t>-cook-phishing-sites-skyrocket-following-firms-collapse</a:t>
            </a:r>
          </a:p>
        </p:txBody>
      </p:sp>
      <p:pic>
        <p:nvPicPr>
          <p:cNvPr id="1026" name="Picture 2" descr="Phishing">
            <a:extLst>
              <a:ext uri="{FF2B5EF4-FFF2-40B4-BE49-F238E27FC236}">
                <a16:creationId xmlns:a16="http://schemas.microsoft.com/office/drawing/2014/main" id="{6EB5A769-C763-9B43-9657-B807972F8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34" y="170672"/>
            <a:ext cx="10790731" cy="592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89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2" name="Straight Connector 7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3" name="Straight Connector 7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54" name="Rectangle 74">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5" name="Straight Connector 76">
            <a:extLst>
              <a:ext uri="{FF2B5EF4-FFF2-40B4-BE49-F238E27FC236}">
                <a16:creationId xmlns:a16="http://schemas.microsoft.com/office/drawing/2014/main" id="{5176A7A0-FAD0-4BFC-A0FC-6B091D842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What is phishing | Attack techniques &amp; scam examples | Imperva">
            <a:extLst>
              <a:ext uri="{FF2B5EF4-FFF2-40B4-BE49-F238E27FC236}">
                <a16:creationId xmlns:a16="http://schemas.microsoft.com/office/drawing/2014/main" id="{D4920545-7631-1A4F-B00F-57BDA4D16E2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99" r="2" b="29194"/>
          <a:stretch/>
        </p:blipFill>
        <p:spPr bwMode="auto">
          <a:xfrm>
            <a:off x="642937" y="476194"/>
            <a:ext cx="10591800" cy="50578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hat is phishing | Attack techniques &amp; scam examples | Imperva">
            <a:extLst>
              <a:ext uri="{FF2B5EF4-FFF2-40B4-BE49-F238E27FC236}">
                <a16:creationId xmlns:a16="http://schemas.microsoft.com/office/drawing/2014/main" id="{4A7D471F-19C8-C14F-89CA-3F138DDEC6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9" r="2" b="29194"/>
          <a:stretch/>
        </p:blipFill>
        <p:spPr bwMode="auto">
          <a:xfrm>
            <a:off x="800100" y="476194"/>
            <a:ext cx="10591800" cy="5057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78BA82-603F-A346-B350-29B1EA8F2599}"/>
              </a:ext>
            </a:extLst>
          </p:cNvPr>
          <p:cNvSpPr txBox="1"/>
          <p:nvPr/>
        </p:nvSpPr>
        <p:spPr>
          <a:xfrm>
            <a:off x="800100" y="6142781"/>
            <a:ext cx="10229850" cy="369332"/>
          </a:xfrm>
          <a:prstGeom prst="rect">
            <a:avLst/>
          </a:prstGeom>
          <a:noFill/>
        </p:spPr>
        <p:txBody>
          <a:bodyPr wrap="square" rtlCol="0">
            <a:spAutoFit/>
          </a:bodyPr>
          <a:lstStyle/>
          <a:p>
            <a:r>
              <a:rPr lang="en-US" dirty="0"/>
              <a:t>https://</a:t>
            </a:r>
            <a:r>
              <a:rPr lang="en-US" dirty="0" err="1"/>
              <a:t>www.imperva.com</a:t>
            </a:r>
            <a:r>
              <a:rPr lang="en-US" dirty="0"/>
              <a:t>/learn/application-security/phishing-attack-scam/</a:t>
            </a:r>
          </a:p>
        </p:txBody>
      </p:sp>
    </p:spTree>
    <p:extLst>
      <p:ext uri="{BB962C8B-B14F-4D97-AF65-F5344CB8AC3E}">
        <p14:creationId xmlns:p14="http://schemas.microsoft.com/office/powerpoint/2010/main" val="5666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6435-8D1C-8843-99F0-825A3F3FC7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683DD0-730F-F148-9036-2FED2E17E046}"/>
              </a:ext>
            </a:extLst>
          </p:cNvPr>
          <p:cNvSpPr>
            <a:spLocks noGrp="1"/>
          </p:cNvSpPr>
          <p:nvPr>
            <p:ph idx="1"/>
          </p:nvPr>
        </p:nvSpPr>
        <p:spPr/>
        <p:txBody>
          <a:bodyPr/>
          <a:lstStyle/>
          <a:p>
            <a:endParaRPr lang="en-US"/>
          </a:p>
        </p:txBody>
      </p:sp>
      <p:pic>
        <p:nvPicPr>
          <p:cNvPr id="2050" name="Picture 2" descr="Screenshot of a phishing email. Subject line says &quot;Your PayPal Access Blocked !&quot;. Email is from &quot;PayPal &lt;paypalaccounts@mailbox.com&gt;&quot;. Email body has heading &quot;Your PayPal Account is Limited, Solve in 24 Hours!&quot; and body &quot;Dear PayPal Customer, We're sorry to say you cannot access all the paypal account features like payment and money transfer. Click here to fix your account now. Why is it blocked? Because we think your account is in danger of theft and unauthorized uses. How can I fix the problem? Confirm all your details on our server. Just click below and follow all of the steps. Confirm Account Details Now.&quot; There are two hyperlinked parts of the text.">
            <a:extLst>
              <a:ext uri="{FF2B5EF4-FFF2-40B4-BE49-F238E27FC236}">
                <a16:creationId xmlns:a16="http://schemas.microsoft.com/office/drawing/2014/main" id="{11DAB7C2-88A7-6C43-826A-89594219B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0"/>
            <a:ext cx="11012487" cy="6372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CCE11F-144E-D147-A1D3-C7F982713616}"/>
              </a:ext>
            </a:extLst>
          </p:cNvPr>
          <p:cNvSpPr txBox="1"/>
          <p:nvPr/>
        </p:nvSpPr>
        <p:spPr>
          <a:xfrm>
            <a:off x="114300" y="6300788"/>
            <a:ext cx="11972925" cy="646331"/>
          </a:xfrm>
          <a:prstGeom prst="rect">
            <a:avLst/>
          </a:prstGeom>
          <a:noFill/>
        </p:spPr>
        <p:txBody>
          <a:bodyPr wrap="square" rtlCol="0">
            <a:spAutoFit/>
          </a:bodyPr>
          <a:lstStyle/>
          <a:p>
            <a:r>
              <a:rPr lang="en-US" dirty="0"/>
              <a:t>https://</a:t>
            </a:r>
            <a:r>
              <a:rPr lang="en-US" dirty="0" err="1"/>
              <a:t>www.khanacademy.org</a:t>
            </a:r>
            <a:r>
              <a:rPr lang="en-US" dirty="0"/>
              <a:t>/computing/computers-and-internet/xcae6f4a7ff015e7d:online-data-security/xcae6f4a7ff015e7d:cyber-attacks/a/phishing-attacks</a:t>
            </a:r>
          </a:p>
        </p:txBody>
      </p:sp>
    </p:spTree>
    <p:extLst>
      <p:ext uri="{BB962C8B-B14F-4D97-AF65-F5344CB8AC3E}">
        <p14:creationId xmlns:p14="http://schemas.microsoft.com/office/powerpoint/2010/main" val="210529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49BC-01C3-8D4B-BEE4-41AC87FE50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04D79E-217E-2241-9C07-A075F3D13BFE}"/>
              </a:ext>
            </a:extLst>
          </p:cNvPr>
          <p:cNvSpPr>
            <a:spLocks noGrp="1"/>
          </p:cNvSpPr>
          <p:nvPr>
            <p:ph idx="1"/>
          </p:nvPr>
        </p:nvSpPr>
        <p:spPr/>
        <p:txBody>
          <a:bodyPr/>
          <a:lstStyle/>
          <a:p>
            <a:endParaRPr lang="en-US"/>
          </a:p>
        </p:txBody>
      </p:sp>
      <p:pic>
        <p:nvPicPr>
          <p:cNvPr id="1026" name="Picture 2" descr="Phishing attacks (article) | Cyber attacks | Khan Academy">
            <a:extLst>
              <a:ext uri="{FF2B5EF4-FFF2-40B4-BE49-F238E27FC236}">
                <a16:creationId xmlns:a16="http://schemas.microsoft.com/office/drawing/2014/main" id="{51C1B475-2BCA-8F41-93C9-3C9F34D9E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0"/>
            <a:ext cx="10734675" cy="64150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AB6F1E-DEF3-204C-A89B-753B1B68405E}"/>
              </a:ext>
            </a:extLst>
          </p:cNvPr>
          <p:cNvSpPr txBox="1"/>
          <p:nvPr/>
        </p:nvSpPr>
        <p:spPr>
          <a:xfrm>
            <a:off x="114300" y="6300788"/>
            <a:ext cx="11972925" cy="646331"/>
          </a:xfrm>
          <a:prstGeom prst="rect">
            <a:avLst/>
          </a:prstGeom>
          <a:noFill/>
        </p:spPr>
        <p:txBody>
          <a:bodyPr wrap="square" rtlCol="0">
            <a:spAutoFit/>
          </a:bodyPr>
          <a:lstStyle/>
          <a:p>
            <a:r>
              <a:rPr lang="en-US" dirty="0"/>
              <a:t>https://</a:t>
            </a:r>
            <a:r>
              <a:rPr lang="en-US" dirty="0" err="1"/>
              <a:t>www.khanacademy.org</a:t>
            </a:r>
            <a:r>
              <a:rPr lang="en-US" dirty="0"/>
              <a:t>/computing/computers-and-internet/xcae6f4a7ff015e7d:online-data-security/xcae6f4a7ff015e7d:cyber-attacks/a/phishing-attacks</a:t>
            </a:r>
          </a:p>
        </p:txBody>
      </p:sp>
    </p:spTree>
    <p:extLst>
      <p:ext uri="{BB962C8B-B14F-4D97-AF65-F5344CB8AC3E}">
        <p14:creationId xmlns:p14="http://schemas.microsoft.com/office/powerpoint/2010/main" val="41188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F650-8DAB-AD49-9799-FEB846DB1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5C2B7E-8703-AB41-A367-2FD59973ECEF}"/>
              </a:ext>
            </a:extLst>
          </p:cNvPr>
          <p:cNvSpPr>
            <a:spLocks noGrp="1"/>
          </p:cNvSpPr>
          <p:nvPr>
            <p:ph idx="1"/>
          </p:nvPr>
        </p:nvSpPr>
        <p:spPr/>
        <p:txBody>
          <a:bodyPr/>
          <a:lstStyle/>
          <a:p>
            <a:endParaRPr lang="en-US"/>
          </a:p>
        </p:txBody>
      </p:sp>
      <p:pic>
        <p:nvPicPr>
          <p:cNvPr id="4" name="Picture 2" descr="What is phishing | Attack techniques &amp; scam examples | Imperva">
            <a:extLst>
              <a:ext uri="{FF2B5EF4-FFF2-40B4-BE49-F238E27FC236}">
                <a16:creationId xmlns:a16="http://schemas.microsoft.com/office/drawing/2014/main" id="{1E3BBC6A-B10A-204B-982C-2D1B759243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9" r="2" b="29194"/>
          <a:stretch/>
        </p:blipFill>
        <p:spPr bwMode="auto">
          <a:xfrm>
            <a:off x="400034" y="619075"/>
            <a:ext cx="11134195" cy="53168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16EC024-A86E-EE42-A7A6-5B0BEA686B34}"/>
              </a:ext>
            </a:extLst>
          </p:cNvPr>
          <p:cNvSpPr/>
          <p:nvPr/>
        </p:nvSpPr>
        <p:spPr>
          <a:xfrm>
            <a:off x="2386013" y="5157788"/>
            <a:ext cx="1243012" cy="300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26E71D6-E7E1-D141-843A-552F5007FC80}"/>
              </a:ext>
            </a:extLst>
          </p:cNvPr>
          <p:cNvSpPr/>
          <p:nvPr/>
        </p:nvSpPr>
        <p:spPr>
          <a:xfrm>
            <a:off x="1028700" y="5743575"/>
            <a:ext cx="2914650" cy="192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365CAC-8081-BE4A-A5E8-4A964C26BAFC}"/>
              </a:ext>
            </a:extLst>
          </p:cNvPr>
          <p:cNvSpPr/>
          <p:nvPr/>
        </p:nvSpPr>
        <p:spPr>
          <a:xfrm>
            <a:off x="672059" y="2528888"/>
            <a:ext cx="6671715" cy="442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41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6AC5-B1E9-9E4D-ABBD-C68F0C88D0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E7ECF8-B153-7D4E-A4C3-29046E1EB27F}"/>
              </a:ext>
            </a:extLst>
          </p:cNvPr>
          <p:cNvSpPr>
            <a:spLocks noGrp="1"/>
          </p:cNvSpPr>
          <p:nvPr>
            <p:ph idx="1"/>
          </p:nvPr>
        </p:nvSpPr>
        <p:spPr/>
        <p:txBody>
          <a:bodyPr/>
          <a:lstStyle/>
          <a:p>
            <a:endParaRPr lang="en-US"/>
          </a:p>
        </p:txBody>
      </p:sp>
      <p:pic>
        <p:nvPicPr>
          <p:cNvPr id="3074" name="Picture 2" descr="Screenshot of phishing email, cropped to show part of the body. Email body has heading &quot;Your PayPal Account is Limited, Solve in 24 Hours!&quot; and body &quot;Dear PayPal Customer, We're sorry to say you cannot access all the paypal account features like payment and money transfer. Click here to fix your account now. Why is it blocked? Because we think your account is in danger of theft and unauthorized uses.&quot; The heading and final line are highlighted with circles.">
            <a:extLst>
              <a:ext uri="{FF2B5EF4-FFF2-40B4-BE49-F238E27FC236}">
                <a16:creationId xmlns:a16="http://schemas.microsoft.com/office/drawing/2014/main" id="{126D1726-90BA-904E-B323-E558D762C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4691"/>
            <a:ext cx="121920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of phishing email, cropped to show just the from  line. Email is from &quot;PayPal &lt;paypalaccounts@mailbox.com&gt;&quot;. The email address is highlighted with a circle.">
            <a:extLst>
              <a:ext uri="{FF2B5EF4-FFF2-40B4-BE49-F238E27FC236}">
                <a16:creationId xmlns:a16="http://schemas.microsoft.com/office/drawing/2014/main" id="{1927429C-B7C7-A340-BE9B-B022E1D97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7" y="203655"/>
            <a:ext cx="5969000" cy="109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909755-E2AA-904D-A790-9730D199A029}"/>
              </a:ext>
            </a:extLst>
          </p:cNvPr>
          <p:cNvSpPr txBox="1"/>
          <p:nvPr/>
        </p:nvSpPr>
        <p:spPr>
          <a:xfrm>
            <a:off x="129135" y="6268076"/>
            <a:ext cx="11262765" cy="646331"/>
          </a:xfrm>
          <a:prstGeom prst="rect">
            <a:avLst/>
          </a:prstGeom>
          <a:noFill/>
        </p:spPr>
        <p:txBody>
          <a:bodyPr wrap="square" rtlCol="0">
            <a:spAutoFit/>
          </a:bodyPr>
          <a:lstStyle/>
          <a:p>
            <a:r>
              <a:rPr lang="en-US" dirty="0"/>
              <a:t>https://</a:t>
            </a:r>
            <a:r>
              <a:rPr lang="en-US" dirty="0" err="1"/>
              <a:t>www.khanacademy.org</a:t>
            </a:r>
            <a:r>
              <a:rPr lang="en-US" dirty="0"/>
              <a:t>/computing/computers-and-internet/xcae6f4a7ff015e7d:online-data-security/xcae6f4a7ff015e7d:cyber-attacks/a/phishing-attacks</a:t>
            </a:r>
          </a:p>
        </p:txBody>
      </p:sp>
    </p:spTree>
    <p:extLst>
      <p:ext uri="{BB962C8B-B14F-4D97-AF65-F5344CB8AC3E}">
        <p14:creationId xmlns:p14="http://schemas.microsoft.com/office/powerpoint/2010/main" val="140788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49BC-01C3-8D4B-BEE4-41AC87FE50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04D79E-217E-2241-9C07-A075F3D13BFE}"/>
              </a:ext>
            </a:extLst>
          </p:cNvPr>
          <p:cNvSpPr>
            <a:spLocks noGrp="1"/>
          </p:cNvSpPr>
          <p:nvPr>
            <p:ph idx="1"/>
          </p:nvPr>
        </p:nvSpPr>
        <p:spPr/>
        <p:txBody>
          <a:bodyPr/>
          <a:lstStyle/>
          <a:p>
            <a:endParaRPr lang="en-US"/>
          </a:p>
        </p:txBody>
      </p:sp>
      <p:pic>
        <p:nvPicPr>
          <p:cNvPr id="1026" name="Picture 2" descr="Phishing attacks (article) | Cyber attacks | Khan Academy">
            <a:extLst>
              <a:ext uri="{FF2B5EF4-FFF2-40B4-BE49-F238E27FC236}">
                <a16:creationId xmlns:a16="http://schemas.microsoft.com/office/drawing/2014/main" id="{51C1B475-2BCA-8F41-93C9-3C9F34D9E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0"/>
            <a:ext cx="10734675" cy="64150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AB6F1E-DEF3-204C-A89B-753B1B68405E}"/>
              </a:ext>
            </a:extLst>
          </p:cNvPr>
          <p:cNvSpPr txBox="1"/>
          <p:nvPr/>
        </p:nvSpPr>
        <p:spPr>
          <a:xfrm>
            <a:off x="114300" y="6300788"/>
            <a:ext cx="11972925" cy="646331"/>
          </a:xfrm>
          <a:prstGeom prst="rect">
            <a:avLst/>
          </a:prstGeom>
          <a:noFill/>
        </p:spPr>
        <p:txBody>
          <a:bodyPr wrap="square" rtlCol="0">
            <a:spAutoFit/>
          </a:bodyPr>
          <a:lstStyle/>
          <a:p>
            <a:r>
              <a:rPr lang="en-US" dirty="0"/>
              <a:t>https://</a:t>
            </a:r>
            <a:r>
              <a:rPr lang="en-US" dirty="0" err="1"/>
              <a:t>www.khanacademy.org</a:t>
            </a:r>
            <a:r>
              <a:rPr lang="en-US" dirty="0"/>
              <a:t>/computing/computers-and-internet/xcae6f4a7ff015e7d:online-data-security/xcae6f4a7ff015e7d:cyber-attacks/a/phishing-attacks</a:t>
            </a:r>
          </a:p>
        </p:txBody>
      </p:sp>
    </p:spTree>
    <p:extLst>
      <p:ext uri="{BB962C8B-B14F-4D97-AF65-F5344CB8AC3E}">
        <p14:creationId xmlns:p14="http://schemas.microsoft.com/office/powerpoint/2010/main" val="2351412487"/>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2502</TotalTime>
  <Words>176</Words>
  <Application>Microsoft Macintosh PowerPoint</Application>
  <PresentationFormat>Widescreen</PresentationFormat>
  <Paragraphs>37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Calisto MT</vt:lpstr>
      <vt:lpstr>Univers Condensed</vt:lpstr>
      <vt:lpstr>ChronicleVTI</vt:lpstr>
      <vt:lpstr>Phishing email detection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vt:lpstr>
      <vt:lpstr>Long Short-Term Memory (LSTM)</vt:lpstr>
      <vt:lpstr>Support Vector Machine (SVM)</vt:lpstr>
      <vt:lpstr>RESULT</vt:lpstr>
      <vt:lpstr>DEMO</vt:lpstr>
      <vt:lpstr>PowerPoint Presentation</vt:lpstr>
      <vt:lpstr>PowerPoint Presentation</vt:lpstr>
      <vt:lpstr>PowerPoint Presentation</vt:lpstr>
      <vt:lpstr>PowerPoint Presentation</vt:lpstr>
      <vt:lpstr>CHALLENGES</vt:lpstr>
      <vt:lpstr>PERFORMANCE ANALYSIS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cp:revision>
  <dcterms:created xsi:type="dcterms:W3CDTF">2021-04-11T15:45:03Z</dcterms:created>
  <dcterms:modified xsi:type="dcterms:W3CDTF">2021-04-13T23:15:42Z</dcterms:modified>
</cp:coreProperties>
</file>