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5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2" r:id="rId14"/>
    <p:sldId id="273" r:id="rId15"/>
    <p:sldId id="27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36AC1-937B-4A7C-8FED-4008768896F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15111-8990-4F22-84C0-D33D7B5B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Therefore STTRAM has emerged as an alternative to conventional CMOS SRAM that offers significant leakage power reduction since the information is stored in the form of a programmable resistance represented by a Magnetic Tunneling Junction (MTJ) rather than by electron charge.</a:t>
            </a:r>
          </a:p>
          <a:p>
            <a:r>
              <a:rPr lang="en-US" altLang="en-US"/>
              <a:t>The main target application of STTRAM is for storage and the main targeted market is replacement of DRAM main memory and SRAM cache.  </a:t>
            </a:r>
          </a:p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ENGR856 -- Nano-Scale Circuits and Systems</a:t>
            </a:r>
          </a:p>
        </p:txBody>
      </p:sp>
      <p:sp>
        <p:nvSpPr>
          <p:cNvPr id="993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02756" indent="-270291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081164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13629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1946095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57EA85E0-D5C6-47D7-B5BE-EAFDA660AAA5}" type="slidenum">
              <a:rPr lang="en-US" altLang="en-US" b="0" smtClean="0"/>
              <a:pPr/>
              <a:t>4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resistance of MTJ depends on the relative magnetization direction (MDs) of the two FLs.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ENGR856 -- Nano-Scale Circuits and Systems</a:t>
            </a:r>
          </a:p>
        </p:txBody>
      </p:sp>
      <p:sp>
        <p:nvSpPr>
          <p:cNvPr id="1003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02756" indent="-270291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081164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13629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1946095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FD9D9D4E-66C8-4546-9093-3A8B4D299D5E}" type="slidenum">
              <a:rPr lang="en-US" altLang="en-US" b="0" smtClean="0"/>
              <a:pPr/>
              <a:t>5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ENGR856 -- Nano-Scale Circuits and Systems</a:t>
            </a:r>
          </a:p>
        </p:txBody>
      </p:sp>
      <p:sp>
        <p:nvSpPr>
          <p:cNvPr id="1013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02756" indent="-270291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081164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13629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1946095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7A6650D2-7C1D-4222-8100-1BB976E404EC}" type="slidenum">
              <a:rPr lang="en-US" altLang="en-US" b="0" smtClean="0"/>
              <a:pPr/>
              <a:t>6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ENGR856 -- Nano-Scale Circuits and Systems</a:t>
            </a:r>
          </a:p>
        </p:txBody>
      </p:sp>
      <p:sp>
        <p:nvSpPr>
          <p:cNvPr id="1024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02756" indent="-270291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081164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13629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1946095" indent="-216233" defTabSz="914485"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9C9F1C91-8A97-4BEA-8B87-A99F2E44472C}" type="slidenum">
              <a:rPr lang="en-US" altLang="en-US" b="0" smtClean="0"/>
              <a:pPr/>
              <a:t>11</a:t>
            </a:fld>
            <a:endParaRPr lang="en-US" altLang="en-US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 (Body)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1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D701-896D-4197-8917-70ECF3FA170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4CE9-9F31-4A40-8032-C3E0CEBB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(Headings)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Arial (Body)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Arial (Body)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 (Body)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Arial (Body)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Arial (Body)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610600" cy="2289175"/>
          </a:xfrm>
        </p:spPr>
        <p:txBody>
          <a:bodyPr/>
          <a:lstStyle/>
          <a:p>
            <a:pPr eaLnBrk="1" hangingPunct="1">
              <a:defRPr/>
            </a:pPr>
            <a:r>
              <a:rPr altLang="en-US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Design</a:t>
            </a:r>
            <a:r>
              <a:rPr lang="en-US" altLang="en-US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of Non-Volatile Latch</a:t>
            </a:r>
            <a:r>
              <a:rPr altLang="en-US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using </a:t>
            </a:r>
            <a:r>
              <a:rPr lang="en-US" altLang="en-US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Resistive </a:t>
            </a:r>
            <a:r>
              <a:rPr altLang="en-US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Memory Technology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7162800" cy="19812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Aliyar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Attaran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Tyler Sheaves and Hamid Mahmoodi</a:t>
            </a:r>
          </a:p>
          <a:p>
            <a:pPr eaLnBrk="1" hangingPunct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School of Engineering</a:t>
            </a:r>
          </a:p>
          <a:p>
            <a:pPr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San Francisco State University, San Francisco, CA</a:t>
            </a:r>
          </a:p>
          <a:p>
            <a:pPr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June 2017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0" y="304800"/>
            <a:ext cx="1000125" cy="130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goldengate2-banner-10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30" y="257174"/>
            <a:ext cx="12287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81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altLang="en-US">
                <a:ea typeface="MS PGothic" pitchFamily="34" charset="-128"/>
              </a:rPr>
              <a:t>Read Operation of STTRAM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1981200"/>
          </a:xfrm>
        </p:spPr>
        <p:txBody>
          <a:bodyPr>
            <a:normAutofit fontScale="92500" lnSpcReduction="20000"/>
          </a:bodyPr>
          <a:lstStyle/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/>
              <a:t>The word line is selected and a voltage is applied to the bit line.</a:t>
            </a:r>
          </a:p>
          <a:p>
            <a:pPr marL="800100" lvl="1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400"/>
              <a:t>Current density should be less than the switching current density.</a:t>
            </a:r>
          </a:p>
          <a:p>
            <a:endParaRPr lang="en-US" altLang="en-US" sz="3600"/>
          </a:p>
          <a:p>
            <a:endParaRPr lang="en-US" altLang="en-US" sz="360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05"/>
          <a:stretch>
            <a:fillRect/>
          </a:stretch>
        </p:blipFill>
        <p:spPr bwMode="auto">
          <a:xfrm>
            <a:off x="76200" y="3997325"/>
            <a:ext cx="2746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1" name="Straight Connector 3"/>
          <p:cNvCxnSpPr>
            <a:cxnSpLocks noChangeShapeType="1"/>
          </p:cNvCxnSpPr>
          <p:nvPr/>
        </p:nvCxnSpPr>
        <p:spPr bwMode="auto">
          <a:xfrm>
            <a:off x="5334000" y="4484688"/>
            <a:ext cx="762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Connector 6"/>
          <p:cNvCxnSpPr>
            <a:cxnSpLocks noChangeShapeType="1"/>
          </p:cNvCxnSpPr>
          <p:nvPr/>
        </p:nvCxnSpPr>
        <p:spPr bwMode="auto">
          <a:xfrm>
            <a:off x="6172200" y="4484688"/>
            <a:ext cx="1219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Straight Connector 8"/>
          <p:cNvCxnSpPr>
            <a:cxnSpLocks noChangeShapeType="1"/>
          </p:cNvCxnSpPr>
          <p:nvPr/>
        </p:nvCxnSpPr>
        <p:spPr bwMode="auto">
          <a:xfrm>
            <a:off x="5334000" y="5878513"/>
            <a:ext cx="762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Connector 9"/>
          <p:cNvCxnSpPr>
            <a:cxnSpLocks noChangeShapeType="1"/>
          </p:cNvCxnSpPr>
          <p:nvPr/>
        </p:nvCxnSpPr>
        <p:spPr bwMode="auto">
          <a:xfrm>
            <a:off x="6172200" y="5878513"/>
            <a:ext cx="12954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5" name="Group 25"/>
          <p:cNvGrpSpPr>
            <a:grpSpLocks/>
          </p:cNvGrpSpPr>
          <p:nvPr/>
        </p:nvGrpSpPr>
        <p:grpSpPr bwMode="auto">
          <a:xfrm>
            <a:off x="6400800" y="5292725"/>
            <a:ext cx="381000" cy="585788"/>
            <a:chOff x="1008" y="2784"/>
            <a:chExt cx="240" cy="384"/>
          </a:xfrm>
        </p:grpSpPr>
        <p:sp>
          <p:nvSpPr>
            <p:cNvPr id="24659" name="Line 26"/>
            <p:cNvSpPr>
              <a:spLocks noChangeShapeType="1"/>
            </p:cNvSpPr>
            <p:nvPr/>
          </p:nvSpPr>
          <p:spPr bwMode="auto">
            <a:xfrm flipH="1">
              <a:off x="1008" y="2976"/>
              <a:ext cx="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Line 27"/>
            <p:cNvSpPr>
              <a:spLocks noChangeShapeType="1"/>
            </p:cNvSpPr>
            <p:nvPr/>
          </p:nvSpPr>
          <p:spPr bwMode="auto">
            <a:xfrm flipH="1">
              <a:off x="1152" y="2880"/>
              <a:ext cx="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Line 28"/>
            <p:cNvSpPr>
              <a:spLocks noChangeShapeType="1"/>
            </p:cNvSpPr>
            <p:nvPr/>
          </p:nvSpPr>
          <p:spPr bwMode="auto">
            <a:xfrm>
              <a:off x="1152" y="2880"/>
              <a:ext cx="0" cy="1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2" name="Line 29"/>
            <p:cNvSpPr>
              <a:spLocks noChangeShapeType="1"/>
            </p:cNvSpPr>
            <p:nvPr/>
          </p:nvSpPr>
          <p:spPr bwMode="auto">
            <a:xfrm>
              <a:off x="1152" y="3072"/>
              <a:ext cx="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Line 30"/>
            <p:cNvSpPr>
              <a:spLocks noChangeShapeType="1"/>
            </p:cNvSpPr>
            <p:nvPr/>
          </p:nvSpPr>
          <p:spPr bwMode="auto">
            <a:xfrm>
              <a:off x="1248" y="3072"/>
              <a:ext cx="0" cy="9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Line 31"/>
            <p:cNvSpPr>
              <a:spLocks noChangeShapeType="1"/>
            </p:cNvSpPr>
            <p:nvPr/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32"/>
            <p:cNvSpPr>
              <a:spLocks noChangeShapeType="1"/>
            </p:cNvSpPr>
            <p:nvPr/>
          </p:nvSpPr>
          <p:spPr bwMode="auto">
            <a:xfrm>
              <a:off x="1248" y="2784"/>
              <a:ext cx="0" cy="9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6" name="Group 18"/>
          <p:cNvGrpSpPr>
            <a:grpSpLocks/>
          </p:cNvGrpSpPr>
          <p:nvPr/>
        </p:nvGrpSpPr>
        <p:grpSpPr bwMode="auto">
          <a:xfrm>
            <a:off x="6700838" y="4510088"/>
            <a:ext cx="87312" cy="795337"/>
            <a:chOff x="2025402" y="4544133"/>
            <a:chExt cx="88251" cy="794880"/>
          </a:xfrm>
        </p:grpSpPr>
        <p:sp>
          <p:nvSpPr>
            <p:cNvPr id="24651" name="Line 51"/>
            <p:cNvSpPr>
              <a:spLocks noChangeShapeType="1"/>
            </p:cNvSpPr>
            <p:nvPr/>
          </p:nvSpPr>
          <p:spPr bwMode="auto">
            <a:xfrm flipH="1">
              <a:off x="2106392" y="5181600"/>
              <a:ext cx="0" cy="15741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51"/>
            <p:cNvSpPr>
              <a:spLocks noChangeShapeType="1"/>
            </p:cNvSpPr>
            <p:nvPr/>
          </p:nvSpPr>
          <p:spPr bwMode="auto">
            <a:xfrm flipH="1">
              <a:off x="2030192" y="4701547"/>
              <a:ext cx="78846" cy="495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51"/>
            <p:cNvSpPr>
              <a:spLocks noChangeShapeType="1"/>
            </p:cNvSpPr>
            <p:nvPr/>
          </p:nvSpPr>
          <p:spPr bwMode="auto">
            <a:xfrm flipH="1">
              <a:off x="2109038" y="4544133"/>
              <a:ext cx="0" cy="15741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51"/>
            <p:cNvSpPr>
              <a:spLocks noChangeShapeType="1"/>
            </p:cNvSpPr>
            <p:nvPr/>
          </p:nvSpPr>
          <p:spPr bwMode="auto">
            <a:xfrm flipH="1" flipV="1">
              <a:off x="2025402" y="4749935"/>
              <a:ext cx="83636" cy="12003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51"/>
            <p:cNvSpPr>
              <a:spLocks noChangeShapeType="1"/>
            </p:cNvSpPr>
            <p:nvPr/>
          </p:nvSpPr>
          <p:spPr bwMode="auto">
            <a:xfrm flipH="1">
              <a:off x="2032587" y="4859631"/>
              <a:ext cx="78846" cy="495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Line 51"/>
            <p:cNvSpPr>
              <a:spLocks noChangeShapeType="1"/>
            </p:cNvSpPr>
            <p:nvPr/>
          </p:nvSpPr>
          <p:spPr bwMode="auto">
            <a:xfrm flipH="1" flipV="1">
              <a:off x="2027797" y="4908019"/>
              <a:ext cx="83636" cy="12003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Line 51"/>
            <p:cNvSpPr>
              <a:spLocks noChangeShapeType="1"/>
            </p:cNvSpPr>
            <p:nvPr/>
          </p:nvSpPr>
          <p:spPr bwMode="auto">
            <a:xfrm flipH="1">
              <a:off x="2034807" y="5021382"/>
              <a:ext cx="78846" cy="495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Line 51"/>
            <p:cNvSpPr>
              <a:spLocks noChangeShapeType="1"/>
            </p:cNvSpPr>
            <p:nvPr/>
          </p:nvSpPr>
          <p:spPr bwMode="auto">
            <a:xfrm flipH="1" flipV="1">
              <a:off x="2030017" y="5069770"/>
              <a:ext cx="83636" cy="12003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4587" name="Straight Arrow Connector 5"/>
          <p:cNvCxnSpPr>
            <a:cxnSpLocks noChangeShapeType="1"/>
          </p:cNvCxnSpPr>
          <p:nvPr/>
        </p:nvCxnSpPr>
        <p:spPr bwMode="auto">
          <a:xfrm flipV="1">
            <a:off x="6553200" y="4716463"/>
            <a:ext cx="457200" cy="3206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Straight Connector 28"/>
          <p:cNvCxnSpPr>
            <a:cxnSpLocks noChangeShapeType="1"/>
            <a:stCxn id="24653" idx="1"/>
          </p:cNvCxnSpPr>
          <p:nvPr/>
        </p:nvCxnSpPr>
        <p:spPr bwMode="auto">
          <a:xfrm flipV="1">
            <a:off x="6783388" y="4484688"/>
            <a:ext cx="1587" cy="1825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9" name="TextBox 17412"/>
          <p:cNvSpPr txBox="1">
            <a:spLocks noChangeArrowheads="1"/>
          </p:cNvSpPr>
          <p:nvPr/>
        </p:nvSpPr>
        <p:spPr bwMode="auto">
          <a:xfrm>
            <a:off x="4075113" y="3497263"/>
            <a:ext cx="54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WL</a:t>
            </a:r>
          </a:p>
        </p:txBody>
      </p:sp>
      <p:sp>
        <p:nvSpPr>
          <p:cNvPr id="24590" name="Isosceles Triangle 17413"/>
          <p:cNvSpPr>
            <a:spLocks noChangeArrowheads="1"/>
          </p:cNvSpPr>
          <p:nvPr/>
        </p:nvSpPr>
        <p:spPr bwMode="auto">
          <a:xfrm rot="5400000">
            <a:off x="6809582" y="4529931"/>
            <a:ext cx="2438400" cy="12747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Sense-Amplifier</a:t>
            </a:r>
          </a:p>
        </p:txBody>
      </p:sp>
      <p:cxnSp>
        <p:nvCxnSpPr>
          <p:cNvPr id="24591" name="Straight Connector 38"/>
          <p:cNvCxnSpPr>
            <a:cxnSpLocks noChangeShapeType="1"/>
          </p:cNvCxnSpPr>
          <p:nvPr/>
        </p:nvCxnSpPr>
        <p:spPr bwMode="auto">
          <a:xfrm flipV="1">
            <a:off x="8666163" y="5167313"/>
            <a:ext cx="24923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Rectangle 17415"/>
          <p:cNvSpPr>
            <a:spLocks noChangeArrowheads="1"/>
          </p:cNvSpPr>
          <p:nvPr/>
        </p:nvSpPr>
        <p:spPr bwMode="auto">
          <a:xfrm>
            <a:off x="2951163" y="3965575"/>
            <a:ext cx="1087437" cy="242252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BL &amp; SL Biasing</a:t>
            </a:r>
          </a:p>
        </p:txBody>
      </p:sp>
      <p:cxnSp>
        <p:nvCxnSpPr>
          <p:cNvPr id="24593" name="Straight Connector 41"/>
          <p:cNvCxnSpPr>
            <a:cxnSpLocks noChangeShapeType="1"/>
          </p:cNvCxnSpPr>
          <p:nvPr/>
        </p:nvCxnSpPr>
        <p:spPr bwMode="auto">
          <a:xfrm>
            <a:off x="4038600" y="4484688"/>
            <a:ext cx="1219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Straight Connector 42"/>
          <p:cNvCxnSpPr>
            <a:cxnSpLocks noChangeShapeType="1"/>
          </p:cNvCxnSpPr>
          <p:nvPr/>
        </p:nvCxnSpPr>
        <p:spPr bwMode="auto">
          <a:xfrm>
            <a:off x="4038600" y="5878513"/>
            <a:ext cx="12954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17417"/>
          <p:cNvCxnSpPr>
            <a:cxnSpLocks noChangeShapeType="1"/>
          </p:cNvCxnSpPr>
          <p:nvPr/>
        </p:nvCxnSpPr>
        <p:spPr bwMode="auto">
          <a:xfrm flipV="1">
            <a:off x="6400800" y="3871913"/>
            <a:ext cx="0" cy="2441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Oval 17421"/>
          <p:cNvSpPr>
            <a:spLocks noChangeArrowheads="1"/>
          </p:cNvSpPr>
          <p:nvPr/>
        </p:nvSpPr>
        <p:spPr bwMode="auto">
          <a:xfrm>
            <a:off x="6383338" y="5557838"/>
            <a:ext cx="46037" cy="4445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Helvetica" charset="0"/>
            </a:endParaRPr>
          </a:p>
        </p:txBody>
      </p:sp>
      <p:sp>
        <p:nvSpPr>
          <p:cNvPr id="24597" name="Oval 68"/>
          <p:cNvSpPr>
            <a:spLocks noChangeArrowheads="1"/>
          </p:cNvSpPr>
          <p:nvPr/>
        </p:nvSpPr>
        <p:spPr bwMode="auto">
          <a:xfrm>
            <a:off x="6765925" y="4460875"/>
            <a:ext cx="46038" cy="46038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Helvetica" charset="0"/>
            </a:endParaRPr>
          </a:p>
        </p:txBody>
      </p:sp>
      <p:sp>
        <p:nvSpPr>
          <p:cNvPr id="24598" name="Oval 69"/>
          <p:cNvSpPr>
            <a:spLocks noChangeArrowheads="1"/>
          </p:cNvSpPr>
          <p:nvPr/>
        </p:nvSpPr>
        <p:spPr bwMode="auto">
          <a:xfrm>
            <a:off x="6761163" y="5854700"/>
            <a:ext cx="44450" cy="46038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Helvetica" charset="0"/>
            </a:endParaRPr>
          </a:p>
        </p:txBody>
      </p:sp>
      <p:grpSp>
        <p:nvGrpSpPr>
          <p:cNvPr id="24599" name="Group 25"/>
          <p:cNvGrpSpPr>
            <a:grpSpLocks/>
          </p:cNvGrpSpPr>
          <p:nvPr/>
        </p:nvGrpSpPr>
        <p:grpSpPr bwMode="auto">
          <a:xfrm>
            <a:off x="4360863" y="5286375"/>
            <a:ext cx="381000" cy="585788"/>
            <a:chOff x="1008" y="2784"/>
            <a:chExt cx="240" cy="384"/>
          </a:xfrm>
        </p:grpSpPr>
        <p:sp>
          <p:nvSpPr>
            <p:cNvPr id="24644" name="Line 26"/>
            <p:cNvSpPr>
              <a:spLocks noChangeShapeType="1"/>
            </p:cNvSpPr>
            <p:nvPr/>
          </p:nvSpPr>
          <p:spPr bwMode="auto">
            <a:xfrm flipH="1">
              <a:off x="1008" y="2976"/>
              <a:ext cx="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Line 27"/>
            <p:cNvSpPr>
              <a:spLocks noChangeShapeType="1"/>
            </p:cNvSpPr>
            <p:nvPr/>
          </p:nvSpPr>
          <p:spPr bwMode="auto">
            <a:xfrm flipH="1">
              <a:off x="1152" y="2880"/>
              <a:ext cx="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Line 28"/>
            <p:cNvSpPr>
              <a:spLocks noChangeShapeType="1"/>
            </p:cNvSpPr>
            <p:nvPr/>
          </p:nvSpPr>
          <p:spPr bwMode="auto">
            <a:xfrm>
              <a:off x="1152" y="2880"/>
              <a:ext cx="0" cy="1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Line 29"/>
            <p:cNvSpPr>
              <a:spLocks noChangeShapeType="1"/>
            </p:cNvSpPr>
            <p:nvPr/>
          </p:nvSpPr>
          <p:spPr bwMode="auto">
            <a:xfrm>
              <a:off x="1152" y="3072"/>
              <a:ext cx="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Line 30"/>
            <p:cNvSpPr>
              <a:spLocks noChangeShapeType="1"/>
            </p:cNvSpPr>
            <p:nvPr/>
          </p:nvSpPr>
          <p:spPr bwMode="auto">
            <a:xfrm>
              <a:off x="1248" y="3072"/>
              <a:ext cx="0" cy="9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31"/>
            <p:cNvSpPr>
              <a:spLocks noChangeShapeType="1"/>
            </p:cNvSpPr>
            <p:nvPr/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32"/>
            <p:cNvSpPr>
              <a:spLocks noChangeShapeType="1"/>
            </p:cNvSpPr>
            <p:nvPr/>
          </p:nvSpPr>
          <p:spPr bwMode="auto">
            <a:xfrm>
              <a:off x="1248" y="2784"/>
              <a:ext cx="0" cy="9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600" name="Group 78"/>
          <p:cNvGrpSpPr>
            <a:grpSpLocks/>
          </p:cNvGrpSpPr>
          <p:nvPr/>
        </p:nvGrpSpPr>
        <p:grpSpPr bwMode="auto">
          <a:xfrm>
            <a:off x="4660900" y="4503738"/>
            <a:ext cx="87313" cy="795337"/>
            <a:chOff x="2025402" y="4544133"/>
            <a:chExt cx="88251" cy="794880"/>
          </a:xfrm>
        </p:grpSpPr>
        <p:sp>
          <p:nvSpPr>
            <p:cNvPr id="24636" name="Line 51"/>
            <p:cNvSpPr>
              <a:spLocks noChangeShapeType="1"/>
            </p:cNvSpPr>
            <p:nvPr/>
          </p:nvSpPr>
          <p:spPr bwMode="auto">
            <a:xfrm flipH="1">
              <a:off x="2106392" y="5181600"/>
              <a:ext cx="0" cy="15741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51"/>
            <p:cNvSpPr>
              <a:spLocks noChangeShapeType="1"/>
            </p:cNvSpPr>
            <p:nvPr/>
          </p:nvSpPr>
          <p:spPr bwMode="auto">
            <a:xfrm flipH="1">
              <a:off x="2030192" y="4701547"/>
              <a:ext cx="78846" cy="495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Line 51"/>
            <p:cNvSpPr>
              <a:spLocks noChangeShapeType="1"/>
            </p:cNvSpPr>
            <p:nvPr/>
          </p:nvSpPr>
          <p:spPr bwMode="auto">
            <a:xfrm flipH="1">
              <a:off x="2109038" y="4544133"/>
              <a:ext cx="0" cy="15741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Line 51"/>
            <p:cNvSpPr>
              <a:spLocks noChangeShapeType="1"/>
            </p:cNvSpPr>
            <p:nvPr/>
          </p:nvSpPr>
          <p:spPr bwMode="auto">
            <a:xfrm flipH="1" flipV="1">
              <a:off x="2025402" y="4749935"/>
              <a:ext cx="83636" cy="12003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Line 51"/>
            <p:cNvSpPr>
              <a:spLocks noChangeShapeType="1"/>
            </p:cNvSpPr>
            <p:nvPr/>
          </p:nvSpPr>
          <p:spPr bwMode="auto">
            <a:xfrm flipH="1">
              <a:off x="2032587" y="4859631"/>
              <a:ext cx="78846" cy="495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Line 51"/>
            <p:cNvSpPr>
              <a:spLocks noChangeShapeType="1"/>
            </p:cNvSpPr>
            <p:nvPr/>
          </p:nvSpPr>
          <p:spPr bwMode="auto">
            <a:xfrm flipH="1" flipV="1">
              <a:off x="2027797" y="4908019"/>
              <a:ext cx="83636" cy="12003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2" name="Line 51"/>
            <p:cNvSpPr>
              <a:spLocks noChangeShapeType="1"/>
            </p:cNvSpPr>
            <p:nvPr/>
          </p:nvSpPr>
          <p:spPr bwMode="auto">
            <a:xfrm flipH="1">
              <a:off x="2034807" y="5021382"/>
              <a:ext cx="78846" cy="495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3" name="Line 51"/>
            <p:cNvSpPr>
              <a:spLocks noChangeShapeType="1"/>
            </p:cNvSpPr>
            <p:nvPr/>
          </p:nvSpPr>
          <p:spPr bwMode="auto">
            <a:xfrm flipH="1" flipV="1">
              <a:off x="2030017" y="5069770"/>
              <a:ext cx="83636" cy="12003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4601" name="Straight Arrow Connector 87"/>
          <p:cNvCxnSpPr>
            <a:cxnSpLocks noChangeShapeType="1"/>
          </p:cNvCxnSpPr>
          <p:nvPr/>
        </p:nvCxnSpPr>
        <p:spPr bwMode="auto">
          <a:xfrm flipV="1">
            <a:off x="4513263" y="4711700"/>
            <a:ext cx="457200" cy="3190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Straight Connector 88"/>
          <p:cNvCxnSpPr>
            <a:cxnSpLocks noChangeShapeType="1"/>
            <a:stCxn id="24638" idx="1"/>
          </p:cNvCxnSpPr>
          <p:nvPr/>
        </p:nvCxnSpPr>
        <p:spPr bwMode="auto">
          <a:xfrm flipV="1">
            <a:off x="4743450" y="4479925"/>
            <a:ext cx="1588" cy="1825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Straight Connector 89"/>
          <p:cNvCxnSpPr>
            <a:cxnSpLocks noChangeShapeType="1"/>
          </p:cNvCxnSpPr>
          <p:nvPr/>
        </p:nvCxnSpPr>
        <p:spPr bwMode="auto">
          <a:xfrm flipV="1">
            <a:off x="4360863" y="3865563"/>
            <a:ext cx="0" cy="24431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4" name="Oval 90"/>
          <p:cNvSpPr>
            <a:spLocks noChangeArrowheads="1"/>
          </p:cNvSpPr>
          <p:nvPr/>
        </p:nvSpPr>
        <p:spPr bwMode="auto">
          <a:xfrm>
            <a:off x="4343400" y="5551488"/>
            <a:ext cx="46038" cy="460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Helvetica" charset="0"/>
            </a:endParaRPr>
          </a:p>
        </p:txBody>
      </p:sp>
      <p:sp>
        <p:nvSpPr>
          <p:cNvPr id="24605" name="Oval 91"/>
          <p:cNvSpPr>
            <a:spLocks noChangeArrowheads="1"/>
          </p:cNvSpPr>
          <p:nvPr/>
        </p:nvSpPr>
        <p:spPr bwMode="auto">
          <a:xfrm>
            <a:off x="4725988" y="4456113"/>
            <a:ext cx="46037" cy="4445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Helvetica" charset="0"/>
            </a:endParaRPr>
          </a:p>
        </p:txBody>
      </p:sp>
      <p:sp>
        <p:nvSpPr>
          <p:cNvPr id="24606" name="Oval 92"/>
          <p:cNvSpPr>
            <a:spLocks noChangeArrowheads="1"/>
          </p:cNvSpPr>
          <p:nvPr/>
        </p:nvSpPr>
        <p:spPr bwMode="auto">
          <a:xfrm>
            <a:off x="4721225" y="5849938"/>
            <a:ext cx="44450" cy="460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Helvetica" charset="0"/>
            </a:endParaRPr>
          </a:p>
        </p:txBody>
      </p:sp>
      <p:sp>
        <p:nvSpPr>
          <p:cNvPr id="24607" name="TextBox 93"/>
          <p:cNvSpPr txBox="1">
            <a:spLocks noChangeArrowheads="1"/>
          </p:cNvSpPr>
          <p:nvPr/>
        </p:nvSpPr>
        <p:spPr bwMode="auto">
          <a:xfrm>
            <a:off x="6818313" y="4110038"/>
            <a:ext cx="492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BL</a:t>
            </a:r>
          </a:p>
        </p:txBody>
      </p:sp>
      <p:sp>
        <p:nvSpPr>
          <p:cNvPr id="24608" name="TextBox 94"/>
          <p:cNvSpPr txBox="1">
            <a:spLocks noChangeArrowheads="1"/>
          </p:cNvSpPr>
          <p:nvPr/>
        </p:nvSpPr>
        <p:spPr bwMode="auto">
          <a:xfrm>
            <a:off x="6878638" y="5878513"/>
            <a:ext cx="49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SL</a:t>
            </a:r>
          </a:p>
        </p:txBody>
      </p:sp>
      <p:sp>
        <p:nvSpPr>
          <p:cNvPr id="24609" name="TextBox 95"/>
          <p:cNvSpPr txBox="1">
            <a:spLocks noChangeArrowheads="1"/>
          </p:cNvSpPr>
          <p:nvPr/>
        </p:nvSpPr>
        <p:spPr bwMode="auto">
          <a:xfrm>
            <a:off x="8458200" y="4748213"/>
            <a:ext cx="71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Dout</a:t>
            </a:r>
          </a:p>
        </p:txBody>
      </p:sp>
      <p:cxnSp>
        <p:nvCxnSpPr>
          <p:cNvPr id="24610" name="Straight Connector 17423"/>
          <p:cNvCxnSpPr>
            <a:cxnSpLocks noChangeShapeType="1"/>
          </p:cNvCxnSpPr>
          <p:nvPr/>
        </p:nvCxnSpPr>
        <p:spPr bwMode="auto">
          <a:xfrm>
            <a:off x="4038600" y="3798888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Straight Connector 98"/>
          <p:cNvCxnSpPr>
            <a:cxnSpLocks noChangeShapeType="1"/>
          </p:cNvCxnSpPr>
          <p:nvPr/>
        </p:nvCxnSpPr>
        <p:spPr bwMode="auto">
          <a:xfrm flipV="1">
            <a:off x="4589463" y="3429000"/>
            <a:ext cx="112712" cy="3698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Straight Connector 100"/>
          <p:cNvCxnSpPr>
            <a:cxnSpLocks noChangeShapeType="1"/>
          </p:cNvCxnSpPr>
          <p:nvPr/>
        </p:nvCxnSpPr>
        <p:spPr bwMode="auto">
          <a:xfrm>
            <a:off x="4686300" y="3429000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Straight Connector 101"/>
          <p:cNvCxnSpPr>
            <a:cxnSpLocks noChangeShapeType="1"/>
          </p:cNvCxnSpPr>
          <p:nvPr/>
        </p:nvCxnSpPr>
        <p:spPr bwMode="auto">
          <a:xfrm>
            <a:off x="6800850" y="3965575"/>
            <a:ext cx="27463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Straight Connector 102"/>
          <p:cNvCxnSpPr>
            <a:cxnSpLocks noChangeShapeType="1"/>
          </p:cNvCxnSpPr>
          <p:nvPr/>
        </p:nvCxnSpPr>
        <p:spPr bwMode="auto">
          <a:xfrm>
            <a:off x="7064375" y="3965575"/>
            <a:ext cx="131763" cy="29051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Straight Connector 103"/>
          <p:cNvCxnSpPr>
            <a:cxnSpLocks noChangeShapeType="1"/>
          </p:cNvCxnSpPr>
          <p:nvPr/>
        </p:nvCxnSpPr>
        <p:spPr bwMode="auto">
          <a:xfrm>
            <a:off x="7181850" y="4256088"/>
            <a:ext cx="1444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Straight Connector 110"/>
          <p:cNvCxnSpPr>
            <a:cxnSpLocks noChangeShapeType="1"/>
          </p:cNvCxnSpPr>
          <p:nvPr/>
        </p:nvCxnSpPr>
        <p:spPr bwMode="auto">
          <a:xfrm>
            <a:off x="6878638" y="6240463"/>
            <a:ext cx="439737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7" name="Straight Connector 112"/>
          <p:cNvCxnSpPr>
            <a:cxnSpLocks noChangeShapeType="1"/>
          </p:cNvCxnSpPr>
          <p:nvPr/>
        </p:nvCxnSpPr>
        <p:spPr bwMode="auto">
          <a:xfrm>
            <a:off x="7124700" y="4073525"/>
            <a:ext cx="20161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8" name="Straight Connector 116"/>
          <p:cNvCxnSpPr>
            <a:cxnSpLocks noChangeShapeType="1"/>
          </p:cNvCxnSpPr>
          <p:nvPr/>
        </p:nvCxnSpPr>
        <p:spPr bwMode="auto">
          <a:xfrm>
            <a:off x="8462963" y="4716463"/>
            <a:ext cx="33337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Straight Connector 117"/>
          <p:cNvCxnSpPr>
            <a:cxnSpLocks noChangeShapeType="1"/>
          </p:cNvCxnSpPr>
          <p:nvPr/>
        </p:nvCxnSpPr>
        <p:spPr bwMode="auto">
          <a:xfrm flipV="1">
            <a:off x="8791575" y="4346575"/>
            <a:ext cx="112713" cy="3698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0" name="Straight Connector 118"/>
          <p:cNvCxnSpPr>
            <a:cxnSpLocks noChangeShapeType="1"/>
          </p:cNvCxnSpPr>
          <p:nvPr/>
        </p:nvCxnSpPr>
        <p:spPr bwMode="auto">
          <a:xfrm>
            <a:off x="8888413" y="4346575"/>
            <a:ext cx="255587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Straight Connector 122"/>
          <p:cNvCxnSpPr>
            <a:cxnSpLocks noChangeShapeType="1"/>
          </p:cNvCxnSpPr>
          <p:nvPr/>
        </p:nvCxnSpPr>
        <p:spPr bwMode="auto">
          <a:xfrm>
            <a:off x="8431213" y="4346575"/>
            <a:ext cx="33337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2" name="Straight Connector 123"/>
          <p:cNvCxnSpPr>
            <a:cxnSpLocks noChangeShapeType="1"/>
          </p:cNvCxnSpPr>
          <p:nvPr/>
        </p:nvCxnSpPr>
        <p:spPr bwMode="auto">
          <a:xfrm flipH="1" flipV="1">
            <a:off x="8759825" y="4346575"/>
            <a:ext cx="139700" cy="37941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3" name="Straight Connector 124"/>
          <p:cNvCxnSpPr>
            <a:cxnSpLocks noChangeShapeType="1"/>
          </p:cNvCxnSpPr>
          <p:nvPr/>
        </p:nvCxnSpPr>
        <p:spPr bwMode="auto">
          <a:xfrm>
            <a:off x="8888413" y="4721225"/>
            <a:ext cx="255587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4" name="Straight Connector 127"/>
          <p:cNvCxnSpPr>
            <a:cxnSpLocks noChangeShapeType="1"/>
          </p:cNvCxnSpPr>
          <p:nvPr/>
        </p:nvCxnSpPr>
        <p:spPr bwMode="auto">
          <a:xfrm>
            <a:off x="2895600" y="6705600"/>
            <a:ext cx="52308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5" name="Straight Connector 129"/>
          <p:cNvCxnSpPr>
            <a:cxnSpLocks noChangeShapeType="1"/>
          </p:cNvCxnSpPr>
          <p:nvPr/>
        </p:nvCxnSpPr>
        <p:spPr bwMode="auto">
          <a:xfrm flipV="1">
            <a:off x="8121650" y="5710238"/>
            <a:ext cx="0" cy="10001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6" name="Straight Connector 133"/>
          <p:cNvCxnSpPr>
            <a:cxnSpLocks noChangeShapeType="1"/>
            <a:endCxn id="24592" idx="2"/>
          </p:cNvCxnSpPr>
          <p:nvPr/>
        </p:nvCxnSpPr>
        <p:spPr bwMode="auto">
          <a:xfrm flipV="1">
            <a:off x="3494088" y="6388100"/>
            <a:ext cx="0" cy="317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7" name="TextBox 135"/>
          <p:cNvSpPr txBox="1">
            <a:spLocks noChangeArrowheads="1"/>
          </p:cNvSpPr>
          <p:nvPr/>
        </p:nvSpPr>
        <p:spPr bwMode="auto">
          <a:xfrm>
            <a:off x="2438400" y="64008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Clock</a:t>
            </a:r>
          </a:p>
        </p:txBody>
      </p:sp>
      <p:cxnSp>
        <p:nvCxnSpPr>
          <p:cNvPr id="24628" name="Straight Connector 136"/>
          <p:cNvCxnSpPr>
            <a:cxnSpLocks noChangeShapeType="1"/>
          </p:cNvCxnSpPr>
          <p:nvPr/>
        </p:nvCxnSpPr>
        <p:spPr bwMode="auto">
          <a:xfrm>
            <a:off x="8132763" y="6313488"/>
            <a:ext cx="550862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9" name="Straight Connector 138"/>
          <p:cNvCxnSpPr>
            <a:cxnSpLocks noChangeShapeType="1"/>
          </p:cNvCxnSpPr>
          <p:nvPr/>
        </p:nvCxnSpPr>
        <p:spPr bwMode="auto">
          <a:xfrm>
            <a:off x="8780463" y="5943600"/>
            <a:ext cx="363537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0" name="TextBox 13"/>
          <p:cNvSpPr txBox="1">
            <a:spLocks noChangeArrowheads="1"/>
          </p:cNvSpPr>
          <p:nvPr/>
        </p:nvSpPr>
        <p:spPr bwMode="auto">
          <a:xfrm>
            <a:off x="5005388" y="5087938"/>
            <a:ext cx="701675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read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631" name="Straight Arrow Connector 63"/>
          <p:cNvCxnSpPr>
            <a:cxnSpLocks noChangeShapeType="1"/>
          </p:cNvCxnSpPr>
          <p:nvPr/>
        </p:nvCxnSpPr>
        <p:spPr bwMode="auto">
          <a:xfrm>
            <a:off x="4962525" y="4845050"/>
            <a:ext cx="0" cy="8858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2" name="TextBox 13"/>
          <p:cNvSpPr txBox="1">
            <a:spLocks noChangeArrowheads="1"/>
          </p:cNvSpPr>
          <p:nvPr/>
        </p:nvSpPr>
        <p:spPr bwMode="auto">
          <a:xfrm>
            <a:off x="5546725" y="3281363"/>
            <a:ext cx="3419475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aseline="-2500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&lt; Critical Write Current </a:t>
            </a:r>
          </a:p>
        </p:txBody>
      </p:sp>
      <p:cxnSp>
        <p:nvCxnSpPr>
          <p:cNvPr id="24633" name="Straight Connector 146"/>
          <p:cNvCxnSpPr>
            <a:cxnSpLocks noChangeShapeType="1"/>
          </p:cNvCxnSpPr>
          <p:nvPr/>
        </p:nvCxnSpPr>
        <p:spPr bwMode="auto">
          <a:xfrm>
            <a:off x="8116888" y="6313488"/>
            <a:ext cx="550862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4" name="Straight Connector 147"/>
          <p:cNvCxnSpPr>
            <a:cxnSpLocks noChangeShapeType="1"/>
          </p:cNvCxnSpPr>
          <p:nvPr/>
        </p:nvCxnSpPr>
        <p:spPr bwMode="auto">
          <a:xfrm flipV="1">
            <a:off x="8667750" y="5943600"/>
            <a:ext cx="112713" cy="3698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5" name="Straight Connector 148"/>
          <p:cNvCxnSpPr>
            <a:cxnSpLocks noChangeShapeType="1"/>
          </p:cNvCxnSpPr>
          <p:nvPr/>
        </p:nvCxnSpPr>
        <p:spPr bwMode="auto">
          <a:xfrm>
            <a:off x="8764588" y="5943600"/>
            <a:ext cx="363537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389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8" y="1295400"/>
            <a:ext cx="9144000" cy="2819400"/>
          </a:xfrm>
        </p:spPr>
        <p:txBody>
          <a:bodyPr/>
          <a:lstStyle/>
          <a:p>
            <a:pPr marL="800100" lvl="1" indent="-342900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200" dirty="0">
                <a:ea typeface="ＭＳ Ｐゴシック" charset="0"/>
              </a:rPr>
              <a:t>Induced current density should be larger than the critical write current density</a:t>
            </a:r>
          </a:p>
          <a:p>
            <a:pPr marL="457200" lvl="1" indent="0" eaLnBrk="1" hangingPunct="1">
              <a:lnSpc>
                <a:spcPct val="150000"/>
              </a:lnSpc>
              <a:buFontTx/>
              <a:buNone/>
              <a:defRPr/>
            </a:pPr>
            <a:endParaRPr lang="en-US" sz="2200" dirty="0">
              <a:ea typeface="ＭＳ Ｐゴシック" charset="0"/>
            </a:endParaRPr>
          </a:p>
          <a:p>
            <a:pPr marL="457200" lvl="1" indent="0" eaLnBrk="1" hangingPunct="1">
              <a:lnSpc>
                <a:spcPct val="150000"/>
              </a:lnSpc>
              <a:buFontTx/>
              <a:buNone/>
              <a:defRPr/>
            </a:pPr>
            <a:endParaRPr lang="en-US" sz="2200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altLang="en-US">
                <a:ea typeface="MS PGothic" pitchFamily="34" charset="-128"/>
              </a:rPr>
              <a:t>Write Operation of STTRAM</a:t>
            </a:r>
          </a:p>
        </p:txBody>
      </p:sp>
      <p:pic>
        <p:nvPicPr>
          <p:cNvPr id="256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514600"/>
            <a:ext cx="42576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6" name="Straight Connector 6"/>
          <p:cNvCxnSpPr>
            <a:cxnSpLocks noChangeShapeType="1"/>
          </p:cNvCxnSpPr>
          <p:nvPr/>
        </p:nvCxnSpPr>
        <p:spPr bwMode="auto">
          <a:xfrm>
            <a:off x="76200" y="4344988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Straight Connector 8"/>
          <p:cNvCxnSpPr>
            <a:cxnSpLocks noChangeShapeType="1"/>
          </p:cNvCxnSpPr>
          <p:nvPr/>
        </p:nvCxnSpPr>
        <p:spPr bwMode="auto">
          <a:xfrm flipV="1">
            <a:off x="627063" y="3975100"/>
            <a:ext cx="112712" cy="3698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Straight Connector 9"/>
          <p:cNvCxnSpPr>
            <a:cxnSpLocks noChangeShapeType="1"/>
          </p:cNvCxnSpPr>
          <p:nvPr/>
        </p:nvCxnSpPr>
        <p:spPr bwMode="auto">
          <a:xfrm>
            <a:off x="723900" y="3975100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Straight Connector 10"/>
          <p:cNvCxnSpPr>
            <a:cxnSpLocks noChangeShapeType="1"/>
          </p:cNvCxnSpPr>
          <p:nvPr/>
        </p:nvCxnSpPr>
        <p:spPr bwMode="auto">
          <a:xfrm>
            <a:off x="76200" y="3213100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Straight Connector 11"/>
          <p:cNvCxnSpPr>
            <a:cxnSpLocks noChangeShapeType="1"/>
          </p:cNvCxnSpPr>
          <p:nvPr/>
        </p:nvCxnSpPr>
        <p:spPr bwMode="auto">
          <a:xfrm flipV="1">
            <a:off x="627063" y="2841625"/>
            <a:ext cx="112712" cy="3714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Straight Connector 12"/>
          <p:cNvCxnSpPr>
            <a:cxnSpLocks noChangeShapeType="1"/>
          </p:cNvCxnSpPr>
          <p:nvPr/>
        </p:nvCxnSpPr>
        <p:spPr bwMode="auto">
          <a:xfrm>
            <a:off x="723900" y="2841625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Connector 13"/>
          <p:cNvCxnSpPr>
            <a:cxnSpLocks noChangeShapeType="1"/>
          </p:cNvCxnSpPr>
          <p:nvPr/>
        </p:nvCxnSpPr>
        <p:spPr bwMode="auto">
          <a:xfrm>
            <a:off x="76200" y="4965700"/>
            <a:ext cx="108743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Connector 14"/>
          <p:cNvCxnSpPr>
            <a:cxnSpLocks noChangeShapeType="1"/>
          </p:cNvCxnSpPr>
          <p:nvPr/>
        </p:nvCxnSpPr>
        <p:spPr bwMode="auto">
          <a:xfrm>
            <a:off x="3810000" y="4344988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Straight Connector 15"/>
          <p:cNvCxnSpPr>
            <a:cxnSpLocks noChangeShapeType="1"/>
          </p:cNvCxnSpPr>
          <p:nvPr/>
        </p:nvCxnSpPr>
        <p:spPr bwMode="auto">
          <a:xfrm flipV="1">
            <a:off x="4360863" y="3975100"/>
            <a:ext cx="112712" cy="3698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Straight Connector 16"/>
          <p:cNvCxnSpPr>
            <a:cxnSpLocks noChangeShapeType="1"/>
          </p:cNvCxnSpPr>
          <p:nvPr/>
        </p:nvCxnSpPr>
        <p:spPr bwMode="auto">
          <a:xfrm>
            <a:off x="4457700" y="3975100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Connector 17"/>
          <p:cNvCxnSpPr>
            <a:cxnSpLocks noChangeShapeType="1"/>
          </p:cNvCxnSpPr>
          <p:nvPr/>
        </p:nvCxnSpPr>
        <p:spPr bwMode="auto">
          <a:xfrm>
            <a:off x="3794125" y="5029200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Connector 18"/>
          <p:cNvCxnSpPr>
            <a:cxnSpLocks noChangeShapeType="1"/>
          </p:cNvCxnSpPr>
          <p:nvPr/>
        </p:nvCxnSpPr>
        <p:spPr bwMode="auto">
          <a:xfrm flipV="1">
            <a:off x="4344988" y="4657725"/>
            <a:ext cx="112712" cy="3714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Connector 19"/>
          <p:cNvCxnSpPr>
            <a:cxnSpLocks noChangeShapeType="1"/>
          </p:cNvCxnSpPr>
          <p:nvPr/>
        </p:nvCxnSpPr>
        <p:spPr bwMode="auto">
          <a:xfrm>
            <a:off x="4441825" y="4657725"/>
            <a:ext cx="5508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Straight Connector 20"/>
          <p:cNvCxnSpPr>
            <a:cxnSpLocks noChangeShapeType="1"/>
          </p:cNvCxnSpPr>
          <p:nvPr/>
        </p:nvCxnSpPr>
        <p:spPr bwMode="auto">
          <a:xfrm>
            <a:off x="3865563" y="3289300"/>
            <a:ext cx="1087437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TextBox 6"/>
          <p:cNvSpPr txBox="1">
            <a:spLocks noChangeArrowheads="1"/>
          </p:cNvSpPr>
          <p:nvPr/>
        </p:nvSpPr>
        <p:spPr bwMode="auto">
          <a:xfrm>
            <a:off x="1858963" y="5181600"/>
            <a:ext cx="1192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AP =&gt;P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AP-&gt;P</a:t>
            </a:r>
          </a:p>
        </p:txBody>
      </p:sp>
      <p:sp>
        <p:nvSpPr>
          <p:cNvPr id="25621" name="TextBox 7"/>
          <p:cNvSpPr txBox="1">
            <a:spLocks noChangeArrowheads="1"/>
          </p:cNvSpPr>
          <p:nvPr/>
        </p:nvSpPr>
        <p:spPr bwMode="auto">
          <a:xfrm>
            <a:off x="5791200" y="5154613"/>
            <a:ext cx="1311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 =&gt; AP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P-&gt;AP</a:t>
            </a:r>
          </a:p>
        </p:txBody>
      </p:sp>
      <p:sp>
        <p:nvSpPr>
          <p:cNvPr id="25622" name="TextBox 6"/>
          <p:cNvSpPr txBox="1">
            <a:spLocks noChangeArrowheads="1"/>
          </p:cNvSpPr>
          <p:nvPr/>
        </p:nvSpPr>
        <p:spPr bwMode="auto">
          <a:xfrm>
            <a:off x="2133600" y="6243638"/>
            <a:ext cx="5214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P-&gt;AP 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&gt; I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AP-&gt;P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&gt; Critical Write Current</a:t>
            </a:r>
            <a:endParaRPr lang="en-US" alt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7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982D-AF78-41D6-8986-B9A2104B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Resistive Memory Cell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D0FE-272D-404C-8453-EED4325B4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1533"/>
            <a:ext cx="3962400" cy="233719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A6F4A-2D55-4127-8471-8EED8345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076825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BC7C9-FBCB-4F3D-9383-1C291C7A71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1"/>
          <a:stretch/>
        </p:blipFill>
        <p:spPr>
          <a:xfrm>
            <a:off x="5410200" y="2958341"/>
            <a:ext cx="2286000" cy="2043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E9EFE-A129-4F61-BE19-0A0B26D81B95}"/>
              </a:ext>
            </a:extLst>
          </p:cNvPr>
          <p:cNvSpPr txBox="1"/>
          <p:nvPr/>
        </p:nvSpPr>
        <p:spPr>
          <a:xfrm>
            <a:off x="219075" y="514873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of the switching mechanism of metal oxide resistive switching memory (</a:t>
            </a:r>
            <a:r>
              <a:rPr lang="en-US" b="1" dirty="0"/>
              <a:t>a</a:t>
            </a:r>
            <a:r>
              <a:rPr lang="en-US" dirty="0"/>
              <a:t>) Switching layer in pristine state before electroformed; (</a:t>
            </a:r>
            <a:r>
              <a:rPr lang="en-US" b="1" dirty="0"/>
              <a:t>b</a:t>
            </a:r>
            <a:r>
              <a:rPr lang="en-US" dirty="0"/>
              <a:t>) A low resistance filament is formed when forming voltage is applied to top electrode; (</a:t>
            </a:r>
            <a:r>
              <a:rPr lang="en-US" b="1" dirty="0"/>
              <a:t>c</a:t>
            </a:r>
            <a:r>
              <a:rPr lang="en-US" dirty="0"/>
              <a:t>) The filament is ruptured when a negative voltage is applied and device turns into high resistant state (HRS).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2AC6B-C566-4EF7-9143-FDF8CFAEE006}"/>
              </a:ext>
            </a:extLst>
          </p:cNvPr>
          <p:cNvSpPr txBox="1"/>
          <p:nvPr/>
        </p:nvSpPr>
        <p:spPr>
          <a:xfrm>
            <a:off x="76200" y="6495868"/>
            <a:ext cx="868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1100" dirty="0" err="1"/>
              <a:t>Ee</a:t>
            </a:r>
            <a:r>
              <a:rPr lang="en-US" sz="1100" dirty="0"/>
              <a:t> </a:t>
            </a:r>
            <a:r>
              <a:rPr lang="en-US" sz="1100" dirty="0" err="1"/>
              <a:t>Wah</a:t>
            </a:r>
            <a:r>
              <a:rPr lang="en-US" sz="1100" dirty="0"/>
              <a:t> Lim and </a:t>
            </a:r>
            <a:r>
              <a:rPr lang="en-US" sz="1100" dirty="0" err="1"/>
              <a:t>Razali</a:t>
            </a:r>
            <a:r>
              <a:rPr lang="en-US" sz="1100" dirty="0"/>
              <a:t> Ismail, “Conduction Mechanism of Valence Change Resistive Switching Memory: A Survey,” Electronics 2015, 4(3), 586-613</a:t>
            </a:r>
          </a:p>
        </p:txBody>
      </p:sp>
    </p:spTree>
    <p:extLst>
      <p:ext uri="{BB962C8B-B14F-4D97-AF65-F5344CB8AC3E}">
        <p14:creationId xmlns:p14="http://schemas.microsoft.com/office/powerpoint/2010/main" val="425237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8A128629-B402-4B4D-9888-7432008F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329" y="3846444"/>
            <a:ext cx="13827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charset="0"/>
              </a:rPr>
              <a:t>Volatile Cell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90" y="10051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Non Volatile (NV) </a:t>
            </a:r>
            <a:r>
              <a:rPr dirty="0"/>
              <a:t>Latch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14425" y="1161006"/>
            <a:ext cx="84582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Non-volatile cell stores data in resistive form</a:t>
            </a:r>
          </a:p>
          <a:p>
            <a:r>
              <a:rPr lang="en-US" altLang="en-US" dirty="0"/>
              <a:t>Write driver changes the state of the NV cell</a:t>
            </a:r>
          </a:p>
          <a:p>
            <a:r>
              <a:rPr lang="en-US" altLang="en-US" dirty="0"/>
              <a:t>Sense Amplifier sets the sate of the volatile cell based on the state of non-volatile cell</a:t>
            </a:r>
          </a:p>
        </p:txBody>
      </p:sp>
      <p:sp>
        <p:nvSpPr>
          <p:cNvPr id="8196" name="Rounded Rectangle 3"/>
          <p:cNvSpPr>
            <a:spLocks noChangeArrowheads="1"/>
          </p:cNvSpPr>
          <p:nvPr/>
        </p:nvSpPr>
        <p:spPr bwMode="auto">
          <a:xfrm>
            <a:off x="3952169" y="3904481"/>
            <a:ext cx="13827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charset="0"/>
              </a:rPr>
              <a:t>Non-Volatile Cell</a:t>
            </a:r>
          </a:p>
        </p:txBody>
      </p:sp>
      <p:grpSp>
        <p:nvGrpSpPr>
          <p:cNvPr id="8197" name="Group 22"/>
          <p:cNvGrpSpPr>
            <a:grpSpLocks/>
          </p:cNvGrpSpPr>
          <p:nvPr/>
        </p:nvGrpSpPr>
        <p:grpSpPr bwMode="auto">
          <a:xfrm>
            <a:off x="7127291" y="4621544"/>
            <a:ext cx="458788" cy="779463"/>
            <a:chOff x="1524000" y="4961442"/>
            <a:chExt cx="457999" cy="778953"/>
          </a:xfrm>
        </p:grpSpPr>
        <p:grpSp>
          <p:nvGrpSpPr>
            <p:cNvPr id="8209" name="Group 862"/>
            <p:cNvGrpSpPr>
              <a:grpSpLocks/>
            </p:cNvGrpSpPr>
            <p:nvPr/>
          </p:nvGrpSpPr>
          <p:grpSpPr bwMode="auto">
            <a:xfrm flipH="1">
              <a:off x="1524000" y="5334000"/>
              <a:ext cx="452652" cy="406395"/>
              <a:chOff x="1152" y="1697"/>
              <a:chExt cx="576" cy="463"/>
            </a:xfrm>
          </p:grpSpPr>
          <p:grpSp>
            <p:nvGrpSpPr>
              <p:cNvPr id="8218" name="Group 64"/>
              <p:cNvGrpSpPr>
                <a:grpSpLocks/>
              </p:cNvGrpSpPr>
              <p:nvPr/>
            </p:nvGrpSpPr>
            <p:grpSpPr bwMode="auto">
              <a:xfrm>
                <a:off x="1152" y="1699"/>
                <a:ext cx="576" cy="461"/>
                <a:chOff x="2165" y="3427"/>
                <a:chExt cx="576" cy="461"/>
              </a:xfrm>
            </p:grpSpPr>
            <p:sp>
              <p:nvSpPr>
                <p:cNvPr id="8" name="Line 58"/>
                <p:cNvSpPr>
                  <a:spLocks noChangeShapeType="1"/>
                </p:cNvSpPr>
                <p:nvPr/>
              </p:nvSpPr>
              <p:spPr bwMode="auto">
                <a:xfrm>
                  <a:off x="2164" y="3658"/>
                  <a:ext cx="5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" name="AutoShape 59"/>
                <p:cNvSpPr>
                  <a:spLocks noChangeArrowheads="1"/>
                </p:cNvSpPr>
                <p:nvPr/>
              </p:nvSpPr>
              <p:spPr bwMode="auto">
                <a:xfrm rot="5400000">
                  <a:off x="2233" y="3495"/>
                  <a:ext cx="461" cy="3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" name="Oval 61"/>
                <p:cNvSpPr>
                  <a:spLocks noChangeArrowheads="1"/>
                </p:cNvSpPr>
                <p:nvPr/>
              </p:nvSpPr>
              <p:spPr bwMode="auto">
                <a:xfrm>
                  <a:off x="2632" y="3624"/>
                  <a:ext cx="56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7" name="Freeform 861"/>
              <p:cNvSpPr>
                <a:spLocks/>
              </p:cNvSpPr>
              <p:nvPr/>
            </p:nvSpPr>
            <p:spPr bwMode="auto">
              <a:xfrm>
                <a:off x="1151" y="1697"/>
                <a:ext cx="577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210" name="Group 862"/>
            <p:cNvGrpSpPr>
              <a:grpSpLocks/>
            </p:cNvGrpSpPr>
            <p:nvPr/>
          </p:nvGrpSpPr>
          <p:grpSpPr bwMode="auto">
            <a:xfrm>
              <a:off x="1524000" y="4961442"/>
              <a:ext cx="452652" cy="404640"/>
              <a:chOff x="1152" y="1699"/>
              <a:chExt cx="576" cy="461"/>
            </a:xfrm>
          </p:grpSpPr>
          <p:grpSp>
            <p:nvGrpSpPr>
              <p:cNvPr id="8213" name="Group 64"/>
              <p:cNvGrpSpPr>
                <a:grpSpLocks/>
              </p:cNvGrpSpPr>
              <p:nvPr/>
            </p:nvGrpSpPr>
            <p:grpSpPr bwMode="auto">
              <a:xfrm>
                <a:off x="1152" y="1699"/>
                <a:ext cx="576" cy="461"/>
                <a:chOff x="2165" y="3427"/>
                <a:chExt cx="576" cy="461"/>
              </a:xfrm>
            </p:grpSpPr>
            <p:sp>
              <p:nvSpPr>
                <p:cNvPr id="16" name="Line 58"/>
                <p:cNvSpPr>
                  <a:spLocks noChangeShapeType="1"/>
                </p:cNvSpPr>
                <p:nvPr/>
              </p:nvSpPr>
              <p:spPr bwMode="auto">
                <a:xfrm>
                  <a:off x="2165" y="3658"/>
                  <a:ext cx="5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" name="AutoShape 59"/>
                <p:cNvSpPr>
                  <a:spLocks noChangeArrowheads="1"/>
                </p:cNvSpPr>
                <p:nvPr/>
              </p:nvSpPr>
              <p:spPr bwMode="auto">
                <a:xfrm rot="5400000">
                  <a:off x="2234" y="3495"/>
                  <a:ext cx="461" cy="3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" name="Oval 61"/>
                <p:cNvSpPr>
                  <a:spLocks noChangeArrowheads="1"/>
                </p:cNvSpPr>
                <p:nvPr/>
              </p:nvSpPr>
              <p:spPr bwMode="auto">
                <a:xfrm>
                  <a:off x="2633" y="3624"/>
                  <a:ext cx="56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5" name="Freeform 861"/>
              <p:cNvSpPr>
                <a:spLocks/>
              </p:cNvSpPr>
              <p:nvPr/>
            </p:nvSpPr>
            <p:spPr bwMode="auto">
              <a:xfrm>
                <a:off x="1152" y="1697"/>
                <a:ext cx="577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8211" name="Straight Connector 19"/>
            <p:cNvCxnSpPr>
              <a:cxnSpLocks noChangeShapeType="1"/>
            </p:cNvCxnSpPr>
            <p:nvPr/>
          </p:nvCxnSpPr>
          <p:spPr bwMode="auto">
            <a:xfrm flipV="1">
              <a:off x="1524000" y="5148847"/>
              <a:ext cx="0" cy="39325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Straight Connector 21"/>
            <p:cNvCxnSpPr>
              <a:cxnSpLocks noChangeShapeType="1"/>
            </p:cNvCxnSpPr>
            <p:nvPr/>
          </p:nvCxnSpPr>
          <p:spPr bwMode="auto">
            <a:xfrm flipV="1">
              <a:off x="1981999" y="5153526"/>
              <a:ext cx="0" cy="39325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/>
          <p:cNvGrpSpPr/>
          <p:nvPr/>
        </p:nvGrpSpPr>
        <p:grpSpPr>
          <a:xfrm>
            <a:off x="4397374" y="5472571"/>
            <a:ext cx="577851" cy="294043"/>
            <a:chOff x="2110872" y="4267199"/>
            <a:chExt cx="762002" cy="294043"/>
          </a:xfrm>
          <a:solidFill>
            <a:schemeClr val="bg1"/>
          </a:solidFill>
        </p:grpSpPr>
        <p:sp>
          <p:nvSpPr>
            <p:cNvPr id="25" name="Can 24"/>
            <p:cNvSpPr/>
            <p:nvPr/>
          </p:nvSpPr>
          <p:spPr>
            <a:xfrm>
              <a:off x="2110872" y="4381500"/>
              <a:ext cx="762000" cy="179742"/>
            </a:xfrm>
            <a:prstGeom prst="can">
              <a:avLst>
                <a:gd name="adj" fmla="val 4054"/>
              </a:avLst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lowchart: Direct Access Storage 25"/>
            <p:cNvSpPr/>
            <p:nvPr/>
          </p:nvSpPr>
          <p:spPr>
            <a:xfrm rot="16200000">
              <a:off x="2434723" y="4019550"/>
              <a:ext cx="114300" cy="761998"/>
            </a:xfrm>
            <a:prstGeom prst="flowChartMagneticDrum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2110874" y="4267199"/>
              <a:ext cx="762000" cy="133349"/>
            </a:xfrm>
            <a:prstGeom prst="can">
              <a:avLst>
                <a:gd name="adj" fmla="val 16932"/>
              </a:avLst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2336783" y="4511937"/>
              <a:ext cx="304800" cy="0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336783" y="4343399"/>
              <a:ext cx="304800" cy="0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cxnSp>
        <p:nvCxnSpPr>
          <p:cNvPr id="8199" name="Straight Connector 30"/>
          <p:cNvCxnSpPr>
            <a:cxnSpLocks noChangeShapeType="1"/>
          </p:cNvCxnSpPr>
          <p:nvPr/>
        </p:nvCxnSpPr>
        <p:spPr bwMode="auto">
          <a:xfrm flipV="1">
            <a:off x="4686300" y="5257800"/>
            <a:ext cx="0" cy="2143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Straight Connector 31"/>
          <p:cNvCxnSpPr>
            <a:cxnSpLocks noChangeShapeType="1"/>
          </p:cNvCxnSpPr>
          <p:nvPr/>
        </p:nvCxnSpPr>
        <p:spPr bwMode="auto">
          <a:xfrm flipV="1">
            <a:off x="4686300" y="5767388"/>
            <a:ext cx="0" cy="2143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Connector 35"/>
          <p:cNvCxnSpPr>
            <a:cxnSpLocks noChangeShapeType="1"/>
          </p:cNvCxnSpPr>
          <p:nvPr/>
        </p:nvCxnSpPr>
        <p:spPr bwMode="auto">
          <a:xfrm flipH="1">
            <a:off x="1625117" y="5015376"/>
            <a:ext cx="9906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Straight Connector 36"/>
          <p:cNvCxnSpPr>
            <a:cxnSpLocks noChangeShapeType="1"/>
          </p:cNvCxnSpPr>
          <p:nvPr/>
        </p:nvCxnSpPr>
        <p:spPr bwMode="auto">
          <a:xfrm>
            <a:off x="3273066" y="5717309"/>
            <a:ext cx="0" cy="7596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TextBox 37"/>
          <p:cNvSpPr txBox="1">
            <a:spLocks noChangeArrowheads="1"/>
          </p:cNvSpPr>
          <p:nvPr/>
        </p:nvSpPr>
        <p:spPr bwMode="auto">
          <a:xfrm>
            <a:off x="1091717" y="4840751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Din</a:t>
            </a:r>
          </a:p>
        </p:txBody>
      </p:sp>
      <p:sp>
        <p:nvSpPr>
          <p:cNvPr id="8204" name="TextBox 38"/>
          <p:cNvSpPr txBox="1">
            <a:spLocks noChangeArrowheads="1"/>
          </p:cNvSpPr>
          <p:nvPr/>
        </p:nvSpPr>
        <p:spPr bwMode="auto">
          <a:xfrm>
            <a:off x="2612404" y="6397777"/>
            <a:ext cx="1603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charset="0"/>
              </a:rPr>
              <a:t>Write Enable</a:t>
            </a:r>
          </a:p>
        </p:txBody>
      </p:sp>
      <p:cxnSp>
        <p:nvCxnSpPr>
          <p:cNvPr id="8205" name="Straight Connector 39"/>
          <p:cNvCxnSpPr>
            <a:cxnSpLocks noChangeShapeType="1"/>
          </p:cNvCxnSpPr>
          <p:nvPr/>
        </p:nvCxnSpPr>
        <p:spPr bwMode="auto">
          <a:xfrm flipH="1">
            <a:off x="8048041" y="4958841"/>
            <a:ext cx="9906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TextBox 40"/>
          <p:cNvSpPr txBox="1">
            <a:spLocks noChangeArrowheads="1"/>
          </p:cNvSpPr>
          <p:nvPr/>
        </p:nvSpPr>
        <p:spPr bwMode="auto">
          <a:xfrm>
            <a:off x="8324988" y="4642976"/>
            <a:ext cx="36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charset="0"/>
              </a:rPr>
              <a:t>Q</a:t>
            </a:r>
          </a:p>
        </p:txBody>
      </p:sp>
      <p:sp>
        <p:nvSpPr>
          <p:cNvPr id="38" name="Isosceles Triangle 17413">
            <a:extLst>
              <a:ext uri="{FF2B5EF4-FFF2-40B4-BE49-F238E27FC236}">
                <a16:creationId xmlns:a16="http://schemas.microsoft.com/office/drawing/2014/main" id="{3BC3B438-443E-435A-BE26-4373509CA2D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80905" y="4410100"/>
            <a:ext cx="2438400" cy="12747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charset="0"/>
              </a:rPr>
              <a:t>Sense-Amplifier</a:t>
            </a:r>
          </a:p>
        </p:txBody>
      </p:sp>
      <p:sp>
        <p:nvSpPr>
          <p:cNvPr id="39" name="Isosceles Triangle 17413">
            <a:extLst>
              <a:ext uri="{FF2B5EF4-FFF2-40B4-BE49-F238E27FC236}">
                <a16:creationId xmlns:a16="http://schemas.microsoft.com/office/drawing/2014/main" id="{FFAB4F04-F5CA-45B2-856E-70E92128E3C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53866" y="4431576"/>
            <a:ext cx="2438400" cy="12747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charset="0"/>
              </a:rPr>
              <a:t>Write Driver</a:t>
            </a:r>
          </a:p>
        </p:txBody>
      </p:sp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1830568A-BE27-4A81-A2A1-E78BA10F4E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04120" y="5717309"/>
            <a:ext cx="0" cy="7596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38">
            <a:extLst>
              <a:ext uri="{FF2B5EF4-FFF2-40B4-BE49-F238E27FC236}">
                <a16:creationId xmlns:a16="http://schemas.microsoft.com/office/drawing/2014/main" id="{06542AAA-2FFC-4ECC-B877-231A4A04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690" y="6423416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charset="0"/>
              </a:rPr>
              <a:t>Sense Enable</a:t>
            </a:r>
          </a:p>
        </p:txBody>
      </p:sp>
    </p:spTree>
    <p:extLst>
      <p:ext uri="{BB962C8B-B14F-4D97-AF65-F5344CB8AC3E}">
        <p14:creationId xmlns:p14="http://schemas.microsoft.com/office/powerpoint/2010/main" val="418843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Precharge</a:t>
            </a:r>
            <a:r>
              <a:rPr lang="en-US" dirty="0"/>
              <a:t> Sensing NV-Latch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962400" cy="4678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Differential resistive cells for high sensing reliability</a:t>
            </a:r>
          </a:p>
          <a:p>
            <a:r>
              <a:rPr lang="en-US" dirty="0"/>
              <a:t>Shared write control and bit-lines</a:t>
            </a:r>
          </a:p>
          <a:p>
            <a:r>
              <a:rPr lang="en-US" dirty="0"/>
              <a:t>Right after power-up, the sense enable signal (GSE) needs to switch from high to low, while write enable (WEN) is low</a:t>
            </a:r>
          </a:p>
          <a:p>
            <a:endParaRPr lang="en-US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4953000" cy="438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76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NV-Latch with Self-Resetting Feedback (SRF)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Feedback enhances robustness through self-resetting cross-coupled PMOS load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90684"/>
            <a:ext cx="4958232" cy="486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17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Task: Perform transistor sizing optimization on </a:t>
            </a:r>
            <a:r>
              <a:rPr lang="en-US" dirty="0" err="1"/>
              <a:t>precharge</a:t>
            </a:r>
            <a:r>
              <a:rPr lang="en-US" dirty="0"/>
              <a:t> Sensing NV-Latch</a:t>
            </a:r>
          </a:p>
          <a:p>
            <a:r>
              <a:rPr lang="en-US" dirty="0"/>
              <a:t>Individual Task: Perform layout of the SRF NV-Latch in 32nm process </a:t>
            </a:r>
          </a:p>
          <a:p>
            <a:r>
              <a:rPr lang="en-US" dirty="0"/>
              <a:t>Metrics of optimization:</a:t>
            </a:r>
          </a:p>
          <a:p>
            <a:pPr lvl="1"/>
            <a:r>
              <a:rPr lang="en-US" dirty="0"/>
              <a:t>Area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Delay</a:t>
            </a:r>
          </a:p>
          <a:p>
            <a:pPr lvl="1"/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38787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744E-D8BA-4913-B2FC-B3DFCB80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Memory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9D4C-934D-4C0D-8FD1-ED418B96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traditional computer memory technologies, information is stored as charge</a:t>
            </a:r>
          </a:p>
          <a:p>
            <a:r>
              <a:rPr lang="en-US" dirty="0"/>
              <a:t>In resistive memory technologies, information is stored as resistance state</a:t>
            </a:r>
          </a:p>
          <a:p>
            <a:r>
              <a:rPr lang="en-US" dirty="0"/>
              <a:t>Advantage of resistive memory technology: scalability, non-volatility, low power</a:t>
            </a:r>
          </a:p>
        </p:txBody>
      </p:sp>
    </p:spTree>
    <p:extLst>
      <p:ext uri="{BB962C8B-B14F-4D97-AF65-F5344CB8AC3E}">
        <p14:creationId xmlns:p14="http://schemas.microsoft.com/office/powerpoint/2010/main" val="389779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32AF-1B6B-466D-8EF7-CF16D40A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Resistive Memory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94EF-C413-4AEB-903F-D9D119EA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Spin-Transfer Torque RAM (STTRAM)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Resistive RAM (ReRAM)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7BB06F-F22D-4596-8126-08D1EEC6A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" t="845" r="3476" b="63"/>
          <a:stretch>
            <a:fillRect/>
          </a:stretch>
        </p:blipFill>
        <p:spPr bwMode="auto">
          <a:xfrm>
            <a:off x="2438400" y="2133600"/>
            <a:ext cx="4441825" cy="214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7132E-3EEC-4495-96F9-4DC5EA90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284354"/>
            <a:ext cx="2931029" cy="24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0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altLang="en-US" dirty="0">
                <a:ea typeface="MS PGothic" pitchFamily="34" charset="-128"/>
              </a:rPr>
              <a:t>Spin Transfer Torque Memory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7432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tabLst>
                <a:tab pos="3775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</a:rPr>
              <a:t>Spin Transfer Torque Random Access Memory (STTRAM) is a promising technology for information storage  in form of magnetic orientation.</a:t>
            </a:r>
          </a:p>
          <a:p>
            <a:pPr algn="just">
              <a:buFont typeface="Arial" panose="020B0604020202020204" pitchFamily="34" charset="0"/>
              <a:buChar char="•"/>
              <a:tabLst>
                <a:tab pos="3775075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</a:rPr>
              <a:t>Advantages: non-volatility, ease of programming, scalability and standard CMOS compatibility, near zero leakage. 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7412" name="officeArt object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55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304800" y="3940175"/>
            <a:ext cx="38862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775075" algn="l"/>
              </a:tabLst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775075" algn="l"/>
              </a:tabLst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775075" algn="l"/>
              </a:tabLs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775075" algn="l"/>
              </a:tabLst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775075" algn="l"/>
              </a:tabLst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775075" algn="l"/>
              </a:tabLst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775075" algn="l"/>
              </a:tabLst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775075" algn="l"/>
              </a:tabLst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775075" algn="l"/>
              </a:tabLst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/>
            <a:r>
              <a:rPr lang="en-US" altLang="en-US" sz="2200">
                <a:solidFill>
                  <a:srgbClr val="000000"/>
                </a:solidFill>
              </a:rPr>
              <a:t>STTRAM cell consists of two components:</a:t>
            </a:r>
          </a:p>
          <a:p>
            <a:pPr lvl="1"/>
            <a:r>
              <a:rPr lang="en-US" altLang="en-US"/>
              <a:t>Magnetic Tunnel Junction (MTJ)</a:t>
            </a:r>
          </a:p>
          <a:p>
            <a:pPr lvl="1"/>
            <a:r>
              <a:rPr lang="en-US" altLang="en-US"/>
              <a:t>Access transistor</a:t>
            </a:r>
          </a:p>
          <a:p>
            <a:pPr algn="just"/>
            <a:endParaRPr lang="en-US" altLang="en-US" sz="22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6538913"/>
            <a:ext cx="4191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i="1" dirty="0" err="1">
                <a:latin typeface="+mn-lt"/>
                <a:ea typeface="MS PGothic" charset="0"/>
                <a:cs typeface="MS PGothic" charset="0"/>
              </a:rPr>
              <a:t>Iong</a:t>
            </a:r>
            <a:r>
              <a:rPr lang="en-US" sz="1600" b="0" i="1" dirty="0">
                <a:latin typeface="+mn-lt"/>
                <a:ea typeface="MS PGothic" charset="0"/>
                <a:cs typeface="MS PGothic" charset="0"/>
              </a:rPr>
              <a:t> Ying </a:t>
            </a:r>
            <a:r>
              <a:rPr lang="en-US" sz="1600" b="0" i="1" dirty="0" err="1">
                <a:latin typeface="+mn-lt"/>
                <a:ea typeface="MS PGothic" charset="0"/>
                <a:cs typeface="MS PGothic" charset="0"/>
              </a:rPr>
              <a:t>Loh</a:t>
            </a:r>
            <a:r>
              <a:rPr lang="en-US" sz="1600" b="0" i="1" dirty="0">
                <a:latin typeface="+mn-lt"/>
                <a:ea typeface="MS PGothic" charset="0"/>
                <a:cs typeface="MS PGothic" charset="0"/>
              </a:rPr>
              <a:t>, Master Thesis, MIT, 2009</a:t>
            </a:r>
          </a:p>
        </p:txBody>
      </p:sp>
    </p:spTree>
    <p:extLst>
      <p:ext uri="{BB962C8B-B14F-4D97-AF65-F5344CB8AC3E}">
        <p14:creationId xmlns:p14="http://schemas.microsoft.com/office/powerpoint/2010/main" val="127272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altLang="en-US">
                <a:ea typeface="MS PGothic" pitchFamily="34" charset="-128"/>
              </a:rPr>
              <a:t>Magnetic Tunnel Junction (MTJ)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495800" y="1143000"/>
            <a:ext cx="4648200" cy="18288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200"/>
              <a:t>One oxide Barrier Layer</a:t>
            </a:r>
          </a:p>
          <a:p>
            <a:pPr lvl="3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200"/>
              <a:t>MgO or AL</a:t>
            </a:r>
            <a:r>
              <a:rPr lang="en-US" altLang="en-US" sz="2200" baseline="-25000"/>
              <a:t>2</a:t>
            </a:r>
            <a:r>
              <a:rPr lang="en-US" altLang="en-US" sz="2200"/>
              <a:t>O</a:t>
            </a:r>
            <a:r>
              <a:rPr lang="en-US" altLang="en-US" sz="2200" baseline="-25000"/>
              <a:t>3</a:t>
            </a:r>
          </a:p>
          <a:p>
            <a:endParaRPr lang="en-US" altLang="en-US"/>
          </a:p>
        </p:txBody>
      </p:sp>
      <p:pic>
        <p:nvPicPr>
          <p:cNvPr id="1946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" t="845" r="3476" b="63"/>
          <a:stretch>
            <a:fillRect/>
          </a:stretch>
        </p:blipFill>
        <p:spPr bwMode="auto">
          <a:xfrm>
            <a:off x="76200" y="3733800"/>
            <a:ext cx="6194425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0" y="1143000"/>
            <a:ext cx="4953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00100" indent="-3429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14500" indent="-3429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2200" dirty="0"/>
              <a:t>Two Ferromagnetic Layers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2200" dirty="0"/>
              <a:t>Fixed layer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2200" dirty="0"/>
              <a:t>Free layer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819400"/>
            <a:ext cx="853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b="1">
                <a:latin typeface="Helvetica" charset="0"/>
                <a:ea typeface="MS PGothic" pitchFamily="34" charset="-128"/>
              </a:defRPr>
            </a:lvl1pPr>
            <a:lvl2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 sz="2200" b="1"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latin typeface="Arial" pitchFamily="34" charset="0"/>
                <a:ea typeface="MS PGothic" pitchFamily="34" charset="-128"/>
              </a:defRPr>
            </a:lvl3pPr>
            <a:lvl4pPr marL="1714500" lvl="3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 sz="2200" b="1"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itchFamily="34" charset="0"/>
                <a:ea typeface="MS PGothic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itchFamily="34" charset="0"/>
              </a:rPr>
              <a:t>The resistance of MTJ depends on the relative magnetization direction of the two ferromagnetic layers. </a:t>
            </a:r>
          </a:p>
        </p:txBody>
      </p:sp>
      <p:pic>
        <p:nvPicPr>
          <p:cNvPr id="1946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81400"/>
            <a:ext cx="2073275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76800"/>
            <a:ext cx="21336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6551613"/>
            <a:ext cx="5334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ea typeface="MS PGothic" charset="0"/>
                <a:cs typeface="MS PGothic" charset="0"/>
              </a:rPr>
              <a:t>Richard William </a:t>
            </a:r>
            <a:r>
              <a:rPr lang="en-US" sz="1600" b="0" dirty="0" err="1">
                <a:ea typeface="MS PGothic" charset="0"/>
                <a:cs typeface="MS PGothic" charset="0"/>
              </a:rPr>
              <a:t>Dorrance</a:t>
            </a:r>
            <a:r>
              <a:rPr lang="en-US" sz="1600" b="0" i="1" dirty="0">
                <a:latin typeface="+mn-lt"/>
                <a:ea typeface="MS PGothic" charset="0"/>
                <a:cs typeface="MS PGothic" charset="0"/>
              </a:rPr>
              <a:t>, Master Thesis, UCLA, 2011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6553200"/>
            <a:ext cx="4114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i="1" dirty="0">
                <a:latin typeface="+mn-lt"/>
                <a:ea typeface="MS PGothic" charset="0"/>
                <a:cs typeface="MS PGothic" charset="0"/>
              </a:rPr>
              <a:t>T. </a:t>
            </a:r>
            <a:r>
              <a:rPr lang="en-US" sz="1600" b="0" i="1" dirty="0" err="1">
                <a:latin typeface="+mn-lt"/>
                <a:ea typeface="MS PGothic" charset="0"/>
                <a:cs typeface="MS PGothic" charset="0"/>
              </a:rPr>
              <a:t>Kawahara,Microelectronics</a:t>
            </a:r>
            <a:r>
              <a:rPr lang="en-US" sz="1600" b="0" i="1" dirty="0">
                <a:latin typeface="+mn-lt"/>
                <a:ea typeface="MS PGothic" charset="0"/>
                <a:cs typeface="MS PGothic" charset="0"/>
              </a:rPr>
              <a:t> Reliability Jr.</a:t>
            </a:r>
          </a:p>
        </p:txBody>
      </p:sp>
    </p:spTree>
    <p:extLst>
      <p:ext uri="{BB962C8B-B14F-4D97-AF65-F5344CB8AC3E}">
        <p14:creationId xmlns:p14="http://schemas.microsoft.com/office/powerpoint/2010/main" val="157132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pPr>
              <a:defRPr/>
            </a:pPr>
            <a:r>
              <a:rPr lang="en-US" sz="2200" kern="1200" dirty="0">
                <a:ea typeface="ＭＳ Ｐゴシック" charset="0"/>
              </a:rPr>
              <a:t>Two states of parallel and anti-parallel are programmed by write current direction</a:t>
            </a:r>
          </a:p>
          <a:p>
            <a:pPr>
              <a:defRPr/>
            </a:pPr>
            <a:r>
              <a:rPr lang="en-US" sz="2200" kern="1200" dirty="0">
                <a:ea typeface="ＭＳ Ｐゴシック" charset="0"/>
              </a:rPr>
              <a:t>The current, if large enough, results in STT switching and change of state </a:t>
            </a:r>
            <a:endParaRPr lang="en-US" sz="2200" dirty="0">
              <a:ea typeface="ＭＳ Ｐゴシック" charset="0"/>
            </a:endParaRP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4114800"/>
            <a:ext cx="62706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altLang="en-US">
                <a:ea typeface="MS PGothic" pitchFamily="34" charset="-128"/>
              </a:rPr>
              <a:t>Magnetic Tunnel Junction (MTJ)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1587" y="3268663"/>
            <a:ext cx="302922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+mn-lt"/>
                <a:ea typeface="ＭＳ Ｐゴシック" charset="0"/>
                <a:cs typeface="ＭＳ Ｐゴシック" charset="0"/>
              </a:rPr>
              <a:t>Anti-Parallel State: High </a:t>
            </a:r>
          </a:p>
          <a:p>
            <a:pPr algn="ctr">
              <a:defRPr/>
            </a:pPr>
            <a:r>
              <a:rPr lang="en-US" sz="2200" b="1" dirty="0">
                <a:latin typeface="+mn-lt"/>
                <a:ea typeface="ＭＳ Ｐゴシック" charset="0"/>
                <a:cs typeface="ＭＳ Ｐゴシック" charset="0"/>
              </a:rPr>
              <a:t>Resistance (RH)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931" y="3197225"/>
            <a:ext cx="238212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+mn-lt"/>
                <a:ea typeface="ＭＳ Ｐゴシック" charset="0"/>
                <a:cs typeface="ＭＳ Ｐゴシック" charset="0"/>
              </a:rPr>
              <a:t>Parallel state: Low </a:t>
            </a:r>
          </a:p>
          <a:p>
            <a:pPr algn="ctr">
              <a:defRPr/>
            </a:pPr>
            <a:r>
              <a:rPr lang="en-US" sz="2200" b="1" dirty="0">
                <a:latin typeface="+mn-lt"/>
                <a:ea typeface="ＭＳ Ｐゴシック" charset="0"/>
                <a:cs typeface="ＭＳ Ｐゴシック" charset="0"/>
              </a:rPr>
              <a:t>Resistance (RL)</a:t>
            </a:r>
          </a:p>
        </p:txBody>
      </p:sp>
    </p:spTree>
    <p:extLst>
      <p:ext uri="{BB962C8B-B14F-4D97-AF65-F5344CB8AC3E}">
        <p14:creationId xmlns:p14="http://schemas.microsoft.com/office/powerpoint/2010/main" val="28514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Spin Transfer Torque Switching</a:t>
            </a:r>
          </a:p>
        </p:txBody>
      </p:sp>
      <p:pic>
        <p:nvPicPr>
          <p:cNvPr id="21507" name="Content Placeholder 3" descr="Screen Shot 2014-05-14 at 15.54.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58963"/>
            <a:ext cx="8229600" cy="4008437"/>
          </a:xfrm>
        </p:spPr>
      </p:pic>
      <p:sp>
        <p:nvSpPr>
          <p:cNvPr id="13316" name="TextBox 12"/>
          <p:cNvSpPr txBox="1">
            <a:spLocks noChangeArrowheads="1"/>
          </p:cNvSpPr>
          <p:nvPr/>
        </p:nvSpPr>
        <p:spPr bwMode="auto">
          <a:xfrm>
            <a:off x="533400" y="5854700"/>
            <a:ext cx="3352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200" b="1" dirty="0">
                <a:latin typeface="+mn-lt"/>
                <a:ea typeface="ＭＳ Ｐゴシック" charset="0"/>
                <a:cs typeface="ＭＳ Ｐゴシック" charset="0"/>
              </a:rPr>
              <a:t>Switching to Parallel State</a:t>
            </a:r>
          </a:p>
        </p:txBody>
      </p:sp>
      <p:sp>
        <p:nvSpPr>
          <p:cNvPr id="13317" name="TextBox 13"/>
          <p:cNvSpPr txBox="1">
            <a:spLocks noChangeArrowheads="1"/>
          </p:cNvSpPr>
          <p:nvPr/>
        </p:nvSpPr>
        <p:spPr bwMode="auto">
          <a:xfrm>
            <a:off x="4800600" y="5854700"/>
            <a:ext cx="4114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200" b="1" dirty="0">
                <a:latin typeface="+mn-lt"/>
                <a:ea typeface="ＭＳ Ｐゴシック" charset="0"/>
                <a:cs typeface="ＭＳ Ｐゴシック" charset="0"/>
              </a:rPr>
              <a:t>Switching to Anti-Parallel State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954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200" b="1" dirty="0">
                <a:ea typeface="ＭＳ Ｐゴシック" charset="0"/>
              </a:rPr>
              <a:t>Physics behind write operation (change of state) </a:t>
            </a:r>
            <a:endParaRPr lang="en-US" sz="2200" b="1" kern="0" dirty="0"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7425" y="6553200"/>
            <a:ext cx="4191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i="1" dirty="0" err="1">
                <a:latin typeface="+mn-lt"/>
                <a:ea typeface="MS PGothic" charset="0"/>
                <a:cs typeface="MS PGothic" charset="0"/>
              </a:rPr>
              <a:t>Iong</a:t>
            </a:r>
            <a:r>
              <a:rPr lang="en-US" sz="1600" b="0" i="1" dirty="0">
                <a:latin typeface="+mn-lt"/>
                <a:ea typeface="MS PGothic" charset="0"/>
                <a:cs typeface="MS PGothic" charset="0"/>
              </a:rPr>
              <a:t> Ying </a:t>
            </a:r>
            <a:r>
              <a:rPr lang="en-US" sz="1600" b="0" i="1" dirty="0" err="1">
                <a:latin typeface="+mn-lt"/>
                <a:ea typeface="MS PGothic" charset="0"/>
                <a:cs typeface="MS PGothic" charset="0"/>
              </a:rPr>
              <a:t>Loh</a:t>
            </a:r>
            <a:r>
              <a:rPr lang="en-US" sz="1600" b="0" i="1" dirty="0">
                <a:latin typeface="+mn-lt"/>
                <a:ea typeface="MS PGothic" charset="0"/>
                <a:cs typeface="MS PGothic" charset="0"/>
              </a:rPr>
              <a:t>, Master Thesis, MIT, 2009 </a:t>
            </a:r>
          </a:p>
        </p:txBody>
      </p:sp>
    </p:spTree>
    <p:extLst>
      <p:ext uri="{BB962C8B-B14F-4D97-AF65-F5344CB8AC3E}">
        <p14:creationId xmlns:p14="http://schemas.microsoft.com/office/powerpoint/2010/main" val="210089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t>MTJ Resistance-Voltage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72000" cy="4373563"/>
          </a:xfrm>
        </p:spPr>
        <p:txBody>
          <a:bodyPr/>
          <a:lstStyle/>
          <a:p>
            <a:pPr>
              <a:defRPr/>
            </a:pPr>
            <a:r>
              <a:rPr lang="en-US" b="1" dirty="0"/>
              <a:t>High voltage for write</a:t>
            </a:r>
          </a:p>
          <a:p>
            <a:pPr>
              <a:defRPr/>
            </a:pPr>
            <a:r>
              <a:rPr lang="en-US" b="1" dirty="0"/>
              <a:t>Low voltage for read</a:t>
            </a:r>
          </a:p>
          <a:p>
            <a:pPr>
              <a:defRPr/>
            </a:pPr>
            <a:r>
              <a:rPr lang="en-US" b="1" dirty="0"/>
              <a:t>Information stored and sensed as resistance</a:t>
            </a:r>
          </a:p>
          <a:p>
            <a:pPr marL="0" indent="0">
              <a:buFontTx/>
              <a:buNone/>
              <a:defRPr/>
            </a:pPr>
            <a:endParaRPr lang="en-US" b="1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30363"/>
            <a:ext cx="3348038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3"/>
          <p:cNvSpPr txBox="1">
            <a:spLocks noChangeArrowheads="1"/>
          </p:cNvSpPr>
          <p:nvPr/>
        </p:nvSpPr>
        <p:spPr bwMode="auto">
          <a:xfrm>
            <a:off x="5791200" y="6045200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Helvetica" charset="0"/>
              </a:rPr>
              <a:t>Paul </a:t>
            </a:r>
            <a:r>
              <a:rPr lang="en-US" altLang="en-US" sz="1400" b="0" i="1">
                <a:latin typeface="Helvetica" charset="0"/>
              </a:rPr>
              <a:t>et al</a:t>
            </a:r>
            <a:r>
              <a:rPr lang="en-US" altLang="en-US" sz="1400" b="0">
                <a:latin typeface="Helvetica" charset="0"/>
              </a:rPr>
              <a:t>, IEEE T. Nanotechnology, 2011 </a:t>
            </a:r>
          </a:p>
        </p:txBody>
      </p:sp>
    </p:spTree>
    <p:extLst>
      <p:ext uri="{BB962C8B-B14F-4D97-AF65-F5344CB8AC3E}">
        <p14:creationId xmlns:p14="http://schemas.microsoft.com/office/powerpoint/2010/main" val="134160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altLang="en-US">
                <a:ea typeface="MS PGothic" pitchFamily="34" charset="-128"/>
              </a:rPr>
              <a:t>Tunneling Magneto Resistance (TMR)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5105400"/>
            <a:ext cx="4572000" cy="79900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idx="1"/>
          </p:nvPr>
        </p:nvSpPr>
        <p:spPr>
          <a:xfrm>
            <a:off x="76200" y="1676400"/>
            <a:ext cx="8610600" cy="3124200"/>
          </a:xfrm>
        </p:spPr>
        <p:txBody>
          <a:bodyPr/>
          <a:lstStyle/>
          <a:p>
            <a:pPr lvl="1" eaLnBrk="1" hangingPunct="1">
              <a:buFont typeface="Arial" pitchFamily="34" charset="0"/>
              <a:buChar char="•"/>
            </a:pPr>
            <a:r>
              <a:rPr lang="en-US" altLang="en-US"/>
              <a:t>TMR quantifies resistance difference between two states 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/>
              <a:t>Higher TMR generates larger signal difference between two states in the read mode, and hence more reliable and faster read operation</a:t>
            </a:r>
          </a:p>
          <a:p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95216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779</Words>
  <Application>Microsoft Office PowerPoint</Application>
  <PresentationFormat>On-screen Show (4:3)</PresentationFormat>
  <Paragraphs>114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ＭＳ Ｐゴシック</vt:lpstr>
      <vt:lpstr>Arial</vt:lpstr>
      <vt:lpstr>Arial (Body)</vt:lpstr>
      <vt:lpstr>Arial (Headings)</vt:lpstr>
      <vt:lpstr>Calibri</vt:lpstr>
      <vt:lpstr>Helvetica</vt:lpstr>
      <vt:lpstr>Times New Roman</vt:lpstr>
      <vt:lpstr>Office Theme</vt:lpstr>
      <vt:lpstr>Design of Non-Volatile Latch using Resistive Memory Technology</vt:lpstr>
      <vt:lpstr>Resistive Memory Technology</vt:lpstr>
      <vt:lpstr>Examples of Resistive Memory Technology</vt:lpstr>
      <vt:lpstr>Spin Transfer Torque Memory Technology</vt:lpstr>
      <vt:lpstr>Magnetic Tunnel Junction (MTJ) </vt:lpstr>
      <vt:lpstr>Magnetic Tunnel Junction (MTJ) </vt:lpstr>
      <vt:lpstr>Spin Transfer Torque Switching</vt:lpstr>
      <vt:lpstr>MTJ Resistance-Voltage Characteristics</vt:lpstr>
      <vt:lpstr>Tunneling Magneto Resistance (TMR)</vt:lpstr>
      <vt:lpstr>Read Operation of STTRAM</vt:lpstr>
      <vt:lpstr>Write Operation of STTRAM</vt:lpstr>
      <vt:lpstr>How Resistive Memory Cell Works</vt:lpstr>
      <vt:lpstr>Non Volatile (NV) Latch</vt:lpstr>
      <vt:lpstr>Precharge Sensing NV-Latch</vt:lpstr>
      <vt:lpstr>Proposed NV-Latch with Self-Resetting Feedback (SRF) </vt:lpstr>
      <vt:lpstr>Research Tasks</vt:lpstr>
    </vt:vector>
  </TitlesOfParts>
  <Company>San Francisco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Logic Design using Spin Transfer Torque Memory Technology</dc:title>
  <dc:creator>Hamid Mahmoodi</dc:creator>
  <cp:lastModifiedBy>Hamid Mahmoodi</cp:lastModifiedBy>
  <cp:revision>16</cp:revision>
  <dcterms:created xsi:type="dcterms:W3CDTF">2016-01-13T18:03:37Z</dcterms:created>
  <dcterms:modified xsi:type="dcterms:W3CDTF">2017-06-05T19:02:39Z</dcterms:modified>
</cp:coreProperties>
</file>