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173" r:id="rId1"/>
  </p:sldMasterIdLst>
  <p:notesMasterIdLst>
    <p:notesMasterId r:id="rId27"/>
  </p:notesMasterIdLst>
  <p:sldIdLst>
    <p:sldId id="256" r:id="rId2"/>
    <p:sldId id="257" r:id="rId3"/>
    <p:sldId id="258" r:id="rId4"/>
    <p:sldId id="260" r:id="rId5"/>
    <p:sldId id="259" r:id="rId6"/>
    <p:sldId id="261" r:id="rId7"/>
    <p:sldId id="263" r:id="rId8"/>
    <p:sldId id="264" r:id="rId9"/>
    <p:sldId id="265" r:id="rId10"/>
    <p:sldId id="266" r:id="rId11"/>
    <p:sldId id="267" r:id="rId12"/>
    <p:sldId id="262"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374" autoAdjust="0"/>
  </p:normalViewPr>
  <p:slideViewPr>
    <p:cSldViewPr snapToGrid="0" showGuides="1">
      <p:cViewPr varScale="1">
        <p:scale>
          <a:sx n="98" d="100"/>
          <a:sy n="98" d="100"/>
        </p:scale>
        <p:origin x="1378" y="67"/>
      </p:cViewPr>
      <p:guideLst>
        <p:guide orient="horz" pos="2160"/>
        <p:guide pos="3840"/>
      </p:guideLst>
    </p:cSldViewPr>
  </p:slideViewPr>
  <p:notesTextViewPr>
    <p:cViewPr>
      <p:scale>
        <a:sx n="1" d="1"/>
        <a:sy n="1" d="1"/>
      </p:scale>
      <p:origin x="0" y="0"/>
    </p:cViewPr>
  </p:notesTextViewPr>
  <p:notesViewPr>
    <p:cSldViewPr snapToGrid="0" showGuides="1">
      <p:cViewPr varScale="1">
        <p:scale>
          <a:sx n="94" d="100"/>
          <a:sy n="94" d="100"/>
        </p:scale>
        <p:origin x="4080" y="10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94948F-E6D7-4CFA-8986-2A7FD2E3F8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SG"/>
        </a:p>
      </dgm:t>
    </dgm:pt>
    <dgm:pt modelId="{40C4ED67-4888-4D7D-8C2C-A9447D8716DB}">
      <dgm:prSet phldrT="[Text]" phldr="1"/>
      <dgm:spPr>
        <a:solidFill>
          <a:schemeClr val="tx1"/>
        </a:solidFill>
      </dgm:spPr>
      <dgm:t>
        <a:bodyPr/>
        <a:lstStyle/>
        <a:p>
          <a:endParaRPr lang="en-SG" dirty="0"/>
        </a:p>
      </dgm:t>
    </dgm:pt>
    <dgm:pt modelId="{F1BD6768-020A-4034-BAC5-7F4799A2022E}" type="parTrans" cxnId="{DCB87F9A-058A-4452-AE93-23EFBE307F3A}">
      <dgm:prSet/>
      <dgm:spPr/>
      <dgm:t>
        <a:bodyPr/>
        <a:lstStyle/>
        <a:p>
          <a:endParaRPr lang="en-SG"/>
        </a:p>
      </dgm:t>
    </dgm:pt>
    <dgm:pt modelId="{A52C06EC-D212-4AFD-B3CC-C757E6F23885}" type="sibTrans" cxnId="{DCB87F9A-058A-4452-AE93-23EFBE307F3A}">
      <dgm:prSet/>
      <dgm:spPr/>
      <dgm:t>
        <a:bodyPr/>
        <a:lstStyle/>
        <a:p>
          <a:endParaRPr lang="en-SG"/>
        </a:p>
      </dgm:t>
    </dgm:pt>
    <dgm:pt modelId="{9615E682-2247-436E-AF84-CCCE2531D251}">
      <dgm:prSet phldrT="[Text]" phldr="1"/>
      <dgm:spPr>
        <a:solidFill>
          <a:schemeClr val="tx1"/>
        </a:solidFill>
      </dgm:spPr>
      <dgm:t>
        <a:bodyPr/>
        <a:lstStyle/>
        <a:p>
          <a:endParaRPr lang="en-SG"/>
        </a:p>
      </dgm:t>
    </dgm:pt>
    <dgm:pt modelId="{CD540B48-9743-4B28-8FA8-8B3F1B0D5382}" type="parTrans" cxnId="{7B7D0648-5A94-4B6D-B1E8-327BDFDBDCD2}">
      <dgm:prSet/>
      <dgm:spPr/>
      <dgm:t>
        <a:bodyPr/>
        <a:lstStyle/>
        <a:p>
          <a:endParaRPr lang="en-SG"/>
        </a:p>
      </dgm:t>
    </dgm:pt>
    <dgm:pt modelId="{58370208-AB14-4323-88AB-4E979281ECC5}" type="sibTrans" cxnId="{7B7D0648-5A94-4B6D-B1E8-327BDFDBDCD2}">
      <dgm:prSet/>
      <dgm:spPr/>
      <dgm:t>
        <a:bodyPr/>
        <a:lstStyle/>
        <a:p>
          <a:endParaRPr lang="en-SG"/>
        </a:p>
      </dgm:t>
    </dgm:pt>
    <dgm:pt modelId="{3AB57906-ED4C-45DA-BF51-1131CFE2CB7D}">
      <dgm:prSet phldrT="[Text]" phldr="1"/>
      <dgm:spPr>
        <a:solidFill>
          <a:schemeClr val="tx1"/>
        </a:solidFill>
      </dgm:spPr>
      <dgm:t>
        <a:bodyPr/>
        <a:lstStyle/>
        <a:p>
          <a:endParaRPr lang="en-SG"/>
        </a:p>
      </dgm:t>
    </dgm:pt>
    <dgm:pt modelId="{27AD35B1-3E3E-45DD-87EE-F974F01DA8FF}" type="parTrans" cxnId="{E9E667AA-C874-42F5-A631-D4A8F9713A0A}">
      <dgm:prSet/>
      <dgm:spPr/>
      <dgm:t>
        <a:bodyPr/>
        <a:lstStyle/>
        <a:p>
          <a:endParaRPr lang="en-SG"/>
        </a:p>
      </dgm:t>
    </dgm:pt>
    <dgm:pt modelId="{D5809CDF-358B-46E9-82E4-8C53D4D3A2C8}" type="sibTrans" cxnId="{E9E667AA-C874-42F5-A631-D4A8F9713A0A}">
      <dgm:prSet/>
      <dgm:spPr/>
      <dgm:t>
        <a:bodyPr/>
        <a:lstStyle/>
        <a:p>
          <a:endParaRPr lang="en-SG"/>
        </a:p>
      </dgm:t>
    </dgm:pt>
    <dgm:pt modelId="{7D06CE70-B423-4F24-BB03-644F92E1C20A}">
      <dgm:prSet phldrT="[Text]" phldr="1"/>
      <dgm:spPr>
        <a:solidFill>
          <a:schemeClr val="tx1"/>
        </a:solidFill>
      </dgm:spPr>
      <dgm:t>
        <a:bodyPr/>
        <a:lstStyle/>
        <a:p>
          <a:endParaRPr lang="en-SG"/>
        </a:p>
      </dgm:t>
    </dgm:pt>
    <dgm:pt modelId="{7A6E1629-3197-493D-8AFE-F9D006F8AC45}" type="parTrans" cxnId="{0CA52916-8B86-47D8-835D-1E529D93ECF8}">
      <dgm:prSet/>
      <dgm:spPr/>
      <dgm:t>
        <a:bodyPr/>
        <a:lstStyle/>
        <a:p>
          <a:endParaRPr lang="en-SG"/>
        </a:p>
      </dgm:t>
    </dgm:pt>
    <dgm:pt modelId="{820D2A8B-9786-4C72-9AE9-75FFC3DDB0D9}" type="sibTrans" cxnId="{0CA52916-8B86-47D8-835D-1E529D93ECF8}">
      <dgm:prSet/>
      <dgm:spPr/>
      <dgm:t>
        <a:bodyPr/>
        <a:lstStyle/>
        <a:p>
          <a:endParaRPr lang="en-SG"/>
        </a:p>
      </dgm:t>
    </dgm:pt>
    <dgm:pt modelId="{5987E486-6DBE-47D3-8106-B89A51D60DE9}" type="pres">
      <dgm:prSet presAssocID="{6094948F-E6D7-4CFA-8986-2A7FD2E3F865}" presName="diagram" presStyleCnt="0">
        <dgm:presLayoutVars>
          <dgm:dir/>
          <dgm:resizeHandles val="exact"/>
        </dgm:presLayoutVars>
      </dgm:prSet>
      <dgm:spPr/>
    </dgm:pt>
    <dgm:pt modelId="{3E9DE845-6BAB-4696-A493-A531284998FE}" type="pres">
      <dgm:prSet presAssocID="{40C4ED67-4888-4D7D-8C2C-A9447D8716DB}" presName="node" presStyleLbl="node1" presStyleIdx="0" presStyleCnt="4">
        <dgm:presLayoutVars>
          <dgm:bulletEnabled val="1"/>
        </dgm:presLayoutVars>
      </dgm:prSet>
      <dgm:spPr/>
    </dgm:pt>
    <dgm:pt modelId="{A0DB6E8D-BE06-4AB1-8AE9-9ADA096DD06B}" type="pres">
      <dgm:prSet presAssocID="{A52C06EC-D212-4AFD-B3CC-C757E6F23885}" presName="sibTrans" presStyleCnt="0"/>
      <dgm:spPr/>
    </dgm:pt>
    <dgm:pt modelId="{F74E8BC7-BAEF-4DAA-8CEB-70D902761508}" type="pres">
      <dgm:prSet presAssocID="{9615E682-2247-436E-AF84-CCCE2531D251}" presName="node" presStyleLbl="node1" presStyleIdx="1" presStyleCnt="4">
        <dgm:presLayoutVars>
          <dgm:bulletEnabled val="1"/>
        </dgm:presLayoutVars>
      </dgm:prSet>
      <dgm:spPr/>
    </dgm:pt>
    <dgm:pt modelId="{4CDAA14F-2EE7-463F-9A5A-D46E4D553796}" type="pres">
      <dgm:prSet presAssocID="{58370208-AB14-4323-88AB-4E979281ECC5}" presName="sibTrans" presStyleCnt="0"/>
      <dgm:spPr/>
    </dgm:pt>
    <dgm:pt modelId="{02C2B18D-4AB3-4480-83A4-1323C682E728}" type="pres">
      <dgm:prSet presAssocID="{3AB57906-ED4C-45DA-BF51-1131CFE2CB7D}" presName="node" presStyleLbl="node1" presStyleIdx="2" presStyleCnt="4">
        <dgm:presLayoutVars>
          <dgm:bulletEnabled val="1"/>
        </dgm:presLayoutVars>
      </dgm:prSet>
      <dgm:spPr/>
    </dgm:pt>
    <dgm:pt modelId="{2BC99795-94A8-4A4F-8486-2DFB8A5451A1}" type="pres">
      <dgm:prSet presAssocID="{D5809CDF-358B-46E9-82E4-8C53D4D3A2C8}" presName="sibTrans" presStyleCnt="0"/>
      <dgm:spPr/>
    </dgm:pt>
    <dgm:pt modelId="{7015A07A-44A6-4EB4-AA27-0409F85772D2}" type="pres">
      <dgm:prSet presAssocID="{7D06CE70-B423-4F24-BB03-644F92E1C20A}" presName="node" presStyleLbl="node1" presStyleIdx="3" presStyleCnt="4">
        <dgm:presLayoutVars>
          <dgm:bulletEnabled val="1"/>
        </dgm:presLayoutVars>
      </dgm:prSet>
      <dgm:spPr/>
    </dgm:pt>
  </dgm:ptLst>
  <dgm:cxnLst>
    <dgm:cxn modelId="{0CA52916-8B86-47D8-835D-1E529D93ECF8}" srcId="{6094948F-E6D7-4CFA-8986-2A7FD2E3F865}" destId="{7D06CE70-B423-4F24-BB03-644F92E1C20A}" srcOrd="3" destOrd="0" parTransId="{7A6E1629-3197-493D-8AFE-F9D006F8AC45}" sibTransId="{820D2A8B-9786-4C72-9AE9-75FFC3DDB0D9}"/>
    <dgm:cxn modelId="{7B7D0648-5A94-4B6D-B1E8-327BDFDBDCD2}" srcId="{6094948F-E6D7-4CFA-8986-2A7FD2E3F865}" destId="{9615E682-2247-436E-AF84-CCCE2531D251}" srcOrd="1" destOrd="0" parTransId="{CD540B48-9743-4B28-8FA8-8B3F1B0D5382}" sibTransId="{58370208-AB14-4323-88AB-4E979281ECC5}"/>
    <dgm:cxn modelId="{00EDAF6F-3EA7-468E-B6C2-452CAEDAB770}" type="presOf" srcId="{40C4ED67-4888-4D7D-8C2C-A9447D8716DB}" destId="{3E9DE845-6BAB-4696-A493-A531284998FE}" srcOrd="0" destOrd="0" presId="urn:microsoft.com/office/officeart/2005/8/layout/default"/>
    <dgm:cxn modelId="{44D2E059-1C12-43E5-ADAF-814E9EF76626}" type="presOf" srcId="{7D06CE70-B423-4F24-BB03-644F92E1C20A}" destId="{7015A07A-44A6-4EB4-AA27-0409F85772D2}" srcOrd="0" destOrd="0" presId="urn:microsoft.com/office/officeart/2005/8/layout/default"/>
    <dgm:cxn modelId="{E1CD1C8E-8FC1-41C9-99D2-C754EB8CDF95}" type="presOf" srcId="{6094948F-E6D7-4CFA-8986-2A7FD2E3F865}" destId="{5987E486-6DBE-47D3-8106-B89A51D60DE9}" srcOrd="0" destOrd="0" presId="urn:microsoft.com/office/officeart/2005/8/layout/default"/>
    <dgm:cxn modelId="{DCB87F9A-058A-4452-AE93-23EFBE307F3A}" srcId="{6094948F-E6D7-4CFA-8986-2A7FD2E3F865}" destId="{40C4ED67-4888-4D7D-8C2C-A9447D8716DB}" srcOrd="0" destOrd="0" parTransId="{F1BD6768-020A-4034-BAC5-7F4799A2022E}" sibTransId="{A52C06EC-D212-4AFD-B3CC-C757E6F23885}"/>
    <dgm:cxn modelId="{E9E667AA-C874-42F5-A631-D4A8F9713A0A}" srcId="{6094948F-E6D7-4CFA-8986-2A7FD2E3F865}" destId="{3AB57906-ED4C-45DA-BF51-1131CFE2CB7D}" srcOrd="2" destOrd="0" parTransId="{27AD35B1-3E3E-45DD-87EE-F974F01DA8FF}" sibTransId="{D5809CDF-358B-46E9-82E4-8C53D4D3A2C8}"/>
    <dgm:cxn modelId="{24CBF1DC-8830-450C-ADC1-88F078700AB1}" type="presOf" srcId="{3AB57906-ED4C-45DA-BF51-1131CFE2CB7D}" destId="{02C2B18D-4AB3-4480-83A4-1323C682E728}" srcOrd="0" destOrd="0" presId="urn:microsoft.com/office/officeart/2005/8/layout/default"/>
    <dgm:cxn modelId="{2E33A4EB-148E-4DAC-A7A8-EB123C3E994A}" type="presOf" srcId="{9615E682-2247-436E-AF84-CCCE2531D251}" destId="{F74E8BC7-BAEF-4DAA-8CEB-70D902761508}" srcOrd="0" destOrd="0" presId="urn:microsoft.com/office/officeart/2005/8/layout/default"/>
    <dgm:cxn modelId="{38C0D84C-B649-4848-80E2-13CA22D786E6}" type="presParOf" srcId="{5987E486-6DBE-47D3-8106-B89A51D60DE9}" destId="{3E9DE845-6BAB-4696-A493-A531284998FE}" srcOrd="0" destOrd="0" presId="urn:microsoft.com/office/officeart/2005/8/layout/default"/>
    <dgm:cxn modelId="{5FEED5C2-6292-406F-BD4C-CF52910CD3F2}" type="presParOf" srcId="{5987E486-6DBE-47D3-8106-B89A51D60DE9}" destId="{A0DB6E8D-BE06-4AB1-8AE9-9ADA096DD06B}" srcOrd="1" destOrd="0" presId="urn:microsoft.com/office/officeart/2005/8/layout/default"/>
    <dgm:cxn modelId="{74BE4558-9111-43F4-A7DF-54FA66895028}" type="presParOf" srcId="{5987E486-6DBE-47D3-8106-B89A51D60DE9}" destId="{F74E8BC7-BAEF-4DAA-8CEB-70D902761508}" srcOrd="2" destOrd="0" presId="urn:microsoft.com/office/officeart/2005/8/layout/default"/>
    <dgm:cxn modelId="{0B8524CB-A646-474D-97E5-36B3EC7E776E}" type="presParOf" srcId="{5987E486-6DBE-47D3-8106-B89A51D60DE9}" destId="{4CDAA14F-2EE7-463F-9A5A-D46E4D553796}" srcOrd="3" destOrd="0" presId="urn:microsoft.com/office/officeart/2005/8/layout/default"/>
    <dgm:cxn modelId="{07E5CDA7-F816-45C9-B713-E954359628B9}" type="presParOf" srcId="{5987E486-6DBE-47D3-8106-B89A51D60DE9}" destId="{02C2B18D-4AB3-4480-83A4-1323C682E728}" srcOrd="4" destOrd="0" presId="urn:microsoft.com/office/officeart/2005/8/layout/default"/>
    <dgm:cxn modelId="{E779FD7E-6E3D-40AA-9167-22541D32B82E}" type="presParOf" srcId="{5987E486-6DBE-47D3-8106-B89A51D60DE9}" destId="{2BC99795-94A8-4A4F-8486-2DFB8A5451A1}" srcOrd="5" destOrd="0" presId="urn:microsoft.com/office/officeart/2005/8/layout/default"/>
    <dgm:cxn modelId="{C8EC2390-4094-4BDD-9B74-8FF347C26782}" type="presParOf" srcId="{5987E486-6DBE-47D3-8106-B89A51D60DE9}" destId="{7015A07A-44A6-4EB4-AA27-0409F85772D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94948F-E6D7-4CFA-8986-2A7FD2E3F8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SG"/>
        </a:p>
      </dgm:t>
    </dgm:pt>
    <dgm:pt modelId="{40C4ED67-4888-4D7D-8C2C-A9447D8716DB}">
      <dgm:prSet phldrT="[Text]" phldr="1"/>
      <dgm:spPr>
        <a:solidFill>
          <a:schemeClr val="tx1"/>
        </a:solidFill>
      </dgm:spPr>
      <dgm:t>
        <a:bodyPr/>
        <a:lstStyle/>
        <a:p>
          <a:endParaRPr lang="en-SG" dirty="0"/>
        </a:p>
      </dgm:t>
    </dgm:pt>
    <dgm:pt modelId="{F1BD6768-020A-4034-BAC5-7F4799A2022E}" type="parTrans" cxnId="{DCB87F9A-058A-4452-AE93-23EFBE307F3A}">
      <dgm:prSet/>
      <dgm:spPr/>
      <dgm:t>
        <a:bodyPr/>
        <a:lstStyle/>
        <a:p>
          <a:endParaRPr lang="en-SG"/>
        </a:p>
      </dgm:t>
    </dgm:pt>
    <dgm:pt modelId="{A52C06EC-D212-4AFD-B3CC-C757E6F23885}" type="sibTrans" cxnId="{DCB87F9A-058A-4452-AE93-23EFBE307F3A}">
      <dgm:prSet/>
      <dgm:spPr/>
      <dgm:t>
        <a:bodyPr/>
        <a:lstStyle/>
        <a:p>
          <a:endParaRPr lang="en-SG"/>
        </a:p>
      </dgm:t>
    </dgm:pt>
    <dgm:pt modelId="{9615E682-2247-436E-AF84-CCCE2531D251}">
      <dgm:prSet phldrT="[Text]" phldr="1"/>
      <dgm:spPr>
        <a:solidFill>
          <a:schemeClr val="tx1"/>
        </a:solidFill>
      </dgm:spPr>
      <dgm:t>
        <a:bodyPr/>
        <a:lstStyle/>
        <a:p>
          <a:endParaRPr lang="en-SG"/>
        </a:p>
      </dgm:t>
    </dgm:pt>
    <dgm:pt modelId="{CD540B48-9743-4B28-8FA8-8B3F1B0D5382}" type="parTrans" cxnId="{7B7D0648-5A94-4B6D-B1E8-327BDFDBDCD2}">
      <dgm:prSet/>
      <dgm:spPr/>
      <dgm:t>
        <a:bodyPr/>
        <a:lstStyle/>
        <a:p>
          <a:endParaRPr lang="en-SG"/>
        </a:p>
      </dgm:t>
    </dgm:pt>
    <dgm:pt modelId="{58370208-AB14-4323-88AB-4E979281ECC5}" type="sibTrans" cxnId="{7B7D0648-5A94-4B6D-B1E8-327BDFDBDCD2}">
      <dgm:prSet/>
      <dgm:spPr/>
      <dgm:t>
        <a:bodyPr/>
        <a:lstStyle/>
        <a:p>
          <a:endParaRPr lang="en-SG"/>
        </a:p>
      </dgm:t>
    </dgm:pt>
    <dgm:pt modelId="{3AB57906-ED4C-45DA-BF51-1131CFE2CB7D}">
      <dgm:prSet phldrT="[Text]" phldr="1"/>
      <dgm:spPr>
        <a:solidFill>
          <a:schemeClr val="tx1"/>
        </a:solidFill>
      </dgm:spPr>
      <dgm:t>
        <a:bodyPr/>
        <a:lstStyle/>
        <a:p>
          <a:endParaRPr lang="en-SG"/>
        </a:p>
      </dgm:t>
    </dgm:pt>
    <dgm:pt modelId="{27AD35B1-3E3E-45DD-87EE-F974F01DA8FF}" type="parTrans" cxnId="{E9E667AA-C874-42F5-A631-D4A8F9713A0A}">
      <dgm:prSet/>
      <dgm:spPr/>
      <dgm:t>
        <a:bodyPr/>
        <a:lstStyle/>
        <a:p>
          <a:endParaRPr lang="en-SG"/>
        </a:p>
      </dgm:t>
    </dgm:pt>
    <dgm:pt modelId="{D5809CDF-358B-46E9-82E4-8C53D4D3A2C8}" type="sibTrans" cxnId="{E9E667AA-C874-42F5-A631-D4A8F9713A0A}">
      <dgm:prSet/>
      <dgm:spPr/>
      <dgm:t>
        <a:bodyPr/>
        <a:lstStyle/>
        <a:p>
          <a:endParaRPr lang="en-SG"/>
        </a:p>
      </dgm:t>
    </dgm:pt>
    <dgm:pt modelId="{7D06CE70-B423-4F24-BB03-644F92E1C20A}">
      <dgm:prSet phldrT="[Text]" phldr="1"/>
      <dgm:spPr>
        <a:solidFill>
          <a:schemeClr val="tx1"/>
        </a:solidFill>
      </dgm:spPr>
      <dgm:t>
        <a:bodyPr/>
        <a:lstStyle/>
        <a:p>
          <a:endParaRPr lang="en-SG"/>
        </a:p>
      </dgm:t>
    </dgm:pt>
    <dgm:pt modelId="{7A6E1629-3197-493D-8AFE-F9D006F8AC45}" type="parTrans" cxnId="{0CA52916-8B86-47D8-835D-1E529D93ECF8}">
      <dgm:prSet/>
      <dgm:spPr/>
      <dgm:t>
        <a:bodyPr/>
        <a:lstStyle/>
        <a:p>
          <a:endParaRPr lang="en-SG"/>
        </a:p>
      </dgm:t>
    </dgm:pt>
    <dgm:pt modelId="{820D2A8B-9786-4C72-9AE9-75FFC3DDB0D9}" type="sibTrans" cxnId="{0CA52916-8B86-47D8-835D-1E529D93ECF8}">
      <dgm:prSet/>
      <dgm:spPr/>
      <dgm:t>
        <a:bodyPr/>
        <a:lstStyle/>
        <a:p>
          <a:endParaRPr lang="en-SG"/>
        </a:p>
      </dgm:t>
    </dgm:pt>
    <dgm:pt modelId="{5987E486-6DBE-47D3-8106-B89A51D60DE9}" type="pres">
      <dgm:prSet presAssocID="{6094948F-E6D7-4CFA-8986-2A7FD2E3F865}" presName="diagram" presStyleCnt="0">
        <dgm:presLayoutVars>
          <dgm:dir/>
          <dgm:resizeHandles val="exact"/>
        </dgm:presLayoutVars>
      </dgm:prSet>
      <dgm:spPr/>
    </dgm:pt>
    <dgm:pt modelId="{3E9DE845-6BAB-4696-A493-A531284998FE}" type="pres">
      <dgm:prSet presAssocID="{40C4ED67-4888-4D7D-8C2C-A9447D8716DB}" presName="node" presStyleLbl="node1" presStyleIdx="0" presStyleCnt="4">
        <dgm:presLayoutVars>
          <dgm:bulletEnabled val="1"/>
        </dgm:presLayoutVars>
      </dgm:prSet>
      <dgm:spPr/>
    </dgm:pt>
    <dgm:pt modelId="{A0DB6E8D-BE06-4AB1-8AE9-9ADA096DD06B}" type="pres">
      <dgm:prSet presAssocID="{A52C06EC-D212-4AFD-B3CC-C757E6F23885}" presName="sibTrans" presStyleCnt="0"/>
      <dgm:spPr/>
    </dgm:pt>
    <dgm:pt modelId="{F74E8BC7-BAEF-4DAA-8CEB-70D902761508}" type="pres">
      <dgm:prSet presAssocID="{9615E682-2247-436E-AF84-CCCE2531D251}" presName="node" presStyleLbl="node1" presStyleIdx="1" presStyleCnt="4">
        <dgm:presLayoutVars>
          <dgm:bulletEnabled val="1"/>
        </dgm:presLayoutVars>
      </dgm:prSet>
      <dgm:spPr/>
    </dgm:pt>
    <dgm:pt modelId="{4CDAA14F-2EE7-463F-9A5A-D46E4D553796}" type="pres">
      <dgm:prSet presAssocID="{58370208-AB14-4323-88AB-4E979281ECC5}" presName="sibTrans" presStyleCnt="0"/>
      <dgm:spPr/>
    </dgm:pt>
    <dgm:pt modelId="{02C2B18D-4AB3-4480-83A4-1323C682E728}" type="pres">
      <dgm:prSet presAssocID="{3AB57906-ED4C-45DA-BF51-1131CFE2CB7D}" presName="node" presStyleLbl="node1" presStyleIdx="2" presStyleCnt="4">
        <dgm:presLayoutVars>
          <dgm:bulletEnabled val="1"/>
        </dgm:presLayoutVars>
      </dgm:prSet>
      <dgm:spPr/>
    </dgm:pt>
    <dgm:pt modelId="{2BC99795-94A8-4A4F-8486-2DFB8A5451A1}" type="pres">
      <dgm:prSet presAssocID="{D5809CDF-358B-46E9-82E4-8C53D4D3A2C8}" presName="sibTrans" presStyleCnt="0"/>
      <dgm:spPr/>
    </dgm:pt>
    <dgm:pt modelId="{7015A07A-44A6-4EB4-AA27-0409F85772D2}" type="pres">
      <dgm:prSet presAssocID="{7D06CE70-B423-4F24-BB03-644F92E1C20A}" presName="node" presStyleLbl="node1" presStyleIdx="3" presStyleCnt="4">
        <dgm:presLayoutVars>
          <dgm:bulletEnabled val="1"/>
        </dgm:presLayoutVars>
      </dgm:prSet>
      <dgm:spPr/>
    </dgm:pt>
  </dgm:ptLst>
  <dgm:cxnLst>
    <dgm:cxn modelId="{0CA52916-8B86-47D8-835D-1E529D93ECF8}" srcId="{6094948F-E6D7-4CFA-8986-2A7FD2E3F865}" destId="{7D06CE70-B423-4F24-BB03-644F92E1C20A}" srcOrd="3" destOrd="0" parTransId="{7A6E1629-3197-493D-8AFE-F9D006F8AC45}" sibTransId="{820D2A8B-9786-4C72-9AE9-75FFC3DDB0D9}"/>
    <dgm:cxn modelId="{7B7D0648-5A94-4B6D-B1E8-327BDFDBDCD2}" srcId="{6094948F-E6D7-4CFA-8986-2A7FD2E3F865}" destId="{9615E682-2247-436E-AF84-CCCE2531D251}" srcOrd="1" destOrd="0" parTransId="{CD540B48-9743-4B28-8FA8-8B3F1B0D5382}" sibTransId="{58370208-AB14-4323-88AB-4E979281ECC5}"/>
    <dgm:cxn modelId="{00EDAF6F-3EA7-468E-B6C2-452CAEDAB770}" type="presOf" srcId="{40C4ED67-4888-4D7D-8C2C-A9447D8716DB}" destId="{3E9DE845-6BAB-4696-A493-A531284998FE}" srcOrd="0" destOrd="0" presId="urn:microsoft.com/office/officeart/2005/8/layout/default"/>
    <dgm:cxn modelId="{44D2E059-1C12-43E5-ADAF-814E9EF76626}" type="presOf" srcId="{7D06CE70-B423-4F24-BB03-644F92E1C20A}" destId="{7015A07A-44A6-4EB4-AA27-0409F85772D2}" srcOrd="0" destOrd="0" presId="urn:microsoft.com/office/officeart/2005/8/layout/default"/>
    <dgm:cxn modelId="{E1CD1C8E-8FC1-41C9-99D2-C754EB8CDF95}" type="presOf" srcId="{6094948F-E6D7-4CFA-8986-2A7FD2E3F865}" destId="{5987E486-6DBE-47D3-8106-B89A51D60DE9}" srcOrd="0" destOrd="0" presId="urn:microsoft.com/office/officeart/2005/8/layout/default"/>
    <dgm:cxn modelId="{DCB87F9A-058A-4452-AE93-23EFBE307F3A}" srcId="{6094948F-E6D7-4CFA-8986-2A7FD2E3F865}" destId="{40C4ED67-4888-4D7D-8C2C-A9447D8716DB}" srcOrd="0" destOrd="0" parTransId="{F1BD6768-020A-4034-BAC5-7F4799A2022E}" sibTransId="{A52C06EC-D212-4AFD-B3CC-C757E6F23885}"/>
    <dgm:cxn modelId="{E9E667AA-C874-42F5-A631-D4A8F9713A0A}" srcId="{6094948F-E6D7-4CFA-8986-2A7FD2E3F865}" destId="{3AB57906-ED4C-45DA-BF51-1131CFE2CB7D}" srcOrd="2" destOrd="0" parTransId="{27AD35B1-3E3E-45DD-87EE-F974F01DA8FF}" sibTransId="{D5809CDF-358B-46E9-82E4-8C53D4D3A2C8}"/>
    <dgm:cxn modelId="{24CBF1DC-8830-450C-ADC1-88F078700AB1}" type="presOf" srcId="{3AB57906-ED4C-45DA-BF51-1131CFE2CB7D}" destId="{02C2B18D-4AB3-4480-83A4-1323C682E728}" srcOrd="0" destOrd="0" presId="urn:microsoft.com/office/officeart/2005/8/layout/default"/>
    <dgm:cxn modelId="{2E33A4EB-148E-4DAC-A7A8-EB123C3E994A}" type="presOf" srcId="{9615E682-2247-436E-AF84-CCCE2531D251}" destId="{F74E8BC7-BAEF-4DAA-8CEB-70D902761508}" srcOrd="0" destOrd="0" presId="urn:microsoft.com/office/officeart/2005/8/layout/default"/>
    <dgm:cxn modelId="{38C0D84C-B649-4848-80E2-13CA22D786E6}" type="presParOf" srcId="{5987E486-6DBE-47D3-8106-B89A51D60DE9}" destId="{3E9DE845-6BAB-4696-A493-A531284998FE}" srcOrd="0" destOrd="0" presId="urn:microsoft.com/office/officeart/2005/8/layout/default"/>
    <dgm:cxn modelId="{5FEED5C2-6292-406F-BD4C-CF52910CD3F2}" type="presParOf" srcId="{5987E486-6DBE-47D3-8106-B89A51D60DE9}" destId="{A0DB6E8D-BE06-4AB1-8AE9-9ADA096DD06B}" srcOrd="1" destOrd="0" presId="urn:microsoft.com/office/officeart/2005/8/layout/default"/>
    <dgm:cxn modelId="{74BE4558-9111-43F4-A7DF-54FA66895028}" type="presParOf" srcId="{5987E486-6DBE-47D3-8106-B89A51D60DE9}" destId="{F74E8BC7-BAEF-4DAA-8CEB-70D902761508}" srcOrd="2" destOrd="0" presId="urn:microsoft.com/office/officeart/2005/8/layout/default"/>
    <dgm:cxn modelId="{0B8524CB-A646-474D-97E5-36B3EC7E776E}" type="presParOf" srcId="{5987E486-6DBE-47D3-8106-B89A51D60DE9}" destId="{4CDAA14F-2EE7-463F-9A5A-D46E4D553796}" srcOrd="3" destOrd="0" presId="urn:microsoft.com/office/officeart/2005/8/layout/default"/>
    <dgm:cxn modelId="{07E5CDA7-F816-45C9-B713-E954359628B9}" type="presParOf" srcId="{5987E486-6DBE-47D3-8106-B89A51D60DE9}" destId="{02C2B18D-4AB3-4480-83A4-1323C682E728}" srcOrd="4" destOrd="0" presId="urn:microsoft.com/office/officeart/2005/8/layout/default"/>
    <dgm:cxn modelId="{E779FD7E-6E3D-40AA-9167-22541D32B82E}" type="presParOf" srcId="{5987E486-6DBE-47D3-8106-B89A51D60DE9}" destId="{2BC99795-94A8-4A4F-8486-2DFB8A5451A1}" srcOrd="5" destOrd="0" presId="urn:microsoft.com/office/officeart/2005/8/layout/default"/>
    <dgm:cxn modelId="{C8EC2390-4094-4BDD-9B74-8FF347C26782}" type="presParOf" srcId="{5987E486-6DBE-47D3-8106-B89A51D60DE9}" destId="{7015A07A-44A6-4EB4-AA27-0409F85772D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94948F-E6D7-4CFA-8986-2A7FD2E3F8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SG"/>
        </a:p>
      </dgm:t>
    </dgm:pt>
    <dgm:pt modelId="{40C4ED67-4888-4D7D-8C2C-A9447D8716DB}">
      <dgm:prSet phldrT="[Text]" phldr="1"/>
      <dgm:spPr>
        <a:solidFill>
          <a:schemeClr val="tx1"/>
        </a:solidFill>
      </dgm:spPr>
      <dgm:t>
        <a:bodyPr/>
        <a:lstStyle/>
        <a:p>
          <a:endParaRPr lang="en-SG" dirty="0"/>
        </a:p>
      </dgm:t>
    </dgm:pt>
    <dgm:pt modelId="{F1BD6768-020A-4034-BAC5-7F4799A2022E}" type="parTrans" cxnId="{DCB87F9A-058A-4452-AE93-23EFBE307F3A}">
      <dgm:prSet/>
      <dgm:spPr/>
      <dgm:t>
        <a:bodyPr/>
        <a:lstStyle/>
        <a:p>
          <a:endParaRPr lang="en-SG"/>
        </a:p>
      </dgm:t>
    </dgm:pt>
    <dgm:pt modelId="{A52C06EC-D212-4AFD-B3CC-C757E6F23885}" type="sibTrans" cxnId="{DCB87F9A-058A-4452-AE93-23EFBE307F3A}">
      <dgm:prSet/>
      <dgm:spPr/>
      <dgm:t>
        <a:bodyPr/>
        <a:lstStyle/>
        <a:p>
          <a:endParaRPr lang="en-SG"/>
        </a:p>
      </dgm:t>
    </dgm:pt>
    <dgm:pt modelId="{9615E682-2247-436E-AF84-CCCE2531D251}">
      <dgm:prSet phldrT="[Text]" phldr="1"/>
      <dgm:spPr>
        <a:solidFill>
          <a:schemeClr val="tx1"/>
        </a:solidFill>
      </dgm:spPr>
      <dgm:t>
        <a:bodyPr/>
        <a:lstStyle/>
        <a:p>
          <a:endParaRPr lang="en-SG"/>
        </a:p>
      </dgm:t>
    </dgm:pt>
    <dgm:pt modelId="{CD540B48-9743-4B28-8FA8-8B3F1B0D5382}" type="parTrans" cxnId="{7B7D0648-5A94-4B6D-B1E8-327BDFDBDCD2}">
      <dgm:prSet/>
      <dgm:spPr/>
      <dgm:t>
        <a:bodyPr/>
        <a:lstStyle/>
        <a:p>
          <a:endParaRPr lang="en-SG"/>
        </a:p>
      </dgm:t>
    </dgm:pt>
    <dgm:pt modelId="{58370208-AB14-4323-88AB-4E979281ECC5}" type="sibTrans" cxnId="{7B7D0648-5A94-4B6D-B1E8-327BDFDBDCD2}">
      <dgm:prSet/>
      <dgm:spPr/>
      <dgm:t>
        <a:bodyPr/>
        <a:lstStyle/>
        <a:p>
          <a:endParaRPr lang="en-SG"/>
        </a:p>
      </dgm:t>
    </dgm:pt>
    <dgm:pt modelId="{3AB57906-ED4C-45DA-BF51-1131CFE2CB7D}">
      <dgm:prSet phldrT="[Text]" phldr="1"/>
      <dgm:spPr>
        <a:solidFill>
          <a:schemeClr val="tx1"/>
        </a:solidFill>
      </dgm:spPr>
      <dgm:t>
        <a:bodyPr/>
        <a:lstStyle/>
        <a:p>
          <a:endParaRPr lang="en-SG"/>
        </a:p>
      </dgm:t>
    </dgm:pt>
    <dgm:pt modelId="{27AD35B1-3E3E-45DD-87EE-F974F01DA8FF}" type="parTrans" cxnId="{E9E667AA-C874-42F5-A631-D4A8F9713A0A}">
      <dgm:prSet/>
      <dgm:spPr/>
      <dgm:t>
        <a:bodyPr/>
        <a:lstStyle/>
        <a:p>
          <a:endParaRPr lang="en-SG"/>
        </a:p>
      </dgm:t>
    </dgm:pt>
    <dgm:pt modelId="{D5809CDF-358B-46E9-82E4-8C53D4D3A2C8}" type="sibTrans" cxnId="{E9E667AA-C874-42F5-A631-D4A8F9713A0A}">
      <dgm:prSet/>
      <dgm:spPr/>
      <dgm:t>
        <a:bodyPr/>
        <a:lstStyle/>
        <a:p>
          <a:endParaRPr lang="en-SG"/>
        </a:p>
      </dgm:t>
    </dgm:pt>
    <dgm:pt modelId="{7D06CE70-B423-4F24-BB03-644F92E1C20A}">
      <dgm:prSet phldrT="[Text]" phldr="1"/>
      <dgm:spPr>
        <a:solidFill>
          <a:schemeClr val="tx1"/>
        </a:solidFill>
      </dgm:spPr>
      <dgm:t>
        <a:bodyPr/>
        <a:lstStyle/>
        <a:p>
          <a:endParaRPr lang="en-SG" dirty="0"/>
        </a:p>
      </dgm:t>
    </dgm:pt>
    <dgm:pt modelId="{7A6E1629-3197-493D-8AFE-F9D006F8AC45}" type="parTrans" cxnId="{0CA52916-8B86-47D8-835D-1E529D93ECF8}">
      <dgm:prSet/>
      <dgm:spPr/>
      <dgm:t>
        <a:bodyPr/>
        <a:lstStyle/>
        <a:p>
          <a:endParaRPr lang="en-SG"/>
        </a:p>
      </dgm:t>
    </dgm:pt>
    <dgm:pt modelId="{820D2A8B-9786-4C72-9AE9-75FFC3DDB0D9}" type="sibTrans" cxnId="{0CA52916-8B86-47D8-835D-1E529D93ECF8}">
      <dgm:prSet/>
      <dgm:spPr/>
      <dgm:t>
        <a:bodyPr/>
        <a:lstStyle/>
        <a:p>
          <a:endParaRPr lang="en-SG"/>
        </a:p>
      </dgm:t>
    </dgm:pt>
    <dgm:pt modelId="{5987E486-6DBE-47D3-8106-B89A51D60DE9}" type="pres">
      <dgm:prSet presAssocID="{6094948F-E6D7-4CFA-8986-2A7FD2E3F865}" presName="diagram" presStyleCnt="0">
        <dgm:presLayoutVars>
          <dgm:dir/>
          <dgm:resizeHandles val="exact"/>
        </dgm:presLayoutVars>
      </dgm:prSet>
      <dgm:spPr/>
    </dgm:pt>
    <dgm:pt modelId="{3E9DE845-6BAB-4696-A493-A531284998FE}" type="pres">
      <dgm:prSet presAssocID="{40C4ED67-4888-4D7D-8C2C-A9447D8716DB}" presName="node" presStyleLbl="node1" presStyleIdx="0" presStyleCnt="4">
        <dgm:presLayoutVars>
          <dgm:bulletEnabled val="1"/>
        </dgm:presLayoutVars>
      </dgm:prSet>
      <dgm:spPr/>
    </dgm:pt>
    <dgm:pt modelId="{A0DB6E8D-BE06-4AB1-8AE9-9ADA096DD06B}" type="pres">
      <dgm:prSet presAssocID="{A52C06EC-D212-4AFD-B3CC-C757E6F23885}" presName="sibTrans" presStyleCnt="0"/>
      <dgm:spPr/>
    </dgm:pt>
    <dgm:pt modelId="{F74E8BC7-BAEF-4DAA-8CEB-70D902761508}" type="pres">
      <dgm:prSet presAssocID="{9615E682-2247-436E-AF84-CCCE2531D251}" presName="node" presStyleLbl="node1" presStyleIdx="1" presStyleCnt="4">
        <dgm:presLayoutVars>
          <dgm:bulletEnabled val="1"/>
        </dgm:presLayoutVars>
      </dgm:prSet>
      <dgm:spPr/>
    </dgm:pt>
    <dgm:pt modelId="{4CDAA14F-2EE7-463F-9A5A-D46E4D553796}" type="pres">
      <dgm:prSet presAssocID="{58370208-AB14-4323-88AB-4E979281ECC5}" presName="sibTrans" presStyleCnt="0"/>
      <dgm:spPr/>
    </dgm:pt>
    <dgm:pt modelId="{02C2B18D-4AB3-4480-83A4-1323C682E728}" type="pres">
      <dgm:prSet presAssocID="{3AB57906-ED4C-45DA-BF51-1131CFE2CB7D}" presName="node" presStyleLbl="node1" presStyleIdx="2" presStyleCnt="4">
        <dgm:presLayoutVars>
          <dgm:bulletEnabled val="1"/>
        </dgm:presLayoutVars>
      </dgm:prSet>
      <dgm:spPr/>
    </dgm:pt>
    <dgm:pt modelId="{2BC99795-94A8-4A4F-8486-2DFB8A5451A1}" type="pres">
      <dgm:prSet presAssocID="{D5809CDF-358B-46E9-82E4-8C53D4D3A2C8}" presName="sibTrans" presStyleCnt="0"/>
      <dgm:spPr/>
    </dgm:pt>
    <dgm:pt modelId="{7015A07A-44A6-4EB4-AA27-0409F85772D2}" type="pres">
      <dgm:prSet presAssocID="{7D06CE70-B423-4F24-BB03-644F92E1C20A}" presName="node" presStyleLbl="node1" presStyleIdx="3" presStyleCnt="4">
        <dgm:presLayoutVars>
          <dgm:bulletEnabled val="1"/>
        </dgm:presLayoutVars>
      </dgm:prSet>
      <dgm:spPr/>
    </dgm:pt>
  </dgm:ptLst>
  <dgm:cxnLst>
    <dgm:cxn modelId="{0CA52916-8B86-47D8-835D-1E529D93ECF8}" srcId="{6094948F-E6D7-4CFA-8986-2A7FD2E3F865}" destId="{7D06CE70-B423-4F24-BB03-644F92E1C20A}" srcOrd="3" destOrd="0" parTransId="{7A6E1629-3197-493D-8AFE-F9D006F8AC45}" sibTransId="{820D2A8B-9786-4C72-9AE9-75FFC3DDB0D9}"/>
    <dgm:cxn modelId="{7B7D0648-5A94-4B6D-B1E8-327BDFDBDCD2}" srcId="{6094948F-E6D7-4CFA-8986-2A7FD2E3F865}" destId="{9615E682-2247-436E-AF84-CCCE2531D251}" srcOrd="1" destOrd="0" parTransId="{CD540B48-9743-4B28-8FA8-8B3F1B0D5382}" sibTransId="{58370208-AB14-4323-88AB-4E979281ECC5}"/>
    <dgm:cxn modelId="{00EDAF6F-3EA7-468E-B6C2-452CAEDAB770}" type="presOf" srcId="{40C4ED67-4888-4D7D-8C2C-A9447D8716DB}" destId="{3E9DE845-6BAB-4696-A493-A531284998FE}" srcOrd="0" destOrd="0" presId="urn:microsoft.com/office/officeart/2005/8/layout/default"/>
    <dgm:cxn modelId="{44D2E059-1C12-43E5-ADAF-814E9EF76626}" type="presOf" srcId="{7D06CE70-B423-4F24-BB03-644F92E1C20A}" destId="{7015A07A-44A6-4EB4-AA27-0409F85772D2}" srcOrd="0" destOrd="0" presId="urn:microsoft.com/office/officeart/2005/8/layout/default"/>
    <dgm:cxn modelId="{E1CD1C8E-8FC1-41C9-99D2-C754EB8CDF95}" type="presOf" srcId="{6094948F-E6D7-4CFA-8986-2A7FD2E3F865}" destId="{5987E486-6DBE-47D3-8106-B89A51D60DE9}" srcOrd="0" destOrd="0" presId="urn:microsoft.com/office/officeart/2005/8/layout/default"/>
    <dgm:cxn modelId="{DCB87F9A-058A-4452-AE93-23EFBE307F3A}" srcId="{6094948F-E6D7-4CFA-8986-2A7FD2E3F865}" destId="{40C4ED67-4888-4D7D-8C2C-A9447D8716DB}" srcOrd="0" destOrd="0" parTransId="{F1BD6768-020A-4034-BAC5-7F4799A2022E}" sibTransId="{A52C06EC-D212-4AFD-B3CC-C757E6F23885}"/>
    <dgm:cxn modelId="{E9E667AA-C874-42F5-A631-D4A8F9713A0A}" srcId="{6094948F-E6D7-4CFA-8986-2A7FD2E3F865}" destId="{3AB57906-ED4C-45DA-BF51-1131CFE2CB7D}" srcOrd="2" destOrd="0" parTransId="{27AD35B1-3E3E-45DD-87EE-F974F01DA8FF}" sibTransId="{D5809CDF-358B-46E9-82E4-8C53D4D3A2C8}"/>
    <dgm:cxn modelId="{24CBF1DC-8830-450C-ADC1-88F078700AB1}" type="presOf" srcId="{3AB57906-ED4C-45DA-BF51-1131CFE2CB7D}" destId="{02C2B18D-4AB3-4480-83A4-1323C682E728}" srcOrd="0" destOrd="0" presId="urn:microsoft.com/office/officeart/2005/8/layout/default"/>
    <dgm:cxn modelId="{2E33A4EB-148E-4DAC-A7A8-EB123C3E994A}" type="presOf" srcId="{9615E682-2247-436E-AF84-CCCE2531D251}" destId="{F74E8BC7-BAEF-4DAA-8CEB-70D902761508}" srcOrd="0" destOrd="0" presId="urn:microsoft.com/office/officeart/2005/8/layout/default"/>
    <dgm:cxn modelId="{38C0D84C-B649-4848-80E2-13CA22D786E6}" type="presParOf" srcId="{5987E486-6DBE-47D3-8106-B89A51D60DE9}" destId="{3E9DE845-6BAB-4696-A493-A531284998FE}" srcOrd="0" destOrd="0" presId="urn:microsoft.com/office/officeart/2005/8/layout/default"/>
    <dgm:cxn modelId="{5FEED5C2-6292-406F-BD4C-CF52910CD3F2}" type="presParOf" srcId="{5987E486-6DBE-47D3-8106-B89A51D60DE9}" destId="{A0DB6E8D-BE06-4AB1-8AE9-9ADA096DD06B}" srcOrd="1" destOrd="0" presId="urn:microsoft.com/office/officeart/2005/8/layout/default"/>
    <dgm:cxn modelId="{74BE4558-9111-43F4-A7DF-54FA66895028}" type="presParOf" srcId="{5987E486-6DBE-47D3-8106-B89A51D60DE9}" destId="{F74E8BC7-BAEF-4DAA-8CEB-70D902761508}" srcOrd="2" destOrd="0" presId="urn:microsoft.com/office/officeart/2005/8/layout/default"/>
    <dgm:cxn modelId="{0B8524CB-A646-474D-97E5-36B3EC7E776E}" type="presParOf" srcId="{5987E486-6DBE-47D3-8106-B89A51D60DE9}" destId="{4CDAA14F-2EE7-463F-9A5A-D46E4D553796}" srcOrd="3" destOrd="0" presId="urn:microsoft.com/office/officeart/2005/8/layout/default"/>
    <dgm:cxn modelId="{07E5CDA7-F816-45C9-B713-E954359628B9}" type="presParOf" srcId="{5987E486-6DBE-47D3-8106-B89A51D60DE9}" destId="{02C2B18D-4AB3-4480-83A4-1323C682E728}" srcOrd="4" destOrd="0" presId="urn:microsoft.com/office/officeart/2005/8/layout/default"/>
    <dgm:cxn modelId="{E779FD7E-6E3D-40AA-9167-22541D32B82E}" type="presParOf" srcId="{5987E486-6DBE-47D3-8106-B89A51D60DE9}" destId="{2BC99795-94A8-4A4F-8486-2DFB8A5451A1}" srcOrd="5" destOrd="0" presId="urn:microsoft.com/office/officeart/2005/8/layout/default"/>
    <dgm:cxn modelId="{C8EC2390-4094-4BDD-9B74-8FF347C26782}" type="presParOf" srcId="{5987E486-6DBE-47D3-8106-B89A51D60DE9}" destId="{7015A07A-44A6-4EB4-AA27-0409F85772D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DE845-6BAB-4696-A493-A531284998FE}">
      <dsp:nvSpPr>
        <dsp:cNvPr id="0" name=""/>
        <dsp:cNvSpPr/>
      </dsp:nvSpPr>
      <dsp:spPr>
        <a:xfrm>
          <a:off x="992" y="194138"/>
          <a:ext cx="3869531" cy="2321718"/>
        </a:xfrm>
        <a:prstGeom prst="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SG" sz="6500" kern="1200" dirty="0"/>
        </a:p>
      </dsp:txBody>
      <dsp:txXfrm>
        <a:off x="992" y="194138"/>
        <a:ext cx="3869531" cy="2321718"/>
      </dsp:txXfrm>
    </dsp:sp>
    <dsp:sp modelId="{F74E8BC7-BAEF-4DAA-8CEB-70D902761508}">
      <dsp:nvSpPr>
        <dsp:cNvPr id="0" name=""/>
        <dsp:cNvSpPr/>
      </dsp:nvSpPr>
      <dsp:spPr>
        <a:xfrm>
          <a:off x="4257476" y="194138"/>
          <a:ext cx="3869531" cy="2321718"/>
        </a:xfrm>
        <a:prstGeom prst="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SG" sz="6500" kern="1200"/>
        </a:p>
      </dsp:txBody>
      <dsp:txXfrm>
        <a:off x="4257476" y="194138"/>
        <a:ext cx="3869531" cy="2321718"/>
      </dsp:txXfrm>
    </dsp:sp>
    <dsp:sp modelId="{02C2B18D-4AB3-4480-83A4-1323C682E728}">
      <dsp:nvSpPr>
        <dsp:cNvPr id="0" name=""/>
        <dsp:cNvSpPr/>
      </dsp:nvSpPr>
      <dsp:spPr>
        <a:xfrm>
          <a:off x="992" y="2902810"/>
          <a:ext cx="3869531" cy="2321718"/>
        </a:xfrm>
        <a:prstGeom prst="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SG" sz="6500" kern="1200"/>
        </a:p>
      </dsp:txBody>
      <dsp:txXfrm>
        <a:off x="992" y="2902810"/>
        <a:ext cx="3869531" cy="2321718"/>
      </dsp:txXfrm>
    </dsp:sp>
    <dsp:sp modelId="{7015A07A-44A6-4EB4-AA27-0409F85772D2}">
      <dsp:nvSpPr>
        <dsp:cNvPr id="0" name=""/>
        <dsp:cNvSpPr/>
      </dsp:nvSpPr>
      <dsp:spPr>
        <a:xfrm>
          <a:off x="4257476" y="2902810"/>
          <a:ext cx="3869531" cy="2321718"/>
        </a:xfrm>
        <a:prstGeom prst="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SG" sz="6500" kern="1200"/>
        </a:p>
      </dsp:txBody>
      <dsp:txXfrm>
        <a:off x="4257476" y="2902810"/>
        <a:ext cx="3869531" cy="2321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DE845-6BAB-4696-A493-A531284998FE}">
      <dsp:nvSpPr>
        <dsp:cNvPr id="0" name=""/>
        <dsp:cNvSpPr/>
      </dsp:nvSpPr>
      <dsp:spPr>
        <a:xfrm>
          <a:off x="992" y="194138"/>
          <a:ext cx="3869531" cy="2321718"/>
        </a:xfrm>
        <a:prstGeom prst="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SG" sz="6500" kern="1200" dirty="0"/>
        </a:p>
      </dsp:txBody>
      <dsp:txXfrm>
        <a:off x="992" y="194138"/>
        <a:ext cx="3869531" cy="2321718"/>
      </dsp:txXfrm>
    </dsp:sp>
    <dsp:sp modelId="{F74E8BC7-BAEF-4DAA-8CEB-70D902761508}">
      <dsp:nvSpPr>
        <dsp:cNvPr id="0" name=""/>
        <dsp:cNvSpPr/>
      </dsp:nvSpPr>
      <dsp:spPr>
        <a:xfrm>
          <a:off x="4257476" y="194138"/>
          <a:ext cx="3869531" cy="2321718"/>
        </a:xfrm>
        <a:prstGeom prst="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SG" sz="6500" kern="1200"/>
        </a:p>
      </dsp:txBody>
      <dsp:txXfrm>
        <a:off x="4257476" y="194138"/>
        <a:ext cx="3869531" cy="2321718"/>
      </dsp:txXfrm>
    </dsp:sp>
    <dsp:sp modelId="{02C2B18D-4AB3-4480-83A4-1323C682E728}">
      <dsp:nvSpPr>
        <dsp:cNvPr id="0" name=""/>
        <dsp:cNvSpPr/>
      </dsp:nvSpPr>
      <dsp:spPr>
        <a:xfrm>
          <a:off x="992" y="2902810"/>
          <a:ext cx="3869531" cy="2321718"/>
        </a:xfrm>
        <a:prstGeom prst="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SG" sz="6500" kern="1200"/>
        </a:p>
      </dsp:txBody>
      <dsp:txXfrm>
        <a:off x="992" y="2902810"/>
        <a:ext cx="3869531" cy="2321718"/>
      </dsp:txXfrm>
    </dsp:sp>
    <dsp:sp modelId="{7015A07A-44A6-4EB4-AA27-0409F85772D2}">
      <dsp:nvSpPr>
        <dsp:cNvPr id="0" name=""/>
        <dsp:cNvSpPr/>
      </dsp:nvSpPr>
      <dsp:spPr>
        <a:xfrm>
          <a:off x="4257476" y="2902810"/>
          <a:ext cx="3869531" cy="2321718"/>
        </a:xfrm>
        <a:prstGeom prst="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SG" sz="6500" kern="1200"/>
        </a:p>
      </dsp:txBody>
      <dsp:txXfrm>
        <a:off x="4257476" y="2902810"/>
        <a:ext cx="3869531" cy="2321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DE845-6BAB-4696-A493-A531284998FE}">
      <dsp:nvSpPr>
        <dsp:cNvPr id="0" name=""/>
        <dsp:cNvSpPr/>
      </dsp:nvSpPr>
      <dsp:spPr>
        <a:xfrm>
          <a:off x="992" y="194138"/>
          <a:ext cx="3869531" cy="2321718"/>
        </a:xfrm>
        <a:prstGeom prst="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SG" sz="6500" kern="1200" dirty="0"/>
        </a:p>
      </dsp:txBody>
      <dsp:txXfrm>
        <a:off x="992" y="194138"/>
        <a:ext cx="3869531" cy="2321718"/>
      </dsp:txXfrm>
    </dsp:sp>
    <dsp:sp modelId="{F74E8BC7-BAEF-4DAA-8CEB-70D902761508}">
      <dsp:nvSpPr>
        <dsp:cNvPr id="0" name=""/>
        <dsp:cNvSpPr/>
      </dsp:nvSpPr>
      <dsp:spPr>
        <a:xfrm>
          <a:off x="4257476" y="194138"/>
          <a:ext cx="3869531" cy="2321718"/>
        </a:xfrm>
        <a:prstGeom prst="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SG" sz="6500" kern="1200"/>
        </a:p>
      </dsp:txBody>
      <dsp:txXfrm>
        <a:off x="4257476" y="194138"/>
        <a:ext cx="3869531" cy="2321718"/>
      </dsp:txXfrm>
    </dsp:sp>
    <dsp:sp modelId="{02C2B18D-4AB3-4480-83A4-1323C682E728}">
      <dsp:nvSpPr>
        <dsp:cNvPr id="0" name=""/>
        <dsp:cNvSpPr/>
      </dsp:nvSpPr>
      <dsp:spPr>
        <a:xfrm>
          <a:off x="992" y="2902810"/>
          <a:ext cx="3869531" cy="2321718"/>
        </a:xfrm>
        <a:prstGeom prst="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SG" sz="6500" kern="1200"/>
        </a:p>
      </dsp:txBody>
      <dsp:txXfrm>
        <a:off x="992" y="2902810"/>
        <a:ext cx="3869531" cy="2321718"/>
      </dsp:txXfrm>
    </dsp:sp>
    <dsp:sp modelId="{7015A07A-44A6-4EB4-AA27-0409F85772D2}">
      <dsp:nvSpPr>
        <dsp:cNvPr id="0" name=""/>
        <dsp:cNvSpPr/>
      </dsp:nvSpPr>
      <dsp:spPr>
        <a:xfrm>
          <a:off x="4257476" y="2902810"/>
          <a:ext cx="3869531" cy="2321718"/>
        </a:xfrm>
        <a:prstGeom prst="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SG" sz="6500" kern="1200" dirty="0"/>
        </a:p>
      </dsp:txBody>
      <dsp:txXfrm>
        <a:off x="4257476" y="2902810"/>
        <a:ext cx="3869531" cy="23217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74E53-A006-4EE0-8B8E-4E1564464D1A}" type="datetimeFigureOut">
              <a:rPr lang="en-SG" smtClean="0"/>
              <a:t>29/4/2020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30975-9BC8-4C90-AFD2-EB90E7D01578}" type="slidenum">
              <a:rPr lang="en-SG" smtClean="0"/>
              <a:t>‹#›</a:t>
            </a:fld>
            <a:endParaRPr lang="en-SG"/>
          </a:p>
        </p:txBody>
      </p:sp>
    </p:spTree>
    <p:extLst>
      <p:ext uri="{BB962C8B-B14F-4D97-AF65-F5344CB8AC3E}">
        <p14:creationId xmlns:p14="http://schemas.microsoft.com/office/powerpoint/2010/main" val="373608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tgsmith61591/pmdarima"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Good afternoon Prof Cheng Long and Prof Guan, today I will be presenting to you about my final year project on real-time electricity price prediction. This will include the methodology I undertook and the results I achieved at the end of this project.</a:t>
            </a:r>
          </a:p>
        </p:txBody>
      </p:sp>
      <p:sp>
        <p:nvSpPr>
          <p:cNvPr id="4" name="Slide Number Placeholder 3"/>
          <p:cNvSpPr>
            <a:spLocks noGrp="1"/>
          </p:cNvSpPr>
          <p:nvPr>
            <p:ph type="sldNum" sz="quarter" idx="5"/>
          </p:nvPr>
        </p:nvSpPr>
        <p:spPr/>
        <p:txBody>
          <a:bodyPr/>
          <a:lstStyle/>
          <a:p>
            <a:fld id="{2A530975-9BC8-4C90-AFD2-EB90E7D01578}" type="slidenum">
              <a:rPr lang="en-SG" smtClean="0"/>
              <a:t>1</a:t>
            </a:fld>
            <a:endParaRPr lang="en-SG"/>
          </a:p>
        </p:txBody>
      </p:sp>
    </p:spTree>
    <p:extLst>
      <p:ext uri="{BB962C8B-B14F-4D97-AF65-F5344CB8AC3E}">
        <p14:creationId xmlns:p14="http://schemas.microsoft.com/office/powerpoint/2010/main" val="3984905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Plotting the hourly mean price across different days gave us 2 observations.</a:t>
            </a:r>
          </a:p>
          <a:p>
            <a:endParaRPr lang="en-SG" dirty="0"/>
          </a:p>
          <a:p>
            <a:r>
              <a:rPr lang="en-SG" dirty="0"/>
              <a:t>Price not only follows a hourly trend, but also different days of the week has different mean prices as well.</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duration between 8 to 10 am and 6 to 9 pm shows large spikes in prices across all the days of the week with Sunday being the lowest during the day but highest during the night. </a:t>
            </a:r>
            <a:endParaRPr lang="en-SG" sz="120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5"/>
          </p:nvPr>
        </p:nvSpPr>
        <p:spPr/>
        <p:txBody>
          <a:bodyPr/>
          <a:lstStyle/>
          <a:p>
            <a:fld id="{2A530975-9BC8-4C90-AFD2-EB90E7D01578}" type="slidenum">
              <a:rPr lang="en-SG" smtClean="0"/>
              <a:t>10</a:t>
            </a:fld>
            <a:endParaRPr lang="en-SG"/>
          </a:p>
        </p:txBody>
      </p:sp>
    </p:spTree>
    <p:extLst>
      <p:ext uri="{BB962C8B-B14F-4D97-AF65-F5344CB8AC3E}">
        <p14:creationId xmlns:p14="http://schemas.microsoft.com/office/powerpoint/2010/main" val="2220548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Despite past research showing the relationship between the price, demand and supply. From our data, they do not have great correlation. Therefore, a timeseries approach will be taken in our project.</a:t>
            </a:r>
          </a:p>
        </p:txBody>
      </p:sp>
      <p:sp>
        <p:nvSpPr>
          <p:cNvPr id="4" name="Slide Number Placeholder 3"/>
          <p:cNvSpPr>
            <a:spLocks noGrp="1"/>
          </p:cNvSpPr>
          <p:nvPr>
            <p:ph type="sldNum" sz="quarter" idx="5"/>
          </p:nvPr>
        </p:nvSpPr>
        <p:spPr/>
        <p:txBody>
          <a:bodyPr/>
          <a:lstStyle/>
          <a:p>
            <a:fld id="{2A530975-9BC8-4C90-AFD2-EB90E7D01578}" type="slidenum">
              <a:rPr lang="en-SG" smtClean="0"/>
              <a:t>11</a:t>
            </a:fld>
            <a:endParaRPr lang="en-SG"/>
          </a:p>
        </p:txBody>
      </p:sp>
    </p:spTree>
    <p:extLst>
      <p:ext uri="{BB962C8B-B14F-4D97-AF65-F5344CB8AC3E}">
        <p14:creationId xmlns:p14="http://schemas.microsoft.com/office/powerpoint/2010/main" val="52213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After our findings, </a:t>
            </a:r>
          </a:p>
          <a:p>
            <a:endParaRPr lang="en-SG" dirty="0"/>
          </a:p>
          <a:p>
            <a:r>
              <a:rPr lang="en-SG" dirty="0"/>
              <a:t>The purpose of our project will be to compare an artificial neural network against the performance of the other statistical methods in both  prediction accuracy and run time duration.</a:t>
            </a:r>
          </a:p>
          <a:p>
            <a:endParaRPr lang="en-SG" dirty="0"/>
          </a:p>
          <a:p>
            <a:r>
              <a:rPr lang="en-SG" dirty="0"/>
              <a:t>Our scope will be confined to the wholesale electric pricing in Singapore where the cost are calculated every 30 min during time of use. Since the WEP is only available publicly 10 days later, we will need to predict the 10</a:t>
            </a:r>
            <a:r>
              <a:rPr lang="en-SG" baseline="30000" dirty="0"/>
              <a:t>th</a:t>
            </a:r>
            <a:r>
              <a:rPr lang="en-SG" dirty="0"/>
              <a:t> day price.</a:t>
            </a:r>
          </a:p>
        </p:txBody>
      </p:sp>
      <p:sp>
        <p:nvSpPr>
          <p:cNvPr id="4" name="Slide Number Placeholder 3"/>
          <p:cNvSpPr>
            <a:spLocks noGrp="1"/>
          </p:cNvSpPr>
          <p:nvPr>
            <p:ph type="sldNum" sz="quarter" idx="5"/>
          </p:nvPr>
        </p:nvSpPr>
        <p:spPr/>
        <p:txBody>
          <a:bodyPr/>
          <a:lstStyle/>
          <a:p>
            <a:fld id="{2A530975-9BC8-4C90-AFD2-EB90E7D01578}" type="slidenum">
              <a:rPr lang="en-SG" smtClean="0"/>
              <a:t>12</a:t>
            </a:fld>
            <a:endParaRPr lang="en-SG"/>
          </a:p>
        </p:txBody>
      </p:sp>
    </p:spTree>
    <p:extLst>
      <p:ext uri="{BB962C8B-B14F-4D97-AF65-F5344CB8AC3E}">
        <p14:creationId xmlns:p14="http://schemas.microsoft.com/office/powerpoint/2010/main" val="3985414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Since the weekly data shows signs of seasonality, we propose a 7-day time lag to be used to train and predict the next day price. 7 days consists of 336 timesteps while a day has 48 time steps. Thus, we can create a supervised learning set where the input and output vectors will be 336 and 48 long respectively, totaling to a size of 384 columns in our training data.</a:t>
            </a:r>
          </a:p>
          <a:p>
            <a:endParaRPr lang="en-SG"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2019 WEP price will be used for training and validation while the 2020 WEP price up to March will be used for testing.</a:t>
            </a:r>
            <a:endParaRPr lang="en-SG" sz="1200" kern="1200" dirty="0">
              <a:solidFill>
                <a:schemeClr val="tx1"/>
              </a:solidFill>
              <a:effectLst/>
              <a:latin typeface="+mn-lt"/>
              <a:ea typeface="+mn-ea"/>
              <a:cs typeface="+mn-cs"/>
            </a:endParaRPr>
          </a:p>
          <a:p>
            <a:endParaRPr lang="en-SG" dirty="0"/>
          </a:p>
          <a:p>
            <a:endParaRPr lang="en-SG" dirty="0"/>
          </a:p>
        </p:txBody>
      </p:sp>
      <p:sp>
        <p:nvSpPr>
          <p:cNvPr id="4" name="Slide Number Placeholder 3"/>
          <p:cNvSpPr>
            <a:spLocks noGrp="1"/>
          </p:cNvSpPr>
          <p:nvPr>
            <p:ph type="sldNum" sz="quarter" idx="5"/>
          </p:nvPr>
        </p:nvSpPr>
        <p:spPr/>
        <p:txBody>
          <a:bodyPr/>
          <a:lstStyle/>
          <a:p>
            <a:fld id="{2A530975-9BC8-4C90-AFD2-EB90E7D01578}" type="slidenum">
              <a:rPr lang="en-SG" smtClean="0"/>
              <a:t>13</a:t>
            </a:fld>
            <a:endParaRPr lang="en-SG"/>
          </a:p>
        </p:txBody>
      </p:sp>
    </p:spTree>
    <p:extLst>
      <p:ext uri="{BB962C8B-B14F-4D97-AF65-F5344CB8AC3E}">
        <p14:creationId xmlns:p14="http://schemas.microsoft.com/office/powerpoint/2010/main" val="2285759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MLP is built primarily with 4 layers. 1 input layer, 2 hidden layer and 1 output layer. The input layer will consists of as many neurons as there are in the 7 days of data. 2 hidden layers are used for their ability to model any arbitrary function. </a:t>
            </a:r>
          </a:p>
          <a:p>
            <a:endParaRPr lang="en-SG" dirty="0"/>
          </a:p>
          <a:p>
            <a:r>
              <a:rPr lang="en-SG" dirty="0"/>
              <a:t>And lastly, </a:t>
            </a:r>
            <a:r>
              <a:rPr lang="en-SG" dirty="0" err="1"/>
              <a:t>oen</a:t>
            </a:r>
            <a:r>
              <a:rPr lang="en-SG" dirty="0"/>
              <a:t> output layer with 48 neurons for the 48 timesteps needed to predict in a day.</a:t>
            </a:r>
          </a:p>
          <a:p>
            <a:endParaRPr lang="en-SG" dirty="0"/>
          </a:p>
          <a:p>
            <a:r>
              <a:rPr lang="en-SG" dirty="0"/>
              <a:t>These predictions will be validated in an 80/20 validation split where the results will be back propagated into the network during training</a:t>
            </a:r>
          </a:p>
        </p:txBody>
      </p:sp>
      <p:sp>
        <p:nvSpPr>
          <p:cNvPr id="4" name="Slide Number Placeholder 3"/>
          <p:cNvSpPr>
            <a:spLocks noGrp="1"/>
          </p:cNvSpPr>
          <p:nvPr>
            <p:ph type="sldNum" sz="quarter" idx="5"/>
          </p:nvPr>
        </p:nvSpPr>
        <p:spPr/>
        <p:txBody>
          <a:bodyPr/>
          <a:lstStyle/>
          <a:p>
            <a:fld id="{2A530975-9BC8-4C90-AFD2-EB90E7D01578}" type="slidenum">
              <a:rPr lang="en-SG" smtClean="0"/>
              <a:t>14</a:t>
            </a:fld>
            <a:endParaRPr lang="en-SG"/>
          </a:p>
        </p:txBody>
      </p:sp>
    </p:spTree>
    <p:extLst>
      <p:ext uri="{BB962C8B-B14F-4D97-AF65-F5344CB8AC3E}">
        <p14:creationId xmlns:p14="http://schemas.microsoft.com/office/powerpoint/2010/main" val="2521972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optimised hyperparameters are found by brute forcing each iteration and comparing them with the mean square error metric during cross validation.</a:t>
            </a:r>
          </a:p>
        </p:txBody>
      </p:sp>
      <p:sp>
        <p:nvSpPr>
          <p:cNvPr id="4" name="Slide Number Placeholder 3"/>
          <p:cNvSpPr>
            <a:spLocks noGrp="1"/>
          </p:cNvSpPr>
          <p:nvPr>
            <p:ph type="sldNum" sz="quarter" idx="5"/>
          </p:nvPr>
        </p:nvSpPr>
        <p:spPr/>
        <p:txBody>
          <a:bodyPr/>
          <a:lstStyle/>
          <a:p>
            <a:fld id="{2A530975-9BC8-4C90-AFD2-EB90E7D01578}" type="slidenum">
              <a:rPr lang="en-SG" smtClean="0"/>
              <a:t>15</a:t>
            </a:fld>
            <a:endParaRPr lang="en-SG"/>
          </a:p>
        </p:txBody>
      </p:sp>
    </p:spTree>
    <p:extLst>
      <p:ext uri="{BB962C8B-B14F-4D97-AF65-F5344CB8AC3E}">
        <p14:creationId xmlns:p14="http://schemas.microsoft.com/office/powerpoint/2010/main" val="4019383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Seasonal Autoregressive Integrated Moving Average, SARIMA or Seasonal ARIMA, is an extension of ARIMA that explicitly supports univariate time series data with a seasonal component.</a:t>
            </a:r>
          </a:p>
          <a:p>
            <a:r>
              <a:rPr lang="en-US" dirty="0"/>
              <a:t>It adds three new hyperparameters to specify the autoregression (AR), differencing (I) and moving average (MA) for the seasonal component of the series, as well as an additional parameter for the period of the seasonality.</a:t>
            </a:r>
          </a:p>
          <a:p>
            <a:endParaRPr lang="en-US" dirty="0"/>
          </a:p>
          <a:p>
            <a:r>
              <a:rPr lang="en-US" dirty="0"/>
              <a:t>Configuring a SARIMA requires selecting hyperparameters for both the trend and seasonal elements of the series.</a:t>
            </a:r>
          </a:p>
          <a:p>
            <a:endParaRPr lang="en-US" dirty="0"/>
          </a:p>
          <a:p>
            <a:r>
              <a:rPr lang="en-US" dirty="0"/>
              <a:t>There are four seasonal elements that are not part of ARIMA that must be configured</a:t>
            </a:r>
          </a:p>
          <a:p>
            <a:endParaRPr lang="en-US" dirty="0"/>
          </a:p>
          <a:p>
            <a:r>
              <a:rPr lang="en-US" dirty="0"/>
              <a:t>Importantly, the </a:t>
            </a:r>
            <a:r>
              <a:rPr lang="en-US" i="1" dirty="0"/>
              <a:t>m</a:t>
            </a:r>
            <a:r>
              <a:rPr lang="en-US" dirty="0"/>
              <a:t> parameter influences the </a:t>
            </a:r>
            <a:r>
              <a:rPr lang="en-US" i="1" dirty="0"/>
              <a:t>P</a:t>
            </a:r>
            <a:r>
              <a:rPr lang="en-US" dirty="0"/>
              <a:t>, </a:t>
            </a:r>
            <a:r>
              <a:rPr lang="en-US" i="1" dirty="0"/>
              <a:t>D</a:t>
            </a:r>
            <a:r>
              <a:rPr lang="en-US" dirty="0"/>
              <a:t>, and </a:t>
            </a:r>
            <a:r>
              <a:rPr lang="en-US" i="1" dirty="0"/>
              <a:t>Q</a:t>
            </a:r>
            <a:r>
              <a:rPr lang="en-US" dirty="0"/>
              <a:t> parameters of the seasonality. For example, an m of 12 for monthly data suggests a yearly seasonal cycle.</a:t>
            </a:r>
          </a:p>
          <a:p>
            <a:endParaRPr lang="en-US" dirty="0"/>
          </a:p>
          <a:p>
            <a:r>
              <a:rPr lang="en-US" dirty="0"/>
              <a:t>We will be using the </a:t>
            </a:r>
            <a:r>
              <a:rPr lang="en-SG" dirty="0">
                <a:hlinkClick r:id="rId3"/>
              </a:rPr>
              <a:t>pmdarima</a:t>
            </a:r>
            <a:r>
              <a:rPr lang="en-SG" dirty="0"/>
              <a:t> python library to search for the most optimal hyperparameters</a:t>
            </a:r>
          </a:p>
          <a:p>
            <a:endParaRPr lang="en-US" dirty="0"/>
          </a:p>
          <a:p>
            <a:endParaRPr lang="en-US" dirty="0"/>
          </a:p>
        </p:txBody>
      </p:sp>
      <p:sp>
        <p:nvSpPr>
          <p:cNvPr id="4" name="Slide Number Placeholder 3"/>
          <p:cNvSpPr>
            <a:spLocks noGrp="1"/>
          </p:cNvSpPr>
          <p:nvPr>
            <p:ph type="sldNum" sz="quarter" idx="5"/>
          </p:nvPr>
        </p:nvSpPr>
        <p:spPr/>
        <p:txBody>
          <a:bodyPr/>
          <a:lstStyle/>
          <a:p>
            <a:fld id="{2A530975-9BC8-4C90-AFD2-EB90E7D01578}" type="slidenum">
              <a:rPr lang="en-SG" smtClean="0"/>
              <a:t>16</a:t>
            </a:fld>
            <a:endParaRPr lang="en-SG"/>
          </a:p>
        </p:txBody>
      </p:sp>
    </p:spTree>
    <p:extLst>
      <p:ext uri="{BB962C8B-B14F-4D97-AF65-F5344CB8AC3E}">
        <p14:creationId xmlns:p14="http://schemas.microsoft.com/office/powerpoint/2010/main" val="2689649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Holt-Winters seasonal method comprises the forecast equation and three smoothing equations — one for the level </a:t>
            </a:r>
            <a:r>
              <a:rPr lang="en-US" sz="1200" kern="1200" dirty="0">
                <a:solidFill>
                  <a:schemeClr val="tx1"/>
                </a:solidFill>
                <a:effectLst/>
                <a:latin typeface="+mn-lt"/>
                <a:ea typeface="+mn-ea"/>
                <a:cs typeface="+mn-cs"/>
              </a:rPr>
              <a:t>ℓ</a:t>
            </a:r>
            <a:r>
              <a:rPr lang="en-US" sz="1200" i="1" kern="1200" dirty="0">
                <a:solidFill>
                  <a:schemeClr val="tx1"/>
                </a:solidFill>
                <a:effectLst/>
                <a:latin typeface="+mn-lt"/>
                <a:ea typeface="+mn-ea"/>
                <a:cs typeface="+mn-cs"/>
              </a:rPr>
              <a:t>t</a:t>
            </a:r>
            <a:r>
              <a:rPr lang="en-US" dirty="0"/>
              <a:t>, one for the trend </a:t>
            </a:r>
            <a:r>
              <a:rPr lang="en-US" sz="1200" i="1" kern="1200" dirty="0" err="1">
                <a:solidFill>
                  <a:schemeClr val="tx1"/>
                </a:solidFill>
                <a:effectLst/>
                <a:latin typeface="+mn-lt"/>
                <a:ea typeface="+mn-ea"/>
                <a:cs typeface="+mn-cs"/>
              </a:rPr>
              <a:t>bt</a:t>
            </a:r>
            <a:r>
              <a:rPr lang="en-US" dirty="0"/>
              <a:t> , and one for the seasonal component </a:t>
            </a:r>
            <a:r>
              <a:rPr lang="en-US" sz="1200" i="1" kern="1200" dirty="0">
                <a:solidFill>
                  <a:schemeClr val="tx1"/>
                </a:solidFill>
                <a:effectLst/>
                <a:latin typeface="+mn-lt"/>
                <a:ea typeface="+mn-ea"/>
                <a:cs typeface="+mn-cs"/>
              </a:rPr>
              <a:t>s. </a:t>
            </a:r>
            <a:r>
              <a:rPr lang="en-US" sz="1200" i="0" kern="1200" dirty="0">
                <a:solidFill>
                  <a:schemeClr val="tx1"/>
                </a:solidFill>
                <a:effectLst/>
                <a:latin typeface="+mn-lt"/>
                <a:ea typeface="+mn-ea"/>
                <a:cs typeface="+mn-cs"/>
              </a:rPr>
              <a:t>We will be using the </a:t>
            </a:r>
            <a:r>
              <a:rPr lang="en-SG" b="1" dirty="0"/>
              <a:t>Holt-Winters’ Additive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For this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Lastly, the Seasonal Naïve method simply use the last observed value from the previous week to predict the price.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We will be using these 2 methods as a baseline for our </a:t>
            </a:r>
            <a:r>
              <a:rPr lang="en-SG" sz="1200" kern="1200" dirty="0" err="1">
                <a:solidFill>
                  <a:schemeClr val="tx1"/>
                </a:solidFill>
                <a:effectLst/>
                <a:latin typeface="+mn-lt"/>
                <a:ea typeface="+mn-ea"/>
                <a:cs typeface="+mn-cs"/>
              </a:rPr>
              <a:t>neurial</a:t>
            </a:r>
            <a:r>
              <a:rPr lang="en-SG" sz="1200" kern="1200" dirty="0">
                <a:solidFill>
                  <a:schemeClr val="tx1"/>
                </a:solidFill>
                <a:effectLst/>
                <a:latin typeface="+mn-lt"/>
                <a:ea typeface="+mn-ea"/>
                <a:cs typeface="+mn-cs"/>
              </a:rPr>
              <a:t> network and SARIMA models.</a:t>
            </a:r>
            <a:endParaRPr lang="en-SG" dirty="0"/>
          </a:p>
        </p:txBody>
      </p:sp>
      <p:sp>
        <p:nvSpPr>
          <p:cNvPr id="4" name="Slide Number Placeholder 3"/>
          <p:cNvSpPr>
            <a:spLocks noGrp="1"/>
          </p:cNvSpPr>
          <p:nvPr>
            <p:ph type="sldNum" sz="quarter" idx="5"/>
          </p:nvPr>
        </p:nvSpPr>
        <p:spPr/>
        <p:txBody>
          <a:bodyPr/>
          <a:lstStyle/>
          <a:p>
            <a:fld id="{2A530975-9BC8-4C90-AFD2-EB90E7D01578}" type="slidenum">
              <a:rPr lang="en-SG" smtClean="0"/>
              <a:t>17</a:t>
            </a:fld>
            <a:endParaRPr lang="en-SG"/>
          </a:p>
        </p:txBody>
      </p:sp>
    </p:spTree>
    <p:extLst>
      <p:ext uri="{BB962C8B-B14F-4D97-AF65-F5344CB8AC3E}">
        <p14:creationId xmlns:p14="http://schemas.microsoft.com/office/powerpoint/2010/main" val="1077356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 sliding window prediction is used where the next day prediction is used back as input to predict the following day</a:t>
            </a:r>
          </a:p>
        </p:txBody>
      </p:sp>
      <p:sp>
        <p:nvSpPr>
          <p:cNvPr id="4" name="Slide Number Placeholder 3"/>
          <p:cNvSpPr>
            <a:spLocks noGrp="1"/>
          </p:cNvSpPr>
          <p:nvPr>
            <p:ph type="sldNum" sz="quarter" idx="5"/>
          </p:nvPr>
        </p:nvSpPr>
        <p:spPr/>
        <p:txBody>
          <a:bodyPr/>
          <a:lstStyle/>
          <a:p>
            <a:fld id="{2A530975-9BC8-4C90-AFD2-EB90E7D01578}" type="slidenum">
              <a:rPr lang="en-SG" smtClean="0"/>
              <a:t>18</a:t>
            </a:fld>
            <a:endParaRPr lang="en-SG"/>
          </a:p>
        </p:txBody>
      </p:sp>
    </p:spTree>
    <p:extLst>
      <p:ext uri="{BB962C8B-B14F-4D97-AF65-F5344CB8AC3E}">
        <p14:creationId xmlns:p14="http://schemas.microsoft.com/office/powerpoint/2010/main" val="366040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will be collecting 2 types of results for comparison:</a:t>
            </a:r>
          </a:p>
          <a:p>
            <a:endParaRPr lang="en-SG" dirty="0"/>
          </a:p>
          <a:p>
            <a:r>
              <a:rPr lang="en-SG" dirty="0"/>
              <a:t>The 1 day prediction to test each models ability to model the next day price</a:t>
            </a:r>
          </a:p>
          <a:p>
            <a:endParaRPr lang="en-SG" dirty="0"/>
          </a:p>
          <a:p>
            <a:r>
              <a:rPr lang="en-SG" dirty="0"/>
              <a:t>And a 10-th day prediction for us to observe how the cumulative error in prediction will affect it</a:t>
            </a:r>
          </a:p>
        </p:txBody>
      </p:sp>
      <p:sp>
        <p:nvSpPr>
          <p:cNvPr id="4" name="Slide Number Placeholder 3"/>
          <p:cNvSpPr>
            <a:spLocks noGrp="1"/>
          </p:cNvSpPr>
          <p:nvPr>
            <p:ph type="sldNum" sz="quarter" idx="5"/>
          </p:nvPr>
        </p:nvSpPr>
        <p:spPr/>
        <p:txBody>
          <a:bodyPr/>
          <a:lstStyle/>
          <a:p>
            <a:fld id="{2A530975-9BC8-4C90-AFD2-EB90E7D01578}" type="slidenum">
              <a:rPr lang="en-SG" smtClean="0"/>
              <a:t>19</a:t>
            </a:fld>
            <a:endParaRPr lang="en-SG"/>
          </a:p>
        </p:txBody>
      </p:sp>
    </p:spTree>
    <p:extLst>
      <p:ext uri="{BB962C8B-B14F-4D97-AF65-F5344CB8AC3E}">
        <p14:creationId xmlns:p14="http://schemas.microsoft.com/office/powerpoint/2010/main" val="164869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Before we get started, I would like to thank Prof Cheng for embarking on this journey with me, giving me advice and comments on the project.</a:t>
            </a:r>
          </a:p>
        </p:txBody>
      </p:sp>
      <p:sp>
        <p:nvSpPr>
          <p:cNvPr id="4" name="Slide Number Placeholder 3"/>
          <p:cNvSpPr>
            <a:spLocks noGrp="1"/>
          </p:cNvSpPr>
          <p:nvPr>
            <p:ph type="sldNum" sz="quarter" idx="5"/>
          </p:nvPr>
        </p:nvSpPr>
        <p:spPr/>
        <p:txBody>
          <a:bodyPr/>
          <a:lstStyle/>
          <a:p>
            <a:fld id="{2A530975-9BC8-4C90-AFD2-EB90E7D01578}" type="slidenum">
              <a:rPr lang="en-SG" smtClean="0"/>
              <a:t>2</a:t>
            </a:fld>
            <a:endParaRPr lang="en-SG"/>
          </a:p>
        </p:txBody>
      </p:sp>
    </p:spTree>
    <p:extLst>
      <p:ext uri="{BB962C8B-B14F-4D97-AF65-F5344CB8AC3E}">
        <p14:creationId xmlns:p14="http://schemas.microsoft.com/office/powerpoint/2010/main" val="3332823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From our findings, given a best case scenario where outliers are minimal, all models can predict the daily trend well.</a:t>
            </a:r>
            <a:br>
              <a:rPr lang="en-SG" dirty="0"/>
            </a:br>
            <a:endParaRPr lang="en-SG" dirty="0"/>
          </a:p>
          <a:p>
            <a:r>
              <a:rPr lang="en-SG" dirty="0"/>
              <a:t>Outliers in the training data seems to be ignored by all the models , and thus they cannot predict the outliers in the test data as well.</a:t>
            </a:r>
          </a:p>
        </p:txBody>
      </p:sp>
      <p:sp>
        <p:nvSpPr>
          <p:cNvPr id="4" name="Slide Number Placeholder 3"/>
          <p:cNvSpPr>
            <a:spLocks noGrp="1"/>
          </p:cNvSpPr>
          <p:nvPr>
            <p:ph type="sldNum" sz="quarter" idx="5"/>
          </p:nvPr>
        </p:nvSpPr>
        <p:spPr/>
        <p:txBody>
          <a:bodyPr/>
          <a:lstStyle/>
          <a:p>
            <a:fld id="{2A530975-9BC8-4C90-AFD2-EB90E7D01578}" type="slidenum">
              <a:rPr lang="en-SG" smtClean="0"/>
              <a:t>20</a:t>
            </a:fld>
            <a:endParaRPr lang="en-SG"/>
          </a:p>
        </p:txBody>
      </p:sp>
    </p:spTree>
    <p:extLst>
      <p:ext uri="{BB962C8B-B14F-4D97-AF65-F5344CB8AC3E}">
        <p14:creationId xmlns:p14="http://schemas.microsoft.com/office/powerpoint/2010/main" val="1768253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Looking at the 10 days predictions, the daily trend seems to be well modelled for all the days. However, non of the model could account for the present of outliers in the data.</a:t>
            </a:r>
          </a:p>
        </p:txBody>
      </p:sp>
      <p:sp>
        <p:nvSpPr>
          <p:cNvPr id="4" name="Slide Number Placeholder 3"/>
          <p:cNvSpPr>
            <a:spLocks noGrp="1"/>
          </p:cNvSpPr>
          <p:nvPr>
            <p:ph type="sldNum" sz="quarter" idx="5"/>
          </p:nvPr>
        </p:nvSpPr>
        <p:spPr/>
        <p:txBody>
          <a:bodyPr/>
          <a:lstStyle/>
          <a:p>
            <a:fld id="{2A530975-9BC8-4C90-AFD2-EB90E7D01578}" type="slidenum">
              <a:rPr lang="en-SG" smtClean="0"/>
              <a:t>21</a:t>
            </a:fld>
            <a:endParaRPr lang="en-SG"/>
          </a:p>
        </p:txBody>
      </p:sp>
    </p:spTree>
    <p:extLst>
      <p:ext uri="{BB962C8B-B14F-4D97-AF65-F5344CB8AC3E}">
        <p14:creationId xmlns:p14="http://schemas.microsoft.com/office/powerpoint/2010/main" val="3347664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If we zoomed into the 10</a:t>
            </a:r>
            <a:r>
              <a:rPr lang="en-SG" sz="1200" kern="1200" baseline="30000" dirty="0">
                <a:solidFill>
                  <a:schemeClr val="tx1"/>
                </a:solidFill>
                <a:effectLst/>
                <a:latin typeface="+mn-lt"/>
                <a:ea typeface="+mn-ea"/>
                <a:cs typeface="+mn-cs"/>
              </a:rPr>
              <a:t>th</a:t>
            </a:r>
            <a:r>
              <a:rPr lang="en-SG" sz="1200" kern="1200" dirty="0">
                <a:solidFill>
                  <a:schemeClr val="tx1"/>
                </a:solidFill>
                <a:effectLst/>
                <a:latin typeface="+mn-lt"/>
                <a:ea typeface="+mn-ea"/>
                <a:cs typeface="+mn-cs"/>
              </a:rPr>
              <a:t> day, </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The 10</a:t>
            </a:r>
            <a:r>
              <a:rPr lang="en-SG" sz="1200" kern="1200" baseline="30000" dirty="0">
                <a:solidFill>
                  <a:schemeClr val="tx1"/>
                </a:solidFill>
                <a:effectLst/>
                <a:latin typeface="+mn-lt"/>
                <a:ea typeface="+mn-ea"/>
                <a:cs typeface="+mn-cs"/>
              </a:rPr>
              <a:t>th</a:t>
            </a:r>
            <a:r>
              <a:rPr lang="en-SG" sz="1200" kern="1200" dirty="0">
                <a:solidFill>
                  <a:schemeClr val="tx1"/>
                </a:solidFill>
                <a:effectLst/>
                <a:latin typeface="+mn-lt"/>
                <a:ea typeface="+mn-ea"/>
                <a:cs typeface="+mn-cs"/>
              </a:rPr>
              <a:t> day prediction shows a greater metric error when compared to only predicting 1 day ahead. This can be due to the compounded error when appending the predicted days into the input data.</a:t>
            </a:r>
          </a:p>
        </p:txBody>
      </p:sp>
      <p:sp>
        <p:nvSpPr>
          <p:cNvPr id="4" name="Slide Number Placeholder 3"/>
          <p:cNvSpPr>
            <a:spLocks noGrp="1"/>
          </p:cNvSpPr>
          <p:nvPr>
            <p:ph type="sldNum" sz="quarter" idx="5"/>
          </p:nvPr>
        </p:nvSpPr>
        <p:spPr/>
        <p:txBody>
          <a:bodyPr/>
          <a:lstStyle/>
          <a:p>
            <a:fld id="{2A530975-9BC8-4C90-AFD2-EB90E7D01578}" type="slidenum">
              <a:rPr lang="en-SG" smtClean="0"/>
              <a:t>22</a:t>
            </a:fld>
            <a:endParaRPr lang="en-SG"/>
          </a:p>
        </p:txBody>
      </p:sp>
    </p:spTree>
    <p:extLst>
      <p:ext uri="{BB962C8B-B14F-4D97-AF65-F5344CB8AC3E}">
        <p14:creationId xmlns:p14="http://schemas.microsoft.com/office/powerpoint/2010/main" val="1669450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Comparing the error metrics across all the methods, the MLP and SARIMA models do well for the 1-day forecast as compared to the other statistical methods. However, for the 10-th day forecast, it might be due to the walk-forward prediction, where errors are compounded, their error increased at a higher rate as compared to the other statistical methods.</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This can be show in the 30</a:t>
            </a:r>
            <a:r>
              <a:rPr lang="en-SG" sz="1200" kern="1200" baseline="30000" dirty="0">
                <a:solidFill>
                  <a:schemeClr val="tx1"/>
                </a:solidFill>
                <a:effectLst/>
                <a:latin typeface="+mn-lt"/>
                <a:ea typeface="+mn-ea"/>
                <a:cs typeface="+mn-cs"/>
              </a:rPr>
              <a:t>th</a:t>
            </a:r>
            <a:r>
              <a:rPr lang="en-SG" sz="1200" kern="1200" dirty="0">
                <a:solidFill>
                  <a:schemeClr val="tx1"/>
                </a:solidFill>
                <a:effectLst/>
                <a:latin typeface="+mn-lt"/>
                <a:ea typeface="+mn-ea"/>
                <a:cs typeface="+mn-cs"/>
              </a:rPr>
              <a:t> of January where both the MLP and SARIMA model performed the best in the 1 day prediction, but the worst in the 10</a:t>
            </a:r>
            <a:r>
              <a:rPr lang="en-SG" sz="1200" kern="1200" baseline="30000" dirty="0">
                <a:solidFill>
                  <a:schemeClr val="tx1"/>
                </a:solidFill>
                <a:effectLst/>
                <a:latin typeface="+mn-lt"/>
                <a:ea typeface="+mn-ea"/>
                <a:cs typeface="+mn-cs"/>
              </a:rPr>
              <a:t>th</a:t>
            </a:r>
            <a:r>
              <a:rPr lang="en-SG" sz="1200" kern="1200" dirty="0">
                <a:solidFill>
                  <a:schemeClr val="tx1"/>
                </a:solidFill>
                <a:effectLst/>
                <a:latin typeface="+mn-lt"/>
                <a:ea typeface="+mn-ea"/>
                <a:cs typeface="+mn-cs"/>
              </a:rPr>
              <a:t> day prediction. </a:t>
            </a:r>
          </a:p>
        </p:txBody>
      </p:sp>
      <p:sp>
        <p:nvSpPr>
          <p:cNvPr id="4" name="Slide Number Placeholder 3"/>
          <p:cNvSpPr>
            <a:spLocks noGrp="1"/>
          </p:cNvSpPr>
          <p:nvPr>
            <p:ph type="sldNum" sz="quarter" idx="5"/>
          </p:nvPr>
        </p:nvSpPr>
        <p:spPr/>
        <p:txBody>
          <a:bodyPr/>
          <a:lstStyle/>
          <a:p>
            <a:fld id="{2A530975-9BC8-4C90-AFD2-EB90E7D01578}" type="slidenum">
              <a:rPr lang="en-SG" smtClean="0"/>
              <a:t>23</a:t>
            </a:fld>
            <a:endParaRPr lang="en-SG"/>
          </a:p>
        </p:txBody>
      </p:sp>
    </p:spTree>
    <p:extLst>
      <p:ext uri="{BB962C8B-B14F-4D97-AF65-F5344CB8AC3E}">
        <p14:creationId xmlns:p14="http://schemas.microsoft.com/office/powerpoint/2010/main" val="1855204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The time take to gather the forecast is also an important factor in our research. For the simple statistics method, their runtime is generally very fast with all of them achieving their forecasts in less than 0.1s. The MLP model performs 2</a:t>
            </a:r>
            <a:r>
              <a:rPr lang="en-SG" sz="1200" kern="1200" baseline="30000" dirty="0">
                <a:solidFill>
                  <a:schemeClr val="tx1"/>
                </a:solidFill>
                <a:effectLst/>
                <a:latin typeface="+mn-lt"/>
                <a:ea typeface="+mn-ea"/>
                <a:cs typeface="+mn-cs"/>
              </a:rPr>
              <a:t>nd</a:t>
            </a:r>
            <a:r>
              <a:rPr lang="en-SG" sz="1200" kern="1200" dirty="0">
                <a:solidFill>
                  <a:schemeClr val="tx1"/>
                </a:solidFill>
                <a:effectLst/>
                <a:latin typeface="+mn-lt"/>
                <a:ea typeface="+mn-ea"/>
                <a:cs typeface="+mn-cs"/>
              </a:rPr>
              <a:t> best with the 1-day forecast predicted in an average of 0.3s while the 10</a:t>
            </a:r>
            <a:r>
              <a:rPr lang="en-SG" sz="1200" kern="1200" baseline="30000" dirty="0">
                <a:solidFill>
                  <a:schemeClr val="tx1"/>
                </a:solidFill>
                <a:effectLst/>
                <a:latin typeface="+mn-lt"/>
                <a:ea typeface="+mn-ea"/>
                <a:cs typeface="+mn-cs"/>
              </a:rPr>
              <a:t>th</a:t>
            </a:r>
            <a:r>
              <a:rPr lang="en-SG" sz="1200" kern="1200" dirty="0">
                <a:solidFill>
                  <a:schemeClr val="tx1"/>
                </a:solidFill>
                <a:effectLst/>
                <a:latin typeface="+mn-lt"/>
                <a:ea typeface="+mn-ea"/>
                <a:cs typeface="+mn-cs"/>
              </a:rPr>
              <a:t>-day forecast took a little longer at 1.9s. lastly, the SARIMA suffered greatly in its runtime performance due to having to retrain its model every time new data is inserted. </a:t>
            </a:r>
          </a:p>
          <a:p>
            <a:endParaRPr lang="en-SG" dirty="0"/>
          </a:p>
          <a:p>
            <a:r>
              <a:rPr lang="en-SG" sz="1200" kern="1200" dirty="0">
                <a:solidFill>
                  <a:schemeClr val="tx1"/>
                </a:solidFill>
                <a:effectLst/>
                <a:latin typeface="+mn-lt"/>
                <a:ea typeface="+mn-ea"/>
                <a:cs typeface="+mn-cs"/>
              </a:rPr>
              <a:t>The MLP proves to be effective in predicting future values with seasonal effects and slightly better than the SARIMA model. This was shown by the neural network ability to map the weekly, daily and hourly pattern of the historical WEP onto the prediction of the next day prices. </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However, due to the unpredictable nature of supplying and distributing electricity in Singapore, where generator and transmission infrastructure might fail suddenly, our model cannot accurately forecast the large spikes in price we have seen in our data. We could only try to remove these outliers and predict for the best-case scenario where everything is working as per normal.</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Furthermore, for real-time usage, a neural network approach might be better as the SARIMA requires the retraining of the model whenever there is new data. Computation time will be faster for the neural network and information can be displayed earlier.</a:t>
            </a:r>
          </a:p>
          <a:p>
            <a:endParaRPr lang="en-SG" dirty="0"/>
          </a:p>
          <a:p>
            <a:endParaRPr lang="en-SG" dirty="0"/>
          </a:p>
        </p:txBody>
      </p:sp>
      <p:sp>
        <p:nvSpPr>
          <p:cNvPr id="4" name="Slide Number Placeholder 3"/>
          <p:cNvSpPr>
            <a:spLocks noGrp="1"/>
          </p:cNvSpPr>
          <p:nvPr>
            <p:ph type="sldNum" sz="quarter" idx="5"/>
          </p:nvPr>
        </p:nvSpPr>
        <p:spPr/>
        <p:txBody>
          <a:bodyPr/>
          <a:lstStyle/>
          <a:p>
            <a:fld id="{2A530975-9BC8-4C90-AFD2-EB90E7D01578}" type="slidenum">
              <a:rPr lang="en-SG" smtClean="0"/>
              <a:t>24</a:t>
            </a:fld>
            <a:endParaRPr lang="en-SG"/>
          </a:p>
        </p:txBody>
      </p:sp>
    </p:spTree>
    <p:extLst>
      <p:ext uri="{BB962C8B-B14F-4D97-AF65-F5344CB8AC3E}">
        <p14:creationId xmlns:p14="http://schemas.microsoft.com/office/powerpoint/2010/main" val="1475492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 conclusion, the neural network performs great when only a day of prices is needed as that is how our model was trained. </a:t>
            </a:r>
          </a:p>
          <a:p>
            <a:endParaRPr lang="en-SG" dirty="0"/>
          </a:p>
          <a:p>
            <a:r>
              <a:rPr lang="en-SG" dirty="0"/>
              <a:t>Furthermore, the nature of our data presents itself with a lot of outliers which are difficult to account for in a timeseries problem without other features to rely on.</a:t>
            </a:r>
          </a:p>
          <a:p>
            <a:endParaRPr lang="en-SG" dirty="0"/>
          </a:p>
          <a:p>
            <a:r>
              <a:rPr lang="en-SG" dirty="0"/>
              <a:t>Thus, detecting these outliers is a problem in itself.</a:t>
            </a:r>
          </a:p>
          <a:p>
            <a:endParaRPr lang="en-SG" dirty="0"/>
          </a:p>
          <a:p>
            <a:r>
              <a:rPr lang="en-SG" dirty="0"/>
              <a:t>Further research on this area might help with increasing the accuracy when predicting the future prices.</a:t>
            </a:r>
          </a:p>
        </p:txBody>
      </p:sp>
      <p:sp>
        <p:nvSpPr>
          <p:cNvPr id="4" name="Slide Number Placeholder 3"/>
          <p:cNvSpPr>
            <a:spLocks noGrp="1"/>
          </p:cNvSpPr>
          <p:nvPr>
            <p:ph type="sldNum" sz="quarter" idx="5"/>
          </p:nvPr>
        </p:nvSpPr>
        <p:spPr/>
        <p:txBody>
          <a:bodyPr/>
          <a:lstStyle/>
          <a:p>
            <a:fld id="{2A530975-9BC8-4C90-AFD2-EB90E7D01578}" type="slidenum">
              <a:rPr lang="en-SG" smtClean="0"/>
              <a:t>25</a:t>
            </a:fld>
            <a:endParaRPr lang="en-SG"/>
          </a:p>
        </p:txBody>
      </p:sp>
    </p:spTree>
    <p:extLst>
      <p:ext uri="{BB962C8B-B14F-4D97-AF65-F5344CB8AC3E}">
        <p14:creationId xmlns:p14="http://schemas.microsoft.com/office/powerpoint/2010/main" val="198735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outline of the presentation is as such and can be interpreted as firstly understanding my project title, the steps taken to gather my results, and lastly concluding my results.</a:t>
            </a:r>
          </a:p>
        </p:txBody>
      </p:sp>
      <p:sp>
        <p:nvSpPr>
          <p:cNvPr id="4" name="Slide Number Placeholder 3"/>
          <p:cNvSpPr>
            <a:spLocks noGrp="1"/>
          </p:cNvSpPr>
          <p:nvPr>
            <p:ph type="sldNum" sz="quarter" idx="5"/>
          </p:nvPr>
        </p:nvSpPr>
        <p:spPr/>
        <p:txBody>
          <a:bodyPr/>
          <a:lstStyle/>
          <a:p>
            <a:fld id="{2A530975-9BC8-4C90-AFD2-EB90E7D01578}" type="slidenum">
              <a:rPr lang="en-SG" smtClean="0"/>
              <a:t>3</a:t>
            </a:fld>
            <a:endParaRPr lang="en-SG"/>
          </a:p>
        </p:txBody>
      </p:sp>
    </p:spTree>
    <p:extLst>
      <p:ext uri="{BB962C8B-B14F-4D97-AF65-F5344CB8AC3E}">
        <p14:creationId xmlns:p14="http://schemas.microsoft.com/office/powerpoint/2010/main" val="2712968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Without further ado, I would like to give a brief background information on the electric market here in Singapore.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There are 3 main stakeholders in Singapore’s open electric market and they can be vaguely described as such. </a:t>
            </a:r>
          </a:p>
          <a:p>
            <a:endParaRPr lang="en-SG" dirty="0"/>
          </a:p>
          <a:p>
            <a:r>
              <a:rPr lang="en-SG" dirty="0"/>
              <a:t>The power generation companies burning either natural gas or oil to produce the electricity and sell them every half hour.</a:t>
            </a:r>
          </a:p>
          <a:p>
            <a:endParaRPr lang="en-SG" dirty="0"/>
          </a:p>
          <a:p>
            <a:r>
              <a:rPr lang="en-SG" dirty="0"/>
              <a:t>The electricity retailers </a:t>
            </a:r>
            <a:r>
              <a:rPr lang="en-US" dirty="0"/>
              <a:t>buying electricity in bulk from the wholesale electricity market and competing to sell electricity to consumers.</a:t>
            </a:r>
          </a:p>
          <a:p>
            <a:endParaRPr lang="en-US" dirty="0"/>
          </a:p>
          <a:p>
            <a:r>
              <a:rPr lang="en-US" dirty="0"/>
              <a:t>And lastly, Consumers who can be classified as being either contestable or non-contestable depending on their level of electricity usage. Contestable consumers may choose to purchase electricity from a retailer or directly from the wholesale market or indirectly from the wholesale market through SP Services. Non-contestable consumers are supplied by SP Services.</a:t>
            </a:r>
            <a:endParaRPr lang="en-SG" dirty="0"/>
          </a:p>
        </p:txBody>
      </p:sp>
      <p:sp>
        <p:nvSpPr>
          <p:cNvPr id="4" name="Slide Number Placeholder 3"/>
          <p:cNvSpPr>
            <a:spLocks noGrp="1"/>
          </p:cNvSpPr>
          <p:nvPr>
            <p:ph type="sldNum" sz="quarter" idx="5"/>
          </p:nvPr>
        </p:nvSpPr>
        <p:spPr/>
        <p:txBody>
          <a:bodyPr/>
          <a:lstStyle/>
          <a:p>
            <a:fld id="{2A530975-9BC8-4C90-AFD2-EB90E7D01578}" type="slidenum">
              <a:rPr lang="en-SG" smtClean="0"/>
              <a:t>4</a:t>
            </a:fld>
            <a:endParaRPr lang="en-SG"/>
          </a:p>
        </p:txBody>
      </p:sp>
    </p:spTree>
    <p:extLst>
      <p:ext uri="{BB962C8B-B14F-4D97-AF65-F5344CB8AC3E}">
        <p14:creationId xmlns:p14="http://schemas.microsoft.com/office/powerpoint/2010/main" val="3765582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When we look at the project title, we can identify 2 main objective in our project. The real-time aspect of predicting the price and the accuracy of the predictions. </a:t>
            </a:r>
          </a:p>
          <a:p>
            <a:endParaRPr lang="en-SG" dirty="0"/>
          </a:p>
          <a:p>
            <a:r>
              <a:rPr lang="en-SG" dirty="0"/>
              <a:t>Real-time requires a responsive interface where output can be quickly shown after entering the input. Thus, the run time of computing the prediction must be accounted for in this project.</a:t>
            </a:r>
          </a:p>
          <a:p>
            <a:endParaRPr lang="en-SG" dirty="0"/>
          </a:p>
          <a:p>
            <a:r>
              <a:rPr lang="en-SG" dirty="0"/>
              <a:t>The prediction itself must also be representative of the real-world for it to be useful. Even if we cannot predict the absolute value well, having the ability to determine the trend or seasonality is already a right step forward.</a:t>
            </a:r>
          </a:p>
        </p:txBody>
      </p:sp>
      <p:sp>
        <p:nvSpPr>
          <p:cNvPr id="4" name="Slide Number Placeholder 3"/>
          <p:cNvSpPr>
            <a:spLocks noGrp="1"/>
          </p:cNvSpPr>
          <p:nvPr>
            <p:ph type="sldNum" sz="quarter" idx="5"/>
          </p:nvPr>
        </p:nvSpPr>
        <p:spPr/>
        <p:txBody>
          <a:bodyPr/>
          <a:lstStyle/>
          <a:p>
            <a:fld id="{2A530975-9BC8-4C90-AFD2-EB90E7D01578}" type="slidenum">
              <a:rPr lang="en-SG" smtClean="0"/>
              <a:t>5</a:t>
            </a:fld>
            <a:endParaRPr lang="en-SG"/>
          </a:p>
        </p:txBody>
      </p:sp>
    </p:spTree>
    <p:extLst>
      <p:ext uri="{BB962C8B-B14F-4D97-AF65-F5344CB8AC3E}">
        <p14:creationId xmlns:p14="http://schemas.microsoft.com/office/powerpoint/2010/main" val="108680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Studying various research papers, forecasting of electric prices in other countries shows that there are multiple factors that can affect the price. </a:t>
            </a:r>
          </a:p>
          <a:p>
            <a:r>
              <a:rPr lang="en-SG" dirty="0"/>
              <a:t>From these sources, like most free market, prices are determined by the supply and demand. </a:t>
            </a:r>
          </a:p>
          <a:p>
            <a:r>
              <a:rPr lang="en-SG" dirty="0"/>
              <a:t>For supply, these countries have high percentage of their electricity generated via renewable means like solar and wind, the weather plays a big part in how much electricity can be generated within that time period. </a:t>
            </a:r>
          </a:p>
          <a:p>
            <a:r>
              <a:rPr lang="en-SG" dirty="0"/>
              <a:t>Forecasting weather is already a very established field and the researches are able to use the forecasted weather to find a correlation with the supply  of electricity and thus the price of</a:t>
            </a:r>
          </a:p>
          <a:p>
            <a:r>
              <a:rPr lang="en-SG" dirty="0"/>
              <a:t> electricity.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For demand, the time of use will be the biggest factor, especially for industrialised area where electricity will peak during operating hours.</a:t>
            </a:r>
          </a:p>
          <a:p>
            <a:r>
              <a:rPr lang="en-SG" dirty="0"/>
              <a:t>A timeseries approach can also be undertaken by only analysing the historical price data.</a:t>
            </a:r>
          </a:p>
          <a:p>
            <a:r>
              <a:rPr lang="en-SG" dirty="0"/>
              <a:t>And the 2 most common methods are the multilayer perceptron and auto regressive integrated moving average models.</a:t>
            </a:r>
          </a:p>
          <a:p>
            <a:r>
              <a:rPr lang="en-SG" dirty="0"/>
              <a:t>So, we will be analysing these factors to see if they are applicable in the Singapore context. </a:t>
            </a:r>
          </a:p>
          <a:p>
            <a:endParaRPr lang="en-SG" dirty="0"/>
          </a:p>
        </p:txBody>
      </p:sp>
      <p:sp>
        <p:nvSpPr>
          <p:cNvPr id="4" name="Slide Number Placeholder 3"/>
          <p:cNvSpPr>
            <a:spLocks noGrp="1"/>
          </p:cNvSpPr>
          <p:nvPr>
            <p:ph type="sldNum" sz="quarter" idx="5"/>
          </p:nvPr>
        </p:nvSpPr>
        <p:spPr/>
        <p:txBody>
          <a:bodyPr/>
          <a:lstStyle/>
          <a:p>
            <a:fld id="{2A530975-9BC8-4C90-AFD2-EB90E7D01578}" type="slidenum">
              <a:rPr lang="en-SG" smtClean="0"/>
              <a:t>6</a:t>
            </a:fld>
            <a:endParaRPr lang="en-SG"/>
          </a:p>
        </p:txBody>
      </p:sp>
    </p:spTree>
    <p:extLst>
      <p:ext uri="{BB962C8B-B14F-4D97-AF65-F5344CB8AC3E}">
        <p14:creationId xmlns:p14="http://schemas.microsoft.com/office/powerpoint/2010/main" val="60183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Given some of the domain knowledge from the literature review, we started to analyse the data that we are using.</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All data are downloaded and compiled from the Energy Market Company (EMC) website. They are the middleman between electricity buyer and seller, regulating the market and providing the trading infrastructure for Singapore.</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The data available are the Wholesale Electricity Price (WEP), Uniform Singapore Energy Price (USEP), power demanded, gross power generated, and net power generated and they are all compiled against the DateTime.</a:t>
            </a:r>
          </a:p>
          <a:p>
            <a:endParaRPr lang="en-SG" sz="1200" kern="1200" dirty="0">
              <a:solidFill>
                <a:schemeClr val="tx1"/>
              </a:solidFill>
              <a:effectLst/>
              <a:latin typeface="+mn-lt"/>
              <a:ea typeface="+mn-ea"/>
              <a:cs typeface="+mn-cs"/>
            </a:endParaRPr>
          </a:p>
          <a:p>
            <a:r>
              <a:rPr lang="en-US" b="0" dirty="0"/>
              <a:t>The </a:t>
            </a:r>
            <a:r>
              <a:rPr lang="en-SG" b="0" dirty="0"/>
              <a:t>Wholesale Electricity Price (WEP)</a:t>
            </a:r>
            <a:r>
              <a:rPr lang="en-US" b="0" dirty="0"/>
              <a:t> is the net purchase price paid by retailers, inclusive of all administrative costs incurred in the wholesale market.</a:t>
            </a:r>
          </a:p>
          <a:p>
            <a:endParaRPr lang="en-US" sz="1200" b="0" kern="1200" dirty="0">
              <a:solidFill>
                <a:schemeClr val="tx1"/>
              </a:solidFill>
              <a:effectLst/>
              <a:latin typeface="+mn-lt"/>
              <a:ea typeface="+mn-ea"/>
              <a:cs typeface="+mn-cs"/>
            </a:endParaRPr>
          </a:p>
          <a:p>
            <a:r>
              <a:rPr lang="en-US" dirty="0"/>
              <a:t>The Uniform Singapore Energy Price (USEP) is the uniform price of energy that applies for settlement purposes for all energy injections or withdrawals that are deemed to occur at the Singapore hub. It is the weighted-average of the nodal prices at all off-take nodes in each half hour.</a:t>
            </a:r>
          </a:p>
          <a:p>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demand forecast reports the forecasted electricity consumption of Singapore in each half hour. The demand forecast excludes transmission losses and generation from exempted embedded generators.</a:t>
            </a:r>
          </a:p>
          <a:p>
            <a:endParaRPr lang="en-SG"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kern="1200" dirty="0">
                <a:solidFill>
                  <a:schemeClr val="tx1"/>
                </a:solidFill>
                <a:effectLst/>
                <a:latin typeface="+mn-lt"/>
                <a:ea typeface="+mn-ea"/>
                <a:cs typeface="+mn-cs"/>
              </a:rPr>
              <a:t>The gross injection is the sum of the mega watt hour </a:t>
            </a:r>
            <a:r>
              <a:rPr lang="en-US" dirty="0"/>
              <a:t>forecasted electricity supplied by the various facility in each half hour.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net injection is the sum of the </a:t>
            </a:r>
            <a:r>
              <a:rPr lang="en-SG" sz="1200" b="0" kern="1200" dirty="0">
                <a:solidFill>
                  <a:schemeClr val="tx1"/>
                </a:solidFill>
                <a:effectLst/>
                <a:latin typeface="+mn-lt"/>
                <a:ea typeface="+mn-ea"/>
                <a:cs typeface="+mn-cs"/>
              </a:rPr>
              <a:t>mega watt hour</a:t>
            </a:r>
            <a:r>
              <a:rPr lang="en-US" sz="1200" b="0" kern="1200" dirty="0">
                <a:solidFill>
                  <a:schemeClr val="tx1"/>
                </a:solidFill>
                <a:effectLst/>
                <a:latin typeface="+mn-lt"/>
                <a:ea typeface="+mn-ea"/>
                <a:cs typeface="+mn-cs"/>
              </a:rPr>
              <a:t> forecasted electricity supplied by the various facility to the Singapore grid in each half hour.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endParaRPr lang="en-SG"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A530975-9BC8-4C90-AFD2-EB90E7D01578}" type="slidenum">
              <a:rPr lang="en-SG" smtClean="0"/>
              <a:t>7</a:t>
            </a:fld>
            <a:endParaRPr lang="en-SG"/>
          </a:p>
        </p:txBody>
      </p:sp>
    </p:spTree>
    <p:extLst>
      <p:ext uri="{BB962C8B-B14F-4D97-AF65-F5344CB8AC3E}">
        <p14:creationId xmlns:p14="http://schemas.microsoft.com/office/powerpoint/2010/main" val="2932893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Analysing the WEP, we can identify large amount of outliers . To reduce the effect of these outliers on our trained model, we decided to truncate these outliers to 3 standard deviations from the mean.</a:t>
            </a:r>
          </a:p>
        </p:txBody>
      </p:sp>
      <p:sp>
        <p:nvSpPr>
          <p:cNvPr id="4" name="Slide Number Placeholder 3"/>
          <p:cNvSpPr>
            <a:spLocks noGrp="1"/>
          </p:cNvSpPr>
          <p:nvPr>
            <p:ph type="sldNum" sz="quarter" idx="5"/>
          </p:nvPr>
        </p:nvSpPr>
        <p:spPr/>
        <p:txBody>
          <a:bodyPr/>
          <a:lstStyle/>
          <a:p>
            <a:fld id="{2A530975-9BC8-4C90-AFD2-EB90E7D01578}" type="slidenum">
              <a:rPr lang="en-SG" smtClean="0"/>
              <a:t>8</a:t>
            </a:fld>
            <a:endParaRPr lang="en-SG"/>
          </a:p>
        </p:txBody>
      </p:sp>
    </p:spTree>
    <p:extLst>
      <p:ext uri="{BB962C8B-B14F-4D97-AF65-F5344CB8AC3E}">
        <p14:creationId xmlns:p14="http://schemas.microsoft.com/office/powerpoint/2010/main" val="1010233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Truncating the values will prevent the outliers from skewing the results from what ever models we are using to predict, but still allowing the models to learn about the high price present .</a:t>
            </a:r>
          </a:p>
        </p:txBody>
      </p:sp>
      <p:sp>
        <p:nvSpPr>
          <p:cNvPr id="4" name="Slide Number Placeholder 3"/>
          <p:cNvSpPr>
            <a:spLocks noGrp="1"/>
          </p:cNvSpPr>
          <p:nvPr>
            <p:ph type="sldNum" sz="quarter" idx="5"/>
          </p:nvPr>
        </p:nvSpPr>
        <p:spPr/>
        <p:txBody>
          <a:bodyPr/>
          <a:lstStyle/>
          <a:p>
            <a:fld id="{2A530975-9BC8-4C90-AFD2-EB90E7D01578}" type="slidenum">
              <a:rPr lang="en-SG" smtClean="0"/>
              <a:t>9</a:t>
            </a:fld>
            <a:endParaRPr lang="en-SG"/>
          </a:p>
        </p:txBody>
      </p:sp>
    </p:spTree>
    <p:extLst>
      <p:ext uri="{BB962C8B-B14F-4D97-AF65-F5344CB8AC3E}">
        <p14:creationId xmlns:p14="http://schemas.microsoft.com/office/powerpoint/2010/main" val="2293744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6ED986-D016-438F-AD2C-AAE5618F348D}" type="datetimeFigureOut">
              <a:rPr lang="en-SG" smtClean="0"/>
              <a:t>29/4/2020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35416714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6ED986-D016-438F-AD2C-AAE5618F348D}" type="datetimeFigureOut">
              <a:rPr lang="en-SG" smtClean="0"/>
              <a:t>29/4/2020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1632944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6ED986-D016-438F-AD2C-AAE5618F348D}" type="datetimeFigureOut">
              <a:rPr lang="en-SG" smtClean="0"/>
              <a:t>29/4/2020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2071978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6ED986-D016-438F-AD2C-AAE5618F348D}" type="datetimeFigureOut">
              <a:rPr lang="en-SG" smtClean="0"/>
              <a:t>29/4/2020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04812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ED986-D016-438F-AD2C-AAE5618F348D}" type="datetimeFigureOut">
              <a:rPr lang="en-SG" smtClean="0"/>
              <a:t>29/4/2020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2632579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6ED986-D016-438F-AD2C-AAE5618F348D}" type="datetimeFigureOut">
              <a:rPr lang="en-SG" smtClean="0"/>
              <a:t>29/4/2020</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334867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6ED986-D016-438F-AD2C-AAE5618F348D}" type="datetimeFigureOut">
              <a:rPr lang="en-SG" smtClean="0"/>
              <a:t>29/4/2020</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2310223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ED986-D016-438F-AD2C-AAE5618F348D}" type="datetimeFigureOut">
              <a:rPr lang="en-SG" smtClean="0"/>
              <a:t>29/4/2020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2958321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ED986-D016-438F-AD2C-AAE5618F348D}" type="datetimeFigureOut">
              <a:rPr lang="en-SG" smtClean="0"/>
              <a:t>29/4/2020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34131912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6ED986-D016-438F-AD2C-AAE5618F348D}" type="datetimeFigureOut">
              <a:rPr lang="en-SG" smtClean="0"/>
              <a:t>29/4/2020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202023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ED986-D016-438F-AD2C-AAE5618F348D}" type="datetimeFigureOut">
              <a:rPr lang="en-SG" smtClean="0"/>
              <a:t>29/4/2020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138989523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6ED986-D016-438F-AD2C-AAE5618F348D}" type="datetimeFigureOut">
              <a:rPr lang="en-SG" smtClean="0"/>
              <a:t>29/4/2020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267802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6ED986-D016-438F-AD2C-AAE5618F348D}" type="datetimeFigureOut">
              <a:rPr lang="en-SG" smtClean="0"/>
              <a:t>29/4/2020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109133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6ED986-D016-438F-AD2C-AAE5618F348D}" type="datetimeFigureOut">
              <a:rPr lang="en-SG" smtClean="0"/>
              <a:t>29/4/2020</a:t>
            </a:fld>
            <a:endParaRPr lang="en-SG"/>
          </a:p>
        </p:txBody>
      </p:sp>
      <p:sp>
        <p:nvSpPr>
          <p:cNvPr id="5" name="Footer Placeholder 3"/>
          <p:cNvSpPr>
            <a:spLocks noGrp="1"/>
          </p:cNvSpPr>
          <p:nvPr>
            <p:ph type="ftr" sz="quarter" idx="11"/>
          </p:nvPr>
        </p:nvSpPr>
        <p:spPr/>
        <p:txBody>
          <a:bodyPr/>
          <a:lstStyle/>
          <a:p>
            <a:endParaRPr lang="en-SG"/>
          </a:p>
        </p:txBody>
      </p:sp>
      <p:sp>
        <p:nvSpPr>
          <p:cNvPr id="6" name="Slide Number Placeholder 4"/>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376838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6ED986-D016-438F-AD2C-AAE5618F348D}" type="datetimeFigureOut">
              <a:rPr lang="en-SG" smtClean="0"/>
              <a:t>29/4/2020</a:t>
            </a:fld>
            <a:endParaRPr lang="en-SG"/>
          </a:p>
        </p:txBody>
      </p:sp>
      <p:sp>
        <p:nvSpPr>
          <p:cNvPr id="5" name="Footer Placeholder 2"/>
          <p:cNvSpPr>
            <a:spLocks noGrp="1"/>
          </p:cNvSpPr>
          <p:nvPr>
            <p:ph type="ftr" sz="quarter" idx="11"/>
          </p:nvPr>
        </p:nvSpPr>
        <p:spPr/>
        <p:txBody>
          <a:bodyPr/>
          <a:lstStyle/>
          <a:p>
            <a:endParaRPr lang="en-SG"/>
          </a:p>
        </p:txBody>
      </p:sp>
      <p:sp>
        <p:nvSpPr>
          <p:cNvPr id="6" name="Slide Number Placeholder 3"/>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15741032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76ED986-D016-438F-AD2C-AAE5618F348D}" type="datetimeFigureOut">
              <a:rPr lang="en-SG" smtClean="0"/>
              <a:t>29/4/2020</a:t>
            </a:fld>
            <a:endParaRPr lang="en-SG"/>
          </a:p>
        </p:txBody>
      </p:sp>
      <p:sp>
        <p:nvSpPr>
          <p:cNvPr id="5" name="Footer Placeholder 5"/>
          <p:cNvSpPr>
            <a:spLocks noGrp="1"/>
          </p:cNvSpPr>
          <p:nvPr>
            <p:ph type="ftr" sz="quarter" idx="11"/>
          </p:nvPr>
        </p:nvSpPr>
        <p:spPr/>
        <p:txBody>
          <a:bodyPr/>
          <a:lstStyle/>
          <a:p>
            <a:endParaRPr lang="en-SG"/>
          </a:p>
        </p:txBody>
      </p:sp>
      <p:sp>
        <p:nvSpPr>
          <p:cNvPr id="6" name="Slide Number Placeholder 6"/>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17105013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6ED986-D016-438F-AD2C-AAE5618F348D}" type="datetimeFigureOut">
              <a:rPr lang="en-SG" smtClean="0"/>
              <a:t>29/4/2020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391661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6ED986-D016-438F-AD2C-AAE5618F348D}" type="datetimeFigureOut">
              <a:rPr lang="en-SG" smtClean="0"/>
              <a:t>29/4/2020</a:t>
            </a:fld>
            <a:endParaRPr lang="en-S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S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D1E5352-534F-4F7B-963C-BCD2E4673C1D}" type="slidenum">
              <a:rPr lang="en-SG" smtClean="0"/>
              <a:t>‹#›</a:t>
            </a:fld>
            <a:endParaRPr lang="en-SG"/>
          </a:p>
        </p:txBody>
      </p:sp>
    </p:spTree>
    <p:extLst>
      <p:ext uri="{BB962C8B-B14F-4D97-AF65-F5344CB8AC3E}">
        <p14:creationId xmlns:p14="http://schemas.microsoft.com/office/powerpoint/2010/main" val="424599135"/>
      </p:ext>
    </p:extLst>
  </p:cSld>
  <p:clrMap bg1="dk1" tx1="lt1" bg2="dk2" tx2="lt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 id="2147484185" r:id="rId12"/>
    <p:sldLayoutId id="2147484186" r:id="rId13"/>
    <p:sldLayoutId id="2147484187" r:id="rId14"/>
    <p:sldLayoutId id="2147484188" r:id="rId15"/>
    <p:sldLayoutId id="2147484189" r:id="rId16"/>
    <p:sldLayoutId id="21474841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9.png"/><Relationship Id="rId5" Type="http://schemas.openxmlformats.org/officeDocument/2006/relationships/diagramQuickStyle" Target="../diagrams/quickStyle1.xml"/><Relationship Id="rId10" Type="http://schemas.openxmlformats.org/officeDocument/2006/relationships/image" Target="../media/image18.png"/><Relationship Id="rId4" Type="http://schemas.openxmlformats.org/officeDocument/2006/relationships/diagramLayout" Target="../diagrams/layout1.xml"/><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23.png"/><Relationship Id="rId5" Type="http://schemas.openxmlformats.org/officeDocument/2006/relationships/diagramQuickStyle" Target="../diagrams/quickStyle2.xml"/><Relationship Id="rId10" Type="http://schemas.openxmlformats.org/officeDocument/2006/relationships/image" Target="../media/image22.png"/><Relationship Id="rId4" Type="http://schemas.openxmlformats.org/officeDocument/2006/relationships/diagramLayout" Target="../diagrams/layout2.xml"/><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28.png"/><Relationship Id="rId5" Type="http://schemas.openxmlformats.org/officeDocument/2006/relationships/diagramQuickStyle" Target="../diagrams/quickStyle3.xml"/><Relationship Id="rId10" Type="http://schemas.openxmlformats.org/officeDocument/2006/relationships/image" Target="../media/image27.png"/><Relationship Id="rId4" Type="http://schemas.openxmlformats.org/officeDocument/2006/relationships/diagramLayout" Target="../diagrams/layout3.xml"/><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592A-54DA-49BA-AFA5-4B74D689CBA5}"/>
              </a:ext>
            </a:extLst>
          </p:cNvPr>
          <p:cNvSpPr>
            <a:spLocks noGrp="1"/>
          </p:cNvSpPr>
          <p:nvPr>
            <p:ph type="ctrTitle"/>
          </p:nvPr>
        </p:nvSpPr>
        <p:spPr/>
        <p:txBody>
          <a:bodyPr/>
          <a:lstStyle/>
          <a:p>
            <a:r>
              <a:rPr lang="en-SG" dirty="0"/>
              <a:t>FYP Presentation</a:t>
            </a:r>
            <a:br>
              <a:rPr lang="en-SG" dirty="0"/>
            </a:br>
            <a:r>
              <a:rPr lang="en-SG" sz="2000" dirty="0"/>
              <a:t>Real-time Electricity Price Prediction</a:t>
            </a:r>
            <a:endParaRPr lang="en-SG" dirty="0"/>
          </a:p>
        </p:txBody>
      </p:sp>
      <p:sp>
        <p:nvSpPr>
          <p:cNvPr id="3" name="Subtitle 2">
            <a:extLst>
              <a:ext uri="{FF2B5EF4-FFF2-40B4-BE49-F238E27FC236}">
                <a16:creationId xmlns:a16="http://schemas.microsoft.com/office/drawing/2014/main" id="{FAF79086-D29C-4849-A1D3-2F7BF0B007D6}"/>
              </a:ext>
            </a:extLst>
          </p:cNvPr>
          <p:cNvSpPr>
            <a:spLocks noGrp="1"/>
          </p:cNvSpPr>
          <p:nvPr>
            <p:ph type="subTitle" idx="1"/>
          </p:nvPr>
        </p:nvSpPr>
        <p:spPr/>
        <p:txBody>
          <a:bodyPr>
            <a:normAutofit fontScale="70000" lnSpcReduction="20000"/>
          </a:bodyPr>
          <a:lstStyle/>
          <a:p>
            <a:r>
              <a:rPr lang="en-SG" dirty="0"/>
              <a:t>Presented by:</a:t>
            </a:r>
          </a:p>
          <a:p>
            <a:r>
              <a:rPr lang="en-SG" dirty="0"/>
              <a:t>Tan Wei Song Alvin	U1621166C</a:t>
            </a:r>
          </a:p>
          <a:p>
            <a:r>
              <a:rPr lang="en-SG" dirty="0"/>
              <a:t>School of Computer Science and Engineering</a:t>
            </a:r>
          </a:p>
        </p:txBody>
      </p:sp>
    </p:spTree>
    <p:extLst>
      <p:ext uri="{BB962C8B-B14F-4D97-AF65-F5344CB8AC3E}">
        <p14:creationId xmlns:p14="http://schemas.microsoft.com/office/powerpoint/2010/main" val="3515567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8ED4-3035-49AF-ADE1-B76CA613E17A}"/>
              </a:ext>
            </a:extLst>
          </p:cNvPr>
          <p:cNvSpPr>
            <a:spLocks noGrp="1"/>
          </p:cNvSpPr>
          <p:nvPr>
            <p:ph type="title"/>
          </p:nvPr>
        </p:nvSpPr>
        <p:spPr/>
        <p:txBody>
          <a:bodyPr/>
          <a:lstStyle/>
          <a:p>
            <a:r>
              <a:rPr lang="en-SG" dirty="0"/>
              <a:t>Data – Trends and seasonality</a:t>
            </a:r>
          </a:p>
        </p:txBody>
      </p:sp>
      <p:pic>
        <p:nvPicPr>
          <p:cNvPr id="4" name="Content Placeholder 3">
            <a:extLst>
              <a:ext uri="{FF2B5EF4-FFF2-40B4-BE49-F238E27FC236}">
                <a16:creationId xmlns:a16="http://schemas.microsoft.com/office/drawing/2014/main" id="{6DF99091-29FC-4883-9CB8-96703E2BC51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53786" y="1307056"/>
            <a:ext cx="7084427" cy="5313321"/>
          </a:xfrm>
          <a:prstGeom prst="rect">
            <a:avLst/>
          </a:prstGeom>
          <a:noFill/>
          <a:ln>
            <a:noFill/>
          </a:ln>
        </p:spPr>
      </p:pic>
    </p:spTree>
    <p:extLst>
      <p:ext uri="{BB962C8B-B14F-4D97-AF65-F5344CB8AC3E}">
        <p14:creationId xmlns:p14="http://schemas.microsoft.com/office/powerpoint/2010/main" val="327283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4E8E-AFFB-4D67-BB31-1770246D79BD}"/>
              </a:ext>
            </a:extLst>
          </p:cNvPr>
          <p:cNvSpPr>
            <a:spLocks noGrp="1"/>
          </p:cNvSpPr>
          <p:nvPr>
            <p:ph type="title"/>
          </p:nvPr>
        </p:nvSpPr>
        <p:spPr/>
        <p:txBody>
          <a:bodyPr/>
          <a:lstStyle/>
          <a:p>
            <a:r>
              <a:rPr lang="en-SG" dirty="0"/>
              <a:t>Data - Correlation</a:t>
            </a:r>
          </a:p>
        </p:txBody>
      </p:sp>
      <p:pic>
        <p:nvPicPr>
          <p:cNvPr id="2050" name="Picture 2">
            <a:extLst>
              <a:ext uri="{FF2B5EF4-FFF2-40B4-BE49-F238E27FC236}">
                <a16:creationId xmlns:a16="http://schemas.microsoft.com/office/drawing/2014/main" id="{B1E179A2-0F28-4F45-B4DC-117CF9BD015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67088" y="1455666"/>
            <a:ext cx="6257824" cy="4949616"/>
          </a:xfrm>
          <a:prstGeom prst="rect">
            <a:avLst/>
          </a:prstGeom>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411857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B2F4-842F-475D-B48D-3BA64D9A9482}"/>
              </a:ext>
            </a:extLst>
          </p:cNvPr>
          <p:cNvSpPr>
            <a:spLocks noGrp="1"/>
          </p:cNvSpPr>
          <p:nvPr>
            <p:ph type="title"/>
          </p:nvPr>
        </p:nvSpPr>
        <p:spPr/>
        <p:txBody>
          <a:bodyPr/>
          <a:lstStyle/>
          <a:p>
            <a:r>
              <a:rPr lang="en-SG" dirty="0"/>
              <a:t>Overview</a:t>
            </a:r>
          </a:p>
        </p:txBody>
      </p:sp>
      <p:sp>
        <p:nvSpPr>
          <p:cNvPr id="10" name="Rectangle: Rounded Corners 9">
            <a:extLst>
              <a:ext uri="{FF2B5EF4-FFF2-40B4-BE49-F238E27FC236}">
                <a16:creationId xmlns:a16="http://schemas.microsoft.com/office/drawing/2014/main" id="{AB9FF049-3653-4763-8C92-E977BEB5FAD9}"/>
              </a:ext>
            </a:extLst>
          </p:cNvPr>
          <p:cNvSpPr/>
          <p:nvPr/>
        </p:nvSpPr>
        <p:spPr>
          <a:xfrm>
            <a:off x="574966" y="2202873"/>
            <a:ext cx="4717472" cy="140053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SG" sz="2000" dirty="0"/>
              <a:t>Purpose</a:t>
            </a:r>
          </a:p>
          <a:p>
            <a:pPr algn="ctr"/>
            <a:endParaRPr lang="en-SG" sz="1600" dirty="0"/>
          </a:p>
          <a:p>
            <a:pPr marL="285750" indent="-285750">
              <a:buFont typeface="Arial" panose="020B0604020202020204" pitchFamily="34" charset="0"/>
              <a:buChar char="•"/>
            </a:pPr>
            <a:r>
              <a:rPr lang="en-SG" sz="1600" dirty="0"/>
              <a:t>Compare neural network method against statistical methods</a:t>
            </a:r>
          </a:p>
        </p:txBody>
      </p:sp>
      <p:sp>
        <p:nvSpPr>
          <p:cNvPr id="11" name="Rectangle: Rounded Corners 10">
            <a:extLst>
              <a:ext uri="{FF2B5EF4-FFF2-40B4-BE49-F238E27FC236}">
                <a16:creationId xmlns:a16="http://schemas.microsoft.com/office/drawing/2014/main" id="{24109F2C-2FAE-4833-A2C3-66E6547040A3}"/>
              </a:ext>
            </a:extLst>
          </p:cNvPr>
          <p:cNvSpPr/>
          <p:nvPr/>
        </p:nvSpPr>
        <p:spPr>
          <a:xfrm>
            <a:off x="6954981" y="2202872"/>
            <a:ext cx="4717472" cy="140053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SG" sz="2000" dirty="0"/>
              <a:t>Scope</a:t>
            </a:r>
          </a:p>
          <a:p>
            <a:pPr algn="ctr"/>
            <a:endParaRPr lang="en-SG" sz="1600" dirty="0"/>
          </a:p>
          <a:p>
            <a:pPr marL="285750" indent="-285750">
              <a:buFont typeface="Arial" panose="020B0604020202020204" pitchFamily="34" charset="0"/>
              <a:buChar char="•"/>
            </a:pPr>
            <a:r>
              <a:rPr lang="en-SG" sz="1600" dirty="0"/>
              <a:t>Predicting Wholesale Electricity Price (WEP) </a:t>
            </a:r>
          </a:p>
          <a:p>
            <a:pPr marL="285750" indent="-285750">
              <a:buFont typeface="Arial" panose="020B0604020202020204" pitchFamily="34" charset="0"/>
              <a:buChar char="•"/>
            </a:pPr>
            <a:r>
              <a:rPr lang="en-SG" sz="1600" dirty="0"/>
              <a:t>Predict 10 days ahead</a:t>
            </a:r>
          </a:p>
        </p:txBody>
      </p:sp>
      <p:pic>
        <p:nvPicPr>
          <p:cNvPr id="13" name="Picture 12">
            <a:extLst>
              <a:ext uri="{FF2B5EF4-FFF2-40B4-BE49-F238E27FC236}">
                <a16:creationId xmlns:a16="http://schemas.microsoft.com/office/drawing/2014/main" id="{32B7F28C-8B98-49AF-95FA-25B69ED46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522" y="4333337"/>
            <a:ext cx="2926360" cy="19276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7CA2C91D-A4B6-4681-A55C-22E5BD6E3F70}"/>
              </a:ext>
            </a:extLst>
          </p:cNvPr>
          <p:cNvPicPr>
            <a:picLocks noChangeAspect="1"/>
          </p:cNvPicPr>
          <p:nvPr/>
        </p:nvPicPr>
        <p:blipFill rotWithShape="1">
          <a:blip r:embed="rId4"/>
          <a:srcRect l="16034" t="6416" r="16034" b="13049"/>
          <a:stretch/>
        </p:blipFill>
        <p:spPr bwMode="auto">
          <a:xfrm>
            <a:off x="7795120" y="4333337"/>
            <a:ext cx="2891029" cy="19276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693925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AE2F-55D2-4A57-8CCE-2C1F4EB38945}"/>
              </a:ext>
            </a:extLst>
          </p:cNvPr>
          <p:cNvSpPr>
            <a:spLocks noGrp="1"/>
          </p:cNvSpPr>
          <p:nvPr>
            <p:ph type="title"/>
          </p:nvPr>
        </p:nvSpPr>
        <p:spPr>
          <a:xfrm>
            <a:off x="646111" y="452718"/>
            <a:ext cx="9404723" cy="1400530"/>
          </a:xfrm>
        </p:spPr>
        <p:txBody>
          <a:bodyPr/>
          <a:lstStyle/>
          <a:p>
            <a:r>
              <a:rPr lang="en-SG" dirty="0"/>
              <a:t>Pre-processing</a:t>
            </a:r>
          </a:p>
        </p:txBody>
      </p:sp>
      <p:sp>
        <p:nvSpPr>
          <p:cNvPr id="3" name="Content Placeholder 2">
            <a:extLst>
              <a:ext uri="{FF2B5EF4-FFF2-40B4-BE49-F238E27FC236}">
                <a16:creationId xmlns:a16="http://schemas.microsoft.com/office/drawing/2014/main" id="{BACD1405-13D3-469B-BB11-36880EEB80CF}"/>
              </a:ext>
            </a:extLst>
          </p:cNvPr>
          <p:cNvSpPr>
            <a:spLocks noGrp="1"/>
          </p:cNvSpPr>
          <p:nvPr>
            <p:ph idx="1"/>
          </p:nvPr>
        </p:nvSpPr>
        <p:spPr>
          <a:xfrm>
            <a:off x="1103312" y="2052919"/>
            <a:ext cx="8946541" cy="1520862"/>
          </a:xfrm>
        </p:spPr>
        <p:txBody>
          <a:bodyPr/>
          <a:lstStyle/>
          <a:p>
            <a:r>
              <a:rPr lang="en-SG" dirty="0"/>
              <a:t>Convert dataset into supervised learning</a:t>
            </a:r>
          </a:p>
          <a:p>
            <a:pPr lvl="1"/>
            <a:r>
              <a:rPr lang="en-SG" dirty="0"/>
              <a:t>Training set will be predicted 48 timesteps in advance</a:t>
            </a:r>
          </a:p>
          <a:p>
            <a:pPr lvl="1"/>
            <a:r>
              <a:rPr lang="en-SG" dirty="0"/>
              <a:t>Test set will require only 1 step in advance as rolling prediction is performed</a:t>
            </a:r>
          </a:p>
        </p:txBody>
      </p:sp>
      <p:sp>
        <p:nvSpPr>
          <p:cNvPr id="36" name="Rectangle 35">
            <a:extLst>
              <a:ext uri="{FF2B5EF4-FFF2-40B4-BE49-F238E27FC236}">
                <a16:creationId xmlns:a16="http://schemas.microsoft.com/office/drawing/2014/main" id="{9C042232-8101-4FDA-9A25-49C1AB01DF30}"/>
              </a:ext>
            </a:extLst>
          </p:cNvPr>
          <p:cNvSpPr>
            <a:spLocks noChangeAspect="1"/>
          </p:cNvSpPr>
          <p:nvPr/>
        </p:nvSpPr>
        <p:spPr>
          <a:xfrm>
            <a:off x="3443315" y="6315366"/>
            <a:ext cx="410803" cy="411884"/>
          </a:xfrm>
          <a:prstGeom prst="rect">
            <a:avLst/>
          </a:prstGeom>
          <a:solidFill>
            <a:srgbClr val="92D050"/>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a:t>
            </a:r>
          </a:p>
        </p:txBody>
      </p:sp>
      <p:sp>
        <p:nvSpPr>
          <p:cNvPr id="42" name="Rectangle 41">
            <a:extLst>
              <a:ext uri="{FF2B5EF4-FFF2-40B4-BE49-F238E27FC236}">
                <a16:creationId xmlns:a16="http://schemas.microsoft.com/office/drawing/2014/main" id="{FCF0D29D-202B-4A70-80E3-E3C7307C6620}"/>
              </a:ext>
            </a:extLst>
          </p:cNvPr>
          <p:cNvSpPr>
            <a:spLocks noChangeAspect="1"/>
          </p:cNvSpPr>
          <p:nvPr/>
        </p:nvSpPr>
        <p:spPr>
          <a:xfrm>
            <a:off x="3443756" y="5902984"/>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T-1</a:t>
            </a:r>
          </a:p>
        </p:txBody>
      </p:sp>
      <p:sp>
        <p:nvSpPr>
          <p:cNvPr id="48" name="Rectangle 47">
            <a:extLst>
              <a:ext uri="{FF2B5EF4-FFF2-40B4-BE49-F238E27FC236}">
                <a16:creationId xmlns:a16="http://schemas.microsoft.com/office/drawing/2014/main" id="{09EF4C83-AB9F-4A4A-936B-4C629E1E0C7C}"/>
              </a:ext>
            </a:extLst>
          </p:cNvPr>
          <p:cNvSpPr>
            <a:spLocks noChangeAspect="1"/>
          </p:cNvSpPr>
          <p:nvPr/>
        </p:nvSpPr>
        <p:spPr>
          <a:xfrm>
            <a:off x="3442709" y="5484745"/>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T-2</a:t>
            </a:r>
          </a:p>
        </p:txBody>
      </p:sp>
      <p:sp>
        <p:nvSpPr>
          <p:cNvPr id="54" name="Rectangle 53">
            <a:extLst>
              <a:ext uri="{FF2B5EF4-FFF2-40B4-BE49-F238E27FC236}">
                <a16:creationId xmlns:a16="http://schemas.microsoft.com/office/drawing/2014/main" id="{1273CDF1-050B-4510-A322-5486C5EC749B}"/>
              </a:ext>
            </a:extLst>
          </p:cNvPr>
          <p:cNvSpPr>
            <a:spLocks noChangeAspect="1"/>
          </p:cNvSpPr>
          <p:nvPr/>
        </p:nvSpPr>
        <p:spPr>
          <a:xfrm>
            <a:off x="3443313" y="3429000"/>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T-7</a:t>
            </a:r>
          </a:p>
        </p:txBody>
      </p:sp>
      <p:sp>
        <p:nvSpPr>
          <p:cNvPr id="55" name="Rectangle 54">
            <a:extLst>
              <a:ext uri="{FF2B5EF4-FFF2-40B4-BE49-F238E27FC236}">
                <a16:creationId xmlns:a16="http://schemas.microsoft.com/office/drawing/2014/main" id="{BF1585C6-2841-4D96-9833-D1475985A554}"/>
              </a:ext>
            </a:extLst>
          </p:cNvPr>
          <p:cNvSpPr>
            <a:spLocks noChangeAspect="1"/>
          </p:cNvSpPr>
          <p:nvPr/>
        </p:nvSpPr>
        <p:spPr>
          <a:xfrm>
            <a:off x="3443313" y="3850025"/>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T-6</a:t>
            </a:r>
          </a:p>
        </p:txBody>
      </p:sp>
      <p:sp>
        <p:nvSpPr>
          <p:cNvPr id="56" name="Rectangle 55">
            <a:extLst>
              <a:ext uri="{FF2B5EF4-FFF2-40B4-BE49-F238E27FC236}">
                <a16:creationId xmlns:a16="http://schemas.microsoft.com/office/drawing/2014/main" id="{242C8AEE-040A-40C5-BD20-3A4BF0C88707}"/>
              </a:ext>
            </a:extLst>
          </p:cNvPr>
          <p:cNvSpPr>
            <a:spLocks noChangeAspect="1"/>
          </p:cNvSpPr>
          <p:nvPr/>
        </p:nvSpPr>
        <p:spPr>
          <a:xfrm>
            <a:off x="3443755" y="4272531"/>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T-5</a:t>
            </a:r>
          </a:p>
        </p:txBody>
      </p:sp>
      <p:sp>
        <p:nvSpPr>
          <p:cNvPr id="57" name="Rectangle 56">
            <a:extLst>
              <a:ext uri="{FF2B5EF4-FFF2-40B4-BE49-F238E27FC236}">
                <a16:creationId xmlns:a16="http://schemas.microsoft.com/office/drawing/2014/main" id="{422EEC7D-451B-4E6A-92A9-0091EEFF6CD4}"/>
              </a:ext>
            </a:extLst>
          </p:cNvPr>
          <p:cNvSpPr>
            <a:spLocks noChangeAspect="1"/>
          </p:cNvSpPr>
          <p:nvPr/>
        </p:nvSpPr>
        <p:spPr>
          <a:xfrm>
            <a:off x="3447505" y="4669937"/>
            <a:ext cx="406008"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T-4</a:t>
            </a:r>
          </a:p>
        </p:txBody>
      </p:sp>
      <p:sp>
        <p:nvSpPr>
          <p:cNvPr id="58" name="Rectangle 57">
            <a:extLst>
              <a:ext uri="{FF2B5EF4-FFF2-40B4-BE49-F238E27FC236}">
                <a16:creationId xmlns:a16="http://schemas.microsoft.com/office/drawing/2014/main" id="{6BE4D98C-71FF-4F88-BA09-C9721A0120A1}"/>
              </a:ext>
            </a:extLst>
          </p:cNvPr>
          <p:cNvSpPr>
            <a:spLocks noChangeAspect="1"/>
          </p:cNvSpPr>
          <p:nvPr/>
        </p:nvSpPr>
        <p:spPr>
          <a:xfrm>
            <a:off x="3443763" y="5075549"/>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T-3</a:t>
            </a:r>
          </a:p>
        </p:txBody>
      </p:sp>
      <p:sp>
        <p:nvSpPr>
          <p:cNvPr id="6" name="Arrow: Right 5">
            <a:extLst>
              <a:ext uri="{FF2B5EF4-FFF2-40B4-BE49-F238E27FC236}">
                <a16:creationId xmlns:a16="http://schemas.microsoft.com/office/drawing/2014/main" id="{67909219-4D95-4AE0-B74E-D8AB26D4B4D1}"/>
              </a:ext>
            </a:extLst>
          </p:cNvPr>
          <p:cNvSpPr/>
          <p:nvPr/>
        </p:nvSpPr>
        <p:spPr>
          <a:xfrm>
            <a:off x="4734789" y="4743136"/>
            <a:ext cx="2217420" cy="664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Rectangle 62">
            <a:extLst>
              <a:ext uri="{FF2B5EF4-FFF2-40B4-BE49-F238E27FC236}">
                <a16:creationId xmlns:a16="http://schemas.microsoft.com/office/drawing/2014/main" id="{B61EF13E-6B63-48F7-8FEB-A41CE8DD69BD}"/>
              </a:ext>
            </a:extLst>
          </p:cNvPr>
          <p:cNvSpPr>
            <a:spLocks noChangeAspect="1"/>
          </p:cNvSpPr>
          <p:nvPr/>
        </p:nvSpPr>
        <p:spPr>
          <a:xfrm>
            <a:off x="10501493" y="4869606"/>
            <a:ext cx="410803" cy="411884"/>
          </a:xfrm>
          <a:prstGeom prst="rect">
            <a:avLst/>
          </a:prstGeom>
          <a:solidFill>
            <a:srgbClr val="92D050"/>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a:t>
            </a:r>
          </a:p>
        </p:txBody>
      </p:sp>
      <p:sp>
        <p:nvSpPr>
          <p:cNvPr id="64" name="Rectangle 63">
            <a:extLst>
              <a:ext uri="{FF2B5EF4-FFF2-40B4-BE49-F238E27FC236}">
                <a16:creationId xmlns:a16="http://schemas.microsoft.com/office/drawing/2014/main" id="{DA5421F7-2D3A-46AB-846D-33667D8EA92C}"/>
              </a:ext>
            </a:extLst>
          </p:cNvPr>
          <p:cNvSpPr>
            <a:spLocks noChangeAspect="1"/>
          </p:cNvSpPr>
          <p:nvPr/>
        </p:nvSpPr>
        <p:spPr>
          <a:xfrm>
            <a:off x="10090084" y="4869963"/>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T-1</a:t>
            </a:r>
          </a:p>
        </p:txBody>
      </p:sp>
      <p:sp>
        <p:nvSpPr>
          <p:cNvPr id="65" name="Rectangle 64">
            <a:extLst>
              <a:ext uri="{FF2B5EF4-FFF2-40B4-BE49-F238E27FC236}">
                <a16:creationId xmlns:a16="http://schemas.microsoft.com/office/drawing/2014/main" id="{1B3C3B11-D854-4F4C-A690-3AE689D3A909}"/>
              </a:ext>
            </a:extLst>
          </p:cNvPr>
          <p:cNvSpPr>
            <a:spLocks noChangeAspect="1"/>
          </p:cNvSpPr>
          <p:nvPr/>
        </p:nvSpPr>
        <p:spPr>
          <a:xfrm>
            <a:off x="9678978" y="4869606"/>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T-2</a:t>
            </a:r>
          </a:p>
        </p:txBody>
      </p:sp>
      <p:sp>
        <p:nvSpPr>
          <p:cNvPr id="66" name="Rectangle 65">
            <a:extLst>
              <a:ext uri="{FF2B5EF4-FFF2-40B4-BE49-F238E27FC236}">
                <a16:creationId xmlns:a16="http://schemas.microsoft.com/office/drawing/2014/main" id="{936A494E-5BD0-4B1C-B0DE-9E656AB6D77E}"/>
              </a:ext>
            </a:extLst>
          </p:cNvPr>
          <p:cNvSpPr>
            <a:spLocks noChangeAspect="1"/>
          </p:cNvSpPr>
          <p:nvPr/>
        </p:nvSpPr>
        <p:spPr>
          <a:xfrm>
            <a:off x="7627030" y="4869606"/>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T-7</a:t>
            </a:r>
          </a:p>
        </p:txBody>
      </p:sp>
      <p:sp>
        <p:nvSpPr>
          <p:cNvPr id="67" name="Rectangle 66">
            <a:extLst>
              <a:ext uri="{FF2B5EF4-FFF2-40B4-BE49-F238E27FC236}">
                <a16:creationId xmlns:a16="http://schemas.microsoft.com/office/drawing/2014/main" id="{E3CD714D-17BE-4F2C-B0FD-64568E190CFF}"/>
              </a:ext>
            </a:extLst>
          </p:cNvPr>
          <p:cNvSpPr>
            <a:spLocks noChangeAspect="1"/>
          </p:cNvSpPr>
          <p:nvPr/>
        </p:nvSpPr>
        <p:spPr>
          <a:xfrm>
            <a:off x="8038288" y="4869606"/>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T-6</a:t>
            </a:r>
          </a:p>
        </p:txBody>
      </p:sp>
      <p:sp>
        <p:nvSpPr>
          <p:cNvPr id="68" name="Rectangle 67">
            <a:extLst>
              <a:ext uri="{FF2B5EF4-FFF2-40B4-BE49-F238E27FC236}">
                <a16:creationId xmlns:a16="http://schemas.microsoft.com/office/drawing/2014/main" id="{50F6E553-3C16-473E-B275-5164D5C4625C}"/>
              </a:ext>
            </a:extLst>
          </p:cNvPr>
          <p:cNvSpPr>
            <a:spLocks noChangeAspect="1"/>
          </p:cNvSpPr>
          <p:nvPr/>
        </p:nvSpPr>
        <p:spPr>
          <a:xfrm>
            <a:off x="8449546" y="4869606"/>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T-5</a:t>
            </a:r>
          </a:p>
        </p:txBody>
      </p:sp>
      <p:sp>
        <p:nvSpPr>
          <p:cNvPr id="69" name="Rectangle 68">
            <a:extLst>
              <a:ext uri="{FF2B5EF4-FFF2-40B4-BE49-F238E27FC236}">
                <a16:creationId xmlns:a16="http://schemas.microsoft.com/office/drawing/2014/main" id="{39E8D8D2-EB7A-4F2C-92BB-C3D841F27F80}"/>
              </a:ext>
            </a:extLst>
          </p:cNvPr>
          <p:cNvSpPr>
            <a:spLocks noChangeAspect="1"/>
          </p:cNvSpPr>
          <p:nvPr/>
        </p:nvSpPr>
        <p:spPr>
          <a:xfrm>
            <a:off x="8861258" y="4869606"/>
            <a:ext cx="406008"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T-4</a:t>
            </a:r>
          </a:p>
        </p:txBody>
      </p:sp>
      <p:sp>
        <p:nvSpPr>
          <p:cNvPr id="70" name="Rectangle 69">
            <a:extLst>
              <a:ext uri="{FF2B5EF4-FFF2-40B4-BE49-F238E27FC236}">
                <a16:creationId xmlns:a16="http://schemas.microsoft.com/office/drawing/2014/main" id="{3DB7A1C7-0717-4F36-ABD1-8757618D3AFC}"/>
              </a:ext>
            </a:extLst>
          </p:cNvPr>
          <p:cNvSpPr>
            <a:spLocks noChangeAspect="1"/>
          </p:cNvSpPr>
          <p:nvPr/>
        </p:nvSpPr>
        <p:spPr>
          <a:xfrm>
            <a:off x="9267569" y="4869606"/>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T-3</a:t>
            </a:r>
          </a:p>
        </p:txBody>
      </p:sp>
    </p:spTree>
    <p:extLst>
      <p:ext uri="{BB962C8B-B14F-4D97-AF65-F5344CB8AC3E}">
        <p14:creationId xmlns:p14="http://schemas.microsoft.com/office/powerpoint/2010/main" val="3066834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7A915-7490-49B0-9B93-24FBF9D28F8E}"/>
              </a:ext>
            </a:extLst>
          </p:cNvPr>
          <p:cNvSpPr>
            <a:spLocks noGrp="1"/>
          </p:cNvSpPr>
          <p:nvPr>
            <p:ph type="title"/>
          </p:nvPr>
        </p:nvSpPr>
        <p:spPr/>
        <p:txBody>
          <a:bodyPr/>
          <a:lstStyle/>
          <a:p>
            <a:r>
              <a:rPr lang="en-SG" dirty="0"/>
              <a:t>Modelling the Neural Network</a:t>
            </a:r>
          </a:p>
        </p:txBody>
      </p:sp>
      <p:pic>
        <p:nvPicPr>
          <p:cNvPr id="5" name="Content Placeholder 4" descr="A close up of a logo&#10;&#10;Description automatically generated">
            <a:extLst>
              <a:ext uri="{FF2B5EF4-FFF2-40B4-BE49-F238E27FC236}">
                <a16:creationId xmlns:a16="http://schemas.microsoft.com/office/drawing/2014/main" id="{2D7BF48F-A99B-458B-AECD-658B4B0006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2221716"/>
            <a:ext cx="5686425" cy="3086100"/>
          </a:xfrm>
          <a:solidFill>
            <a:schemeClr val="tx1"/>
          </a:solidFill>
        </p:spPr>
      </p:pic>
      <p:sp>
        <p:nvSpPr>
          <p:cNvPr id="6" name="Content Placeholder 2">
            <a:extLst>
              <a:ext uri="{FF2B5EF4-FFF2-40B4-BE49-F238E27FC236}">
                <a16:creationId xmlns:a16="http://schemas.microsoft.com/office/drawing/2014/main" id="{47D4EB27-B302-4CC7-9DF5-CDCCC89EA1FB}"/>
              </a:ext>
            </a:extLst>
          </p:cNvPr>
          <p:cNvSpPr txBox="1">
            <a:spLocks/>
          </p:cNvSpPr>
          <p:nvPr/>
        </p:nvSpPr>
        <p:spPr>
          <a:xfrm>
            <a:off x="781050" y="2668568"/>
            <a:ext cx="4919664" cy="36822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SG" dirty="0"/>
              <a:t>4 layers network</a:t>
            </a:r>
          </a:p>
          <a:p>
            <a:pPr lvl="1"/>
            <a:r>
              <a:rPr lang="en-SG" dirty="0"/>
              <a:t>Input layer with 7 days of historical prices</a:t>
            </a:r>
          </a:p>
          <a:p>
            <a:pPr lvl="1"/>
            <a:r>
              <a:rPr lang="en-SG" dirty="0"/>
              <a:t>2 hidden layers</a:t>
            </a:r>
          </a:p>
          <a:p>
            <a:pPr lvl="1"/>
            <a:r>
              <a:rPr lang="en-SG" dirty="0"/>
              <a:t>1 output layer with day-ahead prediction</a:t>
            </a:r>
          </a:p>
          <a:p>
            <a:r>
              <a:rPr lang="en-SG" dirty="0"/>
              <a:t>80/20 validation split</a:t>
            </a:r>
          </a:p>
        </p:txBody>
      </p:sp>
    </p:spTree>
    <p:extLst>
      <p:ext uri="{BB962C8B-B14F-4D97-AF65-F5344CB8AC3E}">
        <p14:creationId xmlns:p14="http://schemas.microsoft.com/office/powerpoint/2010/main" val="191385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32C21-1A60-417F-BF9A-A6B5FC7F7D85}"/>
              </a:ext>
            </a:extLst>
          </p:cNvPr>
          <p:cNvSpPr>
            <a:spLocks noGrp="1"/>
          </p:cNvSpPr>
          <p:nvPr>
            <p:ph type="title"/>
          </p:nvPr>
        </p:nvSpPr>
        <p:spPr/>
        <p:txBody>
          <a:bodyPr/>
          <a:lstStyle/>
          <a:p>
            <a:r>
              <a:rPr lang="en-SG" dirty="0"/>
              <a:t>Modelling the Neural Network</a:t>
            </a:r>
          </a:p>
        </p:txBody>
      </p:sp>
      <p:graphicFrame>
        <p:nvGraphicFramePr>
          <p:cNvPr id="4" name="Table 3">
            <a:extLst>
              <a:ext uri="{FF2B5EF4-FFF2-40B4-BE49-F238E27FC236}">
                <a16:creationId xmlns:a16="http://schemas.microsoft.com/office/drawing/2014/main" id="{094C3B69-DBBD-4F32-9946-CD0DEB05DC58}"/>
              </a:ext>
            </a:extLst>
          </p:cNvPr>
          <p:cNvGraphicFramePr>
            <a:graphicFrameLocks noGrp="1"/>
          </p:cNvGraphicFramePr>
          <p:nvPr>
            <p:extLst>
              <p:ext uri="{D42A27DB-BD31-4B8C-83A1-F6EECF244321}">
                <p14:modId xmlns:p14="http://schemas.microsoft.com/office/powerpoint/2010/main" val="1081349922"/>
              </p:ext>
            </p:extLst>
          </p:nvPr>
        </p:nvGraphicFramePr>
        <p:xfrm>
          <a:off x="1551084" y="2687320"/>
          <a:ext cx="9089831" cy="1483360"/>
        </p:xfrm>
        <a:graphic>
          <a:graphicData uri="http://schemas.openxmlformats.org/drawingml/2006/table">
            <a:tbl>
              <a:tblPr firstRow="1" bandRow="1">
                <a:tableStyleId>{5C22544A-7EE6-4342-B048-85BDC9FD1C3A}</a:tableStyleId>
              </a:tblPr>
              <a:tblGrid>
                <a:gridCol w="3025916">
                  <a:extLst>
                    <a:ext uri="{9D8B030D-6E8A-4147-A177-3AD203B41FA5}">
                      <a16:colId xmlns:a16="http://schemas.microsoft.com/office/drawing/2014/main" val="2357304139"/>
                    </a:ext>
                  </a:extLst>
                </a:gridCol>
                <a:gridCol w="6063915">
                  <a:extLst>
                    <a:ext uri="{9D8B030D-6E8A-4147-A177-3AD203B41FA5}">
                      <a16:colId xmlns:a16="http://schemas.microsoft.com/office/drawing/2014/main" val="2898303886"/>
                    </a:ext>
                  </a:extLst>
                </a:gridCol>
              </a:tblGrid>
              <a:tr h="370840">
                <a:tc gridSpan="2">
                  <a:txBody>
                    <a:bodyPr/>
                    <a:lstStyle/>
                    <a:p>
                      <a:pPr algn="ctr"/>
                      <a:r>
                        <a:rPr lang="en-SG" dirty="0"/>
                        <a:t>Parameter Optimisation</a:t>
                      </a:r>
                    </a:p>
                  </a:txBody>
                  <a:tcPr/>
                </a:tc>
                <a:tc hMerge="1">
                  <a:txBody>
                    <a:bodyPr/>
                    <a:lstStyle/>
                    <a:p>
                      <a:endParaRPr lang="en-SG" dirty="0"/>
                    </a:p>
                  </a:txBody>
                  <a:tcPr/>
                </a:tc>
                <a:extLst>
                  <a:ext uri="{0D108BD9-81ED-4DB2-BD59-A6C34878D82A}">
                    <a16:rowId xmlns:a16="http://schemas.microsoft.com/office/drawing/2014/main" val="2609753021"/>
                  </a:ext>
                </a:extLst>
              </a:tr>
              <a:tr h="370840">
                <a:tc>
                  <a:txBody>
                    <a:bodyPr/>
                    <a:lstStyle/>
                    <a:p>
                      <a:r>
                        <a:rPr lang="en-SG" b="1" dirty="0"/>
                        <a:t>Neurons per hidden layer</a:t>
                      </a:r>
                    </a:p>
                  </a:txBody>
                  <a:tcPr/>
                </a:tc>
                <a:tc>
                  <a:txBody>
                    <a:bodyPr/>
                    <a:lstStyle/>
                    <a:p>
                      <a:r>
                        <a:rPr lang="en-SG" dirty="0"/>
                        <a:t>[ 20 – 240 ]</a:t>
                      </a:r>
                    </a:p>
                  </a:txBody>
                  <a:tcPr/>
                </a:tc>
                <a:extLst>
                  <a:ext uri="{0D108BD9-81ED-4DB2-BD59-A6C34878D82A}">
                    <a16:rowId xmlns:a16="http://schemas.microsoft.com/office/drawing/2014/main" val="3723441667"/>
                  </a:ext>
                </a:extLst>
              </a:tr>
              <a:tr h="370840">
                <a:tc>
                  <a:txBody>
                    <a:bodyPr/>
                    <a:lstStyle/>
                    <a:p>
                      <a:r>
                        <a:rPr lang="en-SG" b="1" dirty="0"/>
                        <a:t>Epochs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dirty="0"/>
                        <a:t>[ 20 – 300 ]</a:t>
                      </a:r>
                    </a:p>
                  </a:txBody>
                  <a:tcPr/>
                </a:tc>
                <a:extLst>
                  <a:ext uri="{0D108BD9-81ED-4DB2-BD59-A6C34878D82A}">
                    <a16:rowId xmlns:a16="http://schemas.microsoft.com/office/drawing/2014/main" val="2623145243"/>
                  </a:ext>
                </a:extLst>
              </a:tr>
              <a:tr h="370840">
                <a:tc>
                  <a:txBody>
                    <a:bodyPr/>
                    <a:lstStyle/>
                    <a:p>
                      <a:r>
                        <a:rPr lang="en-SG" b="1" dirty="0"/>
                        <a:t>Batch</a:t>
                      </a:r>
                      <a:r>
                        <a:rPr lang="en-SG" dirty="0"/>
                        <a:t> </a:t>
                      </a:r>
                      <a:r>
                        <a:rPr lang="en-SG" b="1" dirty="0"/>
                        <a:t>size</a:t>
                      </a:r>
                    </a:p>
                  </a:txBody>
                  <a:tcPr/>
                </a:tc>
                <a:tc>
                  <a:txBody>
                    <a:bodyPr/>
                    <a:lstStyle/>
                    <a:p>
                      <a:r>
                        <a:rPr lang="en-SG" dirty="0"/>
                        <a:t>[ 4 – 64 ]</a:t>
                      </a:r>
                    </a:p>
                  </a:txBody>
                  <a:tcPr/>
                </a:tc>
                <a:extLst>
                  <a:ext uri="{0D108BD9-81ED-4DB2-BD59-A6C34878D82A}">
                    <a16:rowId xmlns:a16="http://schemas.microsoft.com/office/drawing/2014/main" val="3200855729"/>
                  </a:ext>
                </a:extLst>
              </a:tr>
            </a:tbl>
          </a:graphicData>
        </a:graphic>
      </p:graphicFrame>
    </p:spTree>
    <p:extLst>
      <p:ext uri="{BB962C8B-B14F-4D97-AF65-F5344CB8AC3E}">
        <p14:creationId xmlns:p14="http://schemas.microsoft.com/office/powerpoint/2010/main" val="915117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AD6F-F394-46FC-853F-0C54651D0879}"/>
              </a:ext>
            </a:extLst>
          </p:cNvPr>
          <p:cNvSpPr>
            <a:spLocks noGrp="1"/>
          </p:cNvSpPr>
          <p:nvPr>
            <p:ph type="title"/>
          </p:nvPr>
        </p:nvSpPr>
        <p:spPr/>
        <p:txBody>
          <a:bodyPr/>
          <a:lstStyle/>
          <a:p>
            <a:r>
              <a:rPr lang="en-SG" dirty="0"/>
              <a:t>Modelling SARIMA</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239429-FEF9-4775-B34E-C3DD9D93A649}"/>
                  </a:ext>
                </a:extLst>
              </p:cNvPr>
              <p:cNvSpPr txBox="1"/>
              <p:nvPr/>
            </p:nvSpPr>
            <p:spPr>
              <a:xfrm>
                <a:off x="3901969" y="2410479"/>
                <a:ext cx="43880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800" b="0" i="1" smtClean="0">
                          <a:latin typeface="Cambria Math" panose="02040503050406030204" pitchFamily="18" charset="0"/>
                        </a:rPr>
                        <m:t>𝑆𝐴𝑅𝐼𝑀𝐴</m:t>
                      </m:r>
                      <m:r>
                        <a:rPr lang="en-SG" sz="2800" b="0" i="1" smtClean="0">
                          <a:latin typeface="Cambria Math" panose="02040503050406030204" pitchFamily="18" charset="0"/>
                        </a:rPr>
                        <m:t> </m:t>
                      </m:r>
                      <m:d>
                        <m:dPr>
                          <m:ctrlPr>
                            <a:rPr lang="en-SG" sz="2800" b="0" i="1" smtClean="0">
                              <a:latin typeface="Cambria Math" panose="02040503050406030204" pitchFamily="18" charset="0"/>
                            </a:rPr>
                          </m:ctrlPr>
                        </m:dPr>
                        <m:e>
                          <m:r>
                            <a:rPr lang="en-SG" sz="2800" b="0" i="1" smtClean="0">
                              <a:latin typeface="Cambria Math" panose="02040503050406030204" pitchFamily="18" charset="0"/>
                            </a:rPr>
                            <m:t>𝑝</m:t>
                          </m:r>
                          <m:r>
                            <a:rPr lang="en-SG" sz="2800" b="0" i="1" smtClean="0">
                              <a:latin typeface="Cambria Math" panose="02040503050406030204" pitchFamily="18" charset="0"/>
                            </a:rPr>
                            <m:t>,</m:t>
                          </m:r>
                          <m:r>
                            <a:rPr lang="en-SG" sz="2800" b="0" i="1" smtClean="0">
                              <a:latin typeface="Cambria Math" panose="02040503050406030204" pitchFamily="18" charset="0"/>
                            </a:rPr>
                            <m:t>𝑑</m:t>
                          </m:r>
                          <m:r>
                            <a:rPr lang="en-SG" sz="2800" b="0" i="1" smtClean="0">
                              <a:latin typeface="Cambria Math" panose="02040503050406030204" pitchFamily="18" charset="0"/>
                            </a:rPr>
                            <m:t>,</m:t>
                          </m:r>
                          <m:r>
                            <a:rPr lang="en-SG" sz="2800" b="0" i="1" smtClean="0">
                              <a:latin typeface="Cambria Math" panose="02040503050406030204" pitchFamily="18" charset="0"/>
                            </a:rPr>
                            <m:t>𝑞</m:t>
                          </m:r>
                        </m:e>
                      </m:d>
                      <m:r>
                        <a:rPr lang="en-SG" sz="2800" b="0" i="1" smtClean="0">
                          <a:latin typeface="Cambria Math" panose="02040503050406030204" pitchFamily="18" charset="0"/>
                        </a:rPr>
                        <m:t> </m:t>
                      </m:r>
                      <m:d>
                        <m:dPr>
                          <m:ctrlPr>
                            <a:rPr lang="en-SG" sz="2800" b="0" i="1" smtClean="0">
                              <a:latin typeface="Cambria Math" panose="02040503050406030204" pitchFamily="18" charset="0"/>
                            </a:rPr>
                          </m:ctrlPr>
                        </m:dPr>
                        <m:e>
                          <m:r>
                            <a:rPr lang="en-SG" sz="2800" b="0" i="1" smtClean="0">
                              <a:latin typeface="Cambria Math" panose="02040503050406030204" pitchFamily="18" charset="0"/>
                            </a:rPr>
                            <m:t>𝑃</m:t>
                          </m:r>
                          <m:r>
                            <a:rPr lang="en-SG" sz="2800" b="0" i="1" smtClean="0">
                              <a:latin typeface="Cambria Math" panose="02040503050406030204" pitchFamily="18" charset="0"/>
                            </a:rPr>
                            <m:t>,</m:t>
                          </m:r>
                          <m:r>
                            <a:rPr lang="en-SG" sz="2800" b="0" i="1" smtClean="0">
                              <a:latin typeface="Cambria Math" panose="02040503050406030204" pitchFamily="18" charset="0"/>
                            </a:rPr>
                            <m:t>𝐷</m:t>
                          </m:r>
                          <m:r>
                            <a:rPr lang="en-SG" sz="2800" b="0" i="1" smtClean="0">
                              <a:latin typeface="Cambria Math" panose="02040503050406030204" pitchFamily="18" charset="0"/>
                            </a:rPr>
                            <m:t>,</m:t>
                          </m:r>
                          <m:r>
                            <a:rPr lang="en-SG" sz="2800" b="0" i="1" smtClean="0">
                              <a:latin typeface="Cambria Math" panose="02040503050406030204" pitchFamily="18" charset="0"/>
                            </a:rPr>
                            <m:t>𝑄</m:t>
                          </m:r>
                        </m:e>
                      </m:d>
                      <m:r>
                        <a:rPr lang="en-SG" sz="2800" b="0" i="1" smtClean="0">
                          <a:latin typeface="Cambria Math" panose="02040503050406030204" pitchFamily="18" charset="0"/>
                        </a:rPr>
                        <m:t>𝑚</m:t>
                      </m:r>
                    </m:oMath>
                  </m:oMathPara>
                </a14:m>
                <a:endParaRPr lang="en-SG" sz="2800" b="0" dirty="0"/>
              </a:p>
            </p:txBody>
          </p:sp>
        </mc:Choice>
        <mc:Fallback xmlns="">
          <p:sp>
            <p:nvSpPr>
              <p:cNvPr id="6" name="TextBox 5">
                <a:extLst>
                  <a:ext uri="{FF2B5EF4-FFF2-40B4-BE49-F238E27FC236}">
                    <a16:creationId xmlns:a16="http://schemas.microsoft.com/office/drawing/2014/main" id="{CC239429-FEF9-4775-B34E-C3DD9D93A649}"/>
                  </a:ext>
                </a:extLst>
              </p:cNvPr>
              <p:cNvSpPr txBox="1">
                <a:spLocks noRot="1" noChangeAspect="1" noMove="1" noResize="1" noEditPoints="1" noAdjustHandles="1" noChangeArrowheads="1" noChangeShapeType="1" noTextEdit="1"/>
              </p:cNvSpPr>
              <p:nvPr/>
            </p:nvSpPr>
            <p:spPr>
              <a:xfrm>
                <a:off x="3901969" y="2410479"/>
                <a:ext cx="4388061" cy="430887"/>
              </a:xfrm>
              <a:prstGeom prst="rect">
                <a:avLst/>
              </a:prstGeom>
              <a:blipFill>
                <a:blip r:embed="rId3"/>
                <a:stretch>
                  <a:fillRect/>
                </a:stretch>
              </a:blipFill>
            </p:spPr>
            <p:txBody>
              <a:bodyPr/>
              <a:lstStyle/>
              <a:p>
                <a:r>
                  <a:rPr lang="en-SG">
                    <a:noFill/>
                  </a:rPr>
                  <a:t> </a:t>
                </a:r>
              </a:p>
            </p:txBody>
          </p:sp>
        </mc:Fallback>
      </mc:AlternateContent>
      <p:sp>
        <p:nvSpPr>
          <p:cNvPr id="9" name="Rectangle 8">
            <a:extLst>
              <a:ext uri="{FF2B5EF4-FFF2-40B4-BE49-F238E27FC236}">
                <a16:creationId xmlns:a16="http://schemas.microsoft.com/office/drawing/2014/main" id="{F2194C71-67BE-485A-B5A1-86659F427C4C}"/>
              </a:ext>
            </a:extLst>
          </p:cNvPr>
          <p:cNvSpPr/>
          <p:nvPr/>
        </p:nvSpPr>
        <p:spPr>
          <a:xfrm>
            <a:off x="646111" y="3829486"/>
            <a:ext cx="6096000" cy="1285993"/>
          </a:xfrm>
          <a:prstGeom prst="rect">
            <a:avLst/>
          </a:prstGeom>
        </p:spPr>
        <p:txBody>
          <a:bodyPr>
            <a:spAutoFit/>
          </a:bodyPr>
          <a:lstStyle/>
          <a:p>
            <a:pPr marL="285750" indent="-285750">
              <a:lnSpc>
                <a:spcPct val="150000"/>
              </a:lnSpc>
              <a:buFont typeface="Arial" panose="020B0604020202020204" pitchFamily="34" charset="0"/>
              <a:buChar char="•"/>
            </a:pPr>
            <a:r>
              <a:rPr lang="en-US" b="1" dirty="0"/>
              <a:t>p</a:t>
            </a:r>
            <a:r>
              <a:rPr lang="en-US" dirty="0"/>
              <a:t>: Trend autoregression order.</a:t>
            </a:r>
          </a:p>
          <a:p>
            <a:pPr marL="285750" indent="-285750">
              <a:lnSpc>
                <a:spcPct val="150000"/>
              </a:lnSpc>
              <a:buFont typeface="Arial" panose="020B0604020202020204" pitchFamily="34" charset="0"/>
              <a:buChar char="•"/>
            </a:pPr>
            <a:r>
              <a:rPr lang="en-US" b="1" dirty="0"/>
              <a:t>d</a:t>
            </a:r>
            <a:r>
              <a:rPr lang="en-US" dirty="0"/>
              <a:t>: Trend difference order.</a:t>
            </a:r>
          </a:p>
          <a:p>
            <a:pPr marL="285750" indent="-285750">
              <a:lnSpc>
                <a:spcPct val="150000"/>
              </a:lnSpc>
              <a:buFont typeface="Arial" panose="020B0604020202020204" pitchFamily="34" charset="0"/>
              <a:buChar char="•"/>
            </a:pPr>
            <a:r>
              <a:rPr lang="en-US" b="1" dirty="0"/>
              <a:t>q</a:t>
            </a:r>
            <a:r>
              <a:rPr lang="en-US" dirty="0"/>
              <a:t>: Trend moving average order.</a:t>
            </a:r>
          </a:p>
        </p:txBody>
      </p:sp>
      <p:sp>
        <p:nvSpPr>
          <p:cNvPr id="10" name="Rectangle 9">
            <a:extLst>
              <a:ext uri="{FF2B5EF4-FFF2-40B4-BE49-F238E27FC236}">
                <a16:creationId xmlns:a16="http://schemas.microsoft.com/office/drawing/2014/main" id="{0BE56404-288A-4F43-A757-C9C124C22D42}"/>
              </a:ext>
            </a:extLst>
          </p:cNvPr>
          <p:cNvSpPr/>
          <p:nvPr/>
        </p:nvSpPr>
        <p:spPr>
          <a:xfrm>
            <a:off x="6095999" y="3829486"/>
            <a:ext cx="6096000" cy="2117183"/>
          </a:xfrm>
          <a:prstGeom prst="rect">
            <a:avLst/>
          </a:prstGeom>
        </p:spPr>
        <p:txBody>
          <a:bodyPr>
            <a:spAutoFit/>
          </a:bodyPr>
          <a:lstStyle/>
          <a:p>
            <a:pPr marL="285750" indent="-285750">
              <a:lnSpc>
                <a:spcPct val="150000"/>
              </a:lnSpc>
              <a:buFont typeface="Arial" panose="020B0604020202020204" pitchFamily="34" charset="0"/>
              <a:buChar char="•"/>
            </a:pPr>
            <a:r>
              <a:rPr lang="en-US" b="1" dirty="0"/>
              <a:t>P</a:t>
            </a:r>
            <a:r>
              <a:rPr lang="en-US" dirty="0"/>
              <a:t>: Seasonal autoregressive order.</a:t>
            </a:r>
          </a:p>
          <a:p>
            <a:pPr marL="285750" indent="-285750">
              <a:lnSpc>
                <a:spcPct val="150000"/>
              </a:lnSpc>
              <a:buFont typeface="Arial" panose="020B0604020202020204" pitchFamily="34" charset="0"/>
              <a:buChar char="•"/>
            </a:pPr>
            <a:r>
              <a:rPr lang="en-US" b="1" dirty="0"/>
              <a:t>D</a:t>
            </a:r>
            <a:r>
              <a:rPr lang="en-US" dirty="0"/>
              <a:t>: Seasonal difference order.</a:t>
            </a:r>
          </a:p>
          <a:p>
            <a:pPr marL="285750" indent="-285750">
              <a:lnSpc>
                <a:spcPct val="150000"/>
              </a:lnSpc>
              <a:buFont typeface="Arial" panose="020B0604020202020204" pitchFamily="34" charset="0"/>
              <a:buChar char="•"/>
            </a:pPr>
            <a:r>
              <a:rPr lang="en-US" b="1" dirty="0"/>
              <a:t>Q</a:t>
            </a:r>
            <a:r>
              <a:rPr lang="en-US" dirty="0"/>
              <a:t>: Seasonal moving average order.</a:t>
            </a:r>
          </a:p>
          <a:p>
            <a:pPr marL="285750" indent="-285750">
              <a:lnSpc>
                <a:spcPct val="150000"/>
              </a:lnSpc>
              <a:buFont typeface="Arial" panose="020B0604020202020204" pitchFamily="34" charset="0"/>
              <a:buChar char="•"/>
            </a:pPr>
            <a:r>
              <a:rPr lang="en-US" b="1" dirty="0"/>
              <a:t>m</a:t>
            </a:r>
            <a:r>
              <a:rPr lang="en-US" dirty="0"/>
              <a:t>: The number of time steps for a single seasonal period.</a:t>
            </a:r>
          </a:p>
        </p:txBody>
      </p:sp>
    </p:spTree>
    <p:extLst>
      <p:ext uri="{BB962C8B-B14F-4D97-AF65-F5344CB8AC3E}">
        <p14:creationId xmlns:p14="http://schemas.microsoft.com/office/powerpoint/2010/main" val="244884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4CE76-3426-43B1-8801-6646FC806F91}"/>
              </a:ext>
            </a:extLst>
          </p:cNvPr>
          <p:cNvSpPr>
            <a:spLocks noGrp="1"/>
          </p:cNvSpPr>
          <p:nvPr>
            <p:ph type="title"/>
          </p:nvPr>
        </p:nvSpPr>
        <p:spPr/>
        <p:txBody>
          <a:bodyPr/>
          <a:lstStyle/>
          <a:p>
            <a:r>
              <a:rPr lang="en-SG" dirty="0"/>
              <a:t>Other statistical models</a:t>
            </a:r>
          </a:p>
        </p:txBody>
      </p:sp>
      <p:sp>
        <p:nvSpPr>
          <p:cNvPr id="3" name="Content Placeholder 2">
            <a:extLst>
              <a:ext uri="{FF2B5EF4-FFF2-40B4-BE49-F238E27FC236}">
                <a16:creationId xmlns:a16="http://schemas.microsoft.com/office/drawing/2014/main" id="{850F7984-4716-49EC-AD72-51103A9F8EA7}"/>
              </a:ext>
            </a:extLst>
          </p:cNvPr>
          <p:cNvSpPr>
            <a:spLocks noGrp="1"/>
          </p:cNvSpPr>
          <p:nvPr>
            <p:ph idx="1"/>
          </p:nvPr>
        </p:nvSpPr>
        <p:spPr/>
        <p:txBody>
          <a:bodyPr/>
          <a:lstStyle/>
          <a:p>
            <a:r>
              <a:rPr lang="en-SG" dirty="0"/>
              <a:t>Holt Winter’s Exponential Smoothing </a:t>
            </a:r>
          </a:p>
          <a:p>
            <a:r>
              <a:rPr lang="en-SG" dirty="0"/>
              <a:t>Seasonal Naive</a:t>
            </a:r>
          </a:p>
        </p:txBody>
      </p:sp>
    </p:spTree>
    <p:extLst>
      <p:ext uri="{BB962C8B-B14F-4D97-AF65-F5344CB8AC3E}">
        <p14:creationId xmlns:p14="http://schemas.microsoft.com/office/powerpoint/2010/main" val="3221210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F1CA-CBE3-4DD3-BC3B-1F291DE00A04}"/>
              </a:ext>
            </a:extLst>
          </p:cNvPr>
          <p:cNvSpPr>
            <a:spLocks noGrp="1"/>
          </p:cNvSpPr>
          <p:nvPr>
            <p:ph type="title"/>
          </p:nvPr>
        </p:nvSpPr>
        <p:spPr/>
        <p:txBody>
          <a:bodyPr/>
          <a:lstStyle/>
          <a:p>
            <a:r>
              <a:rPr lang="en-SG" dirty="0"/>
              <a:t>Prediction Methodology</a:t>
            </a:r>
          </a:p>
        </p:txBody>
      </p:sp>
      <p:pic>
        <p:nvPicPr>
          <p:cNvPr id="4" name="Content Placeholder 3">
            <a:extLst>
              <a:ext uri="{FF2B5EF4-FFF2-40B4-BE49-F238E27FC236}">
                <a16:creationId xmlns:a16="http://schemas.microsoft.com/office/drawing/2014/main" id="{EC77271A-0638-40BB-B64C-E8358BDA5678}"/>
              </a:ext>
            </a:extLst>
          </p:cNvPr>
          <p:cNvPicPr>
            <a:picLocks noGrp="1" noChangeAspect="1"/>
          </p:cNvPicPr>
          <p:nvPr>
            <p:ph idx="1"/>
          </p:nvPr>
        </p:nvPicPr>
        <p:blipFill rotWithShape="1">
          <a:blip r:embed="rId3"/>
          <a:srcRect l="16034" t="6416" r="16034" b="13049"/>
          <a:stretch/>
        </p:blipFill>
        <p:spPr bwMode="auto">
          <a:xfrm>
            <a:off x="2950077" y="1583406"/>
            <a:ext cx="6291845" cy="41957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070502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273C-1A9F-4C54-83CD-B25A6B877F12}"/>
              </a:ext>
            </a:extLst>
          </p:cNvPr>
          <p:cNvSpPr>
            <a:spLocks noGrp="1"/>
          </p:cNvSpPr>
          <p:nvPr>
            <p:ph type="title"/>
          </p:nvPr>
        </p:nvSpPr>
        <p:spPr/>
        <p:txBody>
          <a:bodyPr/>
          <a:lstStyle/>
          <a:p>
            <a:r>
              <a:rPr lang="en-SG" dirty="0"/>
              <a:t>Results</a:t>
            </a:r>
          </a:p>
        </p:txBody>
      </p:sp>
      <p:sp>
        <p:nvSpPr>
          <p:cNvPr id="3" name="Content Placeholder 2">
            <a:extLst>
              <a:ext uri="{FF2B5EF4-FFF2-40B4-BE49-F238E27FC236}">
                <a16:creationId xmlns:a16="http://schemas.microsoft.com/office/drawing/2014/main" id="{1B480CCF-F180-4D47-A626-1058FCFBEAB5}"/>
              </a:ext>
            </a:extLst>
          </p:cNvPr>
          <p:cNvSpPr>
            <a:spLocks noGrp="1"/>
          </p:cNvSpPr>
          <p:nvPr>
            <p:ph idx="1"/>
          </p:nvPr>
        </p:nvSpPr>
        <p:spPr/>
        <p:txBody>
          <a:bodyPr/>
          <a:lstStyle/>
          <a:p>
            <a:r>
              <a:rPr lang="en-SG" dirty="0"/>
              <a:t>1 day prediction</a:t>
            </a:r>
          </a:p>
          <a:p>
            <a:r>
              <a:rPr lang="en-SG" dirty="0"/>
              <a:t>10</a:t>
            </a:r>
            <a:r>
              <a:rPr lang="en-SG" baseline="30000" dirty="0"/>
              <a:t>th</a:t>
            </a:r>
            <a:r>
              <a:rPr lang="en-SG" dirty="0"/>
              <a:t> day prediction</a:t>
            </a:r>
          </a:p>
        </p:txBody>
      </p:sp>
    </p:spTree>
    <p:extLst>
      <p:ext uri="{BB962C8B-B14F-4D97-AF65-F5344CB8AC3E}">
        <p14:creationId xmlns:p14="http://schemas.microsoft.com/office/powerpoint/2010/main" val="322919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B068C-D69D-401A-BA15-98208A5F473A}"/>
              </a:ext>
            </a:extLst>
          </p:cNvPr>
          <p:cNvSpPr>
            <a:spLocks noGrp="1"/>
          </p:cNvSpPr>
          <p:nvPr>
            <p:ph type="title"/>
          </p:nvPr>
        </p:nvSpPr>
        <p:spPr/>
        <p:txBody>
          <a:bodyPr/>
          <a:lstStyle/>
          <a:p>
            <a:r>
              <a:rPr lang="en-SG" dirty="0"/>
              <a:t>Acknowledgement</a:t>
            </a:r>
          </a:p>
        </p:txBody>
      </p:sp>
      <p:sp>
        <p:nvSpPr>
          <p:cNvPr id="3" name="Content Placeholder 2">
            <a:extLst>
              <a:ext uri="{FF2B5EF4-FFF2-40B4-BE49-F238E27FC236}">
                <a16:creationId xmlns:a16="http://schemas.microsoft.com/office/drawing/2014/main" id="{8B2670DA-DFDA-462C-8A9C-F75A3220DDB8}"/>
              </a:ext>
            </a:extLst>
          </p:cNvPr>
          <p:cNvSpPr>
            <a:spLocks noGrp="1"/>
          </p:cNvSpPr>
          <p:nvPr>
            <p:ph idx="1"/>
          </p:nvPr>
        </p:nvSpPr>
        <p:spPr/>
        <p:txBody>
          <a:bodyPr/>
          <a:lstStyle/>
          <a:p>
            <a:r>
              <a:rPr lang="en-SG" dirty="0"/>
              <a:t>Supervisor: Asst. Prof. Cheng Long</a:t>
            </a:r>
          </a:p>
        </p:txBody>
      </p:sp>
    </p:spTree>
    <p:extLst>
      <p:ext uri="{BB962C8B-B14F-4D97-AF65-F5344CB8AC3E}">
        <p14:creationId xmlns:p14="http://schemas.microsoft.com/office/powerpoint/2010/main" val="3754332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775C-AC24-4089-ACEB-10591471D0E2}"/>
              </a:ext>
            </a:extLst>
          </p:cNvPr>
          <p:cNvSpPr>
            <a:spLocks noGrp="1"/>
          </p:cNvSpPr>
          <p:nvPr>
            <p:ph type="title"/>
          </p:nvPr>
        </p:nvSpPr>
        <p:spPr/>
        <p:txBody>
          <a:bodyPr/>
          <a:lstStyle/>
          <a:p>
            <a:r>
              <a:rPr lang="en-SG" dirty="0"/>
              <a:t>Result – 1 day accuracy</a:t>
            </a:r>
          </a:p>
        </p:txBody>
      </p:sp>
      <p:graphicFrame>
        <p:nvGraphicFramePr>
          <p:cNvPr id="15" name="Diagram 14">
            <a:extLst>
              <a:ext uri="{FF2B5EF4-FFF2-40B4-BE49-F238E27FC236}">
                <a16:creationId xmlns:a16="http://schemas.microsoft.com/office/drawing/2014/main" id="{2FE9916C-2EA4-4C9E-98D0-B3B08623446A}"/>
              </a:ext>
            </a:extLst>
          </p:cNvPr>
          <p:cNvGraphicFramePr/>
          <p:nvPr>
            <p:extLst>
              <p:ext uri="{D42A27DB-BD31-4B8C-83A1-F6EECF244321}">
                <p14:modId xmlns:p14="http://schemas.microsoft.com/office/powerpoint/2010/main" val="2325132204"/>
              </p:ext>
            </p:extLst>
          </p:nvPr>
        </p:nvGraphicFramePr>
        <p:xfrm>
          <a:off x="2032000" y="12644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descr="C:\Users\alvin\AppData\Local\Microsoft\Windows\INetCache\Content.MSO\713D9EE2.tmp">
            <a:extLst>
              <a:ext uri="{FF2B5EF4-FFF2-40B4-BE49-F238E27FC236}">
                <a16:creationId xmlns:a16="http://schemas.microsoft.com/office/drawing/2014/main" id="{F3F31A78-8721-4F1C-838E-F3CB404B4442}"/>
              </a:ext>
            </a:extLst>
          </p:cNvPr>
          <p:cNvPicPr>
            <a:picLocks noChangeAspect="1"/>
          </p:cNvPicPr>
          <p:nvPr/>
        </p:nvPicPr>
        <p:blipFill rotWithShape="1">
          <a:blip r:embed="rId8">
            <a:extLst>
              <a:ext uri="{28A0092B-C50C-407E-A947-70E740481C1C}">
                <a14:useLocalDpi xmlns:a14="http://schemas.microsoft.com/office/drawing/2010/main" val="0"/>
              </a:ext>
            </a:extLst>
          </a:blip>
          <a:srcRect b="2856"/>
          <a:stretch/>
        </p:blipFill>
        <p:spPr bwMode="auto">
          <a:xfrm>
            <a:off x="2279078" y="1438761"/>
            <a:ext cx="3332014" cy="2318834"/>
          </a:xfrm>
          <a:prstGeom prst="rect">
            <a:avLst/>
          </a:prstGeom>
          <a:noFill/>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1E4953B4-E484-4901-BE8C-90ECA8752A14}"/>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580910" y="1438761"/>
            <a:ext cx="3332013" cy="2350797"/>
          </a:xfrm>
          <a:prstGeom prst="rect">
            <a:avLst/>
          </a:prstGeom>
          <a:noFill/>
          <a:ln>
            <a:noFill/>
          </a:ln>
        </p:spPr>
      </p:pic>
      <p:pic>
        <p:nvPicPr>
          <p:cNvPr id="16" name="Picture 15" descr="C:\Users\alvin\AppData\Local\Microsoft\Windows\INetCache\Content.MSO\F21C21A9.tmp">
            <a:extLst>
              <a:ext uri="{FF2B5EF4-FFF2-40B4-BE49-F238E27FC236}">
                <a16:creationId xmlns:a16="http://schemas.microsoft.com/office/drawing/2014/main" id="{0F6769F8-20AA-490B-B5F4-CE05DE4F9F70}"/>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279078" y="4192423"/>
            <a:ext cx="3332014" cy="2344716"/>
          </a:xfrm>
          <a:prstGeom prst="rect">
            <a:avLst/>
          </a:prstGeom>
          <a:noFill/>
          <a:ln>
            <a:noFill/>
          </a:ln>
        </p:spPr>
      </p:pic>
      <p:pic>
        <p:nvPicPr>
          <p:cNvPr id="17" name="Picture 16" descr="C:\Users\alvin\AppData\Local\Microsoft\Windows\INetCache\Content.MSO\7CBC5A9F.tmp">
            <a:extLst>
              <a:ext uri="{FF2B5EF4-FFF2-40B4-BE49-F238E27FC236}">
                <a16:creationId xmlns:a16="http://schemas.microsoft.com/office/drawing/2014/main" id="{BC4002E3-0D40-4FC4-A693-D8F8D98D3AA6}"/>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580909" y="4192497"/>
            <a:ext cx="3332013" cy="2344641"/>
          </a:xfrm>
          <a:prstGeom prst="rect">
            <a:avLst/>
          </a:prstGeom>
          <a:noFill/>
          <a:ln>
            <a:noFill/>
          </a:ln>
        </p:spPr>
      </p:pic>
      <p:sp>
        <p:nvSpPr>
          <p:cNvPr id="18" name="TextBox 17">
            <a:extLst>
              <a:ext uri="{FF2B5EF4-FFF2-40B4-BE49-F238E27FC236}">
                <a16:creationId xmlns:a16="http://schemas.microsoft.com/office/drawing/2014/main" id="{46CF1672-EC04-4E96-9D1B-F9CDCB52A196}"/>
              </a:ext>
            </a:extLst>
          </p:cNvPr>
          <p:cNvSpPr txBox="1"/>
          <p:nvPr/>
        </p:nvSpPr>
        <p:spPr>
          <a:xfrm>
            <a:off x="3997648" y="3040658"/>
            <a:ext cx="1910053" cy="307777"/>
          </a:xfrm>
          <a:prstGeom prst="rect">
            <a:avLst/>
          </a:prstGeom>
          <a:noFill/>
        </p:spPr>
        <p:txBody>
          <a:bodyPr wrap="square" rtlCol="0">
            <a:spAutoFit/>
          </a:bodyPr>
          <a:lstStyle/>
          <a:p>
            <a:r>
              <a:rPr lang="en-SG" sz="1400" dirty="0">
                <a:solidFill>
                  <a:srgbClr val="FF0000"/>
                </a:solidFill>
              </a:rPr>
              <a:t>Neural Network</a:t>
            </a:r>
          </a:p>
        </p:txBody>
      </p:sp>
      <p:sp>
        <p:nvSpPr>
          <p:cNvPr id="19" name="TextBox 18">
            <a:extLst>
              <a:ext uri="{FF2B5EF4-FFF2-40B4-BE49-F238E27FC236}">
                <a16:creationId xmlns:a16="http://schemas.microsoft.com/office/drawing/2014/main" id="{03ED9480-77EA-48E5-B997-53043A0E1384}"/>
              </a:ext>
            </a:extLst>
          </p:cNvPr>
          <p:cNvSpPr txBox="1"/>
          <p:nvPr/>
        </p:nvSpPr>
        <p:spPr>
          <a:xfrm>
            <a:off x="8373485" y="3040658"/>
            <a:ext cx="1910053" cy="307777"/>
          </a:xfrm>
          <a:prstGeom prst="rect">
            <a:avLst/>
          </a:prstGeom>
          <a:noFill/>
        </p:spPr>
        <p:txBody>
          <a:bodyPr wrap="square" rtlCol="0">
            <a:spAutoFit/>
          </a:bodyPr>
          <a:lstStyle/>
          <a:p>
            <a:pPr algn="ctr"/>
            <a:r>
              <a:rPr lang="en-SG" sz="1400" dirty="0">
                <a:solidFill>
                  <a:srgbClr val="FF0000"/>
                </a:solidFill>
              </a:rPr>
              <a:t>SARIMA</a:t>
            </a:r>
          </a:p>
        </p:txBody>
      </p:sp>
      <p:sp>
        <p:nvSpPr>
          <p:cNvPr id="20" name="TextBox 19">
            <a:extLst>
              <a:ext uri="{FF2B5EF4-FFF2-40B4-BE49-F238E27FC236}">
                <a16:creationId xmlns:a16="http://schemas.microsoft.com/office/drawing/2014/main" id="{34C1CBA8-1DD0-443E-A263-07BD82CE8BCC}"/>
              </a:ext>
            </a:extLst>
          </p:cNvPr>
          <p:cNvSpPr txBox="1"/>
          <p:nvPr/>
        </p:nvSpPr>
        <p:spPr>
          <a:xfrm>
            <a:off x="4381012" y="5702548"/>
            <a:ext cx="1143326" cy="369332"/>
          </a:xfrm>
          <a:prstGeom prst="rect">
            <a:avLst/>
          </a:prstGeom>
          <a:noFill/>
        </p:spPr>
        <p:txBody>
          <a:bodyPr wrap="square" rtlCol="0">
            <a:spAutoFit/>
          </a:bodyPr>
          <a:lstStyle/>
          <a:p>
            <a:r>
              <a:rPr lang="en-SG" sz="900" dirty="0">
                <a:solidFill>
                  <a:srgbClr val="FF0000"/>
                </a:solidFill>
              </a:rPr>
              <a:t>Holt-Winters seasonal method </a:t>
            </a:r>
          </a:p>
        </p:txBody>
      </p:sp>
      <p:sp>
        <p:nvSpPr>
          <p:cNvPr id="21" name="TextBox 20">
            <a:extLst>
              <a:ext uri="{FF2B5EF4-FFF2-40B4-BE49-F238E27FC236}">
                <a16:creationId xmlns:a16="http://schemas.microsoft.com/office/drawing/2014/main" id="{BD86EA58-7871-4D01-852B-6DA99173D9A1}"/>
              </a:ext>
            </a:extLst>
          </p:cNvPr>
          <p:cNvSpPr txBox="1"/>
          <p:nvPr/>
        </p:nvSpPr>
        <p:spPr>
          <a:xfrm>
            <a:off x="8373485" y="5733325"/>
            <a:ext cx="1910053" cy="307777"/>
          </a:xfrm>
          <a:prstGeom prst="rect">
            <a:avLst/>
          </a:prstGeom>
          <a:noFill/>
        </p:spPr>
        <p:txBody>
          <a:bodyPr wrap="square" rtlCol="0">
            <a:spAutoFit/>
          </a:bodyPr>
          <a:lstStyle/>
          <a:p>
            <a:r>
              <a:rPr lang="en-SG" sz="1400" dirty="0">
                <a:solidFill>
                  <a:srgbClr val="FF0000"/>
                </a:solidFill>
              </a:rPr>
              <a:t>Seasonal Naive</a:t>
            </a:r>
          </a:p>
        </p:txBody>
      </p:sp>
    </p:spTree>
    <p:extLst>
      <p:ext uri="{BB962C8B-B14F-4D97-AF65-F5344CB8AC3E}">
        <p14:creationId xmlns:p14="http://schemas.microsoft.com/office/powerpoint/2010/main" val="925867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775C-AC24-4089-ACEB-10591471D0E2}"/>
              </a:ext>
            </a:extLst>
          </p:cNvPr>
          <p:cNvSpPr>
            <a:spLocks noGrp="1"/>
          </p:cNvSpPr>
          <p:nvPr>
            <p:ph type="title"/>
          </p:nvPr>
        </p:nvSpPr>
        <p:spPr/>
        <p:txBody>
          <a:bodyPr/>
          <a:lstStyle/>
          <a:p>
            <a:r>
              <a:rPr lang="en-SG" dirty="0"/>
              <a:t>Result – 10 days accuracy</a:t>
            </a:r>
          </a:p>
        </p:txBody>
      </p:sp>
      <p:graphicFrame>
        <p:nvGraphicFramePr>
          <p:cNvPr id="15" name="Diagram 14">
            <a:extLst>
              <a:ext uri="{FF2B5EF4-FFF2-40B4-BE49-F238E27FC236}">
                <a16:creationId xmlns:a16="http://schemas.microsoft.com/office/drawing/2014/main" id="{2FE9916C-2EA4-4C9E-98D0-B3B08623446A}"/>
              </a:ext>
            </a:extLst>
          </p:cNvPr>
          <p:cNvGraphicFramePr/>
          <p:nvPr/>
        </p:nvGraphicFramePr>
        <p:xfrm>
          <a:off x="2032000" y="12644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34C1CBA8-1DD0-443E-A263-07BD82CE8BCC}"/>
              </a:ext>
            </a:extLst>
          </p:cNvPr>
          <p:cNvSpPr txBox="1"/>
          <p:nvPr/>
        </p:nvSpPr>
        <p:spPr>
          <a:xfrm>
            <a:off x="4251760" y="6068876"/>
            <a:ext cx="1910053" cy="430887"/>
          </a:xfrm>
          <a:prstGeom prst="rect">
            <a:avLst/>
          </a:prstGeom>
          <a:noFill/>
        </p:spPr>
        <p:txBody>
          <a:bodyPr wrap="square" rtlCol="0">
            <a:spAutoFit/>
          </a:bodyPr>
          <a:lstStyle/>
          <a:p>
            <a:r>
              <a:rPr lang="en-SG" sz="1100" dirty="0">
                <a:solidFill>
                  <a:srgbClr val="FF0000"/>
                </a:solidFill>
              </a:rPr>
              <a:t>Holt-Winters seasonal method </a:t>
            </a:r>
          </a:p>
        </p:txBody>
      </p:sp>
      <p:sp>
        <p:nvSpPr>
          <p:cNvPr id="21" name="TextBox 20">
            <a:extLst>
              <a:ext uri="{FF2B5EF4-FFF2-40B4-BE49-F238E27FC236}">
                <a16:creationId xmlns:a16="http://schemas.microsoft.com/office/drawing/2014/main" id="{BD86EA58-7871-4D01-852B-6DA99173D9A1}"/>
              </a:ext>
            </a:extLst>
          </p:cNvPr>
          <p:cNvSpPr txBox="1"/>
          <p:nvPr/>
        </p:nvSpPr>
        <p:spPr>
          <a:xfrm>
            <a:off x="8490092" y="6115042"/>
            <a:ext cx="1910053" cy="338554"/>
          </a:xfrm>
          <a:prstGeom prst="rect">
            <a:avLst/>
          </a:prstGeom>
          <a:noFill/>
        </p:spPr>
        <p:txBody>
          <a:bodyPr wrap="square" rtlCol="0">
            <a:spAutoFit/>
          </a:bodyPr>
          <a:lstStyle/>
          <a:p>
            <a:r>
              <a:rPr lang="en-SG" sz="1600" dirty="0">
                <a:solidFill>
                  <a:srgbClr val="FF0000"/>
                </a:solidFill>
              </a:rPr>
              <a:t>Seasonal Naive</a:t>
            </a:r>
          </a:p>
        </p:txBody>
      </p:sp>
      <p:pic>
        <p:nvPicPr>
          <p:cNvPr id="12" name="Picture 11" descr="C:\Users\alvin\AppData\Local\Microsoft\Windows\INetCache\Content.MSO\89AD42A6.tmp">
            <a:extLst>
              <a:ext uri="{FF2B5EF4-FFF2-40B4-BE49-F238E27FC236}">
                <a16:creationId xmlns:a16="http://schemas.microsoft.com/office/drawing/2014/main" id="{F41B8AF8-1FF2-4F39-9BE2-EB75CD2676F1}"/>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416129" y="1458860"/>
            <a:ext cx="3022221" cy="2306333"/>
          </a:xfrm>
          <a:prstGeom prst="rect">
            <a:avLst/>
          </a:prstGeom>
          <a:noFill/>
          <a:ln>
            <a:noFill/>
          </a:ln>
        </p:spPr>
      </p:pic>
      <p:sp>
        <p:nvSpPr>
          <p:cNvPr id="23" name="TextBox 22">
            <a:extLst>
              <a:ext uri="{FF2B5EF4-FFF2-40B4-BE49-F238E27FC236}">
                <a16:creationId xmlns:a16="http://schemas.microsoft.com/office/drawing/2014/main" id="{85BA9808-2FC7-42CF-AF95-F8D15F47CB01}"/>
              </a:ext>
            </a:extLst>
          </p:cNvPr>
          <p:cNvSpPr txBox="1"/>
          <p:nvPr/>
        </p:nvSpPr>
        <p:spPr>
          <a:xfrm>
            <a:off x="4251760" y="3429000"/>
            <a:ext cx="1910053" cy="338554"/>
          </a:xfrm>
          <a:prstGeom prst="rect">
            <a:avLst/>
          </a:prstGeom>
          <a:noFill/>
        </p:spPr>
        <p:txBody>
          <a:bodyPr wrap="square" rtlCol="0">
            <a:spAutoFit/>
          </a:bodyPr>
          <a:lstStyle/>
          <a:p>
            <a:r>
              <a:rPr lang="en-SG" sz="1600" dirty="0">
                <a:solidFill>
                  <a:srgbClr val="FF0000"/>
                </a:solidFill>
              </a:rPr>
              <a:t>Neural Network</a:t>
            </a:r>
          </a:p>
        </p:txBody>
      </p:sp>
      <p:pic>
        <p:nvPicPr>
          <p:cNvPr id="24" name="Picture 23" descr="C:\Users\alvin\AppData\Local\Microsoft\Windows\INetCache\Content.MSO\CEA040BE.tmp">
            <a:extLst>
              <a:ext uri="{FF2B5EF4-FFF2-40B4-BE49-F238E27FC236}">
                <a16:creationId xmlns:a16="http://schemas.microsoft.com/office/drawing/2014/main" id="{D67C855A-EC75-4E83-8093-34CA30D39733}"/>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553077" y="1458860"/>
            <a:ext cx="3232134" cy="2375611"/>
          </a:xfrm>
          <a:prstGeom prst="rect">
            <a:avLst/>
          </a:prstGeom>
          <a:noFill/>
          <a:ln>
            <a:noFill/>
          </a:ln>
        </p:spPr>
      </p:pic>
      <p:sp>
        <p:nvSpPr>
          <p:cNvPr id="25" name="TextBox 24">
            <a:extLst>
              <a:ext uri="{FF2B5EF4-FFF2-40B4-BE49-F238E27FC236}">
                <a16:creationId xmlns:a16="http://schemas.microsoft.com/office/drawing/2014/main" id="{915A2A2E-F257-46BE-B812-D4B87F6F3095}"/>
              </a:ext>
            </a:extLst>
          </p:cNvPr>
          <p:cNvSpPr txBox="1"/>
          <p:nvPr/>
        </p:nvSpPr>
        <p:spPr>
          <a:xfrm>
            <a:off x="8730238" y="3413611"/>
            <a:ext cx="1910053" cy="338554"/>
          </a:xfrm>
          <a:prstGeom prst="rect">
            <a:avLst/>
          </a:prstGeom>
          <a:noFill/>
        </p:spPr>
        <p:txBody>
          <a:bodyPr wrap="square" rtlCol="0">
            <a:spAutoFit/>
          </a:bodyPr>
          <a:lstStyle/>
          <a:p>
            <a:pPr algn="ctr"/>
            <a:r>
              <a:rPr lang="en-SG" sz="1600" dirty="0">
                <a:solidFill>
                  <a:srgbClr val="FF0000"/>
                </a:solidFill>
              </a:rPr>
              <a:t>SARIMA</a:t>
            </a:r>
          </a:p>
        </p:txBody>
      </p:sp>
      <p:pic>
        <p:nvPicPr>
          <p:cNvPr id="3" name="Picture 2">
            <a:extLst>
              <a:ext uri="{FF2B5EF4-FFF2-40B4-BE49-F238E27FC236}">
                <a16:creationId xmlns:a16="http://schemas.microsoft.com/office/drawing/2014/main" id="{2FCC70BC-E422-4B32-9B3C-C0CC97041CCA}"/>
              </a:ext>
            </a:extLst>
          </p:cNvPr>
          <p:cNvPicPr>
            <a:picLocks noChangeAspect="1"/>
          </p:cNvPicPr>
          <p:nvPr/>
        </p:nvPicPr>
        <p:blipFill>
          <a:blip r:embed="rId10"/>
          <a:stretch>
            <a:fillRect/>
          </a:stretch>
        </p:blipFill>
        <p:spPr>
          <a:xfrm>
            <a:off x="3860496" y="3598277"/>
            <a:ext cx="291505" cy="114520"/>
          </a:xfrm>
          <a:prstGeom prst="rect">
            <a:avLst/>
          </a:prstGeom>
        </p:spPr>
      </p:pic>
      <p:pic>
        <p:nvPicPr>
          <p:cNvPr id="26" name="Picture 25" descr="C:\Users\alvin\AppData\Local\Microsoft\Windows\INetCache\Content.MSO\FCC1FC0F.tmp">
            <a:extLst>
              <a:ext uri="{FF2B5EF4-FFF2-40B4-BE49-F238E27FC236}">
                <a16:creationId xmlns:a16="http://schemas.microsoft.com/office/drawing/2014/main" id="{525AF65C-1B5C-432A-A11D-EC8584197626}"/>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416129" y="4230252"/>
            <a:ext cx="3022221" cy="2221386"/>
          </a:xfrm>
          <a:prstGeom prst="rect">
            <a:avLst/>
          </a:prstGeom>
          <a:noFill/>
          <a:ln>
            <a:noFill/>
          </a:ln>
        </p:spPr>
      </p:pic>
      <p:pic>
        <p:nvPicPr>
          <p:cNvPr id="27" name="Picture 26" descr="C:\Users\alvin\AppData\Local\Microsoft\Windows\INetCache\Content.MSO\F062FF5.tmp">
            <a:extLst>
              <a:ext uri="{FF2B5EF4-FFF2-40B4-BE49-F238E27FC236}">
                <a16:creationId xmlns:a16="http://schemas.microsoft.com/office/drawing/2014/main" id="{641DB259-FD0E-4FA3-A0A3-558B18728AC4}"/>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553077" y="4230958"/>
            <a:ext cx="3022221" cy="2220680"/>
          </a:xfrm>
          <a:prstGeom prst="rect">
            <a:avLst/>
          </a:prstGeom>
          <a:noFill/>
          <a:ln>
            <a:noFill/>
          </a:ln>
        </p:spPr>
      </p:pic>
    </p:spTree>
    <p:extLst>
      <p:ext uri="{BB962C8B-B14F-4D97-AF65-F5344CB8AC3E}">
        <p14:creationId xmlns:p14="http://schemas.microsoft.com/office/powerpoint/2010/main" val="4051506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775C-AC24-4089-ACEB-10591471D0E2}"/>
              </a:ext>
            </a:extLst>
          </p:cNvPr>
          <p:cNvSpPr>
            <a:spLocks noGrp="1"/>
          </p:cNvSpPr>
          <p:nvPr>
            <p:ph type="title"/>
          </p:nvPr>
        </p:nvSpPr>
        <p:spPr/>
        <p:txBody>
          <a:bodyPr/>
          <a:lstStyle/>
          <a:p>
            <a:r>
              <a:rPr lang="en-SG" dirty="0"/>
              <a:t>Result – 10</a:t>
            </a:r>
            <a:r>
              <a:rPr lang="en-SG" baseline="30000" dirty="0"/>
              <a:t>th</a:t>
            </a:r>
            <a:r>
              <a:rPr lang="en-SG" dirty="0"/>
              <a:t> day accuracy</a:t>
            </a:r>
          </a:p>
        </p:txBody>
      </p:sp>
      <p:graphicFrame>
        <p:nvGraphicFramePr>
          <p:cNvPr id="15" name="Diagram 14">
            <a:extLst>
              <a:ext uri="{FF2B5EF4-FFF2-40B4-BE49-F238E27FC236}">
                <a16:creationId xmlns:a16="http://schemas.microsoft.com/office/drawing/2014/main" id="{2FE9916C-2EA4-4C9E-98D0-B3B08623446A}"/>
              </a:ext>
            </a:extLst>
          </p:cNvPr>
          <p:cNvGraphicFramePr/>
          <p:nvPr/>
        </p:nvGraphicFramePr>
        <p:xfrm>
          <a:off x="2032000" y="12644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34C1CBA8-1DD0-443E-A263-07BD82CE8BCC}"/>
              </a:ext>
            </a:extLst>
          </p:cNvPr>
          <p:cNvSpPr txBox="1"/>
          <p:nvPr/>
        </p:nvSpPr>
        <p:spPr>
          <a:xfrm>
            <a:off x="4641769" y="6141810"/>
            <a:ext cx="1317217" cy="430887"/>
          </a:xfrm>
          <a:prstGeom prst="rect">
            <a:avLst/>
          </a:prstGeom>
          <a:noFill/>
        </p:spPr>
        <p:txBody>
          <a:bodyPr wrap="square" rtlCol="0">
            <a:spAutoFit/>
          </a:bodyPr>
          <a:lstStyle/>
          <a:p>
            <a:r>
              <a:rPr lang="en-SG" sz="1050" dirty="0">
                <a:solidFill>
                  <a:srgbClr val="FF0000"/>
                </a:solidFill>
              </a:rPr>
              <a:t>Holt-Winters seasonal method </a:t>
            </a:r>
          </a:p>
        </p:txBody>
      </p:sp>
      <p:sp>
        <p:nvSpPr>
          <p:cNvPr id="21" name="TextBox 20">
            <a:extLst>
              <a:ext uri="{FF2B5EF4-FFF2-40B4-BE49-F238E27FC236}">
                <a16:creationId xmlns:a16="http://schemas.microsoft.com/office/drawing/2014/main" id="{BD86EA58-7871-4D01-852B-6DA99173D9A1}"/>
              </a:ext>
            </a:extLst>
          </p:cNvPr>
          <p:cNvSpPr txBox="1"/>
          <p:nvPr/>
        </p:nvSpPr>
        <p:spPr>
          <a:xfrm>
            <a:off x="8616192" y="6203366"/>
            <a:ext cx="1910053" cy="307777"/>
          </a:xfrm>
          <a:prstGeom prst="rect">
            <a:avLst/>
          </a:prstGeom>
          <a:noFill/>
        </p:spPr>
        <p:txBody>
          <a:bodyPr wrap="square" rtlCol="0">
            <a:spAutoFit/>
          </a:bodyPr>
          <a:lstStyle/>
          <a:p>
            <a:r>
              <a:rPr lang="en-SG" sz="1400" dirty="0">
                <a:solidFill>
                  <a:srgbClr val="FF0000"/>
                </a:solidFill>
              </a:rPr>
              <a:t>Seasonal Naive</a:t>
            </a:r>
          </a:p>
        </p:txBody>
      </p:sp>
      <p:sp>
        <p:nvSpPr>
          <p:cNvPr id="23" name="TextBox 22">
            <a:extLst>
              <a:ext uri="{FF2B5EF4-FFF2-40B4-BE49-F238E27FC236}">
                <a16:creationId xmlns:a16="http://schemas.microsoft.com/office/drawing/2014/main" id="{85BA9808-2FC7-42CF-AF95-F8D15F47CB01}"/>
              </a:ext>
            </a:extLst>
          </p:cNvPr>
          <p:cNvSpPr txBox="1"/>
          <p:nvPr/>
        </p:nvSpPr>
        <p:spPr>
          <a:xfrm>
            <a:off x="4345352" y="3477102"/>
            <a:ext cx="1910053" cy="307777"/>
          </a:xfrm>
          <a:prstGeom prst="rect">
            <a:avLst/>
          </a:prstGeom>
          <a:noFill/>
        </p:spPr>
        <p:txBody>
          <a:bodyPr wrap="square" rtlCol="0">
            <a:spAutoFit/>
          </a:bodyPr>
          <a:lstStyle/>
          <a:p>
            <a:r>
              <a:rPr lang="en-SG" sz="1400" dirty="0">
                <a:solidFill>
                  <a:srgbClr val="FF0000"/>
                </a:solidFill>
              </a:rPr>
              <a:t>Neural Network</a:t>
            </a:r>
          </a:p>
        </p:txBody>
      </p:sp>
      <p:sp>
        <p:nvSpPr>
          <p:cNvPr id="25" name="TextBox 24">
            <a:extLst>
              <a:ext uri="{FF2B5EF4-FFF2-40B4-BE49-F238E27FC236}">
                <a16:creationId xmlns:a16="http://schemas.microsoft.com/office/drawing/2014/main" id="{915A2A2E-F257-46BE-B812-D4B87F6F3095}"/>
              </a:ext>
            </a:extLst>
          </p:cNvPr>
          <p:cNvSpPr txBox="1"/>
          <p:nvPr/>
        </p:nvSpPr>
        <p:spPr>
          <a:xfrm>
            <a:off x="8711406" y="3494548"/>
            <a:ext cx="1910053" cy="307777"/>
          </a:xfrm>
          <a:prstGeom prst="rect">
            <a:avLst/>
          </a:prstGeom>
          <a:noFill/>
        </p:spPr>
        <p:txBody>
          <a:bodyPr wrap="square" rtlCol="0">
            <a:spAutoFit/>
          </a:bodyPr>
          <a:lstStyle/>
          <a:p>
            <a:pPr algn="ctr"/>
            <a:r>
              <a:rPr lang="en-SG" sz="1400" dirty="0">
                <a:solidFill>
                  <a:srgbClr val="FF0000"/>
                </a:solidFill>
              </a:rPr>
              <a:t>SARIMA</a:t>
            </a:r>
          </a:p>
        </p:txBody>
      </p:sp>
      <p:pic>
        <p:nvPicPr>
          <p:cNvPr id="13" name="Picture 12" descr="C:\Users\alvin\AppData\Local\Microsoft\Windows\INetCache\Content.MSO\A5BE0DA4.tmp">
            <a:extLst>
              <a:ext uri="{FF2B5EF4-FFF2-40B4-BE49-F238E27FC236}">
                <a16:creationId xmlns:a16="http://schemas.microsoft.com/office/drawing/2014/main" id="{B66F7AD8-7E9E-4438-BF26-4B982482FA7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218740" y="1511328"/>
            <a:ext cx="3276269" cy="2307338"/>
          </a:xfrm>
          <a:prstGeom prst="rect">
            <a:avLst/>
          </a:prstGeom>
          <a:noFill/>
          <a:ln>
            <a:noFill/>
          </a:ln>
        </p:spPr>
      </p:pic>
      <p:pic>
        <p:nvPicPr>
          <p:cNvPr id="14" name="Picture 13" descr="C:\Users\alvin\AppData\Local\Microsoft\Windows\INetCache\Content.MSO\17968454.tmp">
            <a:extLst>
              <a:ext uri="{FF2B5EF4-FFF2-40B4-BE49-F238E27FC236}">
                <a16:creationId xmlns:a16="http://schemas.microsoft.com/office/drawing/2014/main" id="{1172F7BF-6134-4CF4-8450-45A98456ED7E}"/>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666933" y="1527668"/>
            <a:ext cx="3055799" cy="2274657"/>
          </a:xfrm>
          <a:prstGeom prst="rect">
            <a:avLst/>
          </a:prstGeom>
          <a:noFill/>
          <a:ln>
            <a:noFill/>
          </a:ln>
        </p:spPr>
      </p:pic>
      <p:pic>
        <p:nvPicPr>
          <p:cNvPr id="16" name="Picture 15" descr="C:\Users\alvin\AppData\Local\Microsoft\Windows\INetCache\Content.MSO\262F0A11.tmp">
            <a:extLst>
              <a:ext uri="{FF2B5EF4-FFF2-40B4-BE49-F238E27FC236}">
                <a16:creationId xmlns:a16="http://schemas.microsoft.com/office/drawing/2014/main" id="{86925453-060F-4310-A746-2E263E858F59}"/>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218740" y="4190754"/>
            <a:ext cx="3276269" cy="2305103"/>
          </a:xfrm>
          <a:prstGeom prst="rect">
            <a:avLst/>
          </a:prstGeom>
          <a:noFill/>
          <a:ln>
            <a:noFill/>
          </a:ln>
        </p:spPr>
      </p:pic>
      <p:pic>
        <p:nvPicPr>
          <p:cNvPr id="17" name="Picture 16" descr="C:\Users\alvin\AppData\Local\Microsoft\Windows\INetCache\Content.MSO\D77D2747.tmp">
            <a:extLst>
              <a:ext uri="{FF2B5EF4-FFF2-40B4-BE49-F238E27FC236}">
                <a16:creationId xmlns:a16="http://schemas.microsoft.com/office/drawing/2014/main" id="{0E6B87E0-7378-4BB6-9D0B-EEF1DCF0C728}"/>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528058" y="4254289"/>
            <a:ext cx="3194674" cy="2247695"/>
          </a:xfrm>
          <a:prstGeom prst="rect">
            <a:avLst/>
          </a:prstGeom>
          <a:noFill/>
          <a:ln>
            <a:noFill/>
          </a:ln>
        </p:spPr>
      </p:pic>
    </p:spTree>
    <p:extLst>
      <p:ext uri="{BB962C8B-B14F-4D97-AF65-F5344CB8AC3E}">
        <p14:creationId xmlns:p14="http://schemas.microsoft.com/office/powerpoint/2010/main" val="1433011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8F83-3929-426F-808C-888BED9915C3}"/>
              </a:ext>
            </a:extLst>
          </p:cNvPr>
          <p:cNvSpPr>
            <a:spLocks noGrp="1"/>
          </p:cNvSpPr>
          <p:nvPr>
            <p:ph type="title"/>
          </p:nvPr>
        </p:nvSpPr>
        <p:spPr/>
        <p:txBody>
          <a:bodyPr/>
          <a:lstStyle/>
          <a:p>
            <a:r>
              <a:rPr lang="en-SG" dirty="0"/>
              <a:t>Results – Error Metrics</a:t>
            </a:r>
          </a:p>
        </p:txBody>
      </p:sp>
      <p:graphicFrame>
        <p:nvGraphicFramePr>
          <p:cNvPr id="5" name="Content Placeholder 4">
            <a:extLst>
              <a:ext uri="{FF2B5EF4-FFF2-40B4-BE49-F238E27FC236}">
                <a16:creationId xmlns:a16="http://schemas.microsoft.com/office/drawing/2014/main" id="{F1775684-3D65-40BC-9C82-9C4345EBC134}"/>
              </a:ext>
            </a:extLst>
          </p:cNvPr>
          <p:cNvGraphicFramePr>
            <a:graphicFrameLocks noGrp="1"/>
          </p:cNvGraphicFramePr>
          <p:nvPr>
            <p:ph idx="1"/>
            <p:extLst>
              <p:ext uri="{D42A27DB-BD31-4B8C-83A1-F6EECF244321}">
                <p14:modId xmlns:p14="http://schemas.microsoft.com/office/powerpoint/2010/main" val="2194988503"/>
              </p:ext>
            </p:extLst>
          </p:nvPr>
        </p:nvGraphicFramePr>
        <p:xfrm>
          <a:off x="646111" y="1445990"/>
          <a:ext cx="5327969" cy="2568131"/>
        </p:xfrm>
        <a:graphic>
          <a:graphicData uri="http://schemas.openxmlformats.org/drawingml/2006/table">
            <a:tbl>
              <a:tblPr firstRow="1" firstCol="1" bandRow="1">
                <a:tableStyleId>{F5AB1C69-6EDB-4FF4-983F-18BD219EF322}</a:tableStyleId>
              </a:tblPr>
              <a:tblGrid>
                <a:gridCol w="1235471">
                  <a:extLst>
                    <a:ext uri="{9D8B030D-6E8A-4147-A177-3AD203B41FA5}">
                      <a16:colId xmlns:a16="http://schemas.microsoft.com/office/drawing/2014/main" val="122115429"/>
                    </a:ext>
                  </a:extLst>
                </a:gridCol>
                <a:gridCol w="1621556">
                  <a:extLst>
                    <a:ext uri="{9D8B030D-6E8A-4147-A177-3AD203B41FA5}">
                      <a16:colId xmlns:a16="http://schemas.microsoft.com/office/drawing/2014/main" val="1393385892"/>
                    </a:ext>
                  </a:extLst>
                </a:gridCol>
                <a:gridCol w="1235471">
                  <a:extLst>
                    <a:ext uri="{9D8B030D-6E8A-4147-A177-3AD203B41FA5}">
                      <a16:colId xmlns:a16="http://schemas.microsoft.com/office/drawing/2014/main" val="3756587650"/>
                    </a:ext>
                  </a:extLst>
                </a:gridCol>
                <a:gridCol w="1235471">
                  <a:extLst>
                    <a:ext uri="{9D8B030D-6E8A-4147-A177-3AD203B41FA5}">
                      <a16:colId xmlns:a16="http://schemas.microsoft.com/office/drawing/2014/main" val="2938147072"/>
                    </a:ext>
                  </a:extLst>
                </a:gridCol>
              </a:tblGrid>
              <a:tr h="329964">
                <a:tc>
                  <a:txBody>
                    <a:bodyPr/>
                    <a:lstStyle/>
                    <a:p>
                      <a:pPr>
                        <a:lnSpc>
                          <a:spcPct val="150000"/>
                        </a:lnSpc>
                        <a:spcAft>
                          <a:spcPts val="0"/>
                        </a:spcAft>
                      </a:pPr>
                      <a:r>
                        <a:rPr lang="en-SG" sz="1800" dirty="0">
                          <a:effectLst/>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gridSpan="3">
                  <a:txBody>
                    <a:bodyPr/>
                    <a:lstStyle/>
                    <a:p>
                      <a:pPr algn="ctr">
                        <a:lnSpc>
                          <a:spcPct val="150000"/>
                        </a:lnSpc>
                        <a:spcAft>
                          <a:spcPts val="0"/>
                        </a:spcAft>
                      </a:pPr>
                      <a:r>
                        <a:rPr lang="en-SG" sz="1800" dirty="0">
                          <a:effectLst/>
                        </a:rPr>
                        <a:t>30/1/2020</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796185532"/>
                  </a:ext>
                </a:extLst>
              </a:tr>
              <a:tr h="330118">
                <a:tc>
                  <a:txBody>
                    <a:bodyPr/>
                    <a:lstStyle/>
                    <a:p>
                      <a:pPr>
                        <a:lnSpc>
                          <a:spcPct val="150000"/>
                        </a:lnSpc>
                        <a:spcAft>
                          <a:spcPts val="0"/>
                        </a:spcAft>
                      </a:pPr>
                      <a:r>
                        <a:rPr lang="en-SG" sz="1800" dirty="0">
                          <a:effectLst/>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MAE</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MSE</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MAPE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59402781"/>
                  </a:ext>
                </a:extLst>
              </a:tr>
              <a:tr h="330118">
                <a:tc>
                  <a:txBody>
                    <a:bodyPr/>
                    <a:lstStyle/>
                    <a:p>
                      <a:pPr>
                        <a:lnSpc>
                          <a:spcPct val="150000"/>
                        </a:lnSpc>
                        <a:spcAft>
                          <a:spcPts val="0"/>
                        </a:spcAft>
                      </a:pPr>
                      <a:r>
                        <a:rPr lang="en-SG" sz="1800">
                          <a:effectLst/>
                        </a:rPr>
                        <a:t>MLP</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8.489415862</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100.2025</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tc>
                  <a:txBody>
                    <a:bodyPr/>
                    <a:lstStyle/>
                    <a:p>
                      <a:pPr algn="ctr">
                        <a:lnSpc>
                          <a:spcPct val="150000"/>
                        </a:lnSpc>
                        <a:spcAft>
                          <a:spcPts val="0"/>
                        </a:spcAft>
                      </a:pPr>
                      <a:r>
                        <a:rPr lang="en-SG" sz="1800">
                          <a:effectLst/>
                        </a:rPr>
                        <a:t>12.33354</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11137479"/>
                  </a:ext>
                </a:extLst>
              </a:tr>
              <a:tr h="330118">
                <a:tc>
                  <a:txBody>
                    <a:bodyPr/>
                    <a:lstStyle/>
                    <a:p>
                      <a:pPr>
                        <a:lnSpc>
                          <a:spcPct val="150000"/>
                        </a:lnSpc>
                        <a:spcAft>
                          <a:spcPts val="0"/>
                        </a:spcAft>
                      </a:pPr>
                      <a:r>
                        <a:rPr lang="en-SG" sz="1800">
                          <a:effectLst/>
                        </a:rPr>
                        <a:t>SARIMA</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7.755643225</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tc>
                  <a:txBody>
                    <a:bodyPr/>
                    <a:lstStyle/>
                    <a:p>
                      <a:pPr algn="ctr">
                        <a:lnSpc>
                          <a:spcPct val="150000"/>
                        </a:lnSpc>
                        <a:spcAft>
                          <a:spcPts val="0"/>
                        </a:spcAft>
                      </a:pPr>
                      <a:r>
                        <a:rPr lang="en-SG" sz="1800" dirty="0">
                          <a:effectLst/>
                        </a:rPr>
                        <a:t>102.5798</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10.10524</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extLst>
                  <a:ext uri="{0D108BD9-81ED-4DB2-BD59-A6C34878D82A}">
                    <a16:rowId xmlns:a16="http://schemas.microsoft.com/office/drawing/2014/main" val="3982044903"/>
                  </a:ext>
                </a:extLst>
              </a:tr>
              <a:tr h="330118">
                <a:tc>
                  <a:txBody>
                    <a:bodyPr/>
                    <a:lstStyle/>
                    <a:p>
                      <a:pPr>
                        <a:lnSpc>
                          <a:spcPct val="150000"/>
                        </a:lnSpc>
                        <a:spcAft>
                          <a:spcPts val="0"/>
                        </a:spcAft>
                      </a:pPr>
                      <a:r>
                        <a:rPr lang="en-SG" sz="1800">
                          <a:effectLst/>
                        </a:rPr>
                        <a:t>SES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a:effectLst/>
                        </a:rPr>
                        <a:t>10.184583</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129.0824</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14.17657</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8919232"/>
                  </a:ext>
                </a:extLst>
              </a:tr>
              <a:tr h="330118">
                <a:tc>
                  <a:txBody>
                    <a:bodyPr/>
                    <a:lstStyle/>
                    <a:p>
                      <a:pPr>
                        <a:lnSpc>
                          <a:spcPct val="150000"/>
                        </a:lnSpc>
                        <a:spcAft>
                          <a:spcPts val="0"/>
                        </a:spcAft>
                      </a:pPr>
                      <a:r>
                        <a:rPr lang="en-SG" sz="1800">
                          <a:effectLst/>
                        </a:rPr>
                        <a:t>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14.090496</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800" dirty="0">
                          <a:effectLst/>
                        </a:rPr>
                        <a:t>253.8571</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800" dirty="0">
                          <a:effectLst/>
                        </a:rPr>
                        <a:t>17.95805</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335464944"/>
                  </a:ext>
                </a:extLst>
              </a:tr>
              <a:tr h="330118">
                <a:tc>
                  <a:txBody>
                    <a:bodyPr/>
                    <a:lstStyle/>
                    <a:p>
                      <a:pPr>
                        <a:lnSpc>
                          <a:spcPct val="150000"/>
                        </a:lnSpc>
                        <a:spcAft>
                          <a:spcPts val="0"/>
                        </a:spcAft>
                      </a:pPr>
                      <a:r>
                        <a:rPr lang="en-SG" sz="1800">
                          <a:effectLst/>
                        </a:rPr>
                        <a:t>Naive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a:effectLst/>
                        </a:rPr>
                        <a:t>8.841042</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124.0843</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12.93082</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93773596"/>
                  </a:ext>
                </a:extLst>
              </a:tr>
            </a:tbl>
          </a:graphicData>
        </a:graphic>
      </p:graphicFrame>
      <p:graphicFrame>
        <p:nvGraphicFramePr>
          <p:cNvPr id="6" name="Table 5">
            <a:extLst>
              <a:ext uri="{FF2B5EF4-FFF2-40B4-BE49-F238E27FC236}">
                <a16:creationId xmlns:a16="http://schemas.microsoft.com/office/drawing/2014/main" id="{AF66F194-31DE-4B16-AB57-BA186DC12559}"/>
              </a:ext>
            </a:extLst>
          </p:cNvPr>
          <p:cNvGraphicFramePr>
            <a:graphicFrameLocks noGrp="1"/>
          </p:cNvGraphicFramePr>
          <p:nvPr>
            <p:extLst>
              <p:ext uri="{D42A27DB-BD31-4B8C-83A1-F6EECF244321}">
                <p14:modId xmlns:p14="http://schemas.microsoft.com/office/powerpoint/2010/main" val="3130731639"/>
              </p:ext>
            </p:extLst>
          </p:nvPr>
        </p:nvGraphicFramePr>
        <p:xfrm>
          <a:off x="6217921" y="1443894"/>
          <a:ext cx="5327968" cy="2568131"/>
        </p:xfrm>
        <a:graphic>
          <a:graphicData uri="http://schemas.openxmlformats.org/drawingml/2006/table">
            <a:tbl>
              <a:tblPr firstRow="1" firstCol="1" bandRow="1">
                <a:tableStyleId>{F5AB1C69-6EDB-4FF4-983F-18BD219EF322}</a:tableStyleId>
              </a:tblPr>
              <a:tblGrid>
                <a:gridCol w="1331992">
                  <a:extLst>
                    <a:ext uri="{9D8B030D-6E8A-4147-A177-3AD203B41FA5}">
                      <a16:colId xmlns:a16="http://schemas.microsoft.com/office/drawing/2014/main" val="3238655929"/>
                    </a:ext>
                  </a:extLst>
                </a:gridCol>
                <a:gridCol w="1331992">
                  <a:extLst>
                    <a:ext uri="{9D8B030D-6E8A-4147-A177-3AD203B41FA5}">
                      <a16:colId xmlns:a16="http://schemas.microsoft.com/office/drawing/2014/main" val="2275225573"/>
                    </a:ext>
                  </a:extLst>
                </a:gridCol>
                <a:gridCol w="1331992">
                  <a:extLst>
                    <a:ext uri="{9D8B030D-6E8A-4147-A177-3AD203B41FA5}">
                      <a16:colId xmlns:a16="http://schemas.microsoft.com/office/drawing/2014/main" val="293286693"/>
                    </a:ext>
                  </a:extLst>
                </a:gridCol>
                <a:gridCol w="1331992">
                  <a:extLst>
                    <a:ext uri="{9D8B030D-6E8A-4147-A177-3AD203B41FA5}">
                      <a16:colId xmlns:a16="http://schemas.microsoft.com/office/drawing/2014/main" val="1535793549"/>
                    </a:ext>
                  </a:extLst>
                </a:gridCol>
              </a:tblGrid>
              <a:tr h="200025">
                <a:tc>
                  <a:txBody>
                    <a:bodyPr/>
                    <a:lstStyle/>
                    <a:p>
                      <a:pPr>
                        <a:lnSpc>
                          <a:spcPct val="150000"/>
                        </a:lnSpc>
                        <a:spcAft>
                          <a:spcPts val="0"/>
                        </a:spcAft>
                      </a:pPr>
                      <a:r>
                        <a:rPr lang="en-SG" sz="1800" dirty="0">
                          <a:effectLst/>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gridSpan="3">
                  <a:txBody>
                    <a:bodyPr/>
                    <a:lstStyle/>
                    <a:p>
                      <a:pPr algn="ctr">
                        <a:lnSpc>
                          <a:spcPct val="150000"/>
                        </a:lnSpc>
                        <a:spcAft>
                          <a:spcPts val="0"/>
                        </a:spcAft>
                      </a:pPr>
                      <a:r>
                        <a:rPr lang="en-SG" sz="1800" dirty="0">
                          <a:effectLst/>
                        </a:rPr>
                        <a:t>26/2/2020</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976912871"/>
                  </a:ext>
                </a:extLst>
              </a:tr>
              <a:tr h="209550">
                <a:tc>
                  <a:txBody>
                    <a:bodyPr/>
                    <a:lstStyle/>
                    <a:p>
                      <a:pPr>
                        <a:lnSpc>
                          <a:spcPct val="150000"/>
                        </a:lnSpc>
                        <a:spcAft>
                          <a:spcPts val="0"/>
                        </a:spcAft>
                      </a:pPr>
                      <a:r>
                        <a:rPr lang="en-SG" sz="1800" dirty="0">
                          <a:effectLst/>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a:effectLst/>
                        </a:rPr>
                        <a:t>MAE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MSE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MAPE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91528703"/>
                  </a:ext>
                </a:extLst>
              </a:tr>
              <a:tr h="200025">
                <a:tc>
                  <a:txBody>
                    <a:bodyPr/>
                    <a:lstStyle/>
                    <a:p>
                      <a:pPr>
                        <a:lnSpc>
                          <a:spcPct val="150000"/>
                        </a:lnSpc>
                        <a:spcAft>
                          <a:spcPts val="0"/>
                        </a:spcAft>
                      </a:pPr>
                      <a:r>
                        <a:rPr lang="en-SG" sz="1800">
                          <a:effectLst/>
                        </a:rPr>
                        <a:t>MLP</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5.515156</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120.1595</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tc>
                  <a:txBody>
                    <a:bodyPr/>
                    <a:lstStyle/>
                    <a:p>
                      <a:pPr algn="ctr">
                        <a:lnSpc>
                          <a:spcPct val="150000"/>
                        </a:lnSpc>
                        <a:spcAft>
                          <a:spcPts val="0"/>
                        </a:spcAft>
                      </a:pPr>
                      <a:r>
                        <a:rPr lang="en-SG" sz="1800">
                          <a:effectLst/>
                        </a:rPr>
                        <a:t>5.860455</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83369848"/>
                  </a:ext>
                </a:extLst>
              </a:tr>
              <a:tr h="190500">
                <a:tc>
                  <a:txBody>
                    <a:bodyPr/>
                    <a:lstStyle/>
                    <a:p>
                      <a:pPr>
                        <a:lnSpc>
                          <a:spcPct val="150000"/>
                        </a:lnSpc>
                        <a:spcAft>
                          <a:spcPts val="0"/>
                        </a:spcAft>
                      </a:pPr>
                      <a:r>
                        <a:rPr lang="en-SG" sz="1800">
                          <a:effectLst/>
                        </a:rPr>
                        <a:t>SARIMA</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5.601297</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152.0624</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5.590852</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80538503"/>
                  </a:ext>
                </a:extLst>
              </a:tr>
              <a:tr h="200025">
                <a:tc>
                  <a:txBody>
                    <a:bodyPr/>
                    <a:lstStyle/>
                    <a:p>
                      <a:pPr>
                        <a:lnSpc>
                          <a:spcPct val="150000"/>
                        </a:lnSpc>
                        <a:spcAft>
                          <a:spcPts val="0"/>
                        </a:spcAft>
                      </a:pPr>
                      <a:r>
                        <a:rPr lang="en-SG" sz="1800">
                          <a:effectLst/>
                        </a:rPr>
                        <a:t>SES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11.38139</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800" dirty="0">
                          <a:effectLst/>
                        </a:rPr>
                        <a:t>307.0058</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800" dirty="0">
                          <a:effectLst/>
                        </a:rPr>
                        <a:t>12.03786</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744302266"/>
                  </a:ext>
                </a:extLst>
              </a:tr>
              <a:tr h="200025">
                <a:tc>
                  <a:txBody>
                    <a:bodyPr/>
                    <a:lstStyle/>
                    <a:p>
                      <a:pPr>
                        <a:lnSpc>
                          <a:spcPct val="150000"/>
                        </a:lnSpc>
                        <a:spcAft>
                          <a:spcPts val="0"/>
                        </a:spcAft>
                      </a:pPr>
                      <a:r>
                        <a:rPr lang="en-SG" sz="1800">
                          <a:effectLst/>
                        </a:rPr>
                        <a:t>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5.343782</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tc>
                  <a:txBody>
                    <a:bodyPr/>
                    <a:lstStyle/>
                    <a:p>
                      <a:pPr algn="ctr">
                        <a:lnSpc>
                          <a:spcPct val="150000"/>
                        </a:lnSpc>
                        <a:spcAft>
                          <a:spcPts val="0"/>
                        </a:spcAft>
                      </a:pPr>
                      <a:r>
                        <a:rPr lang="en-SG" sz="1800" dirty="0">
                          <a:effectLst/>
                        </a:rPr>
                        <a:t>146.7667</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5.283086</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extLst>
                  <a:ext uri="{0D108BD9-81ED-4DB2-BD59-A6C34878D82A}">
                    <a16:rowId xmlns:a16="http://schemas.microsoft.com/office/drawing/2014/main" val="486207204"/>
                  </a:ext>
                </a:extLst>
              </a:tr>
              <a:tr h="209550">
                <a:tc>
                  <a:txBody>
                    <a:bodyPr/>
                    <a:lstStyle/>
                    <a:p>
                      <a:pPr>
                        <a:lnSpc>
                          <a:spcPct val="150000"/>
                        </a:lnSpc>
                        <a:spcAft>
                          <a:spcPts val="0"/>
                        </a:spcAft>
                      </a:pPr>
                      <a:r>
                        <a:rPr lang="en-SG" sz="1800">
                          <a:effectLst/>
                        </a:rPr>
                        <a:t>Naive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6.188958</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155.7436</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6.280658</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48067764"/>
                  </a:ext>
                </a:extLst>
              </a:tr>
            </a:tbl>
          </a:graphicData>
        </a:graphic>
      </p:graphicFrame>
      <p:graphicFrame>
        <p:nvGraphicFramePr>
          <p:cNvPr id="7" name="Table 6">
            <a:extLst>
              <a:ext uri="{FF2B5EF4-FFF2-40B4-BE49-F238E27FC236}">
                <a16:creationId xmlns:a16="http://schemas.microsoft.com/office/drawing/2014/main" id="{5C5E8406-1BBA-42FA-A12C-2C4DE7A6645D}"/>
              </a:ext>
            </a:extLst>
          </p:cNvPr>
          <p:cNvGraphicFramePr>
            <a:graphicFrameLocks noGrp="1"/>
          </p:cNvGraphicFramePr>
          <p:nvPr>
            <p:extLst>
              <p:ext uri="{D42A27DB-BD31-4B8C-83A1-F6EECF244321}">
                <p14:modId xmlns:p14="http://schemas.microsoft.com/office/powerpoint/2010/main" val="667222772"/>
              </p:ext>
            </p:extLst>
          </p:nvPr>
        </p:nvGraphicFramePr>
        <p:xfrm>
          <a:off x="646112" y="4127944"/>
          <a:ext cx="5327968" cy="2568131"/>
        </p:xfrm>
        <a:graphic>
          <a:graphicData uri="http://schemas.openxmlformats.org/drawingml/2006/table">
            <a:tbl>
              <a:tblPr firstRow="1" firstCol="1" bandRow="1">
                <a:tableStyleId>{21E4AEA4-8DFA-4A89-87EB-49C32662AFE0}</a:tableStyleId>
              </a:tblPr>
              <a:tblGrid>
                <a:gridCol w="1235471">
                  <a:extLst>
                    <a:ext uri="{9D8B030D-6E8A-4147-A177-3AD203B41FA5}">
                      <a16:colId xmlns:a16="http://schemas.microsoft.com/office/drawing/2014/main" val="3019985841"/>
                    </a:ext>
                  </a:extLst>
                </a:gridCol>
                <a:gridCol w="1621555">
                  <a:extLst>
                    <a:ext uri="{9D8B030D-6E8A-4147-A177-3AD203B41FA5}">
                      <a16:colId xmlns:a16="http://schemas.microsoft.com/office/drawing/2014/main" val="3837750419"/>
                    </a:ext>
                  </a:extLst>
                </a:gridCol>
                <a:gridCol w="1235471">
                  <a:extLst>
                    <a:ext uri="{9D8B030D-6E8A-4147-A177-3AD203B41FA5}">
                      <a16:colId xmlns:a16="http://schemas.microsoft.com/office/drawing/2014/main" val="2888285949"/>
                    </a:ext>
                  </a:extLst>
                </a:gridCol>
                <a:gridCol w="1235471">
                  <a:extLst>
                    <a:ext uri="{9D8B030D-6E8A-4147-A177-3AD203B41FA5}">
                      <a16:colId xmlns:a16="http://schemas.microsoft.com/office/drawing/2014/main" val="2263352824"/>
                    </a:ext>
                  </a:extLst>
                </a:gridCol>
              </a:tblGrid>
              <a:tr h="200025">
                <a:tc>
                  <a:txBody>
                    <a:bodyPr/>
                    <a:lstStyle/>
                    <a:p>
                      <a:pPr>
                        <a:lnSpc>
                          <a:spcPct val="150000"/>
                        </a:lnSpc>
                        <a:spcAft>
                          <a:spcPts val="0"/>
                        </a:spcAft>
                      </a:pPr>
                      <a:r>
                        <a:rPr lang="en-SG" sz="1800" dirty="0">
                          <a:effectLst/>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gridSpan="3">
                  <a:txBody>
                    <a:bodyPr/>
                    <a:lstStyle/>
                    <a:p>
                      <a:pPr algn="ctr">
                        <a:lnSpc>
                          <a:spcPct val="150000"/>
                        </a:lnSpc>
                        <a:spcAft>
                          <a:spcPts val="0"/>
                        </a:spcAft>
                      </a:pPr>
                      <a:r>
                        <a:rPr lang="en-SG" sz="1800" dirty="0">
                          <a:effectLst/>
                        </a:rPr>
                        <a:t>30/1/2020 - 10th</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79295655"/>
                  </a:ext>
                </a:extLst>
              </a:tr>
              <a:tr h="200025">
                <a:tc>
                  <a:txBody>
                    <a:bodyPr/>
                    <a:lstStyle/>
                    <a:p>
                      <a:pPr>
                        <a:lnSpc>
                          <a:spcPct val="150000"/>
                        </a:lnSpc>
                        <a:spcAft>
                          <a:spcPts val="0"/>
                        </a:spcAft>
                      </a:pPr>
                      <a:r>
                        <a:rPr lang="en-SG" sz="1800">
                          <a:effectLst/>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MAE</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MSE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MAPE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47586747"/>
                  </a:ext>
                </a:extLst>
              </a:tr>
              <a:tr h="209550">
                <a:tc>
                  <a:txBody>
                    <a:bodyPr/>
                    <a:lstStyle/>
                    <a:p>
                      <a:pPr>
                        <a:lnSpc>
                          <a:spcPct val="150000"/>
                        </a:lnSpc>
                        <a:spcAft>
                          <a:spcPts val="0"/>
                        </a:spcAft>
                      </a:pPr>
                      <a:r>
                        <a:rPr lang="en-SG" sz="1800">
                          <a:effectLst/>
                        </a:rPr>
                        <a:t>MLP</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18.94647842</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800" dirty="0">
                          <a:effectLst/>
                        </a:rPr>
                        <a:t>373.2159</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800" dirty="0">
                          <a:effectLst/>
                        </a:rPr>
                        <a:t>25.00028</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937917269"/>
                  </a:ext>
                </a:extLst>
              </a:tr>
              <a:tr h="200025">
                <a:tc>
                  <a:txBody>
                    <a:bodyPr/>
                    <a:lstStyle/>
                    <a:p>
                      <a:pPr>
                        <a:lnSpc>
                          <a:spcPct val="150000"/>
                        </a:lnSpc>
                        <a:spcAft>
                          <a:spcPts val="0"/>
                        </a:spcAft>
                      </a:pPr>
                      <a:r>
                        <a:rPr lang="en-SG" sz="1800">
                          <a:effectLst/>
                        </a:rPr>
                        <a:t>SARIMA</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17.28722707</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327.7626</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22.97553</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31007"/>
                  </a:ext>
                </a:extLst>
              </a:tr>
              <a:tr h="190500">
                <a:tc>
                  <a:txBody>
                    <a:bodyPr/>
                    <a:lstStyle/>
                    <a:p>
                      <a:pPr>
                        <a:lnSpc>
                          <a:spcPct val="150000"/>
                        </a:lnSpc>
                        <a:spcAft>
                          <a:spcPts val="0"/>
                        </a:spcAft>
                      </a:pPr>
                      <a:r>
                        <a:rPr lang="en-SG" sz="1800">
                          <a:effectLst/>
                        </a:rPr>
                        <a:t>SES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10.222083</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129.5238</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14.20935</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68083305"/>
                  </a:ext>
                </a:extLst>
              </a:tr>
              <a:tr h="200025">
                <a:tc>
                  <a:txBody>
                    <a:bodyPr/>
                    <a:lstStyle/>
                    <a:p>
                      <a:pPr>
                        <a:lnSpc>
                          <a:spcPct val="150000"/>
                        </a:lnSpc>
                        <a:spcAft>
                          <a:spcPts val="0"/>
                        </a:spcAft>
                      </a:pPr>
                      <a:r>
                        <a:rPr lang="en-SG" sz="1800">
                          <a:effectLst/>
                        </a:rPr>
                        <a:t>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10.78784</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190.3937</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13.76917</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53468692"/>
                  </a:ext>
                </a:extLst>
              </a:tr>
              <a:tr h="200025">
                <a:tc>
                  <a:txBody>
                    <a:bodyPr/>
                    <a:lstStyle/>
                    <a:p>
                      <a:pPr>
                        <a:lnSpc>
                          <a:spcPct val="150000"/>
                        </a:lnSpc>
                        <a:spcAft>
                          <a:spcPts val="0"/>
                        </a:spcAft>
                      </a:pPr>
                      <a:r>
                        <a:rPr lang="en-SG" sz="1800">
                          <a:effectLst/>
                        </a:rPr>
                        <a:t>Naive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5.142708</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tc>
                  <a:txBody>
                    <a:bodyPr/>
                    <a:lstStyle/>
                    <a:p>
                      <a:pPr algn="ctr">
                        <a:lnSpc>
                          <a:spcPct val="150000"/>
                        </a:lnSpc>
                        <a:spcAft>
                          <a:spcPts val="0"/>
                        </a:spcAft>
                      </a:pPr>
                      <a:r>
                        <a:rPr lang="en-SG" sz="1800" dirty="0">
                          <a:effectLst/>
                        </a:rPr>
                        <a:t>58.07003</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tc>
                  <a:txBody>
                    <a:bodyPr/>
                    <a:lstStyle/>
                    <a:p>
                      <a:pPr algn="ctr">
                        <a:lnSpc>
                          <a:spcPct val="150000"/>
                        </a:lnSpc>
                        <a:spcAft>
                          <a:spcPts val="0"/>
                        </a:spcAft>
                      </a:pPr>
                      <a:r>
                        <a:rPr lang="en-SG" sz="1800" dirty="0">
                          <a:effectLst/>
                        </a:rPr>
                        <a:t>6.97943</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extLst>
                  <a:ext uri="{0D108BD9-81ED-4DB2-BD59-A6C34878D82A}">
                    <a16:rowId xmlns:a16="http://schemas.microsoft.com/office/drawing/2014/main" val="3289400068"/>
                  </a:ext>
                </a:extLst>
              </a:tr>
            </a:tbl>
          </a:graphicData>
        </a:graphic>
      </p:graphicFrame>
      <p:graphicFrame>
        <p:nvGraphicFramePr>
          <p:cNvPr id="8" name="Table 7">
            <a:extLst>
              <a:ext uri="{FF2B5EF4-FFF2-40B4-BE49-F238E27FC236}">
                <a16:creationId xmlns:a16="http://schemas.microsoft.com/office/drawing/2014/main" id="{BFF5C480-1A37-422F-9D79-40AC49E7B1B7}"/>
              </a:ext>
            </a:extLst>
          </p:cNvPr>
          <p:cNvGraphicFramePr>
            <a:graphicFrameLocks noGrp="1"/>
          </p:cNvGraphicFramePr>
          <p:nvPr>
            <p:extLst>
              <p:ext uri="{D42A27DB-BD31-4B8C-83A1-F6EECF244321}">
                <p14:modId xmlns:p14="http://schemas.microsoft.com/office/powerpoint/2010/main" val="2376255419"/>
              </p:ext>
            </p:extLst>
          </p:nvPr>
        </p:nvGraphicFramePr>
        <p:xfrm>
          <a:off x="6217920" y="4127944"/>
          <a:ext cx="5327968" cy="2568131"/>
        </p:xfrm>
        <a:graphic>
          <a:graphicData uri="http://schemas.openxmlformats.org/drawingml/2006/table">
            <a:tbl>
              <a:tblPr firstRow="1" firstCol="1" bandRow="1">
                <a:tableStyleId>{21E4AEA4-8DFA-4A89-87EB-49C32662AFE0}</a:tableStyleId>
              </a:tblPr>
              <a:tblGrid>
                <a:gridCol w="1331992">
                  <a:extLst>
                    <a:ext uri="{9D8B030D-6E8A-4147-A177-3AD203B41FA5}">
                      <a16:colId xmlns:a16="http://schemas.microsoft.com/office/drawing/2014/main" val="901498262"/>
                    </a:ext>
                  </a:extLst>
                </a:gridCol>
                <a:gridCol w="1331992">
                  <a:extLst>
                    <a:ext uri="{9D8B030D-6E8A-4147-A177-3AD203B41FA5}">
                      <a16:colId xmlns:a16="http://schemas.microsoft.com/office/drawing/2014/main" val="4264603911"/>
                    </a:ext>
                  </a:extLst>
                </a:gridCol>
                <a:gridCol w="1331992">
                  <a:extLst>
                    <a:ext uri="{9D8B030D-6E8A-4147-A177-3AD203B41FA5}">
                      <a16:colId xmlns:a16="http://schemas.microsoft.com/office/drawing/2014/main" val="2919368681"/>
                    </a:ext>
                  </a:extLst>
                </a:gridCol>
                <a:gridCol w="1331992">
                  <a:extLst>
                    <a:ext uri="{9D8B030D-6E8A-4147-A177-3AD203B41FA5}">
                      <a16:colId xmlns:a16="http://schemas.microsoft.com/office/drawing/2014/main" val="646060813"/>
                    </a:ext>
                  </a:extLst>
                </a:gridCol>
              </a:tblGrid>
              <a:tr h="0">
                <a:tc>
                  <a:txBody>
                    <a:bodyPr/>
                    <a:lstStyle/>
                    <a:p>
                      <a:pPr>
                        <a:lnSpc>
                          <a:spcPct val="150000"/>
                        </a:lnSpc>
                        <a:spcAft>
                          <a:spcPts val="0"/>
                        </a:spcAft>
                      </a:pPr>
                      <a:r>
                        <a:rPr lang="en-SG" sz="1800">
                          <a:effectLst/>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gridSpan="3">
                  <a:txBody>
                    <a:bodyPr/>
                    <a:lstStyle/>
                    <a:p>
                      <a:pPr algn="ctr">
                        <a:lnSpc>
                          <a:spcPct val="150000"/>
                        </a:lnSpc>
                        <a:spcAft>
                          <a:spcPts val="0"/>
                        </a:spcAft>
                      </a:pPr>
                      <a:r>
                        <a:rPr lang="en-SG" sz="1800" dirty="0">
                          <a:effectLst/>
                        </a:rPr>
                        <a:t>26/2/2020 - 10th</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833851647"/>
                  </a:ext>
                </a:extLst>
              </a:tr>
              <a:tr h="200025">
                <a:tc>
                  <a:txBody>
                    <a:bodyPr/>
                    <a:lstStyle/>
                    <a:p>
                      <a:pPr>
                        <a:lnSpc>
                          <a:spcPct val="150000"/>
                        </a:lnSpc>
                        <a:spcAft>
                          <a:spcPts val="0"/>
                        </a:spcAft>
                      </a:pPr>
                      <a:r>
                        <a:rPr lang="en-SG" sz="1800">
                          <a:effectLst/>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a:effectLst/>
                        </a:rPr>
                        <a:t>MAE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MSE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MAPE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6530149"/>
                  </a:ext>
                </a:extLst>
              </a:tr>
              <a:tr h="209550">
                <a:tc>
                  <a:txBody>
                    <a:bodyPr/>
                    <a:lstStyle/>
                    <a:p>
                      <a:pPr>
                        <a:lnSpc>
                          <a:spcPct val="150000"/>
                        </a:lnSpc>
                        <a:spcAft>
                          <a:spcPts val="0"/>
                        </a:spcAft>
                      </a:pPr>
                      <a:r>
                        <a:rPr lang="en-SG" sz="1800">
                          <a:effectLst/>
                        </a:rPr>
                        <a:t>MLP</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6.449424</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tc>
                  <a:txBody>
                    <a:bodyPr/>
                    <a:lstStyle/>
                    <a:p>
                      <a:pPr algn="ctr">
                        <a:lnSpc>
                          <a:spcPct val="150000"/>
                        </a:lnSpc>
                        <a:spcAft>
                          <a:spcPts val="0"/>
                        </a:spcAft>
                      </a:pPr>
                      <a:r>
                        <a:rPr lang="en-SG" sz="1800" dirty="0">
                          <a:effectLst/>
                        </a:rPr>
                        <a:t>145.944</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tc>
                  <a:txBody>
                    <a:bodyPr/>
                    <a:lstStyle/>
                    <a:p>
                      <a:pPr algn="ctr">
                        <a:lnSpc>
                          <a:spcPct val="150000"/>
                        </a:lnSpc>
                        <a:spcAft>
                          <a:spcPts val="0"/>
                        </a:spcAft>
                      </a:pPr>
                      <a:r>
                        <a:rPr lang="en-SG" sz="1800" dirty="0">
                          <a:effectLst/>
                        </a:rPr>
                        <a:t>6.866359</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extLst>
                  <a:ext uri="{0D108BD9-81ED-4DB2-BD59-A6C34878D82A}">
                    <a16:rowId xmlns:a16="http://schemas.microsoft.com/office/drawing/2014/main" val="3888337778"/>
                  </a:ext>
                </a:extLst>
              </a:tr>
              <a:tr h="200025">
                <a:tc>
                  <a:txBody>
                    <a:bodyPr/>
                    <a:lstStyle/>
                    <a:p>
                      <a:pPr>
                        <a:lnSpc>
                          <a:spcPct val="150000"/>
                        </a:lnSpc>
                        <a:spcAft>
                          <a:spcPts val="0"/>
                        </a:spcAft>
                      </a:pPr>
                      <a:r>
                        <a:rPr lang="en-SG" sz="1800">
                          <a:effectLst/>
                        </a:rPr>
                        <a:t>SARIMA</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14.53031</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800" dirty="0">
                          <a:effectLst/>
                        </a:rPr>
                        <a:t>417.9716</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800" dirty="0">
                          <a:effectLst/>
                        </a:rPr>
                        <a:t>16.92362</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2111889344"/>
                  </a:ext>
                </a:extLst>
              </a:tr>
              <a:tr h="190500">
                <a:tc>
                  <a:txBody>
                    <a:bodyPr/>
                    <a:lstStyle/>
                    <a:p>
                      <a:pPr>
                        <a:lnSpc>
                          <a:spcPct val="150000"/>
                        </a:lnSpc>
                        <a:spcAft>
                          <a:spcPts val="0"/>
                        </a:spcAft>
                      </a:pPr>
                      <a:r>
                        <a:rPr lang="en-SG" sz="1800">
                          <a:effectLst/>
                        </a:rPr>
                        <a:t>SES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a:effectLst/>
                        </a:rPr>
                        <a:t>10.28646</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259.492</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10.95702</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46552739"/>
                  </a:ext>
                </a:extLst>
              </a:tr>
              <a:tr h="200025">
                <a:tc>
                  <a:txBody>
                    <a:bodyPr/>
                    <a:lstStyle/>
                    <a:p>
                      <a:pPr>
                        <a:lnSpc>
                          <a:spcPct val="150000"/>
                        </a:lnSpc>
                        <a:spcAft>
                          <a:spcPts val="0"/>
                        </a:spcAft>
                      </a:pPr>
                      <a:r>
                        <a:rPr lang="en-SG" sz="1800">
                          <a:effectLst/>
                        </a:rPr>
                        <a:t>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a:effectLst/>
                        </a:rPr>
                        <a:t>13.08831</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304.9746</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14.72382</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80486842"/>
                  </a:ext>
                </a:extLst>
              </a:tr>
              <a:tr h="200025">
                <a:tc>
                  <a:txBody>
                    <a:bodyPr/>
                    <a:lstStyle/>
                    <a:p>
                      <a:pPr>
                        <a:lnSpc>
                          <a:spcPct val="150000"/>
                        </a:lnSpc>
                        <a:spcAft>
                          <a:spcPts val="0"/>
                        </a:spcAft>
                      </a:pPr>
                      <a:r>
                        <a:rPr lang="en-SG" sz="1800">
                          <a:effectLst/>
                        </a:rPr>
                        <a:t>Naive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a:effectLst/>
                        </a:rPr>
                        <a:t>9.233333</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276.5361</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9.935335</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86311381"/>
                  </a:ext>
                </a:extLst>
              </a:tr>
            </a:tbl>
          </a:graphicData>
        </a:graphic>
      </p:graphicFrame>
    </p:spTree>
    <p:extLst>
      <p:ext uri="{BB962C8B-B14F-4D97-AF65-F5344CB8AC3E}">
        <p14:creationId xmlns:p14="http://schemas.microsoft.com/office/powerpoint/2010/main" val="386536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0FB5-0E73-4A3E-A831-4952C79526C5}"/>
              </a:ext>
            </a:extLst>
          </p:cNvPr>
          <p:cNvSpPr>
            <a:spLocks noGrp="1"/>
          </p:cNvSpPr>
          <p:nvPr>
            <p:ph type="title"/>
          </p:nvPr>
        </p:nvSpPr>
        <p:spPr/>
        <p:txBody>
          <a:bodyPr/>
          <a:lstStyle/>
          <a:p>
            <a:r>
              <a:rPr lang="en-SG" dirty="0"/>
              <a:t>Results - Runtime</a:t>
            </a:r>
          </a:p>
        </p:txBody>
      </p:sp>
      <p:graphicFrame>
        <p:nvGraphicFramePr>
          <p:cNvPr id="4" name="Content Placeholder 3">
            <a:extLst>
              <a:ext uri="{FF2B5EF4-FFF2-40B4-BE49-F238E27FC236}">
                <a16:creationId xmlns:a16="http://schemas.microsoft.com/office/drawing/2014/main" id="{31B0E33A-5714-471A-A464-7CF702C5FF1A}"/>
              </a:ext>
            </a:extLst>
          </p:cNvPr>
          <p:cNvGraphicFramePr>
            <a:graphicFrameLocks noGrp="1"/>
          </p:cNvGraphicFramePr>
          <p:nvPr>
            <p:ph idx="1"/>
            <p:extLst>
              <p:ext uri="{D42A27DB-BD31-4B8C-83A1-F6EECF244321}">
                <p14:modId xmlns:p14="http://schemas.microsoft.com/office/powerpoint/2010/main" val="2120155838"/>
              </p:ext>
            </p:extLst>
          </p:nvPr>
        </p:nvGraphicFramePr>
        <p:xfrm>
          <a:off x="2250772" y="2681097"/>
          <a:ext cx="7690456" cy="1495806"/>
        </p:xfrm>
        <a:graphic>
          <a:graphicData uri="http://schemas.openxmlformats.org/drawingml/2006/table">
            <a:tbl>
              <a:tblPr firstRow="1" firstCol="1" bandRow="1">
                <a:tableStyleId>{F5AB1C69-6EDB-4FF4-983F-18BD219EF322}</a:tableStyleId>
              </a:tblPr>
              <a:tblGrid>
                <a:gridCol w="1281174">
                  <a:extLst>
                    <a:ext uri="{9D8B030D-6E8A-4147-A177-3AD203B41FA5}">
                      <a16:colId xmlns:a16="http://schemas.microsoft.com/office/drawing/2014/main" val="2922413395"/>
                    </a:ext>
                  </a:extLst>
                </a:gridCol>
                <a:gridCol w="1281174">
                  <a:extLst>
                    <a:ext uri="{9D8B030D-6E8A-4147-A177-3AD203B41FA5}">
                      <a16:colId xmlns:a16="http://schemas.microsoft.com/office/drawing/2014/main" val="1110103769"/>
                    </a:ext>
                  </a:extLst>
                </a:gridCol>
                <a:gridCol w="1282027">
                  <a:extLst>
                    <a:ext uri="{9D8B030D-6E8A-4147-A177-3AD203B41FA5}">
                      <a16:colId xmlns:a16="http://schemas.microsoft.com/office/drawing/2014/main" val="1471100656"/>
                    </a:ext>
                  </a:extLst>
                </a:gridCol>
                <a:gridCol w="1282027">
                  <a:extLst>
                    <a:ext uri="{9D8B030D-6E8A-4147-A177-3AD203B41FA5}">
                      <a16:colId xmlns:a16="http://schemas.microsoft.com/office/drawing/2014/main" val="2990548236"/>
                    </a:ext>
                  </a:extLst>
                </a:gridCol>
                <a:gridCol w="1282027">
                  <a:extLst>
                    <a:ext uri="{9D8B030D-6E8A-4147-A177-3AD203B41FA5}">
                      <a16:colId xmlns:a16="http://schemas.microsoft.com/office/drawing/2014/main" val="2713807665"/>
                    </a:ext>
                  </a:extLst>
                </a:gridCol>
                <a:gridCol w="1282027">
                  <a:extLst>
                    <a:ext uri="{9D8B030D-6E8A-4147-A177-3AD203B41FA5}">
                      <a16:colId xmlns:a16="http://schemas.microsoft.com/office/drawing/2014/main" val="583170731"/>
                    </a:ext>
                  </a:extLst>
                </a:gridCol>
              </a:tblGrid>
              <a:tr h="0">
                <a:tc>
                  <a:txBody>
                    <a:bodyPr/>
                    <a:lstStyle/>
                    <a:p>
                      <a:pPr algn="ctr">
                        <a:lnSpc>
                          <a:spcPct val="150000"/>
                        </a:lnSpc>
                        <a:spcAft>
                          <a:spcPts val="0"/>
                        </a:spcAft>
                      </a:pPr>
                      <a:r>
                        <a:rPr lang="en-SG" sz="1400" dirty="0">
                          <a:effectLst/>
                        </a:rPr>
                        <a:t> </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dirty="0">
                          <a:effectLst/>
                        </a:rPr>
                        <a:t>MLP</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a:effectLst/>
                        </a:rPr>
                        <a:t>SARIMA</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a:effectLst/>
                        </a:rPr>
                        <a:t>SES</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a:effectLst/>
                        </a:rPr>
                        <a:t>ES</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a:effectLst/>
                        </a:rPr>
                        <a:t>Naïve</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8662850"/>
                  </a:ext>
                </a:extLst>
              </a:tr>
              <a:tr h="0">
                <a:tc>
                  <a:txBody>
                    <a:bodyPr/>
                    <a:lstStyle/>
                    <a:p>
                      <a:pPr algn="ctr">
                        <a:lnSpc>
                          <a:spcPct val="150000"/>
                        </a:lnSpc>
                        <a:spcAft>
                          <a:spcPts val="0"/>
                        </a:spcAft>
                      </a:pPr>
                      <a:r>
                        <a:rPr lang="en-SG" sz="1400" dirty="0">
                          <a:effectLst/>
                        </a:rPr>
                        <a:t>Avg. Time (s) 1-day</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dirty="0">
                          <a:effectLst/>
                        </a:rPr>
                        <a:t>0.257</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dirty="0">
                          <a:effectLst/>
                        </a:rPr>
                        <a:t>98.101</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400" dirty="0">
                          <a:effectLst/>
                        </a:rPr>
                        <a:t>0.0308</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dirty="0">
                          <a:effectLst/>
                        </a:rPr>
                        <a:t>0.0620</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a:effectLst/>
                        </a:rPr>
                        <a:t>0.00447</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87464359"/>
                  </a:ext>
                </a:extLst>
              </a:tr>
              <a:tr h="0">
                <a:tc>
                  <a:txBody>
                    <a:bodyPr/>
                    <a:lstStyle/>
                    <a:p>
                      <a:pPr algn="ctr">
                        <a:lnSpc>
                          <a:spcPct val="150000"/>
                        </a:lnSpc>
                        <a:spcAft>
                          <a:spcPts val="0"/>
                        </a:spcAft>
                      </a:pPr>
                      <a:r>
                        <a:rPr lang="en-SG" sz="1400" dirty="0">
                          <a:effectLst/>
                        </a:rPr>
                        <a:t>Avg. Time (s) 10th-day</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a:effectLst/>
                        </a:rPr>
                        <a:t>1.879</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dirty="0">
                          <a:effectLst/>
                        </a:rPr>
                        <a:t>94.427</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400" dirty="0">
                          <a:effectLst/>
                        </a:rPr>
                        <a:t>0.0141</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dirty="0">
                          <a:effectLst/>
                        </a:rPr>
                        <a:t>0.0633</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dirty="0">
                          <a:effectLst/>
                        </a:rPr>
                        <a:t>0.0110</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45129430"/>
                  </a:ext>
                </a:extLst>
              </a:tr>
            </a:tbl>
          </a:graphicData>
        </a:graphic>
      </p:graphicFrame>
    </p:spTree>
    <p:extLst>
      <p:ext uri="{BB962C8B-B14F-4D97-AF65-F5344CB8AC3E}">
        <p14:creationId xmlns:p14="http://schemas.microsoft.com/office/powerpoint/2010/main" val="3240368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3D5A-CD5F-4666-9341-4410D7A8A56D}"/>
              </a:ext>
            </a:extLst>
          </p:cNvPr>
          <p:cNvSpPr>
            <a:spLocks noGrp="1"/>
          </p:cNvSpPr>
          <p:nvPr>
            <p:ph type="title"/>
          </p:nvPr>
        </p:nvSpPr>
        <p:spPr>
          <a:xfrm>
            <a:off x="646111" y="452718"/>
            <a:ext cx="9404723" cy="1400530"/>
          </a:xfrm>
        </p:spPr>
        <p:txBody>
          <a:bodyPr/>
          <a:lstStyle/>
          <a:p>
            <a:r>
              <a:rPr lang="en-SG" dirty="0"/>
              <a:t>Conclusion</a:t>
            </a:r>
          </a:p>
        </p:txBody>
      </p:sp>
      <p:sp>
        <p:nvSpPr>
          <p:cNvPr id="11" name="Content Placeholder 10">
            <a:extLst>
              <a:ext uri="{FF2B5EF4-FFF2-40B4-BE49-F238E27FC236}">
                <a16:creationId xmlns:a16="http://schemas.microsoft.com/office/drawing/2014/main" id="{A8184D0F-AE12-4CA2-9097-84B18A71C234}"/>
              </a:ext>
            </a:extLst>
          </p:cNvPr>
          <p:cNvSpPr>
            <a:spLocks noGrp="1"/>
          </p:cNvSpPr>
          <p:nvPr>
            <p:ph idx="1"/>
          </p:nvPr>
        </p:nvSpPr>
        <p:spPr/>
        <p:txBody>
          <a:bodyPr/>
          <a:lstStyle/>
          <a:p>
            <a:r>
              <a:rPr lang="en-SG" dirty="0"/>
              <a:t>MLP and SARIMA is good for 1 day prediction, poor when more days are needed</a:t>
            </a:r>
          </a:p>
          <a:p>
            <a:r>
              <a:rPr lang="en-SG" dirty="0"/>
              <a:t>Prediction is difficult due to outliers</a:t>
            </a:r>
          </a:p>
          <a:p>
            <a:r>
              <a:rPr lang="en-SG" dirty="0"/>
              <a:t>Detecting outliers is a problem by itself</a:t>
            </a:r>
          </a:p>
          <a:p>
            <a:endParaRPr lang="en-SG" dirty="0"/>
          </a:p>
          <a:p>
            <a:endParaRPr lang="en-SG" dirty="0"/>
          </a:p>
          <a:p>
            <a:endParaRPr lang="en-SG" dirty="0"/>
          </a:p>
        </p:txBody>
      </p:sp>
    </p:spTree>
    <p:extLst>
      <p:ext uri="{BB962C8B-B14F-4D97-AF65-F5344CB8AC3E}">
        <p14:creationId xmlns:p14="http://schemas.microsoft.com/office/powerpoint/2010/main" val="385757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968C-CDD1-4E5C-A4B6-A6EBE55DA0E9}"/>
              </a:ext>
            </a:extLst>
          </p:cNvPr>
          <p:cNvSpPr>
            <a:spLocks noGrp="1"/>
          </p:cNvSpPr>
          <p:nvPr>
            <p:ph type="title"/>
          </p:nvPr>
        </p:nvSpPr>
        <p:spPr/>
        <p:txBody>
          <a:bodyPr/>
          <a:lstStyle/>
          <a:p>
            <a:r>
              <a:rPr lang="en-SG" dirty="0"/>
              <a:t>Contents</a:t>
            </a:r>
          </a:p>
        </p:txBody>
      </p:sp>
      <p:sp>
        <p:nvSpPr>
          <p:cNvPr id="3" name="Content Placeholder 2">
            <a:extLst>
              <a:ext uri="{FF2B5EF4-FFF2-40B4-BE49-F238E27FC236}">
                <a16:creationId xmlns:a16="http://schemas.microsoft.com/office/drawing/2014/main" id="{DFDD4D78-4CB9-475D-84D1-454D744F1131}"/>
              </a:ext>
            </a:extLst>
          </p:cNvPr>
          <p:cNvSpPr>
            <a:spLocks noGrp="1"/>
          </p:cNvSpPr>
          <p:nvPr>
            <p:ph idx="1"/>
          </p:nvPr>
        </p:nvSpPr>
        <p:spPr/>
        <p:txBody>
          <a:bodyPr>
            <a:normAutofit/>
          </a:bodyPr>
          <a:lstStyle/>
          <a:p>
            <a:r>
              <a:rPr lang="en-SG" dirty="0"/>
              <a:t>Introduction</a:t>
            </a:r>
          </a:p>
          <a:p>
            <a:r>
              <a:rPr lang="en-SG" dirty="0"/>
              <a:t>Objective</a:t>
            </a:r>
          </a:p>
          <a:p>
            <a:r>
              <a:rPr lang="en-SG" dirty="0"/>
              <a:t>Literature Review</a:t>
            </a:r>
          </a:p>
          <a:p>
            <a:r>
              <a:rPr lang="en-SG" dirty="0"/>
              <a:t>Data </a:t>
            </a:r>
          </a:p>
          <a:p>
            <a:r>
              <a:rPr lang="en-SG" dirty="0"/>
              <a:t>Overview</a:t>
            </a:r>
          </a:p>
          <a:p>
            <a:r>
              <a:rPr lang="en-SG" dirty="0"/>
              <a:t>Data Pre-processing </a:t>
            </a:r>
          </a:p>
          <a:p>
            <a:r>
              <a:rPr lang="en-SG" dirty="0"/>
              <a:t>Modelling</a:t>
            </a:r>
          </a:p>
          <a:p>
            <a:r>
              <a:rPr lang="en-SG" dirty="0"/>
              <a:t>Results</a:t>
            </a:r>
          </a:p>
          <a:p>
            <a:r>
              <a:rPr lang="en-SG" dirty="0"/>
              <a:t>Conclusion</a:t>
            </a:r>
          </a:p>
        </p:txBody>
      </p:sp>
    </p:spTree>
    <p:extLst>
      <p:ext uri="{BB962C8B-B14F-4D97-AF65-F5344CB8AC3E}">
        <p14:creationId xmlns:p14="http://schemas.microsoft.com/office/powerpoint/2010/main" val="279382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72F2-56EF-4876-80B5-DC4EB31BF8F2}"/>
              </a:ext>
            </a:extLst>
          </p:cNvPr>
          <p:cNvSpPr>
            <a:spLocks noGrp="1"/>
          </p:cNvSpPr>
          <p:nvPr>
            <p:ph type="title"/>
          </p:nvPr>
        </p:nvSpPr>
        <p:spPr/>
        <p:txBody>
          <a:bodyPr/>
          <a:lstStyle/>
          <a:p>
            <a:r>
              <a:rPr lang="en-SG" dirty="0"/>
              <a:t>Introduction - Background</a:t>
            </a:r>
          </a:p>
        </p:txBody>
      </p:sp>
      <p:pic>
        <p:nvPicPr>
          <p:cNvPr id="5" name="Content Placeholder 3">
            <a:extLst>
              <a:ext uri="{FF2B5EF4-FFF2-40B4-BE49-F238E27FC236}">
                <a16:creationId xmlns:a16="http://schemas.microsoft.com/office/drawing/2014/main" id="{5DFB19B0-4326-4366-AE27-D8E4A269D327}"/>
              </a:ext>
            </a:extLst>
          </p:cNvPr>
          <p:cNvPicPr>
            <a:picLocks noGrp="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646111" y="2218739"/>
            <a:ext cx="5346701" cy="39359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C38598F1-64AE-4039-A7EB-81FDDC0F76F4}"/>
              </a:ext>
            </a:extLst>
          </p:cNvPr>
          <p:cNvSpPr/>
          <p:nvPr/>
        </p:nvSpPr>
        <p:spPr>
          <a:xfrm>
            <a:off x="7432324" y="2218739"/>
            <a:ext cx="393469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Power Generation Companies</a:t>
            </a:r>
          </a:p>
        </p:txBody>
      </p:sp>
      <p:sp>
        <p:nvSpPr>
          <p:cNvPr id="7" name="Rectangle 6">
            <a:extLst>
              <a:ext uri="{FF2B5EF4-FFF2-40B4-BE49-F238E27FC236}">
                <a16:creationId xmlns:a16="http://schemas.microsoft.com/office/drawing/2014/main" id="{F4441F62-98D8-4F33-A4B5-CFB207F023B5}"/>
              </a:ext>
            </a:extLst>
          </p:cNvPr>
          <p:cNvSpPr/>
          <p:nvPr/>
        </p:nvSpPr>
        <p:spPr>
          <a:xfrm>
            <a:off x="7432324" y="3729538"/>
            <a:ext cx="3934692"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SG" b="1" dirty="0"/>
              <a:t>Electric Retailers</a:t>
            </a:r>
          </a:p>
        </p:txBody>
      </p:sp>
      <p:sp>
        <p:nvSpPr>
          <p:cNvPr id="8" name="Rectangle 7">
            <a:extLst>
              <a:ext uri="{FF2B5EF4-FFF2-40B4-BE49-F238E27FC236}">
                <a16:creationId xmlns:a16="http://schemas.microsoft.com/office/drawing/2014/main" id="{AF7F14D3-A92F-474C-9002-6CF452150885}"/>
              </a:ext>
            </a:extLst>
          </p:cNvPr>
          <p:cNvSpPr/>
          <p:nvPr/>
        </p:nvSpPr>
        <p:spPr>
          <a:xfrm>
            <a:off x="7432324" y="5240338"/>
            <a:ext cx="3934692"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b="1" dirty="0"/>
              <a:t>Consumers</a:t>
            </a:r>
          </a:p>
        </p:txBody>
      </p:sp>
      <p:sp>
        <p:nvSpPr>
          <p:cNvPr id="4" name="Rectangle 3">
            <a:extLst>
              <a:ext uri="{FF2B5EF4-FFF2-40B4-BE49-F238E27FC236}">
                <a16:creationId xmlns:a16="http://schemas.microsoft.com/office/drawing/2014/main" id="{B4F28866-494C-4E29-82E3-D4394157D4BD}"/>
              </a:ext>
            </a:extLst>
          </p:cNvPr>
          <p:cNvSpPr>
            <a:spLocks noChangeAspect="1"/>
          </p:cNvSpPr>
          <p:nvPr/>
        </p:nvSpPr>
        <p:spPr>
          <a:xfrm>
            <a:off x="1032164" y="2724430"/>
            <a:ext cx="1530000" cy="7045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594B28C9-265E-4CF1-A25E-1965D489BF39}"/>
              </a:ext>
            </a:extLst>
          </p:cNvPr>
          <p:cNvSpPr>
            <a:spLocks noChangeAspect="1"/>
          </p:cNvSpPr>
          <p:nvPr/>
        </p:nvSpPr>
        <p:spPr>
          <a:xfrm>
            <a:off x="1032164" y="4426527"/>
            <a:ext cx="1530000" cy="81381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BAAFA363-28BA-4D58-99B6-ABFCB6A46B3B}"/>
              </a:ext>
            </a:extLst>
          </p:cNvPr>
          <p:cNvSpPr>
            <a:spLocks noChangeAspect="1"/>
          </p:cNvSpPr>
          <p:nvPr/>
        </p:nvSpPr>
        <p:spPr>
          <a:xfrm>
            <a:off x="2805544" y="2724430"/>
            <a:ext cx="1801091" cy="251590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ustDataLst>
      <p:tags r:id="rId1"/>
    </p:custDataLst>
    <p:extLst>
      <p:ext uri="{BB962C8B-B14F-4D97-AF65-F5344CB8AC3E}">
        <p14:creationId xmlns:p14="http://schemas.microsoft.com/office/powerpoint/2010/main" val="290788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4"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D1FD-4EBB-4E03-9D71-EF91947488A8}"/>
              </a:ext>
            </a:extLst>
          </p:cNvPr>
          <p:cNvSpPr>
            <a:spLocks noGrp="1"/>
          </p:cNvSpPr>
          <p:nvPr>
            <p:ph type="title"/>
          </p:nvPr>
        </p:nvSpPr>
        <p:spPr/>
        <p:txBody>
          <a:bodyPr/>
          <a:lstStyle/>
          <a:p>
            <a:r>
              <a:rPr lang="en-SG" dirty="0"/>
              <a:t>Objective</a:t>
            </a:r>
          </a:p>
        </p:txBody>
      </p:sp>
      <p:sp>
        <p:nvSpPr>
          <p:cNvPr id="10" name="Rectangle 9">
            <a:extLst>
              <a:ext uri="{FF2B5EF4-FFF2-40B4-BE49-F238E27FC236}">
                <a16:creationId xmlns:a16="http://schemas.microsoft.com/office/drawing/2014/main" id="{DE27B1C0-089A-41AB-95ED-20DDD6F1DC4C}"/>
              </a:ext>
            </a:extLst>
          </p:cNvPr>
          <p:cNvSpPr/>
          <p:nvPr/>
        </p:nvSpPr>
        <p:spPr>
          <a:xfrm>
            <a:off x="2624858" y="1777048"/>
            <a:ext cx="6942283" cy="523220"/>
          </a:xfrm>
          <a:prstGeom prst="rect">
            <a:avLst/>
          </a:prstGeom>
        </p:spPr>
        <p:txBody>
          <a:bodyPr wrap="square">
            <a:spAutoFit/>
          </a:bodyPr>
          <a:lstStyle/>
          <a:p>
            <a:r>
              <a:rPr lang="en-SG" sz="2800" b="1" dirty="0">
                <a:solidFill>
                  <a:schemeClr val="accent3"/>
                </a:solidFill>
              </a:rPr>
              <a:t>Real-time</a:t>
            </a:r>
            <a:r>
              <a:rPr lang="en-SG" sz="2800" b="1" dirty="0"/>
              <a:t> Electricity Price </a:t>
            </a:r>
            <a:r>
              <a:rPr lang="en-SG" sz="2800" b="1" dirty="0">
                <a:solidFill>
                  <a:schemeClr val="accent1"/>
                </a:solidFill>
              </a:rPr>
              <a:t>Prediction</a:t>
            </a:r>
          </a:p>
        </p:txBody>
      </p:sp>
      <p:graphicFrame>
        <p:nvGraphicFramePr>
          <p:cNvPr id="4" name="Table 15">
            <a:extLst>
              <a:ext uri="{FF2B5EF4-FFF2-40B4-BE49-F238E27FC236}">
                <a16:creationId xmlns:a16="http://schemas.microsoft.com/office/drawing/2014/main" id="{AD588657-5748-4CEA-B8A7-D3644A835A95}"/>
              </a:ext>
            </a:extLst>
          </p:cNvPr>
          <p:cNvGraphicFramePr>
            <a:graphicFrameLocks noGrp="1"/>
          </p:cNvGraphicFramePr>
          <p:nvPr>
            <p:extLst>
              <p:ext uri="{D42A27DB-BD31-4B8C-83A1-F6EECF244321}">
                <p14:modId xmlns:p14="http://schemas.microsoft.com/office/powerpoint/2010/main" val="1134939270"/>
              </p:ext>
            </p:extLst>
          </p:nvPr>
        </p:nvGraphicFramePr>
        <p:xfrm>
          <a:off x="1311563" y="3429000"/>
          <a:ext cx="3634510" cy="1112520"/>
        </p:xfrm>
        <a:graphic>
          <a:graphicData uri="http://schemas.openxmlformats.org/drawingml/2006/table">
            <a:tbl>
              <a:tblPr firstRow="1" bandRow="1">
                <a:tableStyleId>{F5AB1C69-6EDB-4FF4-983F-18BD219EF322}</a:tableStyleId>
              </a:tblPr>
              <a:tblGrid>
                <a:gridCol w="3634510">
                  <a:extLst>
                    <a:ext uri="{9D8B030D-6E8A-4147-A177-3AD203B41FA5}">
                      <a16:colId xmlns:a16="http://schemas.microsoft.com/office/drawing/2014/main" val="1646585854"/>
                    </a:ext>
                  </a:extLst>
                </a:gridCol>
              </a:tblGrid>
              <a:tr h="370840">
                <a:tc>
                  <a:txBody>
                    <a:bodyPr/>
                    <a:lstStyle/>
                    <a:p>
                      <a:pPr algn="ctr"/>
                      <a:r>
                        <a:rPr lang="en-SG" dirty="0"/>
                        <a:t>Real-time</a:t>
                      </a:r>
                    </a:p>
                  </a:txBody>
                  <a:tcPr/>
                </a:tc>
                <a:extLst>
                  <a:ext uri="{0D108BD9-81ED-4DB2-BD59-A6C34878D82A}">
                    <a16:rowId xmlns:a16="http://schemas.microsoft.com/office/drawing/2014/main" val="3974415213"/>
                  </a:ext>
                </a:extLst>
              </a:tr>
              <a:tr h="370840">
                <a:tc>
                  <a:txBody>
                    <a:bodyPr/>
                    <a:lstStyle/>
                    <a:p>
                      <a:pPr algn="ctr"/>
                      <a:r>
                        <a:rPr lang="en-SG" dirty="0"/>
                        <a:t>Runtime</a:t>
                      </a:r>
                    </a:p>
                  </a:txBody>
                  <a:tcPr/>
                </a:tc>
                <a:extLst>
                  <a:ext uri="{0D108BD9-81ED-4DB2-BD59-A6C34878D82A}">
                    <a16:rowId xmlns:a16="http://schemas.microsoft.com/office/drawing/2014/main" val="1835485991"/>
                  </a:ext>
                </a:extLst>
              </a:tr>
              <a:tr h="370840">
                <a:tc>
                  <a:txBody>
                    <a:bodyPr/>
                    <a:lstStyle/>
                    <a:p>
                      <a:pPr algn="ctr"/>
                      <a:r>
                        <a:rPr lang="en-SG" dirty="0"/>
                        <a:t>Implementation</a:t>
                      </a:r>
                    </a:p>
                  </a:txBody>
                  <a:tcPr/>
                </a:tc>
                <a:extLst>
                  <a:ext uri="{0D108BD9-81ED-4DB2-BD59-A6C34878D82A}">
                    <a16:rowId xmlns:a16="http://schemas.microsoft.com/office/drawing/2014/main" val="4140037575"/>
                  </a:ext>
                </a:extLst>
              </a:tr>
            </a:tbl>
          </a:graphicData>
        </a:graphic>
      </p:graphicFrame>
      <p:graphicFrame>
        <p:nvGraphicFramePr>
          <p:cNvPr id="17" name="Table 15">
            <a:extLst>
              <a:ext uri="{FF2B5EF4-FFF2-40B4-BE49-F238E27FC236}">
                <a16:creationId xmlns:a16="http://schemas.microsoft.com/office/drawing/2014/main" id="{1C0D85C5-F378-4C25-A49B-5123488E3DD7}"/>
              </a:ext>
            </a:extLst>
          </p:cNvPr>
          <p:cNvGraphicFramePr>
            <a:graphicFrameLocks noGrp="1"/>
          </p:cNvGraphicFramePr>
          <p:nvPr>
            <p:extLst>
              <p:ext uri="{D42A27DB-BD31-4B8C-83A1-F6EECF244321}">
                <p14:modId xmlns:p14="http://schemas.microsoft.com/office/powerpoint/2010/main" val="2566395816"/>
              </p:ext>
            </p:extLst>
          </p:nvPr>
        </p:nvGraphicFramePr>
        <p:xfrm>
          <a:off x="7245927" y="3445213"/>
          <a:ext cx="3634510" cy="741680"/>
        </p:xfrm>
        <a:graphic>
          <a:graphicData uri="http://schemas.openxmlformats.org/drawingml/2006/table">
            <a:tbl>
              <a:tblPr firstRow="1" bandRow="1">
                <a:tableStyleId>{5C22544A-7EE6-4342-B048-85BDC9FD1C3A}</a:tableStyleId>
              </a:tblPr>
              <a:tblGrid>
                <a:gridCol w="3634510">
                  <a:extLst>
                    <a:ext uri="{9D8B030D-6E8A-4147-A177-3AD203B41FA5}">
                      <a16:colId xmlns:a16="http://schemas.microsoft.com/office/drawing/2014/main" val="1646585854"/>
                    </a:ext>
                  </a:extLst>
                </a:gridCol>
              </a:tblGrid>
              <a:tr h="370840">
                <a:tc>
                  <a:txBody>
                    <a:bodyPr/>
                    <a:lstStyle/>
                    <a:p>
                      <a:pPr algn="ctr"/>
                      <a:r>
                        <a:rPr lang="en-SG" dirty="0"/>
                        <a:t>Prediction</a:t>
                      </a:r>
                    </a:p>
                  </a:txBody>
                  <a:tcPr/>
                </a:tc>
                <a:extLst>
                  <a:ext uri="{0D108BD9-81ED-4DB2-BD59-A6C34878D82A}">
                    <a16:rowId xmlns:a16="http://schemas.microsoft.com/office/drawing/2014/main" val="3974415213"/>
                  </a:ext>
                </a:extLst>
              </a:tr>
              <a:tr h="370840">
                <a:tc>
                  <a:txBody>
                    <a:bodyPr/>
                    <a:lstStyle/>
                    <a:p>
                      <a:pPr algn="ctr"/>
                      <a:r>
                        <a:rPr lang="en-SG" dirty="0"/>
                        <a:t>Accuracy</a:t>
                      </a:r>
                    </a:p>
                  </a:txBody>
                  <a:tcPr/>
                </a:tc>
                <a:extLst>
                  <a:ext uri="{0D108BD9-81ED-4DB2-BD59-A6C34878D82A}">
                    <a16:rowId xmlns:a16="http://schemas.microsoft.com/office/drawing/2014/main" val="1835485991"/>
                  </a:ext>
                </a:extLst>
              </a:tr>
            </a:tbl>
          </a:graphicData>
        </a:graphic>
      </p:graphicFrame>
    </p:spTree>
    <p:extLst>
      <p:ext uri="{BB962C8B-B14F-4D97-AF65-F5344CB8AC3E}">
        <p14:creationId xmlns:p14="http://schemas.microsoft.com/office/powerpoint/2010/main" val="1475725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BEEE-7DC8-4320-BF13-50B4E6AF3B65}"/>
              </a:ext>
            </a:extLst>
          </p:cNvPr>
          <p:cNvSpPr>
            <a:spLocks noGrp="1"/>
          </p:cNvSpPr>
          <p:nvPr>
            <p:ph type="title"/>
          </p:nvPr>
        </p:nvSpPr>
        <p:spPr/>
        <p:txBody>
          <a:bodyPr/>
          <a:lstStyle/>
          <a:p>
            <a:r>
              <a:rPr lang="en-SG" dirty="0"/>
              <a:t>Literature Review</a:t>
            </a:r>
          </a:p>
        </p:txBody>
      </p:sp>
      <p:sp>
        <p:nvSpPr>
          <p:cNvPr id="3" name="Content Placeholder 2">
            <a:extLst>
              <a:ext uri="{FF2B5EF4-FFF2-40B4-BE49-F238E27FC236}">
                <a16:creationId xmlns:a16="http://schemas.microsoft.com/office/drawing/2014/main" id="{2E940E93-94FF-41B0-AB29-DEE6220F6867}"/>
              </a:ext>
            </a:extLst>
          </p:cNvPr>
          <p:cNvSpPr>
            <a:spLocks noGrp="1"/>
          </p:cNvSpPr>
          <p:nvPr>
            <p:ph idx="1"/>
          </p:nvPr>
        </p:nvSpPr>
        <p:spPr/>
        <p:txBody>
          <a:bodyPr/>
          <a:lstStyle/>
          <a:p>
            <a:r>
              <a:rPr lang="en-SG" dirty="0"/>
              <a:t>Prediction done on other countries with solar and wind farms</a:t>
            </a:r>
          </a:p>
          <a:p>
            <a:pPr lvl="1"/>
            <a:r>
              <a:rPr lang="en-SG" dirty="0"/>
              <a:t>Germany and Brazil</a:t>
            </a:r>
          </a:p>
          <a:p>
            <a:pPr lvl="1"/>
            <a:r>
              <a:rPr lang="en-SG" dirty="0"/>
              <a:t>Supply and demand</a:t>
            </a:r>
          </a:p>
          <a:p>
            <a:pPr lvl="1"/>
            <a:r>
              <a:rPr lang="en-SG" dirty="0"/>
              <a:t>Supply determined by weather</a:t>
            </a:r>
          </a:p>
          <a:p>
            <a:pPr lvl="1"/>
            <a:r>
              <a:rPr lang="en-SG" dirty="0"/>
              <a:t>Demand determined by time of use</a:t>
            </a:r>
          </a:p>
          <a:p>
            <a:pPr lvl="1"/>
            <a:endParaRPr lang="en-SG" dirty="0"/>
          </a:p>
          <a:p>
            <a:r>
              <a:rPr lang="en-SG" dirty="0"/>
              <a:t>Common timeseries prediction methods</a:t>
            </a:r>
          </a:p>
          <a:p>
            <a:pPr lvl="1"/>
            <a:r>
              <a:rPr lang="en-SG" dirty="0"/>
              <a:t>Multi-layer perceptron (MLP)</a:t>
            </a:r>
          </a:p>
          <a:p>
            <a:pPr lvl="1"/>
            <a:r>
              <a:rPr lang="en-US" dirty="0"/>
              <a:t>Auto Regressive Integrated Moving Average (</a:t>
            </a:r>
            <a:r>
              <a:rPr lang="en-SG" dirty="0"/>
              <a:t>ARIMA)</a:t>
            </a:r>
          </a:p>
          <a:p>
            <a:pPr lvl="1"/>
            <a:endParaRPr lang="en-SG" dirty="0"/>
          </a:p>
        </p:txBody>
      </p:sp>
    </p:spTree>
    <p:extLst>
      <p:ext uri="{BB962C8B-B14F-4D97-AF65-F5344CB8AC3E}">
        <p14:creationId xmlns:p14="http://schemas.microsoft.com/office/powerpoint/2010/main" val="3397566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6FB9-2BA2-4066-8E08-838FB787C963}"/>
              </a:ext>
            </a:extLst>
          </p:cNvPr>
          <p:cNvSpPr>
            <a:spLocks noGrp="1"/>
          </p:cNvSpPr>
          <p:nvPr>
            <p:ph type="title"/>
          </p:nvPr>
        </p:nvSpPr>
        <p:spPr/>
        <p:txBody>
          <a:bodyPr/>
          <a:lstStyle/>
          <a:p>
            <a:r>
              <a:rPr lang="en-SG" dirty="0"/>
              <a:t>Data </a:t>
            </a:r>
          </a:p>
        </p:txBody>
      </p:sp>
      <p:pic>
        <p:nvPicPr>
          <p:cNvPr id="1032" name="Picture 8" descr="For Official Use">
            <a:extLst>
              <a:ext uri="{FF2B5EF4-FFF2-40B4-BE49-F238E27FC236}">
                <a16:creationId xmlns:a16="http://schemas.microsoft.com/office/drawing/2014/main" id="{E823DFA4-E0CF-4FBE-A1BB-80614671E5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1" y="1575590"/>
            <a:ext cx="3091864" cy="37068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6A8E3B00-8E67-4C57-A383-B0F965778756}"/>
              </a:ext>
            </a:extLst>
          </p:cNvPr>
          <p:cNvGraphicFramePr>
            <a:graphicFrameLocks noGrp="1"/>
          </p:cNvGraphicFramePr>
          <p:nvPr>
            <p:extLst>
              <p:ext uri="{D42A27DB-BD31-4B8C-83A1-F6EECF244321}">
                <p14:modId xmlns:p14="http://schemas.microsoft.com/office/powerpoint/2010/main" val="2945616598"/>
              </p:ext>
            </p:extLst>
          </p:nvPr>
        </p:nvGraphicFramePr>
        <p:xfrm>
          <a:off x="4741229" y="1575590"/>
          <a:ext cx="6989559" cy="3706820"/>
        </p:xfrm>
        <a:graphic>
          <a:graphicData uri="http://schemas.openxmlformats.org/drawingml/2006/table">
            <a:tbl>
              <a:tblPr firstRow="1" firstCol="1" bandRow="1">
                <a:tableStyleId>{5C22544A-7EE6-4342-B048-85BDC9FD1C3A}</a:tableStyleId>
              </a:tblPr>
              <a:tblGrid>
                <a:gridCol w="1228803">
                  <a:extLst>
                    <a:ext uri="{9D8B030D-6E8A-4147-A177-3AD203B41FA5}">
                      <a16:colId xmlns:a16="http://schemas.microsoft.com/office/drawing/2014/main" val="2092625110"/>
                    </a:ext>
                  </a:extLst>
                </a:gridCol>
                <a:gridCol w="719897">
                  <a:extLst>
                    <a:ext uri="{9D8B030D-6E8A-4147-A177-3AD203B41FA5}">
                      <a16:colId xmlns:a16="http://schemas.microsoft.com/office/drawing/2014/main" val="879542435"/>
                    </a:ext>
                  </a:extLst>
                </a:gridCol>
                <a:gridCol w="844754">
                  <a:extLst>
                    <a:ext uri="{9D8B030D-6E8A-4147-A177-3AD203B41FA5}">
                      <a16:colId xmlns:a16="http://schemas.microsoft.com/office/drawing/2014/main" val="2816285578"/>
                    </a:ext>
                  </a:extLst>
                </a:gridCol>
                <a:gridCol w="818742">
                  <a:extLst>
                    <a:ext uri="{9D8B030D-6E8A-4147-A177-3AD203B41FA5}">
                      <a16:colId xmlns:a16="http://schemas.microsoft.com/office/drawing/2014/main" val="1685272184"/>
                    </a:ext>
                  </a:extLst>
                </a:gridCol>
                <a:gridCol w="801223">
                  <a:extLst>
                    <a:ext uri="{9D8B030D-6E8A-4147-A177-3AD203B41FA5}">
                      <a16:colId xmlns:a16="http://schemas.microsoft.com/office/drawing/2014/main" val="4111934033"/>
                    </a:ext>
                  </a:extLst>
                </a:gridCol>
                <a:gridCol w="1120542">
                  <a:extLst>
                    <a:ext uri="{9D8B030D-6E8A-4147-A177-3AD203B41FA5}">
                      <a16:colId xmlns:a16="http://schemas.microsoft.com/office/drawing/2014/main" val="600647011"/>
                    </a:ext>
                  </a:extLst>
                </a:gridCol>
                <a:gridCol w="1455598">
                  <a:extLst>
                    <a:ext uri="{9D8B030D-6E8A-4147-A177-3AD203B41FA5}">
                      <a16:colId xmlns:a16="http://schemas.microsoft.com/office/drawing/2014/main" val="3812418167"/>
                    </a:ext>
                  </a:extLst>
                </a:gridCol>
              </a:tblGrid>
              <a:tr h="867810">
                <a:tc>
                  <a:txBody>
                    <a:bodyPr/>
                    <a:lstStyle/>
                    <a:p>
                      <a:pPr>
                        <a:lnSpc>
                          <a:spcPct val="150000"/>
                        </a:lnSpc>
                        <a:spcAft>
                          <a:spcPts val="0"/>
                        </a:spcAft>
                      </a:pPr>
                      <a:r>
                        <a:rPr lang="en-SG" sz="1200" dirty="0">
                          <a:effectLst/>
                        </a:rPr>
                        <a:t>DATE</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nSpc>
                          <a:spcPct val="150000"/>
                        </a:lnSpc>
                        <a:spcAft>
                          <a:spcPts val="0"/>
                        </a:spcAft>
                      </a:pPr>
                      <a:r>
                        <a:rPr lang="en-SG" sz="1200">
                          <a:effectLst/>
                        </a:rPr>
                        <a:t>PERIOD</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nSpc>
                          <a:spcPct val="150000"/>
                        </a:lnSpc>
                        <a:spcAft>
                          <a:spcPts val="0"/>
                        </a:spcAft>
                      </a:pPr>
                      <a:r>
                        <a:rPr lang="en-SG" sz="1200">
                          <a:effectLst/>
                        </a:rPr>
                        <a:t>WEP ($/MWh)</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nSpc>
                          <a:spcPct val="150000"/>
                        </a:lnSpc>
                        <a:spcAft>
                          <a:spcPts val="0"/>
                        </a:spcAft>
                      </a:pPr>
                      <a:r>
                        <a:rPr lang="en-SG" sz="1200">
                          <a:effectLst/>
                        </a:rPr>
                        <a:t>USEP ($/MWh)</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nSpc>
                          <a:spcPct val="150000"/>
                        </a:lnSpc>
                        <a:spcAft>
                          <a:spcPts val="0"/>
                        </a:spcAft>
                      </a:pPr>
                      <a:r>
                        <a:rPr lang="en-SG" sz="1200">
                          <a:effectLst/>
                        </a:rPr>
                        <a:t>DEMAND (MW)</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nSpc>
                          <a:spcPct val="150000"/>
                        </a:lnSpc>
                        <a:spcAft>
                          <a:spcPts val="0"/>
                        </a:spcAft>
                      </a:pPr>
                      <a:r>
                        <a:rPr lang="en-SG" sz="1200">
                          <a:effectLst/>
                        </a:rPr>
                        <a:t>GROSS INJECTION (MWh)</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nSpc>
                          <a:spcPct val="150000"/>
                        </a:lnSpc>
                        <a:spcAft>
                          <a:spcPts val="0"/>
                        </a:spcAft>
                      </a:pPr>
                      <a:r>
                        <a:rPr lang="en-SG" sz="1200" dirty="0">
                          <a:effectLst/>
                        </a:rPr>
                        <a:t>NET INJECTION (MWh)</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988461068"/>
                  </a:ext>
                </a:extLst>
              </a:tr>
              <a:tr h="567802">
                <a:tc>
                  <a:txBody>
                    <a:bodyPr/>
                    <a:lstStyle/>
                    <a:p>
                      <a:pPr algn="r">
                        <a:lnSpc>
                          <a:spcPct val="150000"/>
                        </a:lnSpc>
                        <a:spcAft>
                          <a:spcPts val="0"/>
                        </a:spcAft>
                      </a:pPr>
                      <a:r>
                        <a:rPr lang="en-SG" sz="1200">
                          <a:effectLst/>
                        </a:rPr>
                        <a:t>1/1/2019 0:00</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dirty="0">
                          <a:effectLst/>
                        </a:rPr>
                        <a:t>1</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83.33</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82.7</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5201.89</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2555.1</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2362.296</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279398255"/>
                  </a:ext>
                </a:extLst>
              </a:tr>
              <a:tr h="567802">
                <a:tc>
                  <a:txBody>
                    <a:bodyPr/>
                    <a:lstStyle/>
                    <a:p>
                      <a:pPr algn="r">
                        <a:lnSpc>
                          <a:spcPct val="150000"/>
                        </a:lnSpc>
                        <a:spcAft>
                          <a:spcPts val="0"/>
                        </a:spcAft>
                      </a:pPr>
                      <a:r>
                        <a:rPr lang="en-SG" sz="1200">
                          <a:effectLst/>
                        </a:rPr>
                        <a:t>1/1/2019 0:30</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2</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dirty="0">
                          <a:effectLst/>
                        </a:rPr>
                        <a:t>83.83</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dirty="0">
                          <a:effectLst/>
                        </a:rPr>
                        <a:t>82.71</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5150.461</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2549.41</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2357.615</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47993971"/>
                  </a:ext>
                </a:extLst>
              </a:tr>
              <a:tr h="567802">
                <a:tc>
                  <a:txBody>
                    <a:bodyPr/>
                    <a:lstStyle/>
                    <a:p>
                      <a:pPr algn="r">
                        <a:lnSpc>
                          <a:spcPct val="150000"/>
                        </a:lnSpc>
                        <a:spcAft>
                          <a:spcPts val="0"/>
                        </a:spcAft>
                      </a:pPr>
                      <a:r>
                        <a:rPr lang="en-SG" sz="1200">
                          <a:effectLst/>
                        </a:rPr>
                        <a:t>1/1/2019 1:00</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3</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83.19</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dirty="0">
                          <a:effectLst/>
                        </a:rPr>
                        <a:t>82.7</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dirty="0">
                          <a:effectLst/>
                        </a:rPr>
                        <a:t>5106.794</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2519.013</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2327.042</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827548923"/>
                  </a:ext>
                </a:extLst>
              </a:tr>
              <a:tr h="567802">
                <a:tc>
                  <a:txBody>
                    <a:bodyPr/>
                    <a:lstStyle/>
                    <a:p>
                      <a:pPr algn="r">
                        <a:lnSpc>
                          <a:spcPct val="150000"/>
                        </a:lnSpc>
                        <a:spcAft>
                          <a:spcPts val="0"/>
                        </a:spcAft>
                      </a:pPr>
                      <a:r>
                        <a:rPr lang="en-SG" sz="1200">
                          <a:effectLst/>
                        </a:rPr>
                        <a:t>1/1/2019 1:30</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4</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83.13</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82.69</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5075.841</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dirty="0">
                          <a:effectLst/>
                        </a:rPr>
                        <a:t>2492.473</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2300.457</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180219355"/>
                  </a:ext>
                </a:extLst>
              </a:tr>
              <a:tr h="567802">
                <a:tc>
                  <a:txBody>
                    <a:bodyPr/>
                    <a:lstStyle/>
                    <a:p>
                      <a:pPr algn="r">
                        <a:lnSpc>
                          <a:spcPct val="150000"/>
                        </a:lnSpc>
                        <a:spcAft>
                          <a:spcPts val="0"/>
                        </a:spcAft>
                      </a:pPr>
                      <a:r>
                        <a:rPr lang="en-SG" sz="1200">
                          <a:effectLst/>
                        </a:rPr>
                        <a:t>1/1/2019 2:00</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5</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83.2</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82.67</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5044.147</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dirty="0">
                          <a:effectLst/>
                        </a:rPr>
                        <a:t>2453.576</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dirty="0">
                          <a:effectLst/>
                        </a:rPr>
                        <a:t>2261.511</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957586067"/>
                  </a:ext>
                </a:extLst>
              </a:tr>
            </a:tbl>
          </a:graphicData>
        </a:graphic>
      </p:graphicFrame>
    </p:spTree>
    <p:extLst>
      <p:ext uri="{BB962C8B-B14F-4D97-AF65-F5344CB8AC3E}">
        <p14:creationId xmlns:p14="http://schemas.microsoft.com/office/powerpoint/2010/main" val="68012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2F76-922E-4BEB-B61F-1DDB9785624C}"/>
              </a:ext>
            </a:extLst>
          </p:cNvPr>
          <p:cNvSpPr>
            <a:spLocks noGrp="1"/>
          </p:cNvSpPr>
          <p:nvPr>
            <p:ph type="title"/>
          </p:nvPr>
        </p:nvSpPr>
        <p:spPr/>
        <p:txBody>
          <a:bodyPr/>
          <a:lstStyle/>
          <a:p>
            <a:r>
              <a:rPr lang="en-SG" dirty="0"/>
              <a:t>Data</a:t>
            </a:r>
          </a:p>
        </p:txBody>
      </p:sp>
      <p:pic>
        <p:nvPicPr>
          <p:cNvPr id="4" name="Content Placeholder 3">
            <a:extLst>
              <a:ext uri="{FF2B5EF4-FFF2-40B4-BE49-F238E27FC236}">
                <a16:creationId xmlns:a16="http://schemas.microsoft.com/office/drawing/2014/main" id="{C5C1B175-3CA1-4182-BAD6-B6A0BF1C1B79}"/>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646111" y="1535280"/>
            <a:ext cx="10899778" cy="4195762"/>
          </a:xfrm>
          <a:prstGeom prst="rect">
            <a:avLst/>
          </a:prstGeom>
          <a:noFill/>
          <a:ln>
            <a:noFill/>
          </a:ln>
        </p:spPr>
      </p:pic>
    </p:spTree>
    <p:extLst>
      <p:ext uri="{BB962C8B-B14F-4D97-AF65-F5344CB8AC3E}">
        <p14:creationId xmlns:p14="http://schemas.microsoft.com/office/powerpoint/2010/main" val="4056497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2F76-922E-4BEB-B61F-1DDB9785624C}"/>
              </a:ext>
            </a:extLst>
          </p:cNvPr>
          <p:cNvSpPr>
            <a:spLocks noGrp="1"/>
          </p:cNvSpPr>
          <p:nvPr>
            <p:ph type="title"/>
          </p:nvPr>
        </p:nvSpPr>
        <p:spPr/>
        <p:txBody>
          <a:bodyPr/>
          <a:lstStyle/>
          <a:p>
            <a:r>
              <a:rPr lang="en-SG" dirty="0"/>
              <a:t>Data</a:t>
            </a:r>
          </a:p>
        </p:txBody>
      </p:sp>
      <p:pic>
        <p:nvPicPr>
          <p:cNvPr id="6" name="Content Placeholder 5">
            <a:extLst>
              <a:ext uri="{FF2B5EF4-FFF2-40B4-BE49-F238E27FC236}">
                <a16:creationId xmlns:a16="http://schemas.microsoft.com/office/drawing/2014/main" id="{EAAB038A-A0BA-4E94-8F30-F66A39AEE883}"/>
              </a:ext>
            </a:extLst>
          </p:cNvPr>
          <p:cNvPicPr>
            <a:picLocks noGrp="1"/>
          </p:cNvPicPr>
          <p:nvPr>
            <p:ph idx="1"/>
          </p:nvPr>
        </p:nvPicPr>
        <p:blipFill rotWithShape="1">
          <a:blip r:embed="rId3">
            <a:extLst>
              <a:ext uri="{28A0092B-C50C-407E-A947-70E740481C1C}">
                <a14:useLocalDpi xmlns:a14="http://schemas.microsoft.com/office/drawing/2010/main" val="0"/>
              </a:ext>
            </a:extLst>
          </a:blip>
          <a:srcRect t="5785" b="3581"/>
          <a:stretch/>
        </p:blipFill>
        <p:spPr bwMode="auto">
          <a:xfrm>
            <a:off x="646110" y="1571375"/>
            <a:ext cx="10899779" cy="419576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898375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6|1.8|3.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2755</TotalTime>
  <Words>2656</Words>
  <Application>Microsoft Office PowerPoint</Application>
  <PresentationFormat>Widescreen</PresentationFormat>
  <Paragraphs>420</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Century Gothic</vt:lpstr>
      <vt:lpstr>Wingdings 3</vt:lpstr>
      <vt:lpstr>Ion</vt:lpstr>
      <vt:lpstr>FYP Presentation Real-time Electricity Price Prediction</vt:lpstr>
      <vt:lpstr>Acknowledgement</vt:lpstr>
      <vt:lpstr>Contents</vt:lpstr>
      <vt:lpstr>Introduction - Background</vt:lpstr>
      <vt:lpstr>Objective</vt:lpstr>
      <vt:lpstr>Literature Review</vt:lpstr>
      <vt:lpstr>Data </vt:lpstr>
      <vt:lpstr>Data</vt:lpstr>
      <vt:lpstr>Data</vt:lpstr>
      <vt:lpstr>Data – Trends and seasonality</vt:lpstr>
      <vt:lpstr>Data - Correlation</vt:lpstr>
      <vt:lpstr>Overview</vt:lpstr>
      <vt:lpstr>Pre-processing</vt:lpstr>
      <vt:lpstr>Modelling the Neural Network</vt:lpstr>
      <vt:lpstr>Modelling the Neural Network</vt:lpstr>
      <vt:lpstr>Modelling SARIMA</vt:lpstr>
      <vt:lpstr>Other statistical models</vt:lpstr>
      <vt:lpstr>Prediction Methodology</vt:lpstr>
      <vt:lpstr>Results</vt:lpstr>
      <vt:lpstr>Result – 1 day accuracy</vt:lpstr>
      <vt:lpstr>Result – 10 days accuracy</vt:lpstr>
      <vt:lpstr>Result – 10th day accuracy</vt:lpstr>
      <vt:lpstr>Results – Error Metrics</vt:lpstr>
      <vt:lpstr>Results - Runtime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Presentation Real-time Electric Price Prediction</dc:title>
  <dc:creator>#TAN WEI SONG ALVIN#</dc:creator>
  <cp:lastModifiedBy>#TAN WEI SONG ALVIN#</cp:lastModifiedBy>
  <cp:revision>80</cp:revision>
  <dcterms:created xsi:type="dcterms:W3CDTF">2020-04-21T04:57:02Z</dcterms:created>
  <dcterms:modified xsi:type="dcterms:W3CDTF">2020-04-29T13:02:08Z</dcterms:modified>
</cp:coreProperties>
</file>