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61" r:id="rId4"/>
    <p:sldId id="263" r:id="rId5"/>
    <p:sldId id="267" r:id="rId6"/>
    <p:sldId id="268"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28059-958F-4F85-8785-F83CD2E7CA02}" type="datetimeFigureOut">
              <a:rPr lang="en-US" smtClean="0"/>
              <a:t>11/10/20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B02EB-3B50-424C-98BC-BC1150E2F4C6}" type="slidenum">
              <a:rPr lang="en-US" smtClean="0"/>
              <a:t>‹#›</a:t>
            </a:fld>
            <a:endParaRPr lang="en-US"/>
          </a:p>
        </p:txBody>
      </p:sp>
    </p:spTree>
    <p:extLst>
      <p:ext uri="{BB962C8B-B14F-4D97-AF65-F5344CB8AC3E}">
        <p14:creationId xmlns:p14="http://schemas.microsoft.com/office/powerpoint/2010/main" val="506759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3</a:t>
            </a:fld>
            <a:endParaRPr lang="en-US"/>
          </a:p>
        </p:txBody>
      </p:sp>
    </p:spTree>
    <p:extLst>
      <p:ext uri="{BB962C8B-B14F-4D97-AF65-F5344CB8AC3E}">
        <p14:creationId xmlns:p14="http://schemas.microsoft.com/office/powerpoint/2010/main" val="25267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4</a:t>
            </a:fld>
            <a:endParaRPr lang="en-US"/>
          </a:p>
        </p:txBody>
      </p:sp>
    </p:spTree>
    <p:extLst>
      <p:ext uri="{BB962C8B-B14F-4D97-AF65-F5344CB8AC3E}">
        <p14:creationId xmlns:p14="http://schemas.microsoft.com/office/powerpoint/2010/main" val="157314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5</a:t>
            </a:fld>
            <a:endParaRPr lang="en-US"/>
          </a:p>
        </p:txBody>
      </p:sp>
    </p:spTree>
    <p:extLst>
      <p:ext uri="{BB962C8B-B14F-4D97-AF65-F5344CB8AC3E}">
        <p14:creationId xmlns:p14="http://schemas.microsoft.com/office/powerpoint/2010/main" val="3006873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6</a:t>
            </a:fld>
            <a:endParaRPr lang="en-US"/>
          </a:p>
        </p:txBody>
      </p:sp>
    </p:spTree>
    <p:extLst>
      <p:ext uri="{BB962C8B-B14F-4D97-AF65-F5344CB8AC3E}">
        <p14:creationId xmlns:p14="http://schemas.microsoft.com/office/powerpoint/2010/main" val="420863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7</a:t>
            </a:fld>
            <a:endParaRPr lang="en-US"/>
          </a:p>
        </p:txBody>
      </p:sp>
    </p:spTree>
    <p:extLst>
      <p:ext uri="{BB962C8B-B14F-4D97-AF65-F5344CB8AC3E}">
        <p14:creationId xmlns:p14="http://schemas.microsoft.com/office/powerpoint/2010/main" val="342740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8</a:t>
            </a:fld>
            <a:endParaRPr lang="en-US"/>
          </a:p>
        </p:txBody>
      </p:sp>
    </p:spTree>
    <p:extLst>
      <p:ext uri="{BB962C8B-B14F-4D97-AF65-F5344CB8AC3E}">
        <p14:creationId xmlns:p14="http://schemas.microsoft.com/office/powerpoint/2010/main" val="369315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76FE9-ACF5-4915-B019-8692683A22EB}" type="datetime1">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83938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B85BC-C217-4372-8799-478F40B991E6}" type="datetime1">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216666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2886B3-1C57-433A-943D-3F0B686FF49B}" type="datetime1">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371050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B01C28-3B51-467C-87AD-E232AA67A3FC}" type="datetime1">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107009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2A9F1-3A79-4EFD-960A-2DE6DE09E8D0}" type="datetime1">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394598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EF5C49-097E-45F5-95B1-8A02F9814C38}" type="datetime1">
              <a:rPr lang="en-US" smtClean="0"/>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419182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A54C40-A5C2-4931-BADE-2C6F11616C3B}" type="datetime1">
              <a:rPr lang="en-US" smtClean="0"/>
              <a:t>11/10/20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58805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191429-B77C-48CC-B7DB-A7C0A5E9CFE5}" type="datetime1">
              <a:rPr lang="en-US" smtClean="0"/>
              <a:t>11/10/20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181805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FC30F-9802-4297-A9F6-538A9B289ACD}" type="datetime1">
              <a:rPr lang="en-US" smtClean="0"/>
              <a:t>11/10/20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86929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6DF1A-8437-463C-AE8C-0130FFFC96E9}" type="datetime1">
              <a:rPr lang="en-US" smtClean="0"/>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272577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BB034-A793-4780-AAB0-B074DC25D7D3}" type="datetime1">
              <a:rPr lang="en-US" smtClean="0"/>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211713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71EF6-9582-4835-BE6B-5179175E22B5}" type="datetime1">
              <a:rPr lang="en-US" smtClean="0"/>
              <a:t>11/10/20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34DD0-005D-4A41-95C0-8D62AF762F92}" type="slidenum">
              <a:rPr lang="en-US" smtClean="0"/>
              <a:t>‹#›</a:t>
            </a:fld>
            <a:endParaRPr lang="en-US"/>
          </a:p>
        </p:txBody>
      </p:sp>
    </p:spTree>
    <p:extLst>
      <p:ext uri="{BB962C8B-B14F-4D97-AF65-F5344CB8AC3E}">
        <p14:creationId xmlns:p14="http://schemas.microsoft.com/office/powerpoint/2010/main" val="338709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oronto.ca/city-government/data-research-maps/open-data/open-data-catalogue/#8c732154-5012-9afe-d0cd-ba3ffc813d5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toronto.ca/city-government/data-research-maps/open-data/open-data-catalogue/#a45bd45a-ede8-730e-1abc-93105b2c439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687" y="1122363"/>
            <a:ext cx="9566313" cy="2387600"/>
          </a:xfrm>
        </p:spPr>
        <p:txBody>
          <a:bodyPr/>
          <a:lstStyle/>
          <a:p>
            <a:r>
              <a:rPr lang="en-SA" b="1" dirty="0"/>
              <a:t>Applied Data Science Capstone</a:t>
            </a:r>
            <a:endParaRPr lang="en-SA" dirty="0"/>
          </a:p>
        </p:txBody>
      </p:sp>
      <p:sp>
        <p:nvSpPr>
          <p:cNvPr id="3" name="Subtitle 2"/>
          <p:cNvSpPr>
            <a:spLocks noGrp="1"/>
          </p:cNvSpPr>
          <p:nvPr>
            <p:ph type="subTitle" idx="1"/>
          </p:nvPr>
        </p:nvSpPr>
        <p:spPr>
          <a:xfrm>
            <a:off x="1101687" y="4274544"/>
            <a:ext cx="9566313" cy="1762699"/>
          </a:xfrm>
        </p:spPr>
        <p:txBody>
          <a:bodyPr/>
          <a:lstStyle/>
          <a:p>
            <a:r>
              <a:rPr lang="en-SA" b="1" dirty="0"/>
              <a:t>Peer-graded Assignment: Capstone Project - The Battle of Neighborhoods</a:t>
            </a:r>
            <a:endParaRPr lang="en-SA" dirty="0"/>
          </a:p>
          <a:p>
            <a:endParaRPr lang="en-US" dirty="0">
              <a:latin typeface="Cambria" panose="02040503050406030204" pitchFamily="18" charset="0"/>
            </a:endParaRPr>
          </a:p>
        </p:txBody>
      </p:sp>
    </p:spTree>
    <p:extLst>
      <p:ext uri="{BB962C8B-B14F-4D97-AF65-F5344CB8AC3E}">
        <p14:creationId xmlns:p14="http://schemas.microsoft.com/office/powerpoint/2010/main" val="314189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A" b="1" dirty="0"/>
              <a:t>1) Introduction/Business Problem</a:t>
            </a:r>
            <a:endParaRPr lang="en-SA" dirty="0"/>
          </a:p>
        </p:txBody>
      </p:sp>
      <p:sp>
        <p:nvSpPr>
          <p:cNvPr id="6" name="Slide Number Placeholder 5"/>
          <p:cNvSpPr>
            <a:spLocks noGrp="1"/>
          </p:cNvSpPr>
          <p:nvPr>
            <p:ph type="sldNum" sz="quarter" idx="12"/>
          </p:nvPr>
        </p:nvSpPr>
        <p:spPr/>
        <p:txBody>
          <a:bodyPr/>
          <a:lstStyle/>
          <a:p>
            <a:fld id="{69934DD0-005D-4A41-95C0-8D62AF762F92}" type="slidenum">
              <a:rPr lang="en-US" smtClean="0"/>
              <a:t>2</a:t>
            </a:fld>
            <a:endParaRPr lang="en-US"/>
          </a:p>
        </p:txBody>
      </p:sp>
    </p:spTree>
    <p:extLst>
      <p:ext uri="{BB962C8B-B14F-4D97-AF65-F5344CB8AC3E}">
        <p14:creationId xmlns:p14="http://schemas.microsoft.com/office/powerpoint/2010/main" val="230082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1) Introduction/Business Problem</a:t>
            </a:r>
            <a:endParaRPr lang="en-SA" dirty="0"/>
          </a:p>
        </p:txBody>
      </p:sp>
      <p:sp>
        <p:nvSpPr>
          <p:cNvPr id="4" name="Slide Number Placeholder 3"/>
          <p:cNvSpPr>
            <a:spLocks noGrp="1"/>
          </p:cNvSpPr>
          <p:nvPr>
            <p:ph type="sldNum" sz="quarter" idx="12"/>
          </p:nvPr>
        </p:nvSpPr>
        <p:spPr/>
        <p:txBody>
          <a:bodyPr/>
          <a:lstStyle/>
          <a:p>
            <a:fld id="{69934DD0-005D-4A41-95C0-8D62AF762F92}" type="slidenum">
              <a:rPr lang="en-US" smtClean="0"/>
              <a:t>3</a:t>
            </a:fld>
            <a:endParaRPr lang="en-US"/>
          </a:p>
        </p:txBody>
      </p:sp>
      <p:sp>
        <p:nvSpPr>
          <p:cNvPr id="5" name="Rectangle 4">
            <a:extLst>
              <a:ext uri="{FF2B5EF4-FFF2-40B4-BE49-F238E27FC236}">
                <a16:creationId xmlns:a16="http://schemas.microsoft.com/office/drawing/2014/main" id="{EECBB7E1-3DC5-FC4A-9DD7-A1EDB0B68334}"/>
              </a:ext>
            </a:extLst>
          </p:cNvPr>
          <p:cNvSpPr/>
          <p:nvPr/>
        </p:nvSpPr>
        <p:spPr>
          <a:xfrm>
            <a:off x="729049" y="1535213"/>
            <a:ext cx="10624751" cy="2305759"/>
          </a:xfrm>
          <a:prstGeom prst="rect">
            <a:avLst/>
          </a:prstGeom>
        </p:spPr>
        <p:txBody>
          <a:bodyPr wrap="square">
            <a:spAutoFit/>
          </a:bodyPr>
          <a:lstStyle/>
          <a:p>
            <a:pPr>
              <a:lnSpc>
                <a:spcPct val="107000"/>
              </a:lnSpc>
              <a:spcAft>
                <a:spcPts val="1200"/>
              </a:spcAft>
            </a:pPr>
            <a:r>
              <a:rPr lang="en-SA" dirty="0">
                <a:solidFill>
                  <a:srgbClr val="24292E"/>
                </a:solidFill>
                <a:latin typeface="Segoe UI" panose="020B0502040204020203" pitchFamily="34" charset="0"/>
                <a:ea typeface="Times New Roman" panose="02020603050405020304" pitchFamily="18" charset="0"/>
                <a:cs typeface="Arial" panose="020B0604020202020204" pitchFamily="34" charset="0"/>
              </a:rPr>
              <a:t>Clearly define a problem or an idea of your choice, where you would need to leverage the Foursquare location data to solve or execute. Remember that data science problems always target an audience and are meant to help a group of stakeholders solves a problem, so make sure that you explicitly describe your audience and why they would care about your situation.</a:t>
            </a:r>
            <a:endParaRPr lang="en-SA"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200"/>
              </a:spcAft>
            </a:pPr>
            <a:r>
              <a:rPr lang="en-SA" b="1" i="1" dirty="0">
                <a:solidFill>
                  <a:srgbClr val="24292E"/>
                </a:solidFill>
                <a:latin typeface="Segoe UI" panose="020B0502040204020203" pitchFamily="34" charset="0"/>
                <a:ea typeface="Times New Roman" panose="02020603050405020304" pitchFamily="18" charset="0"/>
                <a:cs typeface="Arial" panose="020B0604020202020204" pitchFamily="34" charset="0"/>
              </a:rPr>
              <a:t>This study aims to help people plan to open a new restaurant in Toronto to choose the right location by providing data about the income and population of each neighborhood and the competitors already present in the same regions.</a:t>
            </a:r>
            <a:endParaRPr lang="en-SA"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709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2) Downloading and Prepping Data</a:t>
            </a:r>
            <a:endParaRPr lang="en-SA" dirty="0"/>
          </a:p>
        </p:txBody>
      </p:sp>
      <p:sp>
        <p:nvSpPr>
          <p:cNvPr id="3" name="Content Placeholder 2"/>
          <p:cNvSpPr>
            <a:spLocks noGrp="1"/>
          </p:cNvSpPr>
          <p:nvPr>
            <p:ph idx="1"/>
          </p:nvPr>
        </p:nvSpPr>
        <p:spPr>
          <a:xfrm>
            <a:off x="838200" y="1726471"/>
            <a:ext cx="10515600" cy="4895851"/>
          </a:xfrm>
        </p:spPr>
        <p:txBody>
          <a:bodyPr>
            <a:normAutofit/>
          </a:bodyPr>
          <a:lstStyle/>
          <a:p>
            <a:r>
              <a:rPr lang="en-SA" dirty="0"/>
              <a:t>Describe the Data that you will be used to solve the problem or execute your idea. Remember that you will need to use the Foursquare location data to solve the problem or execute your idea. You can use other datasets in combination with the Foursquare location data. Ensure that you provide adequate explanation and discussion, with examples, of the Data you will be using, even if it is only Foursquare location data.</a:t>
            </a:r>
          </a:p>
          <a:p>
            <a:r>
              <a:rPr lang="en-SA" b="1" i="1" dirty="0"/>
              <a:t>To provide the stakeholders with the necessary information, I'll be combining Toronto's 2016 Census that contains Population, Average income per Neighborhood with Toronto's Neighborhoods shapefile, and Foursquare API to collect competitors on the same neighborhoods.</a:t>
            </a:r>
            <a:endParaRPr lang="en-SA" dirty="0"/>
          </a:p>
        </p:txBody>
      </p:sp>
      <p:sp>
        <p:nvSpPr>
          <p:cNvPr id="4" name="Slide Number Placeholder 3"/>
          <p:cNvSpPr>
            <a:spLocks noGrp="1"/>
          </p:cNvSpPr>
          <p:nvPr>
            <p:ph type="sldNum" sz="quarter" idx="12"/>
          </p:nvPr>
        </p:nvSpPr>
        <p:spPr/>
        <p:txBody>
          <a:bodyPr/>
          <a:lstStyle/>
          <a:p>
            <a:fld id="{69934DD0-005D-4A41-95C0-8D62AF762F92}" type="slidenum">
              <a:rPr lang="en-US" smtClean="0"/>
              <a:t>4</a:t>
            </a:fld>
            <a:endParaRPr lang="en-US"/>
          </a:p>
        </p:txBody>
      </p:sp>
    </p:spTree>
    <p:extLst>
      <p:ext uri="{BB962C8B-B14F-4D97-AF65-F5344CB8AC3E}">
        <p14:creationId xmlns:p14="http://schemas.microsoft.com/office/powerpoint/2010/main" val="108355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6471"/>
            <a:ext cx="10515600" cy="4895851"/>
          </a:xfrm>
        </p:spPr>
        <p:txBody>
          <a:bodyPr>
            <a:normAutofit/>
          </a:bodyPr>
          <a:lstStyle/>
          <a:p>
            <a:r>
              <a:rPr lang="en-SA" b="1" i="1" dirty="0"/>
              <a:t>Toronto's Census data is publicly available at this website: </a:t>
            </a:r>
            <a:r>
              <a:rPr lang="en-SA" b="1" i="1" dirty="0">
                <a:hlinkClick r:id="rId3"/>
              </a:rPr>
              <a:t>https://www.toronto.ca/city-government/data-research-maps/open-data/open-data-catalogue/#8c732154-5012-9afe-d0cd-ba3ffc813d5a</a:t>
            </a:r>
            <a:endParaRPr lang="en-SA" dirty="0"/>
          </a:p>
          <a:p>
            <a:r>
              <a:rPr lang="en-SA" b="1" i="1" dirty="0"/>
              <a:t>Toronto Neighborhoods' shapefile is publicly available at this website: </a:t>
            </a:r>
            <a:r>
              <a:rPr lang="en-SA" b="1" i="1" dirty="0">
                <a:hlinkClick r:id="rId4"/>
              </a:rPr>
              <a:t>https://www.toronto.ca/city-government/data-research-maps/open-data/open-data-catalogue/#a45bd45a-ede8-730e-1abc-93105b2c439f</a:t>
            </a:r>
            <a:endParaRPr lang="en-SA" dirty="0"/>
          </a:p>
        </p:txBody>
      </p:sp>
      <p:sp>
        <p:nvSpPr>
          <p:cNvPr id="4" name="Slide Number Placeholder 3"/>
          <p:cNvSpPr>
            <a:spLocks noGrp="1"/>
          </p:cNvSpPr>
          <p:nvPr>
            <p:ph type="sldNum" sz="quarter" idx="12"/>
          </p:nvPr>
        </p:nvSpPr>
        <p:spPr/>
        <p:txBody>
          <a:bodyPr/>
          <a:lstStyle/>
          <a:p>
            <a:fld id="{69934DD0-005D-4A41-95C0-8D62AF762F92}" type="slidenum">
              <a:rPr lang="en-US" smtClean="0"/>
              <a:t>5</a:t>
            </a:fld>
            <a:endParaRPr lang="en-US"/>
          </a:p>
        </p:txBody>
      </p:sp>
    </p:spTree>
    <p:extLst>
      <p:ext uri="{BB962C8B-B14F-4D97-AF65-F5344CB8AC3E}">
        <p14:creationId xmlns:p14="http://schemas.microsoft.com/office/powerpoint/2010/main" val="171184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3) Methodology</a:t>
            </a:r>
            <a:endParaRPr lang="en-SA" dirty="0"/>
          </a:p>
        </p:txBody>
      </p:sp>
      <p:sp>
        <p:nvSpPr>
          <p:cNvPr id="3" name="Content Placeholder 2"/>
          <p:cNvSpPr>
            <a:spLocks noGrp="1"/>
          </p:cNvSpPr>
          <p:nvPr>
            <p:ph idx="1"/>
          </p:nvPr>
        </p:nvSpPr>
        <p:spPr>
          <a:xfrm>
            <a:off x="838200" y="1726471"/>
            <a:ext cx="10515600" cy="4895851"/>
          </a:xfrm>
        </p:spPr>
        <p:txBody>
          <a:bodyPr>
            <a:normAutofit/>
          </a:bodyPr>
          <a:lstStyle/>
          <a:p>
            <a:r>
              <a:rPr lang="en-SA" dirty="0"/>
              <a:t>The methodology section, which represents the main component of the report where you discuss and describe any exploratory data analysis that you did, any inferential statistical testing that you performed, and what machine learnings were used and why.</a:t>
            </a:r>
          </a:p>
          <a:p>
            <a:r>
              <a:rPr lang="en-SA" b="1" i="1" dirty="0"/>
              <a:t>For this report, I used a few different maps to help a new investor decide the best neighborhood to open a restaurant in Toronto based on its income, population, and available competitors. To do that I've used the 2016 Census information combined with choropleth maps to visually display the wealthier and more populational neighborhoods and Foursquare data to show the current restaurants in each region.</a:t>
            </a:r>
            <a:endParaRPr lang="en-SA" dirty="0"/>
          </a:p>
        </p:txBody>
      </p:sp>
      <p:sp>
        <p:nvSpPr>
          <p:cNvPr id="4" name="Slide Number Placeholder 3"/>
          <p:cNvSpPr>
            <a:spLocks noGrp="1"/>
          </p:cNvSpPr>
          <p:nvPr>
            <p:ph type="sldNum" sz="quarter" idx="12"/>
          </p:nvPr>
        </p:nvSpPr>
        <p:spPr/>
        <p:txBody>
          <a:bodyPr/>
          <a:lstStyle/>
          <a:p>
            <a:fld id="{69934DD0-005D-4A41-95C0-8D62AF762F92}" type="slidenum">
              <a:rPr lang="en-US" smtClean="0"/>
              <a:t>6</a:t>
            </a:fld>
            <a:endParaRPr lang="en-US"/>
          </a:p>
        </p:txBody>
      </p:sp>
    </p:spTree>
    <p:extLst>
      <p:ext uri="{BB962C8B-B14F-4D97-AF65-F5344CB8AC3E}">
        <p14:creationId xmlns:p14="http://schemas.microsoft.com/office/powerpoint/2010/main" val="321470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4) Results</a:t>
            </a:r>
            <a:endParaRPr lang="en-SA" dirty="0"/>
          </a:p>
        </p:txBody>
      </p:sp>
      <p:sp>
        <p:nvSpPr>
          <p:cNvPr id="3" name="Content Placeholder 2"/>
          <p:cNvSpPr>
            <a:spLocks noGrp="1"/>
          </p:cNvSpPr>
          <p:nvPr>
            <p:ph idx="1"/>
          </p:nvPr>
        </p:nvSpPr>
        <p:spPr>
          <a:xfrm>
            <a:off x="838200" y="1726471"/>
            <a:ext cx="10515600" cy="4506689"/>
          </a:xfrm>
        </p:spPr>
        <p:txBody>
          <a:bodyPr>
            <a:normAutofit/>
          </a:bodyPr>
          <a:lstStyle/>
          <a:p>
            <a:r>
              <a:rPr lang="en-SA" dirty="0"/>
              <a:t>Results section where you discuss the results.</a:t>
            </a:r>
          </a:p>
          <a:p>
            <a:r>
              <a:rPr lang="en-SA" b="1" i="1" dirty="0"/>
              <a:t>Comparing the maps, we can notice most of the restaurants grouped on main streets and the south of the city, although some of the wealthiest neighborhoods are up to the north. Also, the areas with a dense population don't reflect on the number of restaurants.</a:t>
            </a:r>
            <a:endParaRPr lang="en-SA" dirty="0"/>
          </a:p>
        </p:txBody>
      </p:sp>
      <p:sp>
        <p:nvSpPr>
          <p:cNvPr id="4" name="Slide Number Placeholder 3"/>
          <p:cNvSpPr>
            <a:spLocks noGrp="1"/>
          </p:cNvSpPr>
          <p:nvPr>
            <p:ph type="sldNum" sz="quarter" idx="12"/>
          </p:nvPr>
        </p:nvSpPr>
        <p:spPr/>
        <p:txBody>
          <a:bodyPr/>
          <a:lstStyle/>
          <a:p>
            <a:fld id="{69934DD0-005D-4A41-95C0-8D62AF762F92}" type="slidenum">
              <a:rPr lang="en-US" smtClean="0"/>
              <a:t>7</a:t>
            </a:fld>
            <a:endParaRPr lang="en-US"/>
          </a:p>
        </p:txBody>
      </p:sp>
    </p:spTree>
    <p:extLst>
      <p:ext uri="{BB962C8B-B14F-4D97-AF65-F5344CB8AC3E}">
        <p14:creationId xmlns:p14="http://schemas.microsoft.com/office/powerpoint/2010/main" val="8962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5) Discussion</a:t>
            </a:r>
            <a:endParaRPr lang="en-SA" dirty="0"/>
          </a:p>
        </p:txBody>
      </p:sp>
      <p:sp>
        <p:nvSpPr>
          <p:cNvPr id="4" name="Slide Number Placeholder 3"/>
          <p:cNvSpPr>
            <a:spLocks noGrp="1"/>
          </p:cNvSpPr>
          <p:nvPr>
            <p:ph type="sldNum" sz="quarter" idx="12"/>
          </p:nvPr>
        </p:nvSpPr>
        <p:spPr/>
        <p:txBody>
          <a:bodyPr/>
          <a:lstStyle/>
          <a:p>
            <a:fld id="{69934DD0-005D-4A41-95C0-8D62AF762F92}" type="slidenum">
              <a:rPr lang="en-US" smtClean="0"/>
              <a:t>8</a:t>
            </a:fld>
            <a:endParaRPr lang="en-US"/>
          </a:p>
        </p:txBody>
      </p:sp>
      <p:sp>
        <p:nvSpPr>
          <p:cNvPr id="3" name="Rectangle 2">
            <a:extLst>
              <a:ext uri="{FF2B5EF4-FFF2-40B4-BE49-F238E27FC236}">
                <a16:creationId xmlns:a16="http://schemas.microsoft.com/office/drawing/2014/main" id="{5CAF38D5-CF66-9247-BC3E-FB0176EA71A3}"/>
              </a:ext>
            </a:extLst>
          </p:cNvPr>
          <p:cNvSpPr/>
          <p:nvPr/>
        </p:nvSpPr>
        <p:spPr>
          <a:xfrm>
            <a:off x="729049" y="2276121"/>
            <a:ext cx="10923373" cy="1416670"/>
          </a:xfrm>
          <a:prstGeom prst="rect">
            <a:avLst/>
          </a:prstGeom>
        </p:spPr>
        <p:txBody>
          <a:bodyPr wrap="square">
            <a:spAutoFit/>
          </a:bodyPr>
          <a:lstStyle/>
          <a:p>
            <a:pPr>
              <a:lnSpc>
                <a:spcPct val="107000"/>
              </a:lnSpc>
              <a:spcAft>
                <a:spcPts val="1200"/>
              </a:spcAft>
            </a:pPr>
            <a:r>
              <a:rPr lang="en-SA" dirty="0">
                <a:solidFill>
                  <a:srgbClr val="24292E"/>
                </a:solidFill>
                <a:latin typeface="Segoe UI" panose="020B0502040204020203" pitchFamily="34" charset="0"/>
                <a:ea typeface="Times New Roman" panose="02020603050405020304" pitchFamily="18" charset="0"/>
                <a:cs typeface="Arial" panose="020B0604020202020204" pitchFamily="34" charset="0"/>
              </a:rPr>
              <a:t>Discussion section where you discuss any observations you noted and any recommendations you can make based on the results.</a:t>
            </a:r>
            <a:endParaRPr lang="en-SA"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200"/>
              </a:spcAft>
            </a:pPr>
            <a:r>
              <a:rPr lang="en-SA" b="1" i="1" dirty="0">
                <a:solidFill>
                  <a:srgbClr val="24292E"/>
                </a:solidFill>
                <a:latin typeface="Segoe UI" panose="020B0502040204020203" pitchFamily="34" charset="0"/>
                <a:ea typeface="Times New Roman" panose="02020603050405020304" pitchFamily="18" charset="0"/>
                <a:cs typeface="Arial" panose="020B0604020202020204" pitchFamily="34" charset="0"/>
              </a:rPr>
              <a:t>When I first decided to create this study, I was expecting to find clusters of restaurants in specific regions and the final result didn't meet that expectation.</a:t>
            </a:r>
            <a:endParaRPr lang="en-SA"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654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552</Words>
  <Application>Microsoft Macintosh PowerPoint</Application>
  <PresentationFormat>Widescreen</PresentationFormat>
  <Paragraphs>33</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Segoe UI</vt:lpstr>
      <vt:lpstr>Office Theme</vt:lpstr>
      <vt:lpstr>Applied Data Science Capstone</vt:lpstr>
      <vt:lpstr>1) Introduction/Business Problem</vt:lpstr>
      <vt:lpstr>1) Introduction/Business Problem</vt:lpstr>
      <vt:lpstr>2) Downloading and Prepping Data</vt:lpstr>
      <vt:lpstr>PowerPoint Presentation</vt:lpstr>
      <vt:lpstr>3) Methodology</vt:lpstr>
      <vt:lpstr>4) Results</vt:lpstr>
      <vt:lpstr>5)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372ISM-3 - IS Applications</dc:title>
  <dc:creator>Usman Ahmed</dc:creator>
  <cp:lastModifiedBy>Turki Ahmed</cp:lastModifiedBy>
  <cp:revision>23</cp:revision>
  <dcterms:created xsi:type="dcterms:W3CDTF">2018-06-24T11:46:22Z</dcterms:created>
  <dcterms:modified xsi:type="dcterms:W3CDTF">2020-11-09T21:23:17Z</dcterms:modified>
</cp:coreProperties>
</file>