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8"/>
  </p:notesMasterIdLst>
  <p:sldIdLst>
    <p:sldId id="256" r:id="rId2"/>
    <p:sldId id="283" r:id="rId3"/>
    <p:sldId id="262" r:id="rId4"/>
    <p:sldId id="257" r:id="rId5"/>
    <p:sldId id="259" r:id="rId6"/>
    <p:sldId id="260" r:id="rId7"/>
    <p:sldId id="261" r:id="rId8"/>
    <p:sldId id="263" r:id="rId9"/>
    <p:sldId id="264" r:id="rId10"/>
    <p:sldId id="265" r:id="rId11"/>
    <p:sldId id="266" r:id="rId12"/>
    <p:sldId id="268" r:id="rId13"/>
    <p:sldId id="269" r:id="rId14"/>
    <p:sldId id="270" r:id="rId15"/>
    <p:sldId id="271" r:id="rId16"/>
    <p:sldId id="272" r:id="rId17"/>
    <p:sldId id="28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3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B40C-DB96-47E3-AD45-0E6E02CF5D26}" type="datetimeFigureOut">
              <a:rPr lang="en-IN" smtClean="0"/>
              <a:t>21-08-2019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68208-A98A-4ED9-919E-B530988778F7}" type="slidenum">
              <a:rPr lang="en-IN" smtClean="0"/>
              <a:t>‹#›</a:t>
            </a:fld>
            <a:endParaRPr lang="en-IN"/>
          </a:p>
        </p:txBody>
      </p:sp>
    </p:spTree>
    <p:extLst>
      <p:ext uri="{BB962C8B-B14F-4D97-AF65-F5344CB8AC3E}">
        <p14:creationId xmlns:p14="http://schemas.microsoft.com/office/powerpoint/2010/main" val="305508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BE68208-A98A-4ED9-919E-B530988778F7}" type="slidenum">
              <a:rPr lang="en-IN" smtClean="0"/>
              <a:t>24</a:t>
            </a:fld>
            <a:endParaRPr lang="en-IN"/>
          </a:p>
        </p:txBody>
      </p:sp>
    </p:spTree>
    <p:extLst>
      <p:ext uri="{BB962C8B-B14F-4D97-AF65-F5344CB8AC3E}">
        <p14:creationId xmlns:p14="http://schemas.microsoft.com/office/powerpoint/2010/main" val="578493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04204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621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156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240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004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676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5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76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197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941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380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06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069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554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476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15989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45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621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8/21/2019</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4976126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F02AE-6FE4-46E8-9972-F59B45494098}"/>
              </a:ext>
            </a:extLst>
          </p:cNvPr>
          <p:cNvSpPr>
            <a:spLocks noGrp="1"/>
          </p:cNvSpPr>
          <p:nvPr>
            <p:ph type="ctrTitle"/>
          </p:nvPr>
        </p:nvSpPr>
        <p:spPr>
          <a:xfrm>
            <a:off x="457200" y="2514600"/>
            <a:ext cx="8382000" cy="732901"/>
          </a:xfrm>
        </p:spPr>
        <p:txBody>
          <a:bodyPr>
            <a:noAutofit/>
          </a:bodyPr>
          <a:lstStyle/>
          <a:p>
            <a:pPr algn="ctr"/>
            <a:r>
              <a:rPr lang="en-IN" sz="4000" dirty="0">
                <a:latin typeface="Bahnschrift Light SemiCondensed" panose="020B0502040204020203" pitchFamily="34" charset="0"/>
              </a:rPr>
              <a:t/>
            </a:r>
            <a:br>
              <a:rPr lang="en-IN" sz="4000" dirty="0">
                <a:latin typeface="Bahnschrift Light SemiCondensed" panose="020B0502040204020203" pitchFamily="34" charset="0"/>
              </a:rPr>
            </a:br>
            <a:r>
              <a:rPr lang="en-IN" sz="4000" dirty="0">
                <a:latin typeface="Bahnschrift Light SemiCondensed" panose="020B0502040204020203" pitchFamily="34" charset="0"/>
              </a:rPr>
              <a:t/>
            </a:r>
            <a:br>
              <a:rPr lang="en-IN" sz="4000" dirty="0">
                <a:latin typeface="Bahnschrift Light SemiCondensed" panose="020B0502040204020203" pitchFamily="34" charset="0"/>
              </a:rPr>
            </a:br>
            <a:r>
              <a:rPr lang="en-IN" sz="4000" dirty="0">
                <a:latin typeface="Bahnschrift Light SemiCondensed" panose="020B0502040204020203" pitchFamily="34" charset="0"/>
              </a:rPr>
              <a:t/>
            </a:r>
            <a:br>
              <a:rPr lang="en-IN" sz="4000" dirty="0">
                <a:latin typeface="Bahnschrift Light SemiCondensed" panose="020B0502040204020203" pitchFamily="34" charset="0"/>
              </a:rPr>
            </a:br>
            <a:r>
              <a:rPr lang="en-IN" sz="4000" dirty="0">
                <a:latin typeface="Bahnschrift Light SemiCondensed" panose="020B0502040204020203" pitchFamily="34" charset="0"/>
              </a:rPr>
              <a:t>Mobile shop management system</a:t>
            </a:r>
          </a:p>
        </p:txBody>
      </p:sp>
    </p:spTree>
    <p:extLst>
      <p:ext uri="{BB962C8B-B14F-4D97-AF65-F5344CB8AC3E}">
        <p14:creationId xmlns:p14="http://schemas.microsoft.com/office/powerpoint/2010/main" val="34513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EDA63-38BB-45F5-9DCE-5E2AD649B051}"/>
              </a:ext>
            </a:extLst>
          </p:cNvPr>
          <p:cNvSpPr>
            <a:spLocks noGrp="1"/>
          </p:cNvSpPr>
          <p:nvPr>
            <p:ph type="title"/>
          </p:nvPr>
        </p:nvSpPr>
        <p:spPr/>
        <p:txBody>
          <a:bodyPr/>
          <a:lstStyle/>
          <a:p>
            <a:r>
              <a:rPr lang="en-IN" dirty="0">
                <a:latin typeface="Bahnschrift Light SemiCondensed" panose="020B0502040204020203" pitchFamily="34" charset="0"/>
              </a:rPr>
              <a:t>Proposed system</a:t>
            </a:r>
          </a:p>
        </p:txBody>
      </p:sp>
      <p:sp>
        <p:nvSpPr>
          <p:cNvPr id="3" name="Content Placeholder 2">
            <a:extLst>
              <a:ext uri="{FF2B5EF4-FFF2-40B4-BE49-F238E27FC236}">
                <a16:creationId xmlns:a16="http://schemas.microsoft.com/office/drawing/2014/main" xmlns="" id="{0C8DA34D-0AA0-4D8F-8FE5-79F63DE1C548}"/>
              </a:ext>
            </a:extLst>
          </p:cNvPr>
          <p:cNvSpPr>
            <a:spLocks noGrp="1"/>
          </p:cNvSpPr>
          <p:nvPr>
            <p:ph sz="quarter" idx="13"/>
          </p:nvPr>
        </p:nvSpPr>
        <p:spPr>
          <a:xfrm>
            <a:off x="304800" y="2367093"/>
            <a:ext cx="8382000" cy="3424107"/>
          </a:xfrm>
        </p:spPr>
        <p:txBody>
          <a:bodyPr>
            <a:normAutofit/>
          </a:bodyPr>
          <a:lstStyle/>
          <a:p>
            <a:pPr lvl="0"/>
            <a:r>
              <a:rPr lang="en-IN" sz="1800" dirty="0">
                <a:latin typeface="Baskerville Old Face" panose="02020602080505020303" pitchFamily="18" charset="0"/>
              </a:rPr>
              <a:t>This system computerizes all data is storing all data of the Mobiles Sales, Customer Details etc.</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Validation at the time of entering data, so no chance of duplication of data. </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Extensive Validation on input record so that no changeable record are Prone to error.</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Response time for the query should be minimized.</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To keep data base up to date by regular updating.</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Reduce the cost of maintaining system.</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To provide various report facility.</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Cost effective and less manpower required.</a:t>
            </a:r>
            <a:endParaRPr lang="en-IN" sz="1800" b="1" u="sng" dirty="0">
              <a:latin typeface="Baskerville Old Face" panose="02020602080505020303" pitchFamily="18" charset="0"/>
            </a:endParaRPr>
          </a:p>
          <a:p>
            <a:endParaRPr lang="en-IN" sz="1400" dirty="0">
              <a:latin typeface="Baskerville Old Face" panose="02020602080505020303" pitchFamily="18" charset="0"/>
            </a:endParaRPr>
          </a:p>
        </p:txBody>
      </p:sp>
    </p:spTree>
    <p:extLst>
      <p:ext uri="{BB962C8B-B14F-4D97-AF65-F5344CB8AC3E}">
        <p14:creationId xmlns:p14="http://schemas.microsoft.com/office/powerpoint/2010/main" val="223679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DBCB8-6037-4DC9-AEC3-C6C3E8DD8FEC}"/>
              </a:ext>
            </a:extLst>
          </p:cNvPr>
          <p:cNvSpPr>
            <a:spLocks noGrp="1"/>
          </p:cNvSpPr>
          <p:nvPr>
            <p:ph type="title"/>
          </p:nvPr>
        </p:nvSpPr>
        <p:spPr>
          <a:xfrm>
            <a:off x="678180" y="838200"/>
            <a:ext cx="7787640" cy="1293028"/>
          </a:xfrm>
        </p:spPr>
        <p:txBody>
          <a:bodyPr>
            <a:normAutofit/>
          </a:bodyPr>
          <a:lstStyle/>
          <a:p>
            <a:r>
              <a:rPr lang="en-IN" sz="2800" dirty="0">
                <a:latin typeface="Bahnschrift Light SemiCondensed" panose="020B0502040204020203" pitchFamily="34" charset="0"/>
              </a:rPr>
              <a:t>Advantages of proposed system</a:t>
            </a:r>
          </a:p>
        </p:txBody>
      </p:sp>
      <p:sp>
        <p:nvSpPr>
          <p:cNvPr id="3" name="Content Placeholder 2">
            <a:extLst>
              <a:ext uri="{FF2B5EF4-FFF2-40B4-BE49-F238E27FC236}">
                <a16:creationId xmlns:a16="http://schemas.microsoft.com/office/drawing/2014/main" xmlns="" id="{67FCE551-5B0D-4C20-802D-35A499D9B166}"/>
              </a:ext>
            </a:extLst>
          </p:cNvPr>
          <p:cNvSpPr>
            <a:spLocks noGrp="1"/>
          </p:cNvSpPr>
          <p:nvPr>
            <p:ph sz="quarter" idx="13"/>
          </p:nvPr>
        </p:nvSpPr>
        <p:spPr>
          <a:xfrm>
            <a:off x="216004" y="2103236"/>
            <a:ext cx="8229600" cy="3424107"/>
          </a:xfrm>
        </p:spPr>
        <p:txBody>
          <a:bodyPr>
            <a:normAutofit/>
          </a:bodyPr>
          <a:lstStyle/>
          <a:p>
            <a:pPr lvl="0"/>
            <a:r>
              <a:rPr lang="en-IN" sz="1800" dirty="0">
                <a:latin typeface="Baskerville Old Face" panose="02020602080505020303" pitchFamily="18" charset="0"/>
              </a:rPr>
              <a:t>The new system would easily overcome most of the short coming of the current system.</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Owner can see the fine report.</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Not much manual work is involved.</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Ensure data accuracy.</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Security of data is done.</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Save a lot of time and effort.</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Optimize processing time.</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User friendly system.</a:t>
            </a:r>
            <a:endParaRPr lang="en-IN" sz="1800" b="1" u="sng" dirty="0">
              <a:latin typeface="Baskerville Old Face" panose="02020602080505020303" pitchFamily="18" charset="0"/>
            </a:endParaRPr>
          </a:p>
          <a:p>
            <a:endParaRPr lang="en-IN" sz="1800" dirty="0">
              <a:latin typeface="Baskerville Old Face" panose="02020602080505020303" pitchFamily="18" charset="0"/>
            </a:endParaRPr>
          </a:p>
        </p:txBody>
      </p:sp>
    </p:spTree>
    <p:extLst>
      <p:ext uri="{BB962C8B-B14F-4D97-AF65-F5344CB8AC3E}">
        <p14:creationId xmlns:p14="http://schemas.microsoft.com/office/powerpoint/2010/main" val="389048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CA0C1-20E8-48BF-9EAD-2AA7CDE4976B}"/>
              </a:ext>
            </a:extLst>
          </p:cNvPr>
          <p:cNvSpPr>
            <a:spLocks noGrp="1"/>
          </p:cNvSpPr>
          <p:nvPr>
            <p:ph type="title"/>
          </p:nvPr>
        </p:nvSpPr>
        <p:spPr>
          <a:xfrm>
            <a:off x="2438400" y="762000"/>
            <a:ext cx="6377940" cy="1293028"/>
          </a:xfrm>
        </p:spPr>
        <p:txBody>
          <a:bodyPr>
            <a:normAutofit/>
          </a:bodyPr>
          <a:lstStyle/>
          <a:p>
            <a:r>
              <a:rPr lang="en-IN" sz="3600" dirty="0">
                <a:latin typeface="Bahnschrift Light SemiCondensed" panose="020B0502040204020203" pitchFamily="34" charset="0"/>
              </a:rPr>
              <a:t>FEASIBILITY STUDY</a:t>
            </a:r>
          </a:p>
        </p:txBody>
      </p:sp>
      <p:sp>
        <p:nvSpPr>
          <p:cNvPr id="3" name="Content Placeholder 2">
            <a:extLst>
              <a:ext uri="{FF2B5EF4-FFF2-40B4-BE49-F238E27FC236}">
                <a16:creationId xmlns:a16="http://schemas.microsoft.com/office/drawing/2014/main" xmlns="" id="{C2337012-C78C-4392-8AE1-06E4B663268D}"/>
              </a:ext>
            </a:extLst>
          </p:cNvPr>
          <p:cNvSpPr>
            <a:spLocks noGrp="1"/>
          </p:cNvSpPr>
          <p:nvPr>
            <p:ph sz="quarter" idx="13"/>
          </p:nvPr>
        </p:nvSpPr>
        <p:spPr>
          <a:xfrm>
            <a:off x="76200" y="2367093"/>
            <a:ext cx="8839200" cy="3424107"/>
          </a:xfrm>
        </p:spPr>
        <p:txBody>
          <a:bodyPr>
            <a:normAutofit fontScale="92500" lnSpcReduction="10000"/>
          </a:bodyPr>
          <a:lstStyle/>
          <a:p>
            <a:pPr>
              <a:lnSpc>
                <a:spcPct val="100000"/>
              </a:lnSpc>
            </a:pPr>
            <a:r>
              <a:rPr lang="en-IN" sz="1800" dirty="0">
                <a:latin typeface="Baskerville Old Face" panose="02020602080505020303" pitchFamily="18" charset="0"/>
              </a:rPr>
              <a:t>Feasibility study is a report directed management. It evaluates the impact of the proposed changes in the area(s) in question. The report is a formal document for management, brief enough and sufficiently, non-technical to be understandable, yet detailed enough to provide the basis for system design.</a:t>
            </a:r>
            <a:endParaRPr lang="en-IN" sz="1800" u="dbl" dirty="0">
              <a:latin typeface="Baskerville Old Face" panose="02020602080505020303" pitchFamily="18" charset="0"/>
            </a:endParaRPr>
          </a:p>
          <a:p>
            <a:pPr>
              <a:lnSpc>
                <a:spcPct val="100000"/>
              </a:lnSpc>
            </a:pPr>
            <a:r>
              <a:rPr lang="en-IN" sz="1800" dirty="0">
                <a:latin typeface="Baskerville Old Face" panose="02020602080505020303" pitchFamily="18" charset="0"/>
              </a:rPr>
              <a:t>An initial determine in a proposal that whether an alternative system is feasible or not. To determine feasibility of candidate system in all respect I need to consider following feasibility factors:</a:t>
            </a:r>
          </a:p>
          <a:p>
            <a:pPr marL="0" indent="0">
              <a:lnSpc>
                <a:spcPct val="100000"/>
              </a:lnSpc>
              <a:buNone/>
            </a:pPr>
            <a:endParaRPr lang="en-IN" sz="1800" u="sng" dirty="0">
              <a:latin typeface="Baskerville Old Face" panose="02020602080505020303" pitchFamily="18" charset="0"/>
            </a:endParaRPr>
          </a:p>
          <a:p>
            <a:pPr lvl="0">
              <a:lnSpc>
                <a:spcPct val="100000"/>
              </a:lnSpc>
              <a:buFont typeface="Wingdings" panose="05000000000000000000" pitchFamily="2" charset="2"/>
              <a:buChar char="q"/>
            </a:pPr>
            <a:r>
              <a:rPr lang="en-IN" sz="1800" dirty="0">
                <a:latin typeface="Baskerville Old Face" panose="02020602080505020303" pitchFamily="18" charset="0"/>
              </a:rPr>
              <a:t>Technical feasibility.</a:t>
            </a:r>
            <a:endParaRPr lang="en-IN" sz="1800" u="dbl" dirty="0">
              <a:latin typeface="Baskerville Old Face" panose="02020602080505020303" pitchFamily="18" charset="0"/>
            </a:endParaRPr>
          </a:p>
          <a:p>
            <a:pPr lvl="0">
              <a:lnSpc>
                <a:spcPct val="100000"/>
              </a:lnSpc>
              <a:buFont typeface="Wingdings" panose="05000000000000000000" pitchFamily="2" charset="2"/>
              <a:buChar char="q"/>
            </a:pPr>
            <a:r>
              <a:rPr lang="en-IN" sz="1800" dirty="0">
                <a:latin typeface="Baskerville Old Face" panose="02020602080505020303" pitchFamily="18" charset="0"/>
              </a:rPr>
              <a:t>Economic feasibility.</a:t>
            </a:r>
            <a:endParaRPr lang="en-IN" sz="1800" u="sng" dirty="0">
              <a:latin typeface="Baskerville Old Face" panose="02020602080505020303" pitchFamily="18" charset="0"/>
            </a:endParaRPr>
          </a:p>
          <a:p>
            <a:pPr lvl="0">
              <a:lnSpc>
                <a:spcPct val="100000"/>
              </a:lnSpc>
              <a:buFont typeface="Wingdings" panose="05000000000000000000" pitchFamily="2" charset="2"/>
              <a:buChar char="q"/>
            </a:pPr>
            <a:r>
              <a:rPr lang="en-IN" sz="1800" dirty="0">
                <a:latin typeface="Baskerville Old Face" panose="02020602080505020303" pitchFamily="18" charset="0"/>
              </a:rPr>
              <a:t>Operational feasibility.</a:t>
            </a:r>
            <a:endParaRPr lang="en-IN" sz="1800" u="sng" dirty="0">
              <a:latin typeface="Baskerville Old Face" panose="02020602080505020303" pitchFamily="18" charset="0"/>
            </a:endParaRPr>
          </a:p>
          <a:p>
            <a:pPr>
              <a:lnSpc>
                <a:spcPct val="100000"/>
              </a:lnSpc>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242724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4F0B-4434-4A0C-9427-C3349716378A}"/>
              </a:ext>
            </a:extLst>
          </p:cNvPr>
          <p:cNvSpPr>
            <a:spLocks noGrp="1"/>
          </p:cNvSpPr>
          <p:nvPr>
            <p:ph type="title"/>
          </p:nvPr>
        </p:nvSpPr>
        <p:spPr/>
        <p:txBody>
          <a:bodyPr>
            <a:normAutofit/>
          </a:bodyPr>
          <a:lstStyle/>
          <a:p>
            <a:r>
              <a:rPr lang="en-IN" sz="3600" dirty="0">
                <a:latin typeface="Bahnschrift Light SemiCondensed" panose="020B0502040204020203" pitchFamily="34" charset="0"/>
              </a:rPr>
              <a:t>Software requirements</a:t>
            </a:r>
          </a:p>
        </p:txBody>
      </p:sp>
      <p:sp>
        <p:nvSpPr>
          <p:cNvPr id="3" name="Content Placeholder 2">
            <a:extLst>
              <a:ext uri="{FF2B5EF4-FFF2-40B4-BE49-F238E27FC236}">
                <a16:creationId xmlns:a16="http://schemas.microsoft.com/office/drawing/2014/main" xmlns="" id="{1DA96588-1EEB-4740-B994-FD5E97B016A9}"/>
              </a:ext>
            </a:extLst>
          </p:cNvPr>
          <p:cNvSpPr>
            <a:spLocks noGrp="1"/>
          </p:cNvSpPr>
          <p:nvPr>
            <p:ph sz="quarter" idx="13"/>
          </p:nvPr>
        </p:nvSpPr>
        <p:spPr>
          <a:xfrm>
            <a:off x="152400" y="2057401"/>
            <a:ext cx="8839200" cy="3268824"/>
          </a:xfrm>
        </p:spPr>
        <p:txBody>
          <a:bodyPr>
            <a:noAutofit/>
          </a:bodyPr>
          <a:lstStyle/>
          <a:p>
            <a:pPr>
              <a:lnSpc>
                <a:spcPct val="100000"/>
              </a:lnSpc>
            </a:pPr>
            <a:r>
              <a:rPr lang="en-IN" sz="1600" b="1" dirty="0">
                <a:latin typeface="Baskerville Old Face" panose="02020602080505020303" pitchFamily="18" charset="0"/>
              </a:rPr>
              <a:t>FUNCTIONAL REQUIREMENTS</a:t>
            </a:r>
            <a:r>
              <a:rPr lang="en-IN" sz="1600" u="sng" dirty="0">
                <a:latin typeface="Baskerville Old Face" panose="02020602080505020303" pitchFamily="18" charset="0"/>
              </a:rPr>
              <a:t>: </a:t>
            </a:r>
            <a:r>
              <a:rPr lang="en-IN" sz="1600" dirty="0">
                <a:latin typeface="Baskerville Old Face" panose="02020602080505020303" pitchFamily="18" charset="0"/>
              </a:rPr>
              <a:t>It defines functions of a system or its components. A function is described as a set of inputs, the behaviour, and the outputs. Behavioural requirements describing all the cases where the system uses the functionality requirements are captured in use cases.</a:t>
            </a:r>
            <a:endParaRPr lang="en-IN" sz="1600" u="sng" dirty="0">
              <a:latin typeface="Baskerville Old Face" panose="02020602080505020303" pitchFamily="18" charset="0"/>
            </a:endParaRPr>
          </a:p>
          <a:p>
            <a:pPr marL="0" indent="0">
              <a:lnSpc>
                <a:spcPct val="100000"/>
              </a:lnSpc>
              <a:buNone/>
            </a:pPr>
            <a:r>
              <a:rPr lang="en-IN" sz="1600" b="1" dirty="0">
                <a:latin typeface="Baskerville Old Face" panose="02020602080505020303" pitchFamily="18" charset="0"/>
              </a:rPr>
              <a:t>Some of the functional requirements of our project are as follows</a:t>
            </a:r>
            <a:endParaRPr lang="en-IN" sz="1600" b="1" u="sng" dirty="0">
              <a:latin typeface="Baskerville Old Face" panose="02020602080505020303" pitchFamily="18" charset="0"/>
            </a:endParaRPr>
          </a:p>
          <a:p>
            <a:pPr lvl="0">
              <a:lnSpc>
                <a:spcPct val="100000"/>
              </a:lnSpc>
            </a:pPr>
            <a:r>
              <a:rPr lang="en-IN" sz="1600" dirty="0">
                <a:latin typeface="Baskerville Old Face" panose="02020602080505020303" pitchFamily="18" charset="0"/>
              </a:rPr>
              <a:t>The user shall be able to search either all the initial set of database.</a:t>
            </a:r>
          </a:p>
          <a:p>
            <a:pPr lvl="0">
              <a:lnSpc>
                <a:spcPct val="100000"/>
              </a:lnSpc>
            </a:pPr>
            <a:r>
              <a:rPr lang="en-IN" sz="1600" dirty="0">
                <a:latin typeface="Baskerville Old Face" panose="02020602080505020303" pitchFamily="18" charset="0"/>
              </a:rPr>
              <a:t>The system shall provide appropriate viewers for the user to read documents in document Shop. </a:t>
            </a:r>
          </a:p>
          <a:p>
            <a:pPr lvl="0">
              <a:lnSpc>
                <a:spcPct val="100000"/>
              </a:lnSpc>
            </a:pPr>
            <a:r>
              <a:rPr lang="en-IN" sz="1600" dirty="0">
                <a:latin typeface="Baskerville Old Face" panose="02020602080505020303" pitchFamily="18" charset="0"/>
              </a:rPr>
              <a:t>Every reservation shall be allocated a unique identification.</a:t>
            </a:r>
          </a:p>
          <a:p>
            <a:pPr>
              <a:lnSpc>
                <a:spcPct val="100000"/>
              </a:lnSpc>
            </a:pPr>
            <a:endParaRPr lang="en-IN" sz="1600" u="sng" dirty="0">
              <a:latin typeface="Baskerville Old Face" panose="02020602080505020303" pitchFamily="18" charset="0"/>
            </a:endParaRPr>
          </a:p>
        </p:txBody>
      </p:sp>
    </p:spTree>
    <p:extLst>
      <p:ext uri="{BB962C8B-B14F-4D97-AF65-F5344CB8AC3E}">
        <p14:creationId xmlns:p14="http://schemas.microsoft.com/office/powerpoint/2010/main" val="404526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F90E3B-D38B-405F-89E5-5CC84A3A670E}"/>
              </a:ext>
            </a:extLst>
          </p:cNvPr>
          <p:cNvSpPr>
            <a:spLocks noGrp="1"/>
          </p:cNvSpPr>
          <p:nvPr>
            <p:ph sz="quarter" idx="13"/>
          </p:nvPr>
        </p:nvSpPr>
        <p:spPr>
          <a:xfrm>
            <a:off x="152400" y="1905000"/>
            <a:ext cx="8839200" cy="3424107"/>
          </a:xfrm>
        </p:spPr>
        <p:txBody>
          <a:bodyPr>
            <a:normAutofit/>
          </a:bodyPr>
          <a:lstStyle/>
          <a:p>
            <a:pPr>
              <a:lnSpc>
                <a:spcPct val="100000"/>
              </a:lnSpc>
            </a:pPr>
            <a:r>
              <a:rPr lang="en-IN" sz="1600" b="1" dirty="0">
                <a:latin typeface="Baskerville Old Face" panose="02020602080505020303" pitchFamily="18" charset="0"/>
              </a:rPr>
              <a:t>NON- FUNCTIONAL REQUIREMENTS: </a:t>
            </a:r>
            <a:r>
              <a:rPr lang="en-IN" sz="1600" dirty="0">
                <a:latin typeface="Baskerville Old Face" panose="02020602080505020303" pitchFamily="18" charset="0"/>
              </a:rPr>
              <a:t>The requirements that specifies criteria that can be used to judge the operation of a system, rather than specific behaviour. This should be contracted with functional requirements that define specific behaviour or functions. </a:t>
            </a:r>
            <a:endParaRPr lang="en-IN" sz="1600" b="1" u="sng" dirty="0">
              <a:latin typeface="Baskerville Old Face" panose="02020602080505020303" pitchFamily="18" charset="0"/>
            </a:endParaRPr>
          </a:p>
          <a:p>
            <a:pPr>
              <a:lnSpc>
                <a:spcPct val="100000"/>
              </a:lnSpc>
            </a:pPr>
            <a:r>
              <a:rPr lang="en-IN" sz="1600" dirty="0">
                <a:latin typeface="Baskerville Old Face" panose="02020602080505020303" pitchFamily="18" charset="0"/>
              </a:rPr>
              <a:t>Response time should be less then specified time, input screen be self-explanatory, user friendly, attractive, accurate.</a:t>
            </a:r>
            <a:endParaRPr lang="en-IN" sz="1600" b="1" u="sng" dirty="0">
              <a:latin typeface="Baskerville Old Face" panose="02020602080505020303" pitchFamily="18" charset="0"/>
            </a:endParaRPr>
          </a:p>
          <a:p>
            <a:pPr marL="0" indent="0">
              <a:lnSpc>
                <a:spcPct val="100000"/>
              </a:lnSpc>
              <a:buNone/>
            </a:pPr>
            <a:r>
              <a:rPr lang="en-IN" sz="1600" b="1" dirty="0">
                <a:latin typeface="Baskerville Old Face" panose="02020602080505020303" pitchFamily="18" charset="0"/>
              </a:rPr>
              <a:t>Some non-functional requirements are:</a:t>
            </a:r>
            <a:endParaRPr lang="en-IN" sz="1600" b="1" u="sng" dirty="0">
              <a:latin typeface="Baskerville Old Face" panose="02020602080505020303" pitchFamily="18" charset="0"/>
            </a:endParaRPr>
          </a:p>
          <a:p>
            <a:pPr lvl="0">
              <a:lnSpc>
                <a:spcPct val="100000"/>
              </a:lnSpc>
            </a:pPr>
            <a:r>
              <a:rPr lang="en-IN" sz="1600" dirty="0">
                <a:latin typeface="Baskerville Old Face" panose="02020602080505020303" pitchFamily="18" charset="0"/>
              </a:rPr>
              <a:t>Fast (Response time be less than specified time)</a:t>
            </a:r>
          </a:p>
          <a:p>
            <a:pPr lvl="0">
              <a:lnSpc>
                <a:spcPct val="100000"/>
              </a:lnSpc>
            </a:pPr>
            <a:r>
              <a:rPr lang="en-IN" sz="1600" dirty="0">
                <a:latin typeface="Baskerville Old Face" panose="02020602080505020303" pitchFamily="18" charset="0"/>
              </a:rPr>
              <a:t>Accurate (Up three places after decimal)</a:t>
            </a:r>
          </a:p>
          <a:p>
            <a:pPr lvl="0">
              <a:lnSpc>
                <a:spcPct val="100000"/>
              </a:lnSpc>
            </a:pPr>
            <a:r>
              <a:rPr lang="en-IN" sz="1600" dirty="0">
                <a:latin typeface="Baskerville Old Face" panose="02020602080505020303" pitchFamily="18" charset="0"/>
              </a:rPr>
              <a:t>User friendly (Input screen be Self-Explanatory )</a:t>
            </a:r>
          </a:p>
          <a:p>
            <a:pPr lvl="0">
              <a:lnSpc>
                <a:spcPct val="100000"/>
              </a:lnSpc>
            </a:pPr>
            <a:r>
              <a:rPr lang="en-IN" sz="1600" dirty="0">
                <a:latin typeface="Baskerville Old Face" panose="02020602080505020303" pitchFamily="18" charset="0"/>
              </a:rPr>
              <a:t> Attractive ( Aesthetically appealing)</a:t>
            </a:r>
          </a:p>
          <a:p>
            <a:pPr>
              <a:lnSpc>
                <a:spcPct val="100000"/>
              </a:lnSpc>
            </a:pP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423607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AD62A-FFC6-4124-BD26-C5620DC0ADFB}"/>
              </a:ext>
            </a:extLst>
          </p:cNvPr>
          <p:cNvSpPr>
            <a:spLocks noGrp="1"/>
          </p:cNvSpPr>
          <p:nvPr>
            <p:ph type="title"/>
          </p:nvPr>
        </p:nvSpPr>
        <p:spPr>
          <a:xfrm>
            <a:off x="2466897" y="861817"/>
            <a:ext cx="6377940" cy="1293028"/>
          </a:xfrm>
        </p:spPr>
        <p:txBody>
          <a:bodyPr>
            <a:normAutofit/>
          </a:bodyPr>
          <a:lstStyle/>
          <a:p>
            <a:r>
              <a:rPr lang="en-US" altLang="en-US" sz="3600" cap="none"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SYSTEM REQUIREMENTS</a:t>
            </a:r>
            <a:r>
              <a:rPr lang="en-US" altLang="en-US" sz="3600" cap="none" dirty="0">
                <a:latin typeface="Bahnschrift Light SemiCondensed" panose="020B0502040204020203" pitchFamily="34" charset="0"/>
              </a:rPr>
              <a:t/>
            </a:r>
            <a:br>
              <a:rPr lang="en-US" altLang="en-US" sz="3600" cap="none" dirty="0">
                <a:latin typeface="Bahnschrift Light SemiCondensed" panose="020B0502040204020203" pitchFamily="34" charset="0"/>
              </a:rPr>
            </a:br>
            <a:endParaRPr lang="en-IN" sz="3600" dirty="0">
              <a:latin typeface="Bahnschrift Light SemiCondensed" panose="020B0502040204020203" pitchFamily="34" charset="0"/>
            </a:endParaRPr>
          </a:p>
        </p:txBody>
      </p:sp>
      <p:graphicFrame>
        <p:nvGraphicFramePr>
          <p:cNvPr id="7" name="Content Placeholder 6">
            <a:extLst>
              <a:ext uri="{FF2B5EF4-FFF2-40B4-BE49-F238E27FC236}">
                <a16:creationId xmlns:a16="http://schemas.microsoft.com/office/drawing/2014/main" xmlns="" id="{91BD6394-7294-4D8D-A25B-7D1359198E45}"/>
              </a:ext>
            </a:extLst>
          </p:cNvPr>
          <p:cNvGraphicFramePr>
            <a:graphicFrameLocks noGrp="1"/>
          </p:cNvGraphicFramePr>
          <p:nvPr>
            <p:ph sz="quarter" idx="13"/>
            <p:extLst>
              <p:ext uri="{D42A27DB-BD31-4B8C-83A1-F6EECF244321}">
                <p14:modId xmlns:p14="http://schemas.microsoft.com/office/powerpoint/2010/main" val="2555526552"/>
              </p:ext>
            </p:extLst>
          </p:nvPr>
        </p:nvGraphicFramePr>
        <p:xfrm>
          <a:off x="369337" y="3943153"/>
          <a:ext cx="2790825" cy="1184212"/>
        </p:xfrm>
        <a:graphic>
          <a:graphicData uri="http://schemas.openxmlformats.org/drawingml/2006/table">
            <a:tbl>
              <a:tblPr>
                <a:tableStyleId>{5C22544A-7EE6-4342-B048-85BDC9FD1C3A}</a:tableStyleId>
              </a:tblPr>
              <a:tblGrid>
                <a:gridCol w="1350645">
                  <a:extLst>
                    <a:ext uri="{9D8B030D-6E8A-4147-A177-3AD203B41FA5}">
                      <a16:colId xmlns:a16="http://schemas.microsoft.com/office/drawing/2014/main" xmlns="" val="267139510"/>
                    </a:ext>
                  </a:extLst>
                </a:gridCol>
                <a:gridCol w="1440180">
                  <a:extLst>
                    <a:ext uri="{9D8B030D-6E8A-4147-A177-3AD203B41FA5}">
                      <a16:colId xmlns:a16="http://schemas.microsoft.com/office/drawing/2014/main" xmlns="" val="389048447"/>
                    </a:ext>
                  </a:extLst>
                </a:gridCol>
              </a:tblGrid>
              <a:tr h="254635">
                <a:tc>
                  <a:txBody>
                    <a:bodyPr/>
                    <a:lstStyle/>
                    <a:p>
                      <a:pPr algn="just">
                        <a:lnSpc>
                          <a:spcPct val="115000"/>
                        </a:lnSpc>
                        <a:spcAft>
                          <a:spcPts val="0"/>
                        </a:spcAft>
                      </a:pPr>
                      <a:r>
                        <a:rPr lang="en-IN" sz="1200" u="none" strike="noStrike" kern="0">
                          <a:effectLst/>
                        </a:rPr>
                        <a:t>Hardware</a:t>
                      </a:r>
                      <a:endParaRPr lang="en-IN" sz="1100" b="1" u="dbl" kern="0">
                        <a:solidFill>
                          <a:srgbClr val="000000"/>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kern="0">
                          <a:effectLst/>
                        </a:rPr>
                        <a:t>Minimum Requirement</a:t>
                      </a:r>
                      <a:endParaRPr lang="en-IN" sz="1100" b="1" u="dbl" kern="0">
                        <a:solidFill>
                          <a:srgbClr val="000000"/>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9881789"/>
                  </a:ext>
                </a:extLst>
              </a:tr>
              <a:tr h="249555">
                <a:tc>
                  <a:txBody>
                    <a:bodyPr/>
                    <a:lstStyle/>
                    <a:p>
                      <a:pPr algn="just">
                        <a:lnSpc>
                          <a:spcPct val="115000"/>
                        </a:lnSpc>
                        <a:spcAft>
                          <a:spcPts val="0"/>
                        </a:spcAft>
                      </a:pPr>
                      <a:r>
                        <a:rPr lang="en-IN" sz="1200" u="none" strike="noStrike" kern="0">
                          <a:effectLst/>
                        </a:rPr>
                        <a:t>Processor</a:t>
                      </a:r>
                      <a:endParaRPr lang="en-IN" sz="1100" b="1" u="dbl" kern="0">
                        <a:solidFill>
                          <a:srgbClr val="000000"/>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kern="0">
                          <a:effectLst/>
                        </a:rPr>
                        <a:t>Pentium 2</a:t>
                      </a:r>
                      <a:endParaRPr lang="en-IN" sz="1100" b="1" u="dbl" kern="0">
                        <a:solidFill>
                          <a:srgbClr val="000000"/>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27127392"/>
                  </a:ext>
                </a:extLst>
              </a:tr>
              <a:tr h="270510">
                <a:tc>
                  <a:txBody>
                    <a:bodyPr/>
                    <a:lstStyle/>
                    <a:p>
                      <a:pPr algn="just">
                        <a:lnSpc>
                          <a:spcPct val="115000"/>
                        </a:lnSpc>
                        <a:spcAft>
                          <a:spcPts val="0"/>
                        </a:spcAft>
                      </a:pPr>
                      <a:r>
                        <a:rPr lang="en-IN" sz="1200" u="none" strike="noStrike" kern="0" dirty="0">
                          <a:effectLst/>
                        </a:rPr>
                        <a:t>Hard disk</a:t>
                      </a:r>
                      <a:endParaRPr lang="en-IN" sz="1100" b="1" u="dbl" kern="0" dirty="0">
                        <a:solidFill>
                          <a:srgbClr val="000000"/>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kern="0">
                          <a:effectLst/>
                        </a:rPr>
                        <a:t>4 GB</a:t>
                      </a:r>
                      <a:endParaRPr lang="en-IN" sz="1100" b="1" u="dbl" kern="0">
                        <a:solidFill>
                          <a:srgbClr val="000000"/>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09932213"/>
                  </a:ext>
                </a:extLst>
              </a:tr>
              <a:tr h="257175">
                <a:tc>
                  <a:txBody>
                    <a:bodyPr/>
                    <a:lstStyle/>
                    <a:p>
                      <a:pPr algn="just">
                        <a:lnSpc>
                          <a:spcPct val="115000"/>
                        </a:lnSpc>
                        <a:spcAft>
                          <a:spcPts val="0"/>
                        </a:spcAft>
                      </a:pPr>
                      <a:r>
                        <a:rPr lang="en-IN" sz="1200" u="none" strike="noStrike" kern="0" dirty="0">
                          <a:effectLst/>
                        </a:rPr>
                        <a:t>RAM</a:t>
                      </a:r>
                      <a:endParaRPr lang="en-IN" sz="1100" b="1" u="dbl" kern="0" dirty="0">
                        <a:solidFill>
                          <a:srgbClr val="000000"/>
                        </a:solidFill>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kern="0" dirty="0">
                          <a:effectLst/>
                        </a:rPr>
                        <a:t>500 MB</a:t>
                      </a:r>
                      <a:endParaRPr lang="en-IN" sz="1100" b="1" u="dbl" kern="0" dirty="0">
                        <a:solidFill>
                          <a:srgbClr val="000000"/>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18578506"/>
                  </a:ext>
                </a:extLst>
              </a:tr>
            </a:tbl>
          </a:graphicData>
        </a:graphic>
      </p:graphicFrame>
      <p:graphicFrame>
        <p:nvGraphicFramePr>
          <p:cNvPr id="8" name="Table 7">
            <a:extLst>
              <a:ext uri="{FF2B5EF4-FFF2-40B4-BE49-F238E27FC236}">
                <a16:creationId xmlns:a16="http://schemas.microsoft.com/office/drawing/2014/main" xmlns="" id="{C9F952A1-FC30-4BDF-A8DA-7DF9967CDA1D}"/>
              </a:ext>
            </a:extLst>
          </p:cNvPr>
          <p:cNvGraphicFramePr>
            <a:graphicFrameLocks noGrp="1"/>
          </p:cNvGraphicFramePr>
          <p:nvPr>
            <p:extLst>
              <p:ext uri="{D42A27DB-BD31-4B8C-83A1-F6EECF244321}">
                <p14:modId xmlns:p14="http://schemas.microsoft.com/office/powerpoint/2010/main" val="3758288371"/>
              </p:ext>
            </p:extLst>
          </p:nvPr>
        </p:nvGraphicFramePr>
        <p:xfrm>
          <a:off x="333375" y="5693395"/>
          <a:ext cx="3129280" cy="796290"/>
        </p:xfrm>
        <a:graphic>
          <a:graphicData uri="http://schemas.openxmlformats.org/drawingml/2006/table">
            <a:tbl>
              <a:tblPr firstRow="1" firstCol="1" bandRow="1">
                <a:tableStyleId>{5C22544A-7EE6-4342-B048-85BDC9FD1C3A}</a:tableStyleId>
              </a:tblPr>
              <a:tblGrid>
                <a:gridCol w="1419225">
                  <a:extLst>
                    <a:ext uri="{9D8B030D-6E8A-4147-A177-3AD203B41FA5}">
                      <a16:colId xmlns:a16="http://schemas.microsoft.com/office/drawing/2014/main" xmlns="" val="877726122"/>
                    </a:ext>
                  </a:extLst>
                </a:gridCol>
                <a:gridCol w="1710055">
                  <a:extLst>
                    <a:ext uri="{9D8B030D-6E8A-4147-A177-3AD203B41FA5}">
                      <a16:colId xmlns:a16="http://schemas.microsoft.com/office/drawing/2014/main" xmlns="" val="1302932178"/>
                    </a:ext>
                  </a:extLst>
                </a:gridCol>
              </a:tblGrid>
              <a:tr h="281940">
                <a:tc>
                  <a:txBody>
                    <a:bodyPr/>
                    <a:lstStyle/>
                    <a:p>
                      <a:pPr algn="just">
                        <a:spcAft>
                          <a:spcPts val="0"/>
                        </a:spcAft>
                      </a:pPr>
                      <a:r>
                        <a:rPr lang="en-IN" sz="1200" u="none" strike="noStrike">
                          <a:effectLst/>
                        </a:rPr>
                        <a:t>Front End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n-IN" sz="1200" u="none" strike="noStrike">
                          <a:effectLst/>
                        </a:rPr>
                        <a:t>Visual basic 6.0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80745066"/>
                  </a:ext>
                </a:extLst>
              </a:tr>
              <a:tr h="250825">
                <a:tc>
                  <a:txBody>
                    <a:bodyPr/>
                    <a:lstStyle/>
                    <a:p>
                      <a:pPr algn="just">
                        <a:spcAft>
                          <a:spcPts val="0"/>
                        </a:spcAft>
                      </a:pPr>
                      <a:r>
                        <a:rPr lang="en-IN" sz="1200" u="none" strike="noStrike">
                          <a:effectLst/>
                        </a:rPr>
                        <a:t>Back End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n-IN" sz="1200" u="none" strike="noStrike">
                          <a:effectLst/>
                        </a:rPr>
                        <a:t>Oracle 11g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97933074"/>
                  </a:ext>
                </a:extLst>
              </a:tr>
              <a:tr h="263525">
                <a:tc>
                  <a:txBody>
                    <a:bodyPr/>
                    <a:lstStyle/>
                    <a:p>
                      <a:pPr algn="just">
                        <a:spcAft>
                          <a:spcPts val="0"/>
                        </a:spcAft>
                      </a:pPr>
                      <a:r>
                        <a:rPr lang="en-IN" sz="1200" u="none" strike="noStrike" dirty="0">
                          <a:effectLst/>
                        </a:rPr>
                        <a:t>Platform</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en-IN" sz="1200" u="none" strike="noStrike" dirty="0">
                          <a:effectLst/>
                        </a:rPr>
                        <a:t>Windows XP,7 &amp; 10</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84656686"/>
                  </a:ext>
                </a:extLst>
              </a:tr>
            </a:tbl>
          </a:graphicData>
        </a:graphic>
      </p:graphicFrame>
      <p:sp>
        <p:nvSpPr>
          <p:cNvPr id="9" name="Rectangle 2">
            <a:extLst>
              <a:ext uri="{FF2B5EF4-FFF2-40B4-BE49-F238E27FC236}">
                <a16:creationId xmlns:a16="http://schemas.microsoft.com/office/drawing/2014/main" xmlns="" id="{5B1A489C-BC39-4DEA-94C2-5D1BD195F310}"/>
              </a:ext>
            </a:extLst>
          </p:cNvPr>
          <p:cNvSpPr>
            <a:spLocks noChangeArrowheads="1"/>
          </p:cNvSpPr>
          <p:nvPr/>
        </p:nvSpPr>
        <p:spPr bwMode="auto">
          <a:xfrm>
            <a:off x="333375" y="1879571"/>
            <a:ext cx="8915399"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most common set of requirement defined by any operating system or software application is the physical computer resources, also known as hardware, a hardware requirements list is often accompanied by a hardware compatibility list (HCL), especially in case of operating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Baskerville Old Face" panose="02020602080505020303" pitchFamily="18" charset="0"/>
                <a:cs typeface="Times New Roman" panose="02020603050405020304" pitchFamily="18" charset="0"/>
              </a:rPr>
              <a:t>The Hardware and Software Configuration for the proposed system is given below.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sng" strike="noStrike" cap="none" normalizeH="0" baseline="0" dirty="0">
              <a:ln>
                <a:noFill/>
              </a:ln>
              <a:solidFill>
                <a:srgbClr val="000000"/>
              </a:solidFill>
              <a:effectLst/>
              <a:latin typeface="Baskerville Old Face" panose="02020602080505020303"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askerville Old Face" panose="02020602080505020303" pitchFamily="18" charset="0"/>
                <a:cs typeface="Times New Roman" panose="02020603050405020304" pitchFamily="18" charset="0"/>
              </a:rPr>
              <a:t>Hardware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latin typeface="Baskerville Old Face" panose="020206020805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Baskerville Old Face" panose="020206020805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Baskerville Old Face" panose="020206020805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Baskerville Old Face" panose="02020602080505020303"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A80D81E6-21E3-47C0-99DD-2425D76385EB}"/>
              </a:ext>
            </a:extLst>
          </p:cNvPr>
          <p:cNvSpPr/>
          <p:nvPr/>
        </p:nvSpPr>
        <p:spPr>
          <a:xfrm>
            <a:off x="342900" y="5241103"/>
            <a:ext cx="2063385" cy="338554"/>
          </a:xfrm>
          <a:prstGeom prst="rect">
            <a:avLst/>
          </a:prstGeom>
        </p:spPr>
        <p:txBody>
          <a:bodyPr wrap="none">
            <a:spAutoFit/>
          </a:bodyPr>
          <a:lstStyle/>
          <a:p>
            <a:pPr lvl="0" defTabSz="914400" eaLnBrk="0" fontAlgn="base" hangingPunct="0">
              <a:spcBef>
                <a:spcPct val="0"/>
              </a:spcBef>
              <a:spcAft>
                <a:spcPct val="0"/>
              </a:spcAft>
            </a:pPr>
            <a:r>
              <a:rPr lang="en-US" altLang="en-US" sz="1600" b="1" dirty="0">
                <a:solidFill>
                  <a:srgbClr val="000000"/>
                </a:solidFill>
                <a:latin typeface="Baskerville Old Face" panose="02020602080505020303" pitchFamily="18" charset="0"/>
                <a:cs typeface="Times New Roman" panose="02020603050405020304" pitchFamily="18" charset="0"/>
              </a:rPr>
              <a:t>Software Configuration</a:t>
            </a:r>
            <a:endParaRPr lang="en-US" altLang="en-US" sz="1600" u="sng" dirty="0">
              <a:solidFill>
                <a:srgbClr val="000000"/>
              </a:solidFill>
              <a:latin typeface="Baskerville Old Face" panose="02020602080505020303" pitchFamily="18" charset="0"/>
              <a:cs typeface="Arial" panose="020B0604020202020204" pitchFamily="34" charset="0"/>
            </a:endParaRPr>
          </a:p>
        </p:txBody>
      </p:sp>
    </p:spTree>
    <p:extLst>
      <p:ext uri="{BB962C8B-B14F-4D97-AF65-F5344CB8AC3E}">
        <p14:creationId xmlns:p14="http://schemas.microsoft.com/office/powerpoint/2010/main" val="292369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01705-A9C5-492E-A1EA-B2BB87131271}"/>
              </a:ext>
            </a:extLst>
          </p:cNvPr>
          <p:cNvSpPr>
            <a:spLocks noGrp="1"/>
          </p:cNvSpPr>
          <p:nvPr>
            <p:ph type="title"/>
          </p:nvPr>
        </p:nvSpPr>
        <p:spPr/>
        <p:txBody>
          <a:bodyPr/>
          <a:lstStyle/>
          <a:p>
            <a:r>
              <a:rPr lang="en-IN" dirty="0">
                <a:latin typeface="Bahnschrift Light SemiCondensed" panose="020B0502040204020203" pitchFamily="34" charset="0"/>
              </a:rPr>
              <a:t>SYSTEM DESIGN</a:t>
            </a:r>
            <a:r>
              <a:rPr lang="en-IN" u="sng" dirty="0">
                <a:latin typeface="Bahnschrift Light SemiCondensed" panose="020B0502040204020203" pitchFamily="34" charset="0"/>
              </a:rPr>
              <a:t/>
            </a:r>
            <a:br>
              <a:rPr lang="en-IN" u="sng" dirty="0">
                <a:latin typeface="Bahnschrift Light SemiCondensed" panose="020B0502040204020203" pitchFamily="34" charset="0"/>
              </a:rPr>
            </a:br>
            <a:endParaRPr lang="en-IN" dirty="0">
              <a:latin typeface="Bahnschrift Light SemiCondensed" panose="020B0502040204020203" pitchFamily="34" charset="0"/>
            </a:endParaRPr>
          </a:p>
        </p:txBody>
      </p:sp>
      <p:sp>
        <p:nvSpPr>
          <p:cNvPr id="4" name="Rectangle 3">
            <a:extLst>
              <a:ext uri="{FF2B5EF4-FFF2-40B4-BE49-F238E27FC236}">
                <a16:creationId xmlns:a16="http://schemas.microsoft.com/office/drawing/2014/main" xmlns="" id="{F0F07E14-40E6-41D6-BECA-AB4AD51F5251}"/>
              </a:ext>
            </a:extLst>
          </p:cNvPr>
          <p:cNvSpPr/>
          <p:nvPr/>
        </p:nvSpPr>
        <p:spPr>
          <a:xfrm>
            <a:off x="76200" y="1828800"/>
            <a:ext cx="8610600" cy="923330"/>
          </a:xfrm>
          <a:prstGeom prst="rect">
            <a:avLst/>
          </a:prstGeom>
        </p:spPr>
        <p:txBody>
          <a:bodyPr wrap="square">
            <a:spAutoFit/>
          </a:bodyPr>
          <a:lstStyle/>
          <a:p>
            <a:pPr algn="just"/>
            <a:r>
              <a:rPr lang="en-IN" dirty="0">
                <a:solidFill>
                  <a:srgbClr val="000000"/>
                </a:solidFill>
                <a:latin typeface="Baskerville Old Face" panose="02020602080505020303" pitchFamily="18" charset="0"/>
                <a:ea typeface="Calibri" panose="020F0502020204030204" pitchFamily="34" charset="0"/>
              </a:rPr>
              <a:t>System design is the process of defining the architecture, components, modules, interfaces, and data for a system to satisfy specified requirements. System design could be seen as the application of the systems theory to product development. </a:t>
            </a:r>
            <a:endParaRPr lang="en-IN" dirty="0">
              <a:latin typeface="Baskerville Old Face" panose="02020602080505020303" pitchFamily="18" charset="0"/>
            </a:endParaRPr>
          </a:p>
        </p:txBody>
      </p:sp>
      <p:sp>
        <p:nvSpPr>
          <p:cNvPr id="5" name="Rectangle 4">
            <a:extLst>
              <a:ext uri="{FF2B5EF4-FFF2-40B4-BE49-F238E27FC236}">
                <a16:creationId xmlns:a16="http://schemas.microsoft.com/office/drawing/2014/main" xmlns="" id="{B3402549-BE3A-4DFA-8C98-2AD1AD12E9F7}"/>
              </a:ext>
            </a:extLst>
          </p:cNvPr>
          <p:cNvSpPr/>
          <p:nvPr/>
        </p:nvSpPr>
        <p:spPr>
          <a:xfrm>
            <a:off x="76200" y="2836649"/>
            <a:ext cx="8610600" cy="369332"/>
          </a:xfrm>
          <a:prstGeom prst="rect">
            <a:avLst/>
          </a:prstGeom>
        </p:spPr>
        <p:txBody>
          <a:bodyPr wrap="square">
            <a:spAutoFit/>
          </a:bodyPr>
          <a:lstStyle/>
          <a:p>
            <a:pPr algn="just">
              <a:spcAft>
                <a:spcPts val="0"/>
              </a:spcAft>
            </a:pP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In our project we are implementing </a:t>
            </a:r>
            <a:r>
              <a:rPr lang="en-IN"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Iterative model </a:t>
            </a: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for developing our project.</a:t>
            </a:r>
            <a:endParaRPr lang="en-IN"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7E098CA2-14EB-4BC9-B2EC-C7C68816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429000"/>
            <a:ext cx="7657143" cy="3161905"/>
          </a:xfrm>
          <a:prstGeom prst="rect">
            <a:avLst/>
          </a:prstGeom>
        </p:spPr>
      </p:pic>
    </p:spTree>
    <p:extLst>
      <p:ext uri="{BB962C8B-B14F-4D97-AF65-F5344CB8AC3E}">
        <p14:creationId xmlns:p14="http://schemas.microsoft.com/office/powerpoint/2010/main" val="71346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A6A48-6EF0-40A3-A01C-94200198D4E9}"/>
              </a:ext>
            </a:extLst>
          </p:cNvPr>
          <p:cNvSpPr>
            <a:spLocks noGrp="1"/>
          </p:cNvSpPr>
          <p:nvPr>
            <p:ph type="title"/>
          </p:nvPr>
        </p:nvSpPr>
        <p:spPr>
          <a:xfrm>
            <a:off x="2286000" y="420286"/>
            <a:ext cx="6377940" cy="1293028"/>
          </a:xfrm>
        </p:spPr>
        <p:txBody>
          <a:bodyPr>
            <a:normAutofit/>
          </a:bodyPr>
          <a:lstStyle/>
          <a:p>
            <a:r>
              <a:rPr lang="en-IN" sz="3600" dirty="0">
                <a:latin typeface="Bahnschrift Light SemiCondensed" panose="020B0502040204020203" pitchFamily="34" charset="0"/>
              </a:rPr>
              <a:t>Why iterative model?</a:t>
            </a:r>
          </a:p>
        </p:txBody>
      </p:sp>
      <p:sp>
        <p:nvSpPr>
          <p:cNvPr id="4" name="Rectangle 3">
            <a:extLst>
              <a:ext uri="{FF2B5EF4-FFF2-40B4-BE49-F238E27FC236}">
                <a16:creationId xmlns:a16="http://schemas.microsoft.com/office/drawing/2014/main" xmlns="" id="{9DE0E396-17CC-4DDA-9FAD-FAC4A7D7DC23}"/>
              </a:ext>
            </a:extLst>
          </p:cNvPr>
          <p:cNvSpPr/>
          <p:nvPr/>
        </p:nvSpPr>
        <p:spPr>
          <a:xfrm>
            <a:off x="129540" y="1600200"/>
            <a:ext cx="8534400" cy="5037405"/>
          </a:xfrm>
          <a:prstGeom prst="rect">
            <a:avLst/>
          </a:prstGeom>
        </p:spPr>
        <p:txBody>
          <a:bodyPr wrap="square">
            <a:spAutoFit/>
          </a:bodyPr>
          <a:lstStyle/>
          <a:p>
            <a:pPr algn="just">
              <a:lnSpc>
                <a:spcPct val="150000"/>
              </a:lnSpc>
            </a:pPr>
            <a:r>
              <a:rPr lang="en-US" dirty="0">
                <a:solidFill>
                  <a:srgbClr val="000000"/>
                </a:solidFill>
                <a:latin typeface="Baskerville Old Face" panose="02020602080505020303" pitchFamily="18" charset="0"/>
              </a:rPr>
              <a:t>The advantages of the Iterative and Incremental SDLC Model are as follows −</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Some working functionality can be developed quickly and early in the life cycle.</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Results are obtained early and periodically.</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Parallel development can be planned.</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Progress can be measured.</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Less costly to change the scope/requirements.</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Testing and debugging during smaller iteration is easy.</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Risks are identified and resolved during iteration; and each iteration is an easily managed milestone.</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With every increment, operational product is delivered.</a:t>
            </a:r>
          </a:p>
          <a:p>
            <a:pPr algn="just">
              <a:lnSpc>
                <a:spcPct val="150000"/>
              </a:lnSpc>
              <a:buFont typeface="Arial" panose="020B0604020202020204" pitchFamily="34" charset="0"/>
              <a:buChar char="•"/>
            </a:pPr>
            <a:r>
              <a:rPr lang="en-US" dirty="0">
                <a:solidFill>
                  <a:srgbClr val="000000"/>
                </a:solidFill>
                <a:latin typeface="Baskerville Old Face" panose="02020602080505020303" pitchFamily="18" charset="0"/>
              </a:rPr>
              <a:t>During the life cycle, software is produced early which facilitates customer evaluation and feedback.</a:t>
            </a:r>
            <a:endParaRPr lang="en-US" b="0" i="0" dirty="0">
              <a:solidFill>
                <a:srgbClr val="000000"/>
              </a:solidFill>
              <a:effectLst/>
              <a:latin typeface="Baskerville Old Face" panose="02020602080505020303" pitchFamily="18" charset="0"/>
            </a:endParaRPr>
          </a:p>
        </p:txBody>
      </p:sp>
    </p:spTree>
    <p:extLst>
      <p:ext uri="{BB962C8B-B14F-4D97-AF65-F5344CB8AC3E}">
        <p14:creationId xmlns:p14="http://schemas.microsoft.com/office/powerpoint/2010/main" val="197980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E2122-E849-4EFE-B00F-2CD11B2E9F7C}"/>
              </a:ext>
            </a:extLst>
          </p:cNvPr>
          <p:cNvSpPr>
            <a:spLocks noGrp="1"/>
          </p:cNvSpPr>
          <p:nvPr>
            <p:ph type="title"/>
          </p:nvPr>
        </p:nvSpPr>
        <p:spPr>
          <a:xfrm>
            <a:off x="2362200" y="609600"/>
            <a:ext cx="6377940" cy="1293028"/>
          </a:xfrm>
        </p:spPr>
        <p:txBody>
          <a:bodyPr>
            <a:normAutofit/>
          </a:bodyPr>
          <a:lstStyle/>
          <a:p>
            <a:r>
              <a:rPr lang="en-IN" sz="3600" dirty="0">
                <a:latin typeface="Bahnschrift Light SemiCondensed" panose="020B0502040204020203" pitchFamily="34" charset="0"/>
              </a:rPr>
              <a:t>DATA FLOW DIAGRAM</a:t>
            </a:r>
          </a:p>
        </p:txBody>
      </p:sp>
      <p:sp>
        <p:nvSpPr>
          <p:cNvPr id="4" name="Rectangle 3">
            <a:extLst>
              <a:ext uri="{FF2B5EF4-FFF2-40B4-BE49-F238E27FC236}">
                <a16:creationId xmlns:a16="http://schemas.microsoft.com/office/drawing/2014/main" xmlns="" id="{C4E248E6-4A54-4621-BF5E-9C7F7948D879}"/>
              </a:ext>
            </a:extLst>
          </p:cNvPr>
          <p:cNvSpPr/>
          <p:nvPr/>
        </p:nvSpPr>
        <p:spPr>
          <a:xfrm>
            <a:off x="152400" y="1752600"/>
            <a:ext cx="8839200" cy="923330"/>
          </a:xfrm>
          <a:prstGeom prst="rect">
            <a:avLst/>
          </a:prstGeom>
        </p:spPr>
        <p:txBody>
          <a:bodyPr wrap="square">
            <a:spAutoFit/>
          </a:bodyPr>
          <a:lstStyle/>
          <a:p>
            <a:pPr algn="just">
              <a:spcBef>
                <a:spcPts val="150"/>
              </a:spcBef>
              <a:spcAft>
                <a:spcPts val="150"/>
              </a:spcAft>
              <a:tabLst>
                <a:tab pos="2685415" algn="l"/>
              </a:tabLst>
            </a:pPr>
            <a:r>
              <a:rPr lang="en-IN" dirty="0">
                <a:solidFill>
                  <a:srgbClr val="000000"/>
                </a:solidFill>
                <a:latin typeface="Baskerville Old Face" panose="02020602080505020303" pitchFamily="18" charset="0"/>
                <a:ea typeface="Arial" panose="020B0604020202020204" pitchFamily="34" charset="0"/>
                <a:cs typeface="Times New Roman" panose="02020603050405020304" pitchFamily="18" charset="0"/>
              </a:rPr>
              <a:t>A Data Flow Diagram (DFD) is a graphical technique that depicts information flow and the transformations that are applied as data move from input to output. The data flow diagram is known as a data flow graph or a bubble chart.</a:t>
            </a:r>
            <a:endParaRPr lang="en-IN"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B9400FB7-204F-4492-94B0-E12165B25CBC}"/>
              </a:ext>
            </a:extLst>
          </p:cNvPr>
          <p:cNvSpPr/>
          <p:nvPr/>
        </p:nvSpPr>
        <p:spPr>
          <a:xfrm>
            <a:off x="152400" y="3017636"/>
            <a:ext cx="2448106" cy="369332"/>
          </a:xfrm>
          <a:prstGeom prst="rect">
            <a:avLst/>
          </a:prstGeom>
        </p:spPr>
        <p:txBody>
          <a:bodyPr wrap="none">
            <a:spAutoFit/>
          </a:bodyPr>
          <a:lstStyle/>
          <a:p>
            <a:r>
              <a:rPr lang="en-IN" dirty="0">
                <a:solidFill>
                  <a:srgbClr val="000000"/>
                </a:solidFill>
                <a:latin typeface="Bahnschrift Light SemiCondensed" panose="020B0502040204020203" pitchFamily="34" charset="0"/>
                <a:ea typeface="Calibri" panose="020F0502020204030204" pitchFamily="34" charset="0"/>
              </a:rPr>
              <a:t>CONTEXT LEVEL DIAGRAM</a:t>
            </a:r>
            <a:endParaRPr lang="en-IN" dirty="0">
              <a:latin typeface="Bahnschrift Light SemiCondensed" panose="020B0502040204020203" pitchFamily="34" charset="0"/>
            </a:endParaRPr>
          </a:p>
        </p:txBody>
      </p:sp>
      <p:pic>
        <p:nvPicPr>
          <p:cNvPr id="3" name="Picture 2">
            <a:extLst>
              <a:ext uri="{FF2B5EF4-FFF2-40B4-BE49-F238E27FC236}">
                <a16:creationId xmlns:a16="http://schemas.microsoft.com/office/drawing/2014/main" xmlns="" id="{82CD8F5A-7AC1-4C11-8B65-3DE9A19AE2A8}"/>
              </a:ext>
            </a:extLst>
          </p:cNvPr>
          <p:cNvPicPr>
            <a:picLocks noChangeAspect="1"/>
          </p:cNvPicPr>
          <p:nvPr/>
        </p:nvPicPr>
        <p:blipFill rotWithShape="1">
          <a:blip r:embed="rId2"/>
          <a:srcRect l="20834" t="44074" r="21666" b="27778"/>
          <a:stretch/>
        </p:blipFill>
        <p:spPr>
          <a:xfrm>
            <a:off x="697831" y="3850032"/>
            <a:ext cx="7748337" cy="2133600"/>
          </a:xfrm>
          <a:prstGeom prst="rect">
            <a:avLst/>
          </a:prstGeom>
        </p:spPr>
      </p:pic>
    </p:spTree>
    <p:extLst>
      <p:ext uri="{BB962C8B-B14F-4D97-AF65-F5344CB8AC3E}">
        <p14:creationId xmlns:p14="http://schemas.microsoft.com/office/powerpoint/2010/main" val="79325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00757DD-EA1D-41A9-A60C-1998B7F765E2}"/>
              </a:ext>
            </a:extLst>
          </p:cNvPr>
          <p:cNvSpPr/>
          <p:nvPr/>
        </p:nvSpPr>
        <p:spPr>
          <a:xfrm>
            <a:off x="4554711" y="609600"/>
            <a:ext cx="3993401" cy="461665"/>
          </a:xfrm>
          <a:prstGeom prst="rect">
            <a:avLst/>
          </a:prstGeom>
        </p:spPr>
        <p:txBody>
          <a:bodyPr wrap="none">
            <a:spAutoFit/>
          </a:bodyPr>
          <a:lstStyle/>
          <a:p>
            <a:pPr algn="just">
              <a:spcBef>
                <a:spcPts val="150"/>
              </a:spcBef>
              <a:spcAft>
                <a:spcPts val="150"/>
              </a:spcAft>
              <a:tabLst>
                <a:tab pos="1181100" algn="l"/>
              </a:tabLst>
            </a:pPr>
            <a:r>
              <a:rPr lang="en-IN" sz="24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LEVEL 1 DIAGRAM FOR PROCESS </a:t>
            </a:r>
            <a:endParaRPr lang="en-IN" sz="24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254B8C2B-A754-4A08-ABDD-F1460C439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49" y="1524000"/>
            <a:ext cx="6791324" cy="4853273"/>
          </a:xfrm>
          <a:prstGeom prst="rect">
            <a:avLst/>
          </a:prstGeom>
        </p:spPr>
      </p:pic>
    </p:spTree>
    <p:extLst>
      <p:ext uri="{BB962C8B-B14F-4D97-AF65-F5344CB8AC3E}">
        <p14:creationId xmlns:p14="http://schemas.microsoft.com/office/powerpoint/2010/main" val="100960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DC125-AEA6-4921-99C1-3E4C15594705}"/>
              </a:ext>
            </a:extLst>
          </p:cNvPr>
          <p:cNvSpPr>
            <a:spLocks noGrp="1"/>
          </p:cNvSpPr>
          <p:nvPr>
            <p:ph type="title"/>
          </p:nvPr>
        </p:nvSpPr>
        <p:spPr/>
        <p:txBody>
          <a:bodyPr/>
          <a:lstStyle/>
          <a:p>
            <a:r>
              <a:rPr lang="en-IN" dirty="0"/>
              <a:t>Survey</a:t>
            </a:r>
          </a:p>
        </p:txBody>
      </p:sp>
      <p:sp>
        <p:nvSpPr>
          <p:cNvPr id="3" name="Content Placeholder 2">
            <a:extLst>
              <a:ext uri="{FF2B5EF4-FFF2-40B4-BE49-F238E27FC236}">
                <a16:creationId xmlns:a16="http://schemas.microsoft.com/office/drawing/2014/main" xmlns="" id="{4D07FA52-60C3-4697-9671-1A68615FCC3A}"/>
              </a:ext>
            </a:extLst>
          </p:cNvPr>
          <p:cNvSpPr>
            <a:spLocks noGrp="1"/>
          </p:cNvSpPr>
          <p:nvPr>
            <p:ph idx="1"/>
          </p:nvPr>
        </p:nvSpPr>
        <p:spPr/>
        <p:txBody>
          <a:bodyPr/>
          <a:lstStyle/>
          <a:p>
            <a:pPr marL="0" indent="0">
              <a:buNone/>
            </a:pPr>
            <a:r>
              <a:rPr lang="en-IN" dirty="0">
                <a:latin typeface="Baskerville Old Face" panose="02020602080505020303" pitchFamily="18" charset="0"/>
              </a:rPr>
              <a:t>Paper Based Management</a:t>
            </a:r>
          </a:p>
          <a:p>
            <a:r>
              <a:rPr lang="en-IN" dirty="0">
                <a:latin typeface="Baskerville Old Face" panose="02020602080505020303" pitchFamily="18" charset="0"/>
              </a:rPr>
              <a:t>6/10 shops still use paper based management system.</a:t>
            </a:r>
          </a:p>
          <a:p>
            <a:endParaRPr lang="en-IN" dirty="0">
              <a:latin typeface="Baskerville Old Face" panose="02020602080505020303" pitchFamily="18" charset="0"/>
            </a:endParaRPr>
          </a:p>
          <a:p>
            <a:pPr marL="0" indent="0">
              <a:buNone/>
            </a:pPr>
            <a:r>
              <a:rPr lang="en-IN" dirty="0">
                <a:latin typeface="Baskerville Old Face" panose="02020602080505020303" pitchFamily="18" charset="0"/>
              </a:rPr>
              <a:t>Reasons</a:t>
            </a:r>
          </a:p>
          <a:p>
            <a:r>
              <a:rPr lang="en-IN" dirty="0">
                <a:latin typeface="Baskerville Old Face" panose="02020602080505020303" pitchFamily="18" charset="0"/>
              </a:rPr>
              <a:t>Expensive</a:t>
            </a:r>
          </a:p>
          <a:p>
            <a:r>
              <a:rPr lang="en-IN" dirty="0">
                <a:latin typeface="Baskerville Old Face" panose="02020602080505020303" pitchFamily="18" charset="0"/>
              </a:rPr>
              <a:t>Not user-friendly</a:t>
            </a:r>
          </a:p>
          <a:p>
            <a:pPr marL="0" indent="0">
              <a:buNone/>
            </a:pPr>
            <a:endParaRPr lang="en-IN" dirty="0">
              <a:latin typeface="Baskerville Old Face" panose="02020602080505020303" pitchFamily="18" charset="0"/>
            </a:endParaRPr>
          </a:p>
          <a:p>
            <a:endParaRPr lang="en-IN" dirty="0">
              <a:latin typeface="Baskerville Old Face" panose="02020602080505020303" pitchFamily="18" charset="0"/>
            </a:endParaRPr>
          </a:p>
        </p:txBody>
      </p:sp>
    </p:spTree>
    <p:extLst>
      <p:ext uri="{BB962C8B-B14F-4D97-AF65-F5344CB8AC3E}">
        <p14:creationId xmlns:p14="http://schemas.microsoft.com/office/powerpoint/2010/main" val="3307690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99F8FC6-5734-4092-BE7B-FD58E9716B83}"/>
              </a:ext>
            </a:extLst>
          </p:cNvPr>
          <p:cNvSpPr/>
          <p:nvPr/>
        </p:nvSpPr>
        <p:spPr>
          <a:xfrm>
            <a:off x="4530666" y="609600"/>
            <a:ext cx="4041491" cy="461665"/>
          </a:xfrm>
          <a:prstGeom prst="rect">
            <a:avLst/>
          </a:prstGeom>
        </p:spPr>
        <p:txBody>
          <a:bodyPr wrap="none">
            <a:spAutoFit/>
          </a:bodyPr>
          <a:lstStyle/>
          <a:p>
            <a:pPr algn="just">
              <a:spcBef>
                <a:spcPts val="150"/>
              </a:spcBef>
              <a:spcAft>
                <a:spcPts val="150"/>
              </a:spcAft>
              <a:tabLst>
                <a:tab pos="1181100" algn="l"/>
              </a:tabLst>
            </a:pPr>
            <a:r>
              <a:rPr lang="en-IN" sz="24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LEVEL 2 DIAGRAM FOR PROCESS </a:t>
            </a:r>
            <a:endParaRPr lang="en-IN" sz="24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p:txBody>
      </p:sp>
      <p:pic>
        <p:nvPicPr>
          <p:cNvPr id="3" name="Picture 2" descr="LOG.jpg">
            <a:extLst>
              <a:ext uri="{FF2B5EF4-FFF2-40B4-BE49-F238E27FC236}">
                <a16:creationId xmlns:a16="http://schemas.microsoft.com/office/drawing/2014/main" xmlns="" id="{B72DEAEB-D3AC-4053-9FC8-DB75B791A5A2}"/>
              </a:ext>
            </a:extLst>
          </p:cNvPr>
          <p:cNvPicPr/>
          <p:nvPr/>
        </p:nvPicPr>
        <p:blipFill>
          <a:blip r:embed="rId2"/>
          <a:srcRect l="14511"/>
          <a:stretch>
            <a:fillRect/>
          </a:stretch>
        </p:blipFill>
        <p:spPr>
          <a:xfrm>
            <a:off x="1741169" y="1093036"/>
            <a:ext cx="5775960" cy="2743200"/>
          </a:xfrm>
          <a:prstGeom prst="rect">
            <a:avLst/>
          </a:prstGeom>
        </p:spPr>
      </p:pic>
      <p:pic>
        <p:nvPicPr>
          <p:cNvPr id="4" name="Picture 3" descr="Untitledd - Copy (2).jpg">
            <a:extLst>
              <a:ext uri="{FF2B5EF4-FFF2-40B4-BE49-F238E27FC236}">
                <a16:creationId xmlns:a16="http://schemas.microsoft.com/office/drawing/2014/main" xmlns="" id="{99ED9E33-4123-44F7-A84B-C14B37527D40}"/>
              </a:ext>
            </a:extLst>
          </p:cNvPr>
          <p:cNvPicPr/>
          <p:nvPr/>
        </p:nvPicPr>
        <p:blipFill>
          <a:blip r:embed="rId3"/>
          <a:srcRect l="13954"/>
          <a:stretch>
            <a:fillRect/>
          </a:stretch>
        </p:blipFill>
        <p:spPr>
          <a:xfrm>
            <a:off x="1626871" y="3657600"/>
            <a:ext cx="6094730" cy="3021330"/>
          </a:xfrm>
          <a:prstGeom prst="rect">
            <a:avLst/>
          </a:prstGeom>
        </p:spPr>
      </p:pic>
    </p:spTree>
    <p:extLst>
      <p:ext uri="{BB962C8B-B14F-4D97-AF65-F5344CB8AC3E}">
        <p14:creationId xmlns:p14="http://schemas.microsoft.com/office/powerpoint/2010/main" val="112559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5131037-3CD9-4612-9BC0-9167FF7AFC64}"/>
              </a:ext>
            </a:extLst>
          </p:cNvPr>
          <p:cNvSpPr/>
          <p:nvPr/>
        </p:nvSpPr>
        <p:spPr>
          <a:xfrm>
            <a:off x="4530666" y="609600"/>
            <a:ext cx="4041491" cy="461665"/>
          </a:xfrm>
          <a:prstGeom prst="rect">
            <a:avLst/>
          </a:prstGeom>
        </p:spPr>
        <p:txBody>
          <a:bodyPr wrap="none">
            <a:spAutoFit/>
          </a:bodyPr>
          <a:lstStyle/>
          <a:p>
            <a:pPr algn="just">
              <a:spcBef>
                <a:spcPts val="150"/>
              </a:spcBef>
              <a:spcAft>
                <a:spcPts val="150"/>
              </a:spcAft>
              <a:tabLst>
                <a:tab pos="1181100" algn="l"/>
              </a:tabLst>
            </a:pPr>
            <a:r>
              <a:rPr lang="en-IN" sz="24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LEVEL 3 DIAGRAM FOR PROCESS </a:t>
            </a:r>
            <a:endParaRPr lang="en-IN" sz="24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p:txBody>
      </p:sp>
      <p:pic>
        <p:nvPicPr>
          <p:cNvPr id="3" name="Picture 2" descr="Untitledd.jpg">
            <a:extLst>
              <a:ext uri="{FF2B5EF4-FFF2-40B4-BE49-F238E27FC236}">
                <a16:creationId xmlns:a16="http://schemas.microsoft.com/office/drawing/2014/main" xmlns="" id="{986BD7D0-80D0-424A-A3FF-DF5197E898AD}"/>
              </a:ext>
            </a:extLst>
          </p:cNvPr>
          <p:cNvPicPr/>
          <p:nvPr/>
        </p:nvPicPr>
        <p:blipFill>
          <a:blip r:embed="rId2"/>
          <a:srcRect l="15624"/>
          <a:stretch>
            <a:fillRect/>
          </a:stretch>
        </p:blipFill>
        <p:spPr>
          <a:xfrm>
            <a:off x="1447800" y="1676400"/>
            <a:ext cx="6248400" cy="3902710"/>
          </a:xfrm>
          <a:prstGeom prst="rect">
            <a:avLst/>
          </a:prstGeom>
        </p:spPr>
      </p:pic>
    </p:spTree>
    <p:extLst>
      <p:ext uri="{BB962C8B-B14F-4D97-AF65-F5344CB8AC3E}">
        <p14:creationId xmlns:p14="http://schemas.microsoft.com/office/powerpoint/2010/main" val="225096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8CFEF77-725C-46D6-84B1-CE12263BF700}"/>
              </a:ext>
            </a:extLst>
          </p:cNvPr>
          <p:cNvSpPr/>
          <p:nvPr/>
        </p:nvSpPr>
        <p:spPr>
          <a:xfrm>
            <a:off x="5896196" y="304800"/>
            <a:ext cx="1648208" cy="523220"/>
          </a:xfrm>
          <a:prstGeom prst="rect">
            <a:avLst/>
          </a:prstGeom>
        </p:spPr>
        <p:txBody>
          <a:bodyPr wrap="none">
            <a:spAutoFit/>
          </a:bodyPr>
          <a:lstStyle/>
          <a:p>
            <a:pPr algn="just">
              <a:spcAft>
                <a:spcPts val="0"/>
              </a:spcAft>
            </a:pPr>
            <a:r>
              <a:rPr lang="en-IN" sz="2800" kern="0" dirty="0">
                <a:solidFill>
                  <a:srgbClr val="000000"/>
                </a:solidFill>
                <a:latin typeface="Bahnschrift Light SemiCondensed" panose="020B0502040204020203" pitchFamily="34" charset="0"/>
              </a:rPr>
              <a:t>ER MODEL </a:t>
            </a:r>
            <a:endParaRPr lang="en-IN" sz="3600" u="dbl" kern="0" dirty="0">
              <a:solidFill>
                <a:srgbClr val="000000"/>
              </a:solidFill>
              <a:effectLst/>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xmlns="" id="{728E43C3-E231-465A-901C-AAB5B2CE8F1B}"/>
              </a:ext>
            </a:extLst>
          </p:cNvPr>
          <p:cNvPicPr>
            <a:picLocks noChangeAspect="1"/>
          </p:cNvPicPr>
          <p:nvPr/>
        </p:nvPicPr>
        <p:blipFill rotWithShape="1">
          <a:blip r:embed="rId2">
            <a:extLst>
              <a:ext uri="{28A0092B-C50C-407E-A947-70E740481C1C}">
                <a14:useLocalDpi xmlns:a14="http://schemas.microsoft.com/office/drawing/2010/main" val="0"/>
              </a:ext>
            </a:extLst>
          </a:blip>
          <a:srcRect b="8000"/>
          <a:stretch/>
        </p:blipFill>
        <p:spPr>
          <a:xfrm>
            <a:off x="1295401" y="914400"/>
            <a:ext cx="6249004" cy="5943600"/>
          </a:xfrm>
          <a:prstGeom prst="rect">
            <a:avLst/>
          </a:prstGeom>
        </p:spPr>
      </p:pic>
    </p:spTree>
    <p:extLst>
      <p:ext uri="{BB962C8B-B14F-4D97-AF65-F5344CB8AC3E}">
        <p14:creationId xmlns:p14="http://schemas.microsoft.com/office/powerpoint/2010/main" val="331417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17F6684-04E5-45D0-B798-7ACB788248E5}"/>
              </a:ext>
            </a:extLst>
          </p:cNvPr>
          <p:cNvSpPr/>
          <p:nvPr/>
        </p:nvSpPr>
        <p:spPr>
          <a:xfrm>
            <a:off x="5541990" y="457200"/>
            <a:ext cx="2465740" cy="523220"/>
          </a:xfrm>
          <a:prstGeom prst="rect">
            <a:avLst/>
          </a:prstGeom>
        </p:spPr>
        <p:txBody>
          <a:bodyPr wrap="none">
            <a:spAutoFit/>
          </a:bodyPr>
          <a:lstStyle/>
          <a:p>
            <a:pPr algn="just">
              <a:spcAft>
                <a:spcPts val="0"/>
              </a:spcAft>
            </a:pPr>
            <a:r>
              <a:rPr lang="en-IN" sz="28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NORMALIZATION</a:t>
            </a:r>
            <a:endParaRPr lang="en-IN" sz="28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F850057A-C3B4-4489-95AC-8AA6BF6F8F0C}"/>
              </a:ext>
            </a:extLst>
          </p:cNvPr>
          <p:cNvSpPr/>
          <p:nvPr/>
        </p:nvSpPr>
        <p:spPr>
          <a:xfrm>
            <a:off x="114300" y="1143000"/>
            <a:ext cx="8915400" cy="1077218"/>
          </a:xfrm>
          <a:prstGeom prst="rect">
            <a:avLst/>
          </a:prstGeom>
        </p:spPr>
        <p:txBody>
          <a:bodyPr wrap="square">
            <a:spAutoFit/>
          </a:bodyPr>
          <a:lstStyle/>
          <a:p>
            <a:pPr algn="just">
              <a:spcAft>
                <a:spcPts val="0"/>
              </a:spcAft>
            </a:pPr>
            <a:r>
              <a:rPr lang="en-IN" sz="16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Database normalization is the process of removing redundant data from the tables to improve storage efficiency, data integrity and scalability. The classification is called normal forms (or NF’s) and they show how algorithms are converting a given database between them. Normalization generally involves splitting existing tables into multiple ones, which must be re-joined or linked each time a query is issued.</a:t>
            </a: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EEE8812E-2578-4CAB-BEFE-1D46A681CA12}"/>
              </a:ext>
            </a:extLst>
          </p:cNvPr>
          <p:cNvGraphicFramePr>
            <a:graphicFrameLocks noGrp="1"/>
          </p:cNvGraphicFramePr>
          <p:nvPr>
            <p:extLst>
              <p:ext uri="{D42A27DB-BD31-4B8C-83A1-F6EECF244321}">
                <p14:modId xmlns:p14="http://schemas.microsoft.com/office/powerpoint/2010/main" val="812744128"/>
              </p:ext>
            </p:extLst>
          </p:nvPr>
        </p:nvGraphicFramePr>
        <p:xfrm>
          <a:off x="228600" y="4637782"/>
          <a:ext cx="5937250" cy="1582645"/>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1916698410"/>
                    </a:ext>
                  </a:extLst>
                </a:gridCol>
                <a:gridCol w="2968625">
                  <a:extLst>
                    <a:ext uri="{9D8B030D-6E8A-4147-A177-3AD203B41FA5}">
                      <a16:colId xmlns:a16="http://schemas.microsoft.com/office/drawing/2014/main" xmlns="" val="1385103481"/>
                    </a:ext>
                  </a:extLst>
                </a:gridCol>
              </a:tblGrid>
              <a:tr h="316529">
                <a:tc>
                  <a:txBody>
                    <a:bodyPr/>
                    <a:lstStyle/>
                    <a:p>
                      <a:pPr algn="just">
                        <a:lnSpc>
                          <a:spcPct val="115000"/>
                        </a:lnSpc>
                        <a:spcAft>
                          <a:spcPts val="0"/>
                        </a:spcAft>
                      </a:pPr>
                      <a:r>
                        <a:rPr lang="en-IN" sz="1200" u="none" strike="noStrike">
                          <a:effectLst/>
                        </a:rPr>
                        <a:t>ORDER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47486568"/>
                  </a:ext>
                </a:extLst>
              </a:tr>
              <a:tr h="316529">
                <a:tc>
                  <a:txBody>
                    <a:bodyPr/>
                    <a:lstStyle/>
                    <a:p>
                      <a:pPr algn="just">
                        <a:lnSpc>
                          <a:spcPct val="115000"/>
                        </a:lnSpc>
                        <a:spcAft>
                          <a:spcPts val="0"/>
                        </a:spcAft>
                      </a:pPr>
                      <a:r>
                        <a:rPr lang="en-IN" sz="1200" u="none" strike="noStrike" dirty="0">
                          <a:effectLst/>
                        </a:rPr>
                        <a:t>01</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APPLE , 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0514391"/>
                  </a:ext>
                </a:extLst>
              </a:tr>
              <a:tr h="316529">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 , 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46160029"/>
                  </a:ext>
                </a:extLst>
              </a:tr>
              <a:tr h="316529">
                <a:tc>
                  <a:txBody>
                    <a:bodyPr/>
                    <a:lstStyle/>
                    <a:p>
                      <a:pPr algn="just">
                        <a:lnSpc>
                          <a:spcPct val="115000"/>
                        </a:lnSpc>
                        <a:spcAft>
                          <a:spcPts val="0"/>
                        </a:spcAft>
                      </a:pPr>
                      <a:r>
                        <a:rPr lang="en-IN" sz="1200" u="none" strike="noStrike" dirty="0">
                          <a:effectLst/>
                        </a:rPr>
                        <a:t>03</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 , 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03355641"/>
                  </a:ext>
                </a:extLst>
              </a:tr>
              <a:tr h="316529">
                <a:tc>
                  <a:txBody>
                    <a:bodyPr/>
                    <a:lstStyle/>
                    <a:p>
                      <a:pPr algn="just">
                        <a:lnSpc>
                          <a:spcPct val="115000"/>
                        </a:lnSpc>
                        <a:spcAft>
                          <a:spcPts val="0"/>
                        </a:spcAft>
                      </a:pPr>
                      <a:r>
                        <a:rPr lang="en-IN" sz="1200" u="none" strike="noStrike" dirty="0">
                          <a:effectLst/>
                        </a:rPr>
                        <a:t>04</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ONE PLUS , APPLE</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21862860"/>
                  </a:ext>
                </a:extLst>
              </a:tr>
            </a:tbl>
          </a:graphicData>
        </a:graphic>
      </p:graphicFrame>
      <p:sp>
        <p:nvSpPr>
          <p:cNvPr id="6" name="Rectangle 5">
            <a:extLst>
              <a:ext uri="{FF2B5EF4-FFF2-40B4-BE49-F238E27FC236}">
                <a16:creationId xmlns:a16="http://schemas.microsoft.com/office/drawing/2014/main" xmlns="" id="{95A67A94-3668-4D43-8BB3-5616A349F9E6}"/>
              </a:ext>
            </a:extLst>
          </p:cNvPr>
          <p:cNvSpPr/>
          <p:nvPr/>
        </p:nvSpPr>
        <p:spPr>
          <a:xfrm>
            <a:off x="108080" y="2510800"/>
            <a:ext cx="4572000" cy="1836400"/>
          </a:xfrm>
          <a:prstGeom prst="rect">
            <a:avLst/>
          </a:prstGeom>
        </p:spPr>
        <p:txBody>
          <a:bodyPr>
            <a:spAutoFit/>
          </a:bodyPr>
          <a:lstStyle/>
          <a:p>
            <a:pPr algn="just">
              <a:spcAft>
                <a:spcPts val="0"/>
              </a:spcAft>
            </a:pPr>
            <a:r>
              <a:rPr lang="en-IN" sz="16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1 NF</a:t>
            </a:r>
            <a:r>
              <a:rPr lang="en-US" sz="16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 (FIRST NORMAL FORM)</a:t>
            </a:r>
            <a:endParaRPr lang="en-IN" sz="16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a:p>
            <a:pPr algn="just">
              <a:spcAft>
                <a:spcPts val="0"/>
              </a:spcAft>
            </a:pPr>
            <a:endParaRPr lang="en-IN" sz="14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0"/>
              </a:spcAft>
            </a:pPr>
            <a:r>
              <a:rPr lang="en-IN" sz="14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 table is in 1 NF if</a:t>
            </a:r>
            <a:r>
              <a:rPr lang="ar-SA" sz="14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endParaRPr lang="en-IN" sz="14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0"/>
              </a:spcAft>
            </a:pPr>
            <a:endParaRPr lang="en-IN" sz="14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pPr>
            <a:r>
              <a:rPr lang="en-IN" sz="1400" dirty="0">
                <a:latin typeface="Baskerville Old Face" panose="02020602080505020303" pitchFamily="18" charset="0"/>
              </a:rPr>
              <a:t>There are no duplicate rows in a relation</a:t>
            </a:r>
            <a:r>
              <a:rPr lang="ar-SA" sz="1400" dirty="0">
                <a:latin typeface="Baskerville Old Face" panose="02020602080505020303" pitchFamily="18" charset="0"/>
                <a:cs typeface="Times New Roman" panose="02020603050405020304" pitchFamily="18" charset="0"/>
              </a:rPr>
              <a:t>.</a:t>
            </a:r>
            <a:endParaRPr lang="en-IN" sz="1400" dirty="0">
              <a:latin typeface="Baskerville Old Face" panose="02020602080505020303" pitchFamily="18" charset="0"/>
            </a:endParaRPr>
          </a:p>
          <a:p>
            <a:pPr marL="342900" lvl="0" indent="-342900" algn="just">
              <a:spcAft>
                <a:spcPts val="800"/>
              </a:spcAft>
              <a:buFont typeface="Symbol" panose="05050102010706020507" pitchFamily="18" charset="2"/>
              <a:buChar char=""/>
            </a:pPr>
            <a:r>
              <a:rPr lang="en-IN" sz="1400" dirty="0">
                <a:latin typeface="Baskerville Old Face" panose="02020602080505020303" pitchFamily="18" charset="0"/>
              </a:rPr>
              <a:t>Each data value stored is single valued</a:t>
            </a:r>
          </a:p>
          <a:p>
            <a:pPr marL="342900" lvl="0" indent="-342900" algn="just">
              <a:spcAft>
                <a:spcPts val="800"/>
              </a:spcAft>
              <a:buFont typeface="Symbol" panose="05050102010706020507" pitchFamily="18" charset="2"/>
              <a:buChar char=""/>
            </a:pPr>
            <a:r>
              <a:rPr lang="en-IN" sz="1400" dirty="0">
                <a:latin typeface="Baskerville Old Face" panose="02020602080505020303" pitchFamily="18" charset="0"/>
              </a:rPr>
              <a:t>Entities in the column are of same type</a:t>
            </a:r>
            <a:endParaRPr lang="en-IN" sz="1400" dirty="0">
              <a:effectLst/>
              <a:latin typeface="Baskerville Old Face" panose="02020602080505020303" pitchFamily="18" charset="0"/>
            </a:endParaRPr>
          </a:p>
        </p:txBody>
      </p:sp>
    </p:spTree>
    <p:extLst>
      <p:ext uri="{BB962C8B-B14F-4D97-AF65-F5344CB8AC3E}">
        <p14:creationId xmlns:p14="http://schemas.microsoft.com/office/powerpoint/2010/main" val="380782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0C6FCBC-868D-45EF-8EF4-080839F845FE}"/>
              </a:ext>
            </a:extLst>
          </p:cNvPr>
          <p:cNvGraphicFramePr>
            <a:graphicFrameLocks noGrp="1"/>
          </p:cNvGraphicFramePr>
          <p:nvPr>
            <p:extLst>
              <p:ext uri="{D42A27DB-BD31-4B8C-83A1-F6EECF244321}">
                <p14:modId xmlns:p14="http://schemas.microsoft.com/office/powerpoint/2010/main" val="2231246225"/>
              </p:ext>
            </p:extLst>
          </p:nvPr>
        </p:nvGraphicFramePr>
        <p:xfrm>
          <a:off x="1442642" y="2243663"/>
          <a:ext cx="5944870" cy="1372235"/>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xmlns="" val="603623445"/>
                    </a:ext>
                  </a:extLst>
                </a:gridCol>
                <a:gridCol w="1983105">
                  <a:extLst>
                    <a:ext uri="{9D8B030D-6E8A-4147-A177-3AD203B41FA5}">
                      <a16:colId xmlns:a16="http://schemas.microsoft.com/office/drawing/2014/main" xmlns="" val="488853601"/>
                    </a:ext>
                  </a:extLst>
                </a:gridCol>
                <a:gridCol w="1983105">
                  <a:extLst>
                    <a:ext uri="{9D8B030D-6E8A-4147-A177-3AD203B41FA5}">
                      <a16:colId xmlns:a16="http://schemas.microsoft.com/office/drawing/2014/main" xmlns="" val="1473149436"/>
                    </a:ext>
                  </a:extLst>
                </a:gridCol>
              </a:tblGrid>
              <a:tr h="249555">
                <a:tc>
                  <a:txBody>
                    <a:bodyPr/>
                    <a:lstStyle/>
                    <a:p>
                      <a:pPr algn="just">
                        <a:lnSpc>
                          <a:spcPct val="115000"/>
                        </a:lnSpc>
                        <a:spcAft>
                          <a:spcPts val="0"/>
                        </a:spcAft>
                      </a:pPr>
                      <a:r>
                        <a:rPr lang="en-IN" sz="1200" u="none" strike="noStrike" dirty="0">
                          <a:effectLst/>
                        </a:rPr>
                        <a:t>ORDER ID</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NAME 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NAME 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05153476"/>
                  </a:ext>
                </a:extLst>
              </a:tr>
              <a:tr h="280670">
                <a:tc>
                  <a:txBody>
                    <a:bodyPr/>
                    <a:lstStyle/>
                    <a:p>
                      <a:pPr algn="just">
                        <a:lnSpc>
                          <a:spcPct val="115000"/>
                        </a:lnSpc>
                        <a:spcAft>
                          <a:spcPts val="0"/>
                        </a:spcAft>
                      </a:pPr>
                      <a:r>
                        <a:rPr lang="en-IN" sz="1200" u="none" strike="noStrike">
                          <a:effectLst/>
                        </a:rPr>
                        <a:t>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APPLE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75499121"/>
                  </a:ext>
                </a:extLst>
              </a:tr>
              <a:tr h="280670">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80657959"/>
                  </a:ext>
                </a:extLst>
              </a:tr>
              <a:tr h="280670">
                <a:tc>
                  <a:txBody>
                    <a:bodyPr/>
                    <a:lstStyle/>
                    <a:p>
                      <a:pPr algn="just">
                        <a:lnSpc>
                          <a:spcPct val="115000"/>
                        </a:lnSpc>
                        <a:spcAft>
                          <a:spcPts val="0"/>
                        </a:spcAft>
                      </a:pPr>
                      <a:r>
                        <a:rPr lang="en-IN" sz="1200" u="none" strike="noStrike">
                          <a:effectLst/>
                        </a:rPr>
                        <a:t>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5432001"/>
                  </a:ext>
                </a:extLst>
              </a:tr>
              <a:tr h="280670">
                <a:tc>
                  <a:txBody>
                    <a:bodyPr/>
                    <a:lstStyle/>
                    <a:p>
                      <a:pPr algn="just">
                        <a:lnSpc>
                          <a:spcPct val="115000"/>
                        </a:lnSpc>
                        <a:spcAft>
                          <a:spcPts val="0"/>
                        </a:spcAft>
                      </a:pPr>
                      <a:r>
                        <a:rPr lang="en-IN" sz="1200" u="none" strike="noStrike">
                          <a:effectLst/>
                        </a:rPr>
                        <a:t>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ONE PLUS</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APPLE</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74337364"/>
                  </a:ext>
                </a:extLst>
              </a:tr>
            </a:tbl>
          </a:graphicData>
        </a:graphic>
      </p:graphicFrame>
      <p:graphicFrame>
        <p:nvGraphicFramePr>
          <p:cNvPr id="3" name="Table 2">
            <a:extLst>
              <a:ext uri="{FF2B5EF4-FFF2-40B4-BE49-F238E27FC236}">
                <a16:creationId xmlns:a16="http://schemas.microsoft.com/office/drawing/2014/main" xmlns="" id="{7D1789E7-1CE4-4C85-8431-9CA6BB1A625C}"/>
              </a:ext>
            </a:extLst>
          </p:cNvPr>
          <p:cNvGraphicFramePr>
            <a:graphicFrameLocks noGrp="1"/>
          </p:cNvGraphicFramePr>
          <p:nvPr>
            <p:extLst>
              <p:ext uri="{D42A27DB-BD31-4B8C-83A1-F6EECF244321}">
                <p14:modId xmlns:p14="http://schemas.microsoft.com/office/powerpoint/2010/main" val="672284475"/>
              </p:ext>
            </p:extLst>
          </p:nvPr>
        </p:nvGraphicFramePr>
        <p:xfrm>
          <a:off x="1450262" y="4876800"/>
          <a:ext cx="5937250" cy="187196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xmlns="" val="2611381486"/>
                    </a:ext>
                  </a:extLst>
                </a:gridCol>
                <a:gridCol w="2968625">
                  <a:extLst>
                    <a:ext uri="{9D8B030D-6E8A-4147-A177-3AD203B41FA5}">
                      <a16:colId xmlns:a16="http://schemas.microsoft.com/office/drawing/2014/main" xmlns="" val="1688208994"/>
                    </a:ext>
                  </a:extLst>
                </a:gridCol>
              </a:tblGrid>
              <a:tr h="233995">
                <a:tc>
                  <a:txBody>
                    <a:bodyPr/>
                    <a:lstStyle/>
                    <a:p>
                      <a:pPr algn="just">
                        <a:lnSpc>
                          <a:spcPct val="115000"/>
                        </a:lnSpc>
                        <a:spcAft>
                          <a:spcPts val="0"/>
                        </a:spcAft>
                      </a:pPr>
                      <a:r>
                        <a:rPr lang="en-IN" sz="1200" u="none" strike="noStrike">
                          <a:effectLst/>
                        </a:rPr>
                        <a:t>ORDER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89030890"/>
                  </a:ext>
                </a:extLst>
              </a:tr>
              <a:tr h="233995">
                <a:tc>
                  <a:txBody>
                    <a:bodyPr/>
                    <a:lstStyle/>
                    <a:p>
                      <a:pPr algn="just">
                        <a:lnSpc>
                          <a:spcPct val="115000"/>
                        </a:lnSpc>
                        <a:spcAft>
                          <a:spcPts val="0"/>
                        </a:spcAft>
                      </a:pPr>
                      <a:r>
                        <a:rPr lang="en-IN" sz="1200" u="none" strike="noStrike">
                          <a:effectLst/>
                        </a:rPr>
                        <a:t>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APPLE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59568894"/>
                  </a:ext>
                </a:extLst>
              </a:tr>
              <a:tr h="233995">
                <a:tc>
                  <a:txBody>
                    <a:bodyPr/>
                    <a:lstStyle/>
                    <a:p>
                      <a:pPr algn="just">
                        <a:lnSpc>
                          <a:spcPct val="115000"/>
                        </a:lnSpc>
                        <a:spcAft>
                          <a:spcPts val="0"/>
                        </a:spcAft>
                      </a:pPr>
                      <a:r>
                        <a:rPr lang="en-IN" sz="1200" u="none" strike="noStrike">
                          <a:effectLst/>
                        </a:rPr>
                        <a:t>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80082856"/>
                  </a:ext>
                </a:extLst>
              </a:tr>
              <a:tr h="233995">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4292679"/>
                  </a:ext>
                </a:extLst>
              </a:tr>
              <a:tr h="233995">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83407314"/>
                  </a:ext>
                </a:extLst>
              </a:tr>
              <a:tr h="233995">
                <a:tc>
                  <a:txBody>
                    <a:bodyPr/>
                    <a:lstStyle/>
                    <a:p>
                      <a:pPr algn="just">
                        <a:lnSpc>
                          <a:spcPct val="115000"/>
                        </a:lnSpc>
                        <a:spcAft>
                          <a:spcPts val="0"/>
                        </a:spcAft>
                      </a:pPr>
                      <a:r>
                        <a:rPr lang="en-IN" sz="1200" u="none" strike="noStrike">
                          <a:effectLst/>
                        </a:rPr>
                        <a:t>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16216209"/>
                  </a:ext>
                </a:extLst>
              </a:tr>
              <a:tr h="233995">
                <a:tc>
                  <a:txBody>
                    <a:bodyPr/>
                    <a:lstStyle/>
                    <a:p>
                      <a:pPr algn="just">
                        <a:lnSpc>
                          <a:spcPct val="115000"/>
                        </a:lnSpc>
                        <a:spcAft>
                          <a:spcPts val="0"/>
                        </a:spcAft>
                      </a:pPr>
                      <a:r>
                        <a:rPr lang="en-IN" sz="1200" u="none" strike="noStrike">
                          <a:effectLst/>
                        </a:rPr>
                        <a:t>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08869155"/>
                  </a:ext>
                </a:extLst>
              </a:tr>
              <a:tr h="233995">
                <a:tc>
                  <a:txBody>
                    <a:bodyPr/>
                    <a:lstStyle/>
                    <a:p>
                      <a:pPr algn="just">
                        <a:lnSpc>
                          <a:spcPct val="115000"/>
                        </a:lnSpc>
                        <a:spcAft>
                          <a:spcPts val="0"/>
                        </a:spcAft>
                      </a:pPr>
                      <a:r>
                        <a:rPr lang="en-IN" sz="1200" u="none" strike="noStrike">
                          <a:effectLst/>
                        </a:rPr>
                        <a:t>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ONE PLUS</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80680777"/>
                  </a:ext>
                </a:extLst>
              </a:tr>
            </a:tbl>
          </a:graphicData>
        </a:graphic>
      </p:graphicFrame>
      <p:sp>
        <p:nvSpPr>
          <p:cNvPr id="4" name="Rectangle 3">
            <a:extLst>
              <a:ext uri="{FF2B5EF4-FFF2-40B4-BE49-F238E27FC236}">
                <a16:creationId xmlns:a16="http://schemas.microsoft.com/office/drawing/2014/main" xmlns="" id="{B1A47128-34BF-4CD5-AA94-149C2F268875}"/>
              </a:ext>
            </a:extLst>
          </p:cNvPr>
          <p:cNvSpPr/>
          <p:nvPr/>
        </p:nvSpPr>
        <p:spPr>
          <a:xfrm>
            <a:off x="304799" y="1219200"/>
            <a:ext cx="8567977" cy="1077218"/>
          </a:xfrm>
          <a:prstGeom prst="rect">
            <a:avLst/>
          </a:prstGeom>
        </p:spPr>
        <p:txBody>
          <a:bodyPr wrap="square">
            <a:spAutoFit/>
          </a:bodyPr>
          <a:lstStyle/>
          <a:p>
            <a:pPr algn="just">
              <a:spcAft>
                <a:spcPts val="0"/>
              </a:spcAft>
            </a:pPr>
            <a:r>
              <a:rPr lang="en-IN"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Rule 1</a:t>
            </a:r>
            <a:r>
              <a:rPr lang="ar-SA"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0"/>
              </a:spcAft>
            </a:pPr>
            <a:r>
              <a:rPr lang="en-IN" sz="16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 column with atomic data cannot have several values of same type in it</a:t>
            </a:r>
            <a:r>
              <a:rPr lang="en-IN"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r>
              <a:rPr lang="ar-SA"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 </a:t>
            </a:r>
            <a:r>
              <a:rPr lang="en-IN" sz="16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In the above table there are multiple values for item name value, this can be overcome by creating multiple columns for multiple values</a:t>
            </a:r>
            <a:r>
              <a:rPr lang="ar-SA"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02257003-66BF-4D2F-A6D7-E7A2F83B50EC}"/>
              </a:ext>
            </a:extLst>
          </p:cNvPr>
          <p:cNvSpPr/>
          <p:nvPr/>
        </p:nvSpPr>
        <p:spPr>
          <a:xfrm>
            <a:off x="185976" y="3684699"/>
            <a:ext cx="8458201" cy="1077218"/>
          </a:xfrm>
          <a:prstGeom prst="rect">
            <a:avLst/>
          </a:prstGeom>
        </p:spPr>
        <p:txBody>
          <a:bodyPr wrap="square">
            <a:spAutoFit/>
          </a:bodyPr>
          <a:lstStyle/>
          <a:p>
            <a:pPr algn="just">
              <a:spcAft>
                <a:spcPts val="0"/>
              </a:spcAft>
            </a:pPr>
            <a:r>
              <a:rPr lang="en-IN" sz="16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It satisfies rule 1 but the table is not in 1 NF</a:t>
            </a:r>
          </a:p>
          <a:p>
            <a:pPr algn="just">
              <a:spcAft>
                <a:spcPts val="0"/>
              </a:spcAft>
            </a:pP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0"/>
              </a:spcAft>
            </a:pPr>
            <a:r>
              <a:rPr lang="en-IN"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Rule 2</a:t>
            </a:r>
            <a:r>
              <a:rPr lang="ar-SA"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0"/>
              </a:spcAft>
            </a:pPr>
            <a:r>
              <a:rPr lang="en-IN" sz="16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 table with atomic data cannot have multiple columns with same type of data</a:t>
            </a:r>
            <a:r>
              <a:rPr lang="ar-SA" sz="1600"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
            </a:r>
            <a:endParaRPr lang="en-IN" sz="16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9023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FE2CB0A-ACBC-469A-B8C1-C0FEF9E28B24}"/>
              </a:ext>
            </a:extLst>
          </p:cNvPr>
          <p:cNvSpPr/>
          <p:nvPr/>
        </p:nvSpPr>
        <p:spPr>
          <a:xfrm>
            <a:off x="12441" y="1219200"/>
            <a:ext cx="8839200" cy="3175228"/>
          </a:xfrm>
          <a:prstGeom prst="rect">
            <a:avLst/>
          </a:prstGeom>
        </p:spPr>
        <p:txBody>
          <a:bodyPr wrap="square">
            <a:spAutoFit/>
          </a:bodyPr>
          <a:lstStyle/>
          <a:p>
            <a:pPr algn="just">
              <a:spcAft>
                <a:spcPts val="1000"/>
              </a:spcAft>
            </a:pPr>
            <a:r>
              <a:rPr lang="en-IN" sz="1600"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rPr>
              <a:t>Second Normal Form (2NF):</a:t>
            </a:r>
            <a:endParaRPr lang="en-IN" sz="1600" u="sng" dirty="0">
              <a:solidFill>
                <a:srgbClr val="000000"/>
              </a:solidFill>
              <a:latin typeface="Bahnschrift Light SemiCondensed" panose="020B0502040204020203" pitchFamily="34" charset="0"/>
              <a:ea typeface="Calibri" panose="020F0502020204030204" pitchFamily="34" charset="0"/>
              <a:cs typeface="Times New Roman" panose="02020603050405020304" pitchFamily="18" charset="0"/>
            </a:endParaRPr>
          </a:p>
          <a:p>
            <a:pPr indent="457200" algn="just">
              <a:spcAft>
                <a:spcPts val="1000"/>
              </a:spcAft>
            </a:pPr>
            <a:r>
              <a:rPr lang="en-IN" sz="14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 table is in 2NF if &amp; only if it is in 1NF and every non-key attribute is fully functionally dependent on the whole of the primary key.</a:t>
            </a:r>
            <a:endParaRPr lang="en-IN" sz="14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algn="just">
              <a:spcAft>
                <a:spcPts val="1000"/>
              </a:spcAft>
            </a:pPr>
            <a:r>
              <a:rPr lang="en-IN" sz="14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Tables are said to be in 2NF when</a:t>
            </a:r>
            <a:endParaRPr lang="en-IN" sz="14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Times New Roman" panose="02020603050405020304" pitchFamily="18" charset="0"/>
              <a:buChar char="•"/>
            </a:pPr>
            <a:r>
              <a:rPr lang="en-IN" sz="140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The tables meet the criteria for 1NF.</a:t>
            </a:r>
            <a:endParaRPr lang="en-IN" sz="1400" b="1" u="sng"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a:p>
            <a:pPr marL="342900" lvl="0" indent="-342900" algn="just">
              <a:spcAft>
                <a:spcPts val="1000"/>
              </a:spcAft>
              <a:buFont typeface="Times New Roman" panose="02020603050405020304" pitchFamily="18" charset="0"/>
              <a:buChar char="•"/>
            </a:pPr>
            <a:r>
              <a:rPr lang="en-IN" sz="140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If the primary key is a composite of attributes (contains multiple columns), the non key attributes (columns) must depend on the whole key.</a:t>
            </a:r>
            <a:endParaRPr lang="en-IN" sz="1400" b="1" u="sng"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a:p>
            <a:pPr marL="228600" algn="just">
              <a:spcAft>
                <a:spcPts val="1000"/>
              </a:spcAft>
            </a:pPr>
            <a:r>
              <a:rPr lang="en-IN" sz="14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Any table with a primary key that is composed of a single attribute (column) is automatically in 2NF.</a:t>
            </a:r>
            <a:endParaRPr lang="en-IN" sz="1400" b="1"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Times New Roman" panose="02020603050405020304" pitchFamily="18" charset="0"/>
              <a:buChar char="•"/>
            </a:pPr>
            <a:r>
              <a:rPr lang="en-IN" sz="140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Our project supports both 1NF and 2NF.</a:t>
            </a:r>
            <a:endParaRPr lang="en-IN" sz="1400" b="1" u="sng"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a:p>
            <a:pPr marL="342900" lvl="0" indent="-342900" algn="just">
              <a:spcAft>
                <a:spcPts val="1000"/>
              </a:spcAft>
              <a:buFont typeface="Times New Roman" panose="02020603050405020304" pitchFamily="18" charset="0"/>
              <a:buChar char="•"/>
            </a:pPr>
            <a:r>
              <a:rPr lang="en-IN" sz="140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The primary key in our project is “ CUSTOMER ID “</a:t>
            </a:r>
            <a:endParaRPr lang="en-IN" sz="1400" b="1" u="sng"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029B0BB2-A1E7-4DC1-B88B-C8357479ED1D}"/>
              </a:ext>
            </a:extLst>
          </p:cNvPr>
          <p:cNvGraphicFramePr>
            <a:graphicFrameLocks noGrp="1"/>
          </p:cNvGraphicFramePr>
          <p:nvPr>
            <p:extLst>
              <p:ext uri="{D42A27DB-BD31-4B8C-83A1-F6EECF244321}">
                <p14:modId xmlns:p14="http://schemas.microsoft.com/office/powerpoint/2010/main" val="2361544429"/>
              </p:ext>
            </p:extLst>
          </p:nvPr>
        </p:nvGraphicFramePr>
        <p:xfrm>
          <a:off x="304799" y="4724400"/>
          <a:ext cx="8534401" cy="1828799"/>
        </p:xfrm>
        <a:graphic>
          <a:graphicData uri="http://schemas.openxmlformats.org/drawingml/2006/table">
            <a:tbl>
              <a:tblPr firstRow="1" firstCol="1" bandRow="1">
                <a:tableStyleId>{5C22544A-7EE6-4342-B048-85BDC9FD1C3A}</a:tableStyleId>
              </a:tblPr>
              <a:tblGrid>
                <a:gridCol w="1316912">
                  <a:extLst>
                    <a:ext uri="{9D8B030D-6E8A-4147-A177-3AD203B41FA5}">
                      <a16:colId xmlns:a16="http://schemas.microsoft.com/office/drawing/2014/main" xmlns="" val="1380450062"/>
                    </a:ext>
                  </a:extLst>
                </a:gridCol>
                <a:gridCol w="1409342">
                  <a:extLst>
                    <a:ext uri="{9D8B030D-6E8A-4147-A177-3AD203B41FA5}">
                      <a16:colId xmlns:a16="http://schemas.microsoft.com/office/drawing/2014/main" xmlns="" val="3533326900"/>
                    </a:ext>
                  </a:extLst>
                </a:gridCol>
                <a:gridCol w="1513217">
                  <a:extLst>
                    <a:ext uri="{9D8B030D-6E8A-4147-A177-3AD203B41FA5}">
                      <a16:colId xmlns:a16="http://schemas.microsoft.com/office/drawing/2014/main" xmlns="" val="1281945332"/>
                    </a:ext>
                  </a:extLst>
                </a:gridCol>
                <a:gridCol w="1442794">
                  <a:extLst>
                    <a:ext uri="{9D8B030D-6E8A-4147-A177-3AD203B41FA5}">
                      <a16:colId xmlns:a16="http://schemas.microsoft.com/office/drawing/2014/main" xmlns="" val="3318851656"/>
                    </a:ext>
                  </a:extLst>
                </a:gridCol>
                <a:gridCol w="1446314">
                  <a:extLst>
                    <a:ext uri="{9D8B030D-6E8A-4147-A177-3AD203B41FA5}">
                      <a16:colId xmlns:a16="http://schemas.microsoft.com/office/drawing/2014/main" xmlns="" val="1149580892"/>
                    </a:ext>
                  </a:extLst>
                </a:gridCol>
                <a:gridCol w="1405822">
                  <a:extLst>
                    <a:ext uri="{9D8B030D-6E8A-4147-A177-3AD203B41FA5}">
                      <a16:colId xmlns:a16="http://schemas.microsoft.com/office/drawing/2014/main" xmlns="" val="3260957158"/>
                    </a:ext>
                  </a:extLst>
                </a:gridCol>
              </a:tblGrid>
              <a:tr h="597232">
                <a:tc>
                  <a:txBody>
                    <a:bodyPr/>
                    <a:lstStyle/>
                    <a:p>
                      <a:pPr algn="just">
                        <a:lnSpc>
                          <a:spcPct val="115000"/>
                        </a:lnSpc>
                        <a:spcAft>
                          <a:spcPts val="0"/>
                        </a:spcAft>
                      </a:pPr>
                      <a:r>
                        <a:rPr lang="en-IN" sz="1200" u="none" strike="noStrike">
                          <a:effectLst/>
                        </a:rPr>
                        <a:t>ORDER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sng" strike="noStrike" dirty="0">
                          <a:effectLst/>
                        </a:rPr>
                        <a:t>CUSTOMER ID</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CUSTOMER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PRODUCT NAME</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PRICE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91863343"/>
                  </a:ext>
                </a:extLst>
              </a:tr>
              <a:tr h="281134">
                <a:tc>
                  <a:txBody>
                    <a:bodyPr/>
                    <a:lstStyle/>
                    <a:p>
                      <a:pPr algn="just">
                        <a:lnSpc>
                          <a:spcPct val="115000"/>
                        </a:lnSpc>
                        <a:spcAft>
                          <a:spcPts val="0"/>
                        </a:spcAft>
                      </a:pPr>
                      <a:r>
                        <a:rPr lang="en-IN" sz="1200" u="none" strike="noStrike">
                          <a:effectLst/>
                        </a:rPr>
                        <a:t>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MUDASSIR</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APL1004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APPLE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50000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50198332"/>
                  </a:ext>
                </a:extLst>
              </a:tr>
              <a:tr h="316811">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SHADUL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SAM234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45000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17319697"/>
                  </a:ext>
                </a:extLst>
              </a:tr>
              <a:tr h="316811">
                <a:tc>
                  <a:txBody>
                    <a:bodyPr/>
                    <a:lstStyle/>
                    <a:p>
                      <a:pPr algn="just">
                        <a:lnSpc>
                          <a:spcPct val="115000"/>
                        </a:lnSpc>
                        <a:spcAft>
                          <a:spcPts val="0"/>
                        </a:spcAft>
                      </a:pPr>
                      <a:r>
                        <a:rPr lang="en-IN" sz="1200" u="none" strike="noStrike">
                          <a:effectLst/>
                        </a:rPr>
                        <a:t>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FAISAL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NKI925</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35000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64342999"/>
                  </a:ext>
                </a:extLst>
              </a:tr>
              <a:tr h="316811">
                <a:tc>
                  <a:txBody>
                    <a:bodyPr/>
                    <a:lstStyle/>
                    <a:p>
                      <a:pPr algn="just">
                        <a:lnSpc>
                          <a:spcPct val="115000"/>
                        </a:lnSpc>
                        <a:spcAft>
                          <a:spcPts val="0"/>
                        </a:spcAft>
                      </a:pPr>
                      <a:r>
                        <a:rPr lang="en-IN" sz="1200" u="none" strike="noStrike">
                          <a:effectLst/>
                        </a:rPr>
                        <a:t>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FAHAD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ONNO4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ONE PLUS</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25000</a:t>
                      </a:r>
                      <a:r>
                        <a:rPr lang="ar-SA" sz="1200" u="none" strike="noStrike" dirty="0">
                          <a:effectLst/>
                        </a:rPr>
                        <a:t>.</a:t>
                      </a:r>
                      <a:r>
                        <a:rPr lang="en-IN" sz="1200" u="none" strike="noStrike" dirty="0">
                          <a:effectLst/>
                        </a:rPr>
                        <a:t>00</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58343429"/>
                  </a:ext>
                </a:extLst>
              </a:tr>
            </a:tbl>
          </a:graphicData>
        </a:graphic>
      </p:graphicFrame>
    </p:spTree>
    <p:extLst>
      <p:ext uri="{BB962C8B-B14F-4D97-AF65-F5344CB8AC3E}">
        <p14:creationId xmlns:p14="http://schemas.microsoft.com/office/powerpoint/2010/main" val="21736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98C5AE7B-769A-4EA6-8836-A8A59FA30FF0}"/>
              </a:ext>
            </a:extLst>
          </p:cNvPr>
          <p:cNvGraphicFramePr>
            <a:graphicFrameLocks noGrp="1"/>
          </p:cNvGraphicFramePr>
          <p:nvPr>
            <p:extLst>
              <p:ext uri="{D42A27DB-BD31-4B8C-83A1-F6EECF244321}">
                <p14:modId xmlns:p14="http://schemas.microsoft.com/office/powerpoint/2010/main" val="4063745617"/>
              </p:ext>
            </p:extLst>
          </p:nvPr>
        </p:nvGraphicFramePr>
        <p:xfrm>
          <a:off x="1149985" y="1143000"/>
          <a:ext cx="6806565" cy="1752598"/>
        </p:xfrm>
        <a:graphic>
          <a:graphicData uri="http://schemas.openxmlformats.org/drawingml/2006/table">
            <a:tbl>
              <a:tblPr firstRow="1" firstCol="1" bandRow="1">
                <a:tableStyleId>{5C22544A-7EE6-4342-B048-85BDC9FD1C3A}</a:tableStyleId>
              </a:tblPr>
              <a:tblGrid>
                <a:gridCol w="2268855">
                  <a:extLst>
                    <a:ext uri="{9D8B030D-6E8A-4147-A177-3AD203B41FA5}">
                      <a16:colId xmlns:a16="http://schemas.microsoft.com/office/drawing/2014/main" xmlns="" val="148783755"/>
                    </a:ext>
                  </a:extLst>
                </a:gridCol>
                <a:gridCol w="2268855">
                  <a:extLst>
                    <a:ext uri="{9D8B030D-6E8A-4147-A177-3AD203B41FA5}">
                      <a16:colId xmlns:a16="http://schemas.microsoft.com/office/drawing/2014/main" xmlns="" val="1275445833"/>
                    </a:ext>
                  </a:extLst>
                </a:gridCol>
                <a:gridCol w="2268855">
                  <a:extLst>
                    <a:ext uri="{9D8B030D-6E8A-4147-A177-3AD203B41FA5}">
                      <a16:colId xmlns:a16="http://schemas.microsoft.com/office/drawing/2014/main" xmlns="" val="2733223906"/>
                    </a:ext>
                  </a:extLst>
                </a:gridCol>
              </a:tblGrid>
              <a:tr h="366988">
                <a:tc>
                  <a:txBody>
                    <a:bodyPr/>
                    <a:lstStyle/>
                    <a:p>
                      <a:pPr algn="just">
                        <a:lnSpc>
                          <a:spcPct val="115000"/>
                        </a:lnSpc>
                        <a:spcAft>
                          <a:spcPts val="0"/>
                        </a:spcAft>
                      </a:pPr>
                      <a:r>
                        <a:rPr lang="en-IN" sz="1200" u="none" strike="noStrike">
                          <a:effectLst/>
                        </a:rPr>
                        <a:t>PRODUCT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PRODUCT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PRICE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56510503"/>
                  </a:ext>
                </a:extLst>
              </a:tr>
              <a:tr h="325817">
                <a:tc>
                  <a:txBody>
                    <a:bodyPr/>
                    <a:lstStyle/>
                    <a:p>
                      <a:pPr algn="just">
                        <a:lnSpc>
                          <a:spcPct val="115000"/>
                        </a:lnSpc>
                        <a:spcAft>
                          <a:spcPts val="0"/>
                        </a:spcAft>
                      </a:pPr>
                      <a:r>
                        <a:rPr lang="en-IN" sz="1200" u="none" strike="noStrike">
                          <a:effectLst/>
                        </a:rPr>
                        <a:t>APL1004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APPLE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50000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09723009"/>
                  </a:ext>
                </a:extLst>
              </a:tr>
              <a:tr h="366988">
                <a:tc>
                  <a:txBody>
                    <a:bodyPr/>
                    <a:lstStyle/>
                    <a:p>
                      <a:pPr algn="just">
                        <a:lnSpc>
                          <a:spcPct val="115000"/>
                        </a:lnSpc>
                        <a:spcAft>
                          <a:spcPts val="0"/>
                        </a:spcAft>
                      </a:pPr>
                      <a:r>
                        <a:rPr lang="en-IN" sz="1200" u="none" strike="noStrike">
                          <a:effectLst/>
                        </a:rPr>
                        <a:t>SAM234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SAMSUNG</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45000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62239158"/>
                  </a:ext>
                </a:extLst>
              </a:tr>
              <a:tr h="325817">
                <a:tc>
                  <a:txBody>
                    <a:bodyPr/>
                    <a:lstStyle/>
                    <a:p>
                      <a:pPr algn="just">
                        <a:lnSpc>
                          <a:spcPct val="115000"/>
                        </a:lnSpc>
                        <a:spcAft>
                          <a:spcPts val="0"/>
                        </a:spcAft>
                      </a:pPr>
                      <a:r>
                        <a:rPr lang="en-IN" sz="1200" u="none" strike="noStrike">
                          <a:effectLst/>
                        </a:rPr>
                        <a:t>NKI925</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NOKIA</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35000</a:t>
                      </a:r>
                      <a:r>
                        <a:rPr lang="ar-SA" sz="1200" u="none" strike="noStrike">
                          <a:effectLst/>
                        </a:rPr>
                        <a:t>.</a:t>
                      </a:r>
                      <a:r>
                        <a:rPr lang="en-IN" sz="1200" u="none" strike="noStrike">
                          <a:effectLst/>
                        </a:rPr>
                        <a:t>00</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77631172"/>
                  </a:ext>
                </a:extLst>
              </a:tr>
              <a:tr h="366988">
                <a:tc>
                  <a:txBody>
                    <a:bodyPr/>
                    <a:lstStyle/>
                    <a:p>
                      <a:pPr algn="just">
                        <a:lnSpc>
                          <a:spcPct val="115000"/>
                        </a:lnSpc>
                        <a:spcAft>
                          <a:spcPts val="0"/>
                        </a:spcAft>
                      </a:pPr>
                      <a:r>
                        <a:rPr lang="en-IN" sz="1200" u="none" strike="noStrike">
                          <a:effectLst/>
                        </a:rPr>
                        <a:t>ONNO4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ONE PLUS</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25000.00</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73565914"/>
                  </a:ext>
                </a:extLst>
              </a:tr>
            </a:tbl>
          </a:graphicData>
        </a:graphic>
      </p:graphicFrame>
      <p:graphicFrame>
        <p:nvGraphicFramePr>
          <p:cNvPr id="3" name="Table 2">
            <a:extLst>
              <a:ext uri="{FF2B5EF4-FFF2-40B4-BE49-F238E27FC236}">
                <a16:creationId xmlns:a16="http://schemas.microsoft.com/office/drawing/2014/main" xmlns="" id="{E8485226-D510-4B9C-92FB-1D1593482425}"/>
              </a:ext>
            </a:extLst>
          </p:cNvPr>
          <p:cNvGraphicFramePr>
            <a:graphicFrameLocks noGrp="1"/>
          </p:cNvGraphicFramePr>
          <p:nvPr>
            <p:extLst>
              <p:ext uri="{D42A27DB-BD31-4B8C-83A1-F6EECF244321}">
                <p14:modId xmlns:p14="http://schemas.microsoft.com/office/powerpoint/2010/main" val="4131680409"/>
              </p:ext>
            </p:extLst>
          </p:nvPr>
        </p:nvGraphicFramePr>
        <p:xfrm>
          <a:off x="1168717" y="3173608"/>
          <a:ext cx="6806565" cy="1550790"/>
        </p:xfrm>
        <a:graphic>
          <a:graphicData uri="http://schemas.openxmlformats.org/drawingml/2006/table">
            <a:tbl>
              <a:tblPr firstRow="1" firstCol="1" bandRow="1">
                <a:tableStyleId>{5C22544A-7EE6-4342-B048-85BDC9FD1C3A}</a:tableStyleId>
              </a:tblPr>
              <a:tblGrid>
                <a:gridCol w="2268855">
                  <a:extLst>
                    <a:ext uri="{9D8B030D-6E8A-4147-A177-3AD203B41FA5}">
                      <a16:colId xmlns:a16="http://schemas.microsoft.com/office/drawing/2014/main" xmlns="" val="964016525"/>
                    </a:ext>
                  </a:extLst>
                </a:gridCol>
                <a:gridCol w="2268855">
                  <a:extLst>
                    <a:ext uri="{9D8B030D-6E8A-4147-A177-3AD203B41FA5}">
                      <a16:colId xmlns:a16="http://schemas.microsoft.com/office/drawing/2014/main" xmlns="" val="3338352127"/>
                    </a:ext>
                  </a:extLst>
                </a:gridCol>
                <a:gridCol w="2268855">
                  <a:extLst>
                    <a:ext uri="{9D8B030D-6E8A-4147-A177-3AD203B41FA5}">
                      <a16:colId xmlns:a16="http://schemas.microsoft.com/office/drawing/2014/main" xmlns="" val="600073419"/>
                    </a:ext>
                  </a:extLst>
                </a:gridCol>
              </a:tblGrid>
              <a:tr h="466114">
                <a:tc>
                  <a:txBody>
                    <a:bodyPr/>
                    <a:lstStyle/>
                    <a:p>
                      <a:pPr algn="just">
                        <a:lnSpc>
                          <a:spcPct val="115000"/>
                        </a:lnSpc>
                        <a:spcAft>
                          <a:spcPts val="0"/>
                        </a:spcAft>
                      </a:pPr>
                      <a:r>
                        <a:rPr lang="en-IN" sz="1200" u="none" strike="noStrike">
                          <a:effectLst/>
                        </a:rPr>
                        <a:t>ORDER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CUSTOMER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CUSTOMER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8986860"/>
                  </a:ext>
                </a:extLst>
              </a:tr>
              <a:tr h="271169">
                <a:tc>
                  <a:txBody>
                    <a:bodyPr/>
                    <a:lstStyle/>
                    <a:p>
                      <a:pPr algn="just">
                        <a:lnSpc>
                          <a:spcPct val="115000"/>
                        </a:lnSpc>
                        <a:spcAft>
                          <a:spcPts val="0"/>
                        </a:spcAft>
                      </a:pPr>
                      <a:r>
                        <a:rPr lang="en-IN" sz="1200" u="none" strike="noStrike">
                          <a:effectLst/>
                        </a:rPr>
                        <a:t>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7001</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MUDASSIR</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83206924"/>
                  </a:ext>
                </a:extLst>
              </a:tr>
              <a:tr h="271169">
                <a:tc>
                  <a:txBody>
                    <a:bodyPr/>
                    <a:lstStyle/>
                    <a:p>
                      <a:pPr algn="just">
                        <a:lnSpc>
                          <a:spcPct val="115000"/>
                        </a:lnSpc>
                        <a:spcAft>
                          <a:spcPts val="0"/>
                        </a:spcAft>
                      </a:pPr>
                      <a:r>
                        <a:rPr lang="en-IN" sz="1200" u="none" strike="noStrike">
                          <a:effectLst/>
                        </a:rPr>
                        <a:t>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SHADUL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88889653"/>
                  </a:ext>
                </a:extLst>
              </a:tr>
              <a:tr h="271169">
                <a:tc>
                  <a:txBody>
                    <a:bodyPr/>
                    <a:lstStyle/>
                    <a:p>
                      <a:pPr algn="just">
                        <a:lnSpc>
                          <a:spcPct val="115000"/>
                        </a:lnSpc>
                        <a:spcAft>
                          <a:spcPts val="0"/>
                        </a:spcAft>
                      </a:pPr>
                      <a:r>
                        <a:rPr lang="en-IN" sz="1200" u="none" strike="noStrike">
                          <a:effectLst/>
                        </a:rPr>
                        <a:t>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FAISAL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78293958"/>
                  </a:ext>
                </a:extLst>
              </a:tr>
              <a:tr h="271169">
                <a:tc>
                  <a:txBody>
                    <a:bodyPr/>
                    <a:lstStyle/>
                    <a:p>
                      <a:pPr algn="just">
                        <a:lnSpc>
                          <a:spcPct val="115000"/>
                        </a:lnSpc>
                        <a:spcAft>
                          <a:spcPts val="0"/>
                        </a:spcAft>
                      </a:pPr>
                      <a:r>
                        <a:rPr lang="en-IN" sz="1200" u="none" strike="noStrike">
                          <a:effectLst/>
                        </a:rPr>
                        <a:t>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7004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FAHAD</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6851263"/>
                  </a:ext>
                </a:extLst>
              </a:tr>
            </a:tbl>
          </a:graphicData>
        </a:graphic>
      </p:graphicFrame>
      <p:graphicFrame>
        <p:nvGraphicFramePr>
          <p:cNvPr id="4" name="Table 3">
            <a:extLst>
              <a:ext uri="{FF2B5EF4-FFF2-40B4-BE49-F238E27FC236}">
                <a16:creationId xmlns:a16="http://schemas.microsoft.com/office/drawing/2014/main" xmlns="" id="{ECC8C6B1-D55B-4A9C-A07E-252843081917}"/>
              </a:ext>
            </a:extLst>
          </p:cNvPr>
          <p:cNvGraphicFramePr>
            <a:graphicFrameLocks noGrp="1"/>
          </p:cNvGraphicFramePr>
          <p:nvPr>
            <p:extLst>
              <p:ext uri="{D42A27DB-BD31-4B8C-83A1-F6EECF244321}">
                <p14:modId xmlns:p14="http://schemas.microsoft.com/office/powerpoint/2010/main" val="2375600221"/>
              </p:ext>
            </p:extLst>
          </p:nvPr>
        </p:nvGraphicFramePr>
        <p:xfrm>
          <a:off x="2971800" y="5030398"/>
          <a:ext cx="3346768" cy="1390260"/>
        </p:xfrm>
        <a:graphic>
          <a:graphicData uri="http://schemas.openxmlformats.org/drawingml/2006/table">
            <a:tbl>
              <a:tblPr firstRow="1" firstCol="1" bandRow="1">
                <a:tableStyleId>{5C22544A-7EE6-4342-B048-85BDC9FD1C3A}</a:tableStyleId>
              </a:tblPr>
              <a:tblGrid>
                <a:gridCol w="1673384">
                  <a:extLst>
                    <a:ext uri="{9D8B030D-6E8A-4147-A177-3AD203B41FA5}">
                      <a16:colId xmlns:a16="http://schemas.microsoft.com/office/drawing/2014/main" xmlns="" val="1434951729"/>
                    </a:ext>
                  </a:extLst>
                </a:gridCol>
                <a:gridCol w="1673384">
                  <a:extLst>
                    <a:ext uri="{9D8B030D-6E8A-4147-A177-3AD203B41FA5}">
                      <a16:colId xmlns:a16="http://schemas.microsoft.com/office/drawing/2014/main" xmlns="" val="3489786215"/>
                    </a:ext>
                  </a:extLst>
                </a:gridCol>
              </a:tblGrid>
              <a:tr h="278052">
                <a:tc>
                  <a:txBody>
                    <a:bodyPr/>
                    <a:lstStyle/>
                    <a:p>
                      <a:pPr algn="just">
                        <a:lnSpc>
                          <a:spcPct val="115000"/>
                        </a:lnSpc>
                        <a:spcAft>
                          <a:spcPts val="0"/>
                        </a:spcAft>
                      </a:pPr>
                      <a:r>
                        <a:rPr lang="en-IN" sz="1200" u="none" strike="noStrike">
                          <a:effectLst/>
                        </a:rPr>
                        <a:t>CUSTOMER ID</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a:effectLst/>
                        </a:rPr>
                        <a:t>CUSTOMER NAME</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80288426"/>
                  </a:ext>
                </a:extLst>
              </a:tr>
              <a:tr h="278052">
                <a:tc>
                  <a:txBody>
                    <a:bodyPr/>
                    <a:lstStyle/>
                    <a:p>
                      <a:pPr algn="just">
                        <a:lnSpc>
                          <a:spcPct val="115000"/>
                        </a:lnSpc>
                        <a:spcAft>
                          <a:spcPts val="0"/>
                        </a:spcAft>
                      </a:pPr>
                      <a:r>
                        <a:rPr lang="en-IN" sz="1200" u="none" strike="noStrike">
                          <a:effectLst/>
                        </a:rPr>
                        <a:t>7001</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MUDASSIR</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0196841"/>
                  </a:ext>
                </a:extLst>
              </a:tr>
              <a:tr h="278052">
                <a:tc>
                  <a:txBody>
                    <a:bodyPr/>
                    <a:lstStyle/>
                    <a:p>
                      <a:pPr algn="just">
                        <a:lnSpc>
                          <a:spcPct val="115000"/>
                        </a:lnSpc>
                        <a:spcAft>
                          <a:spcPts val="0"/>
                        </a:spcAft>
                      </a:pPr>
                      <a:r>
                        <a:rPr lang="en-IN" sz="1200" u="none" strike="noStrike">
                          <a:effectLst/>
                        </a:rPr>
                        <a:t>7002</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SHADUL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05768009"/>
                  </a:ext>
                </a:extLst>
              </a:tr>
              <a:tr h="278052">
                <a:tc>
                  <a:txBody>
                    <a:bodyPr/>
                    <a:lstStyle/>
                    <a:p>
                      <a:pPr algn="just">
                        <a:lnSpc>
                          <a:spcPct val="115000"/>
                        </a:lnSpc>
                        <a:spcAft>
                          <a:spcPts val="0"/>
                        </a:spcAft>
                      </a:pPr>
                      <a:r>
                        <a:rPr lang="en-IN" sz="1200" u="none" strike="noStrike">
                          <a:effectLst/>
                        </a:rPr>
                        <a:t>7003</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FAISAL</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36802267"/>
                  </a:ext>
                </a:extLst>
              </a:tr>
              <a:tr h="278052">
                <a:tc>
                  <a:txBody>
                    <a:bodyPr/>
                    <a:lstStyle/>
                    <a:p>
                      <a:pPr algn="just">
                        <a:lnSpc>
                          <a:spcPct val="115000"/>
                        </a:lnSpc>
                        <a:spcAft>
                          <a:spcPts val="0"/>
                        </a:spcAft>
                      </a:pPr>
                      <a:r>
                        <a:rPr lang="en-IN" sz="1200" u="none" strike="noStrike">
                          <a:effectLst/>
                        </a:rPr>
                        <a:t>7004</a:t>
                      </a:r>
                      <a:endParaRPr lang="en-IN" sz="1200" b="1" u="sng">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200" u="none" strike="noStrike" dirty="0">
                          <a:effectLst/>
                        </a:rPr>
                        <a:t>FAHAD</a:t>
                      </a:r>
                      <a:endParaRPr lang="en-IN" sz="1200" b="1" u="sng"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31356895"/>
                  </a:ext>
                </a:extLst>
              </a:tr>
            </a:tbl>
          </a:graphicData>
        </a:graphic>
      </p:graphicFrame>
      <p:sp>
        <p:nvSpPr>
          <p:cNvPr id="5" name="Rectangle 1">
            <a:extLst>
              <a:ext uri="{FF2B5EF4-FFF2-40B4-BE49-F238E27FC236}">
                <a16:creationId xmlns:a16="http://schemas.microsoft.com/office/drawing/2014/main" xmlns="" id="{056FB371-BF55-4D22-B99C-EE91BFA5F49A}"/>
              </a:ext>
            </a:extLst>
          </p:cNvPr>
          <p:cNvSpPr>
            <a:spLocks noChangeArrowheads="1"/>
          </p:cNvSpPr>
          <p:nvPr/>
        </p:nvSpPr>
        <p:spPr bwMode="auto">
          <a:xfrm>
            <a:off x="3384550" y="3640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2749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715B04A-B1D4-406E-A8C8-AB71C62848BC}"/>
              </a:ext>
            </a:extLst>
          </p:cNvPr>
          <p:cNvSpPr>
            <a:spLocks noGrp="1"/>
          </p:cNvSpPr>
          <p:nvPr>
            <p:ph type="title"/>
          </p:nvPr>
        </p:nvSpPr>
        <p:spPr>
          <a:xfrm>
            <a:off x="1383030" y="1143000"/>
            <a:ext cx="6377940" cy="1293028"/>
          </a:xfrm>
        </p:spPr>
        <p:txBody>
          <a:bodyPr/>
          <a:lstStyle/>
          <a:p>
            <a:pPr algn="ctr"/>
            <a:r>
              <a:rPr lang="en-IN" dirty="0">
                <a:latin typeface="Bahnschrift Light SemiCondensed" panose="020B0502040204020203" pitchFamily="34" charset="0"/>
              </a:rPr>
              <a:t>Introduction</a:t>
            </a:r>
            <a:endParaRPr lang="en-IN" dirty="0"/>
          </a:p>
        </p:txBody>
      </p:sp>
      <p:sp>
        <p:nvSpPr>
          <p:cNvPr id="3" name="Rectangle 2">
            <a:extLst>
              <a:ext uri="{FF2B5EF4-FFF2-40B4-BE49-F238E27FC236}">
                <a16:creationId xmlns:a16="http://schemas.microsoft.com/office/drawing/2014/main" xmlns="" id="{B0DCE9AD-7181-4608-85FA-318B840E4D96}"/>
              </a:ext>
            </a:extLst>
          </p:cNvPr>
          <p:cNvSpPr/>
          <p:nvPr/>
        </p:nvSpPr>
        <p:spPr>
          <a:xfrm>
            <a:off x="114300" y="2409591"/>
            <a:ext cx="8915400" cy="1477328"/>
          </a:xfrm>
          <a:prstGeom prst="rect">
            <a:avLst/>
          </a:prstGeom>
        </p:spPr>
        <p:txBody>
          <a:bodyPr wrap="square">
            <a:spAutoFit/>
          </a:bodyPr>
          <a:lstStyle/>
          <a:p>
            <a:pPr algn="just">
              <a:spcBef>
                <a:spcPts val="150"/>
              </a:spcBef>
              <a:spcAft>
                <a:spcPts val="150"/>
              </a:spcAft>
            </a:pP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The Mobile Shop Management System is software which can become the backbone for a billing and inventory system for </a:t>
            </a:r>
            <a:r>
              <a:rPr lang="en-IN"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small organizations</a:t>
            </a: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 This software provides an uncomplicated system to run mobile shops. This application could be very useful to small organizations. This application is inspired from </a:t>
            </a:r>
            <a:r>
              <a:rPr lang="en-IN"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current pen and paper based</a:t>
            </a: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 shop management systems. It will provide an easy and </a:t>
            </a:r>
            <a:r>
              <a:rPr lang="en-IN"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attractive interface </a:t>
            </a: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so that the user can </a:t>
            </a:r>
            <a:r>
              <a:rPr lang="en-IN" b="1"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easily manage </a:t>
            </a:r>
            <a:r>
              <a:rPr lang="en-IN"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and utilize the application.</a:t>
            </a:r>
            <a:r>
              <a:rPr lang="en-IN"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 </a:t>
            </a:r>
            <a:endParaRPr lang="en-IN" sz="2000" u="sng"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584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F0FE9-4940-49A8-8223-9CADB80E6E15}"/>
              </a:ext>
            </a:extLst>
          </p:cNvPr>
          <p:cNvSpPr>
            <a:spLocks noGrp="1"/>
          </p:cNvSpPr>
          <p:nvPr>
            <p:ph type="title"/>
          </p:nvPr>
        </p:nvSpPr>
        <p:spPr>
          <a:xfrm>
            <a:off x="457200" y="764373"/>
            <a:ext cx="8092440" cy="1293028"/>
          </a:xfrm>
        </p:spPr>
        <p:txBody>
          <a:bodyPr/>
          <a:lstStyle/>
          <a:p>
            <a:r>
              <a:rPr lang="en-IN" dirty="0">
                <a:latin typeface="Bahnschrift Light SemiCondensed" panose="020B0502040204020203" pitchFamily="34" charset="0"/>
              </a:rPr>
              <a:t>Objectives</a:t>
            </a:r>
          </a:p>
        </p:txBody>
      </p:sp>
      <p:sp>
        <p:nvSpPr>
          <p:cNvPr id="3" name="Content Placeholder 2">
            <a:extLst>
              <a:ext uri="{FF2B5EF4-FFF2-40B4-BE49-F238E27FC236}">
                <a16:creationId xmlns:a16="http://schemas.microsoft.com/office/drawing/2014/main" xmlns="" id="{6513AE9E-DB29-482B-85F7-386387E9D36A}"/>
              </a:ext>
            </a:extLst>
          </p:cNvPr>
          <p:cNvSpPr>
            <a:spLocks noGrp="1"/>
          </p:cNvSpPr>
          <p:nvPr>
            <p:ph sz="quarter" idx="13"/>
          </p:nvPr>
        </p:nvSpPr>
        <p:spPr>
          <a:xfrm>
            <a:off x="190500" y="2057401"/>
            <a:ext cx="8763000" cy="3809999"/>
          </a:xfrm>
        </p:spPr>
        <p:txBody>
          <a:bodyPr>
            <a:normAutofit/>
          </a:bodyPr>
          <a:lstStyle/>
          <a:p>
            <a:pPr lvl="0"/>
            <a:r>
              <a:rPr lang="en-IN" sz="1800" dirty="0">
                <a:latin typeface="Baskerville Old Face" panose="02020602080505020303" pitchFamily="18" charset="0"/>
              </a:rPr>
              <a:t>To minimize the cost of manpower and paper work. </a:t>
            </a:r>
          </a:p>
          <a:p>
            <a:pPr lvl="0"/>
            <a:r>
              <a:rPr lang="en-IN" sz="1800" dirty="0">
                <a:latin typeface="Baskerville Old Face" panose="02020602080505020303" pitchFamily="18" charset="0"/>
              </a:rPr>
              <a:t>To give management accurate and updated reports about cash collection, products available etc. </a:t>
            </a:r>
          </a:p>
          <a:p>
            <a:pPr lvl="0"/>
            <a:r>
              <a:rPr lang="en-IN" sz="1800" dirty="0">
                <a:latin typeface="Baskerville Old Face" panose="02020602080505020303" pitchFamily="18" charset="0"/>
              </a:rPr>
              <a:t>Speed &amp; Efficiency.</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To give the details and solutions for the queries asked by the system timely and to give the precise and confirm information to them.</a:t>
            </a:r>
            <a:endParaRPr lang="en-IN" sz="1800" b="1" u="sng" dirty="0">
              <a:latin typeface="Baskerville Old Face" panose="02020602080505020303" pitchFamily="18" charset="0"/>
            </a:endParaRPr>
          </a:p>
          <a:p>
            <a:pPr lvl="0"/>
            <a:r>
              <a:rPr lang="en-IN" sz="1800" dirty="0">
                <a:latin typeface="Baskerville Old Face" panose="02020602080505020303" pitchFamily="18" charset="0"/>
              </a:rPr>
              <a:t>To keep records and other valuable information in safety so that unauthorized access of the information can be prevented. Unauthorized people cannot modify the records.</a:t>
            </a:r>
          </a:p>
          <a:p>
            <a:pPr lvl="0"/>
            <a:r>
              <a:rPr lang="en-IN" sz="1800" dirty="0">
                <a:latin typeface="Baskerville Old Face" panose="02020602080505020303" pitchFamily="18" charset="0"/>
              </a:rPr>
              <a:t>User-Friendly Interface</a:t>
            </a:r>
          </a:p>
          <a:p>
            <a:pPr lvl="0"/>
            <a:r>
              <a:rPr lang="en-IN" sz="1800" dirty="0">
                <a:latin typeface="Baskerville Old Face" panose="02020602080505020303" pitchFamily="18" charset="0"/>
              </a:rPr>
              <a:t>Affordable</a:t>
            </a:r>
          </a:p>
          <a:p>
            <a:endParaRPr lang="en-IN" sz="1800" dirty="0">
              <a:latin typeface="Baskerville Old Face" panose="02020602080505020303" pitchFamily="18" charset="0"/>
            </a:endParaRPr>
          </a:p>
        </p:txBody>
      </p:sp>
    </p:spTree>
    <p:extLst>
      <p:ext uri="{BB962C8B-B14F-4D97-AF65-F5344CB8AC3E}">
        <p14:creationId xmlns:p14="http://schemas.microsoft.com/office/powerpoint/2010/main" val="372833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694BD-BF32-4088-AFF3-38EB1D3BE090}"/>
              </a:ext>
            </a:extLst>
          </p:cNvPr>
          <p:cNvSpPr>
            <a:spLocks noGrp="1"/>
          </p:cNvSpPr>
          <p:nvPr>
            <p:ph type="title"/>
          </p:nvPr>
        </p:nvSpPr>
        <p:spPr>
          <a:xfrm>
            <a:off x="990600" y="764373"/>
            <a:ext cx="7559040" cy="1293028"/>
          </a:xfrm>
        </p:spPr>
        <p:txBody>
          <a:bodyPr>
            <a:normAutofit/>
          </a:bodyPr>
          <a:lstStyle/>
          <a:p>
            <a:r>
              <a:rPr lang="en-IN" sz="3600" dirty="0">
                <a:latin typeface="Bahnschrift Light SemiCondensed" panose="020B0502040204020203" pitchFamily="34" charset="0"/>
              </a:rPr>
              <a:t>Frontend &amp; Backend</a:t>
            </a:r>
          </a:p>
        </p:txBody>
      </p:sp>
      <p:sp>
        <p:nvSpPr>
          <p:cNvPr id="3" name="Content Placeholder 2">
            <a:extLst>
              <a:ext uri="{FF2B5EF4-FFF2-40B4-BE49-F238E27FC236}">
                <a16:creationId xmlns:a16="http://schemas.microsoft.com/office/drawing/2014/main" xmlns="" id="{B1E62E2B-0FCC-4113-93BA-EE4AE371A4AF}"/>
              </a:ext>
            </a:extLst>
          </p:cNvPr>
          <p:cNvSpPr>
            <a:spLocks noGrp="1"/>
          </p:cNvSpPr>
          <p:nvPr>
            <p:ph sz="quarter" idx="13"/>
          </p:nvPr>
        </p:nvSpPr>
        <p:spPr>
          <a:xfrm>
            <a:off x="685330" y="2362200"/>
            <a:ext cx="7772870" cy="3424107"/>
          </a:xfrm>
        </p:spPr>
        <p:txBody>
          <a:bodyPr/>
          <a:lstStyle/>
          <a:p>
            <a:r>
              <a:rPr lang="en-IN" dirty="0">
                <a:latin typeface="Baskerville Old Face" panose="02020602080505020303" pitchFamily="18" charset="0"/>
              </a:rPr>
              <a:t>Visual Basic 6.0</a:t>
            </a:r>
          </a:p>
          <a:p>
            <a:r>
              <a:rPr lang="en-IN" dirty="0">
                <a:latin typeface="Baskerville Old Face" panose="02020602080505020303" pitchFamily="18" charset="0"/>
              </a:rPr>
              <a:t>Oracle 11g</a:t>
            </a:r>
          </a:p>
        </p:txBody>
      </p:sp>
      <p:pic>
        <p:nvPicPr>
          <p:cNvPr id="5" name="Picture 4">
            <a:extLst>
              <a:ext uri="{FF2B5EF4-FFF2-40B4-BE49-F238E27FC236}">
                <a16:creationId xmlns:a16="http://schemas.microsoft.com/office/drawing/2014/main" xmlns="" id="{043DD973-35A6-45A1-BC00-5E76D6C78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36658"/>
            <a:ext cx="3124200" cy="2257425"/>
          </a:xfrm>
          <a:prstGeom prst="rect">
            <a:avLst/>
          </a:prstGeom>
        </p:spPr>
      </p:pic>
      <p:pic>
        <p:nvPicPr>
          <p:cNvPr id="7" name="Picture 6">
            <a:extLst>
              <a:ext uri="{FF2B5EF4-FFF2-40B4-BE49-F238E27FC236}">
                <a16:creationId xmlns:a16="http://schemas.microsoft.com/office/drawing/2014/main" xmlns="" id="{52FD041F-F121-4BFE-BE59-A5D028615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0" y="3532770"/>
            <a:ext cx="3611880" cy="2257425"/>
          </a:xfrm>
          <a:prstGeom prst="rect">
            <a:avLst/>
          </a:prstGeom>
        </p:spPr>
      </p:pic>
    </p:spTree>
    <p:extLst>
      <p:ext uri="{BB962C8B-B14F-4D97-AF65-F5344CB8AC3E}">
        <p14:creationId xmlns:p14="http://schemas.microsoft.com/office/powerpoint/2010/main" val="75925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3D2F0-1ED1-4551-9C44-E8B11A9C186F}"/>
              </a:ext>
            </a:extLst>
          </p:cNvPr>
          <p:cNvSpPr>
            <a:spLocks noGrp="1"/>
          </p:cNvSpPr>
          <p:nvPr>
            <p:ph type="title"/>
          </p:nvPr>
        </p:nvSpPr>
        <p:spPr>
          <a:xfrm>
            <a:off x="838200" y="609600"/>
            <a:ext cx="7787640" cy="1293028"/>
          </a:xfrm>
        </p:spPr>
        <p:txBody>
          <a:bodyPr>
            <a:normAutofit/>
          </a:bodyPr>
          <a:lstStyle/>
          <a:p>
            <a:r>
              <a:rPr lang="en-IN" sz="3200" dirty="0">
                <a:latin typeface="Bahnschrift Light SemiCondensed" panose="020B0502040204020203" pitchFamily="34" charset="0"/>
              </a:rPr>
              <a:t>Why visual basic 6.0 as frontend?</a:t>
            </a:r>
          </a:p>
        </p:txBody>
      </p:sp>
      <p:sp>
        <p:nvSpPr>
          <p:cNvPr id="3" name="Content Placeholder 2">
            <a:extLst>
              <a:ext uri="{FF2B5EF4-FFF2-40B4-BE49-F238E27FC236}">
                <a16:creationId xmlns:a16="http://schemas.microsoft.com/office/drawing/2014/main" xmlns="" id="{7683C81D-6419-417E-8E1C-03F608B91E9C}"/>
              </a:ext>
            </a:extLst>
          </p:cNvPr>
          <p:cNvSpPr>
            <a:spLocks noGrp="1"/>
          </p:cNvSpPr>
          <p:nvPr>
            <p:ph sz="quarter" idx="13"/>
          </p:nvPr>
        </p:nvSpPr>
        <p:spPr>
          <a:xfrm>
            <a:off x="228600" y="2057401"/>
            <a:ext cx="8610600" cy="3733800"/>
          </a:xfrm>
        </p:spPr>
        <p:txBody>
          <a:bodyPr>
            <a:normAutofit fontScale="92500" lnSpcReduction="20000"/>
          </a:bodyPr>
          <a:lstStyle/>
          <a:p>
            <a:pPr lvl="0">
              <a:lnSpc>
                <a:spcPct val="120000"/>
              </a:lnSpc>
              <a:buFont typeface="Wingdings" panose="05000000000000000000" pitchFamily="2" charset="2"/>
              <a:buChar char="§"/>
            </a:pPr>
            <a:r>
              <a:rPr lang="en-IN" sz="1600" dirty="0">
                <a:latin typeface="Baskerville Old Face" panose="02020602080505020303" pitchFamily="18" charset="0"/>
              </a:rPr>
              <a:t>ActiveX Data Objects (ADO) and OLE DB replace the Open database connectivity (ODBC) API as the preferred method for accessing shared file and client/server databases.</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Visual Basic is an event driven programming language.</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Visual Basic allows you to adopt more of parallel approach, with independent sections of code for each option that the user may select. This is known as Event driven programming language.</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Drag and drop form generation.</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ADO data control (ADODC).</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Hierarchical record sets and the flex grid control.</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Data report design.</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Data form wizards.</a:t>
            </a:r>
            <a:endParaRPr lang="en-IN" sz="1600" b="1" u="sng" dirty="0">
              <a:latin typeface="Baskerville Old Face" panose="02020602080505020303" pitchFamily="18" charset="0"/>
            </a:endParaRPr>
          </a:p>
          <a:p>
            <a:pPr lvl="0">
              <a:lnSpc>
                <a:spcPct val="120000"/>
              </a:lnSpc>
              <a:buFont typeface="Wingdings" panose="05000000000000000000" pitchFamily="2" charset="2"/>
              <a:buChar char="§"/>
            </a:pPr>
            <a:r>
              <a:rPr lang="en-IN" sz="1600" dirty="0">
                <a:latin typeface="Baskerville Old Face" panose="02020602080505020303" pitchFamily="18" charset="0"/>
              </a:rPr>
              <a:t>Visual data tools.</a:t>
            </a:r>
            <a:endParaRPr lang="en-IN" sz="1600" b="1" u="sng" dirty="0">
              <a:latin typeface="Baskerville Old Face" panose="02020602080505020303" pitchFamily="18" charset="0"/>
            </a:endParaRPr>
          </a:p>
          <a:p>
            <a:pPr>
              <a:lnSpc>
                <a:spcPct val="120000"/>
              </a:lnSpc>
              <a:buFont typeface="Wingdings" panose="05000000000000000000" pitchFamily="2" charset="2"/>
              <a:buChar char="§"/>
            </a:pP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52304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7737F-31BD-4C6D-AF06-9B5DDB1A1F7B}"/>
              </a:ext>
            </a:extLst>
          </p:cNvPr>
          <p:cNvSpPr>
            <a:spLocks noGrp="1"/>
          </p:cNvSpPr>
          <p:nvPr>
            <p:ph type="title"/>
          </p:nvPr>
        </p:nvSpPr>
        <p:spPr>
          <a:xfrm>
            <a:off x="533400" y="764373"/>
            <a:ext cx="8016240" cy="1293028"/>
          </a:xfrm>
        </p:spPr>
        <p:txBody>
          <a:bodyPr>
            <a:normAutofit/>
          </a:bodyPr>
          <a:lstStyle/>
          <a:p>
            <a:r>
              <a:rPr lang="en-IN" sz="3200" dirty="0">
                <a:latin typeface="Bahnschrift Light SemiCondensed" panose="020B0502040204020203" pitchFamily="34" charset="0"/>
              </a:rPr>
              <a:t>Why oracle 11g as backend?</a:t>
            </a:r>
          </a:p>
        </p:txBody>
      </p:sp>
      <p:sp>
        <p:nvSpPr>
          <p:cNvPr id="3" name="Content Placeholder 2">
            <a:extLst>
              <a:ext uri="{FF2B5EF4-FFF2-40B4-BE49-F238E27FC236}">
                <a16:creationId xmlns:a16="http://schemas.microsoft.com/office/drawing/2014/main" xmlns="" id="{F6C1E2EC-194A-49CA-B64C-5378203A61DA}"/>
              </a:ext>
            </a:extLst>
          </p:cNvPr>
          <p:cNvSpPr>
            <a:spLocks noGrp="1"/>
          </p:cNvSpPr>
          <p:nvPr>
            <p:ph sz="quarter" idx="13"/>
          </p:nvPr>
        </p:nvSpPr>
        <p:spPr>
          <a:xfrm>
            <a:off x="114300" y="1981201"/>
            <a:ext cx="8915400" cy="4112426"/>
          </a:xfrm>
        </p:spPr>
        <p:txBody>
          <a:bodyPr>
            <a:normAutofit/>
          </a:bodyPr>
          <a:lstStyle/>
          <a:p>
            <a:pPr lvl="0" algn="just">
              <a:lnSpc>
                <a:spcPct val="100000"/>
              </a:lnSpc>
              <a:buFont typeface="Wingdings" panose="05000000000000000000" pitchFamily="2" charset="2"/>
              <a:buChar char="§"/>
            </a:pPr>
            <a:r>
              <a:rPr lang="en-IN" sz="1600" dirty="0">
                <a:latin typeface="Baskerville Old Face" panose="02020602080505020303" pitchFamily="18" charset="0"/>
              </a:rPr>
              <a:t>Most data management system based on the relational model has a built-in support for query languages like ANSI SQL or QBE (Query by Example). These queries are simple English constructs that allow </a:t>
            </a:r>
            <a:r>
              <a:rPr lang="en-IN" sz="1600" dirty="0" err="1">
                <a:latin typeface="Baskerville Old Face" panose="02020602080505020303" pitchFamily="18" charset="0"/>
              </a:rPr>
              <a:t>adodc</a:t>
            </a:r>
            <a:r>
              <a:rPr lang="en-IN" sz="1600" dirty="0">
                <a:latin typeface="Baskerville Old Face" panose="02020602080505020303" pitchFamily="18" charset="0"/>
              </a:rPr>
              <a:t> data manipulation from a table.</a:t>
            </a:r>
            <a:endParaRPr lang="en-IN" sz="1600" u="dbl" dirty="0">
              <a:latin typeface="Baskerville Old Face" panose="02020602080505020303" pitchFamily="18" charset="0"/>
            </a:endParaRPr>
          </a:p>
          <a:p>
            <a:pPr lvl="0" algn="just">
              <a:lnSpc>
                <a:spcPct val="100000"/>
              </a:lnSpc>
              <a:buFont typeface="Wingdings" panose="05000000000000000000" pitchFamily="2" charset="2"/>
              <a:buChar char="§"/>
            </a:pPr>
            <a:r>
              <a:rPr lang="en-IN" sz="1600" dirty="0">
                <a:latin typeface="Baskerville Old Face" panose="02020602080505020303" pitchFamily="18" charset="0"/>
              </a:rPr>
              <a:t>Deferred writing at commits to improve transaction performance.</a:t>
            </a:r>
            <a:endParaRPr lang="en-IN" sz="1600" u="dbl" dirty="0">
              <a:latin typeface="Baskerville Old Face" panose="02020602080505020303" pitchFamily="18" charset="0"/>
            </a:endParaRPr>
          </a:p>
          <a:p>
            <a:pPr lvl="0" algn="just">
              <a:lnSpc>
                <a:spcPct val="100000"/>
              </a:lnSpc>
              <a:buFont typeface="Wingdings" panose="05000000000000000000" pitchFamily="2" charset="2"/>
              <a:buChar char="§"/>
            </a:pPr>
            <a:r>
              <a:rPr lang="en-IN" sz="1600" dirty="0">
                <a:latin typeface="Baskerville Old Face" panose="02020602080505020303" pitchFamily="18" charset="0"/>
              </a:rPr>
              <a:t>Security and control.</a:t>
            </a:r>
            <a:endParaRPr lang="en-IN" sz="1600" u="dbl" dirty="0">
              <a:latin typeface="Baskerville Old Face" panose="02020602080505020303" pitchFamily="18" charset="0"/>
            </a:endParaRPr>
          </a:p>
          <a:p>
            <a:pPr lvl="0" algn="just">
              <a:lnSpc>
                <a:spcPct val="100000"/>
              </a:lnSpc>
              <a:buFont typeface="Wingdings" panose="05000000000000000000" pitchFamily="2" charset="2"/>
              <a:buChar char="§"/>
            </a:pPr>
            <a:r>
              <a:rPr lang="en-IN" sz="1600" dirty="0">
                <a:latin typeface="Baskerville Old Face" panose="02020602080505020303" pitchFamily="18" charset="0"/>
              </a:rPr>
              <a:t>It has a rollback command for recreating the database to its most recent safe point. </a:t>
            </a:r>
          </a:p>
          <a:p>
            <a:pPr lvl="0" algn="just">
              <a:lnSpc>
                <a:spcPct val="100000"/>
              </a:lnSpc>
              <a:buFont typeface="Wingdings" panose="05000000000000000000" pitchFamily="2" charset="2"/>
              <a:buChar char="§"/>
            </a:pPr>
            <a:r>
              <a:rPr lang="en-IN" sz="1600" dirty="0">
                <a:latin typeface="Baskerville Old Face" panose="02020602080505020303" pitchFamily="18" charset="0"/>
              </a:rPr>
              <a:t>Professional ORACLE starts the DBMS (Database Management System) in the extended memory, so more main memory is available for other applications.</a:t>
            </a:r>
            <a:endParaRPr lang="en-IN" sz="1600" u="dbl" dirty="0">
              <a:latin typeface="Baskerville Old Face" panose="02020602080505020303" pitchFamily="18" charset="0"/>
            </a:endParaRPr>
          </a:p>
          <a:p>
            <a:pPr lvl="0" algn="just">
              <a:lnSpc>
                <a:spcPct val="100000"/>
              </a:lnSpc>
              <a:buFont typeface="Wingdings" panose="05000000000000000000" pitchFamily="2" charset="2"/>
              <a:buChar char="§"/>
            </a:pPr>
            <a:r>
              <a:rPr lang="en-IN" sz="1600" dirty="0">
                <a:latin typeface="Baskerville Old Face" panose="02020602080505020303" pitchFamily="18" charset="0"/>
              </a:rPr>
              <a:t>Relational model of data management is based on set theory. Built-in query language is designed in the RDBMS, so that it can manipulate sets of data (one or more tuples).</a:t>
            </a:r>
            <a:endParaRPr lang="en-IN" sz="1600" u="dbl" dirty="0">
              <a:latin typeface="Baskerville Old Face" panose="02020602080505020303" pitchFamily="18" charset="0"/>
            </a:endParaRPr>
          </a:p>
          <a:p>
            <a:pPr algn="just">
              <a:lnSpc>
                <a:spcPct val="100000"/>
              </a:lnSpc>
              <a:buFont typeface="Wingdings" panose="05000000000000000000" pitchFamily="2" charset="2"/>
              <a:buChar char="§"/>
            </a:pP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10343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7881F-401A-43EE-A6C6-5CF54DC44D7B}"/>
              </a:ext>
            </a:extLst>
          </p:cNvPr>
          <p:cNvSpPr>
            <a:spLocks noGrp="1"/>
          </p:cNvSpPr>
          <p:nvPr>
            <p:ph type="title"/>
          </p:nvPr>
        </p:nvSpPr>
        <p:spPr>
          <a:xfrm>
            <a:off x="1383030" y="2782486"/>
            <a:ext cx="6377940" cy="1293028"/>
          </a:xfrm>
        </p:spPr>
        <p:txBody>
          <a:bodyPr/>
          <a:lstStyle/>
          <a:p>
            <a:pPr algn="ctr"/>
            <a:r>
              <a:rPr lang="en-IN" dirty="0">
                <a:latin typeface="Bahnschrift Light SemiCondensed" panose="020B0502040204020203" pitchFamily="34" charset="0"/>
              </a:rPr>
              <a:t>SYSTEM ANALYSIS</a:t>
            </a:r>
            <a:r>
              <a:rPr lang="en-IN" u="sng" dirty="0">
                <a:latin typeface="Bahnschrift Light SemiCondensed" panose="020B0502040204020203" pitchFamily="34" charset="0"/>
              </a:rPr>
              <a:t/>
            </a:r>
            <a:br>
              <a:rPr lang="en-IN" u="sng" dirty="0">
                <a:latin typeface="Bahnschrift Light SemiCondensed" panose="020B0502040204020203" pitchFamily="34" charset="0"/>
              </a:rPr>
            </a:b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103884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A67B6-915E-4542-8A21-F4AE62C5531C}"/>
              </a:ext>
            </a:extLst>
          </p:cNvPr>
          <p:cNvSpPr>
            <a:spLocks noGrp="1"/>
          </p:cNvSpPr>
          <p:nvPr>
            <p:ph type="title"/>
          </p:nvPr>
        </p:nvSpPr>
        <p:spPr/>
        <p:txBody>
          <a:bodyPr/>
          <a:lstStyle/>
          <a:p>
            <a:r>
              <a:rPr lang="en-IN" dirty="0">
                <a:latin typeface="Bahnschrift Light SemiCondensed" panose="020B0502040204020203" pitchFamily="34" charset="0"/>
              </a:rPr>
              <a:t>EXISTING SYSTEM</a:t>
            </a:r>
            <a:r>
              <a:rPr lang="en-IN" u="sng" dirty="0">
                <a:latin typeface="Bahnschrift Light SemiCondensed" panose="020B0502040204020203" pitchFamily="34" charset="0"/>
              </a:rPr>
              <a:t/>
            </a:r>
            <a:br>
              <a:rPr lang="en-IN" u="sng" dirty="0">
                <a:latin typeface="Bahnschrift Light SemiCondensed" panose="020B0502040204020203" pitchFamily="34" charset="0"/>
              </a:rPr>
            </a:br>
            <a:endParaRPr lang="en-IN" dirty="0">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xmlns="" id="{35555471-B578-433F-8368-A90BB21865BC}"/>
              </a:ext>
            </a:extLst>
          </p:cNvPr>
          <p:cNvSpPr>
            <a:spLocks noGrp="1"/>
          </p:cNvSpPr>
          <p:nvPr>
            <p:ph sz="quarter" idx="13"/>
          </p:nvPr>
        </p:nvSpPr>
        <p:spPr>
          <a:xfrm>
            <a:off x="0" y="1828800"/>
            <a:ext cx="9144000" cy="4033707"/>
          </a:xfrm>
        </p:spPr>
        <p:txBody>
          <a:bodyPr>
            <a:normAutofit/>
          </a:bodyPr>
          <a:lstStyle/>
          <a:p>
            <a:pPr lvl="0"/>
            <a:r>
              <a:rPr lang="en-IN" sz="1600" dirty="0">
                <a:latin typeface="Baskerville Old Face" panose="02020602080505020303" pitchFamily="18" charset="0"/>
              </a:rPr>
              <a:t>The existing system is not very effective &amp; was highly time consuming.</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The current system works manually.</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The existing system was somewhat paper-based (paper-work) which takes time?</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The rate at which the work done is very slow due to non-utilization of computerized system.</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It does not provide better data facilities as well as data availability on fingertip.</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Inconsistency was the major problem in the existing system as there is no proper facility was provided to update the data.</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In case user wants to find out details of particular Mobiles whole database records are displayed.</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It is difficult to remember all data</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Consumes large volume of paper work</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Large storage space is required to keep to the files and register in proper coordination’s.</a:t>
            </a:r>
            <a:endParaRPr lang="en-IN" sz="1600" b="1" u="sng" dirty="0">
              <a:latin typeface="Baskerville Old Face" panose="02020602080505020303" pitchFamily="18" charset="0"/>
            </a:endParaRPr>
          </a:p>
          <a:p>
            <a:pPr lvl="0"/>
            <a:r>
              <a:rPr lang="en-IN" sz="1600" dirty="0">
                <a:latin typeface="Baskerville Old Face" panose="02020602080505020303" pitchFamily="18" charset="0"/>
              </a:rPr>
              <a:t>In the present system the report generation becomes very difficult.</a:t>
            </a:r>
            <a:endParaRPr lang="en-IN" sz="1600" b="1" u="sng" dirty="0">
              <a:latin typeface="Baskerville Old Face" panose="02020602080505020303" pitchFamily="18" charset="0"/>
            </a:endParaRPr>
          </a:p>
          <a:p>
            <a:endParaRPr lang="en-IN" sz="1200" dirty="0">
              <a:latin typeface="Baskerville Old Face" panose="02020602080505020303" pitchFamily="18" charset="0"/>
            </a:endParaRPr>
          </a:p>
        </p:txBody>
      </p:sp>
    </p:spTree>
    <p:extLst>
      <p:ext uri="{BB962C8B-B14F-4D97-AF65-F5344CB8AC3E}">
        <p14:creationId xmlns:p14="http://schemas.microsoft.com/office/powerpoint/2010/main" val="15810372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0</TotalTime>
  <Words>1816</Words>
  <Application>Microsoft Office PowerPoint</Application>
  <PresentationFormat>On-screen Show (4:3)</PresentationFormat>
  <Paragraphs>268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Bahnschrift Light SemiCondensed</vt:lpstr>
      <vt:lpstr>Baskerville Old Face</vt:lpstr>
      <vt:lpstr>Calibri</vt:lpstr>
      <vt:lpstr>Cambria</vt:lpstr>
      <vt:lpstr>Century Gothic</vt:lpstr>
      <vt:lpstr>Symbol</vt:lpstr>
      <vt:lpstr>Times New Roman</vt:lpstr>
      <vt:lpstr>Wingdings</vt:lpstr>
      <vt:lpstr>Vapor Trail</vt:lpstr>
      <vt:lpstr>   Mobile shop management system</vt:lpstr>
      <vt:lpstr>Survey</vt:lpstr>
      <vt:lpstr>Introduction</vt:lpstr>
      <vt:lpstr>Objectives</vt:lpstr>
      <vt:lpstr>Frontend &amp; Backend</vt:lpstr>
      <vt:lpstr>Why visual basic 6.0 as frontend?</vt:lpstr>
      <vt:lpstr>Why oracle 11g as backend?</vt:lpstr>
      <vt:lpstr>SYSTEM ANALYSIS </vt:lpstr>
      <vt:lpstr>EXISTING SYSTEM </vt:lpstr>
      <vt:lpstr>Proposed system</vt:lpstr>
      <vt:lpstr>Advantages of proposed system</vt:lpstr>
      <vt:lpstr>FEASIBILITY STUDY</vt:lpstr>
      <vt:lpstr>Software requirements</vt:lpstr>
      <vt:lpstr>PowerPoint Presentation</vt:lpstr>
      <vt:lpstr>SYSTEM REQUIREMENTS </vt:lpstr>
      <vt:lpstr>SYSTEM DESIGN </vt:lpstr>
      <vt:lpstr>Why iterative model?</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shop management system</dc:title>
  <dc:creator>User</dc:creator>
  <cp:lastModifiedBy>Windows User</cp:lastModifiedBy>
  <cp:revision>88</cp:revision>
  <dcterms:created xsi:type="dcterms:W3CDTF">2006-08-16T00:00:00Z</dcterms:created>
  <dcterms:modified xsi:type="dcterms:W3CDTF">2019-08-21T16:32:04Z</dcterms:modified>
</cp:coreProperties>
</file>