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0"/>
  </p:notesMasterIdLst>
  <p:sldIdLst>
    <p:sldId id="257" r:id="rId3"/>
    <p:sldId id="317" r:id="rId4"/>
    <p:sldId id="318" r:id="rId5"/>
    <p:sldId id="26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316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4"/>
    <p:restoredTop sz="94681"/>
  </p:normalViewPr>
  <p:slideViewPr>
    <p:cSldViewPr snapToGrid="0" snapToObjects="1" showGuides="1">
      <p:cViewPr varScale="1">
        <p:scale>
          <a:sx n="46" d="100"/>
          <a:sy n="46" d="100"/>
        </p:scale>
        <p:origin x="482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10-03-16T20:10:08.0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30,'0'0'31,"0"0"0,0 0 0,0 0-13,59 49-16,-16-42-26,14-11-3,3-8-5,11-1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B939-7D53-9149-99D2-8F547F4042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34F9D-D9F0-8C4F-B9E4-F61633D0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4F9D-D9F0-8C4F-B9E4-F61633D08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1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0018" y="6616700"/>
            <a:ext cx="5365749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55351" y="6616700"/>
            <a:ext cx="8085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90875" y="3406776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CS3220 Processor Design</a:t>
            </a:r>
            <a:endParaRPr lang="en-US" sz="3200" dirty="0">
              <a:ln w="11430"/>
              <a:solidFill>
                <a:srgbClr val="007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124201" y="4343400"/>
            <a:ext cx="3200399" cy="60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Spring 2017 </a:t>
            </a:r>
          </a:p>
          <a:p>
            <a:pPr marL="0" indent="0">
              <a:buNone/>
            </a:pPr>
            <a:r>
              <a:rPr lang="en-US" sz="2000" dirty="0"/>
              <a:t>Prof. </a:t>
            </a:r>
            <a:r>
              <a:rPr lang="en-US" sz="2000" dirty="0" err="1"/>
              <a:t>Hyesoon</a:t>
            </a:r>
            <a:r>
              <a:rPr lang="en-US" sz="2000" dirty="0"/>
              <a:t> Kim </a:t>
            </a:r>
          </a:p>
        </p:txBody>
      </p:sp>
    </p:spTree>
    <p:extLst>
      <p:ext uri="{BB962C8B-B14F-4D97-AF65-F5344CB8AC3E}">
        <p14:creationId xmlns:p14="http://schemas.microsoft.com/office/powerpoint/2010/main" val="178176368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make sure only one entity drives the bus</a:t>
            </a:r>
          </a:p>
          <a:p>
            <a:pPr lvl="1"/>
            <a:r>
              <a:rPr lang="en-US" dirty="0"/>
              <a:t>In our code, this is true at the end of each cycle</a:t>
            </a:r>
          </a:p>
          <a:p>
            <a:pPr lvl="1"/>
            <a:r>
              <a:rPr lang="en-US" dirty="0"/>
              <a:t>But what happens </a:t>
            </a:r>
            <a:r>
              <a:rPr lang="en-US" b="1" dirty="0"/>
              <a:t>during</a:t>
            </a:r>
            <a:r>
              <a:rPr lang="en-US" dirty="0"/>
              <a:t> a cycle?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3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don’t need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bus wires are really just OR gates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DBUS=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rdCtl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?...: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{BITS{1'b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// In timer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DBUS=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rdKey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?...: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{BITS{1'b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// In keys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DBUS_t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rdCtl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?...: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{BITS{1'b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// In timer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DBUS_k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rdKey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?...: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{BITS{1'b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// In keys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DBUS=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DBUS_t|DBUS_k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|…;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/>
              <a:t>Multiple drivers won’t damage our circuitry</a:t>
            </a:r>
          </a:p>
          <a:p>
            <a:pPr lvl="0"/>
            <a:r>
              <a:rPr lang="en-US" dirty="0"/>
              <a:t>If values correct (one driver) at end of cycle,</a:t>
            </a:r>
            <a:br>
              <a:rPr lang="en-US" dirty="0"/>
            </a:br>
            <a:r>
              <a:rPr lang="en-US" dirty="0"/>
              <a:t>when we get them into FFs, it’s all OK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 bwMode="auto">
          <a:xfrm>
            <a:off x="5246077" y="2524125"/>
            <a:ext cx="609600" cy="533400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1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add “proper” devices for Project 4</a:t>
            </a:r>
          </a:p>
          <a:p>
            <a:pPr lvl="1"/>
            <a:r>
              <a:rPr lang="en-US" dirty="0"/>
              <a:t>The KEY and SW get control and status registers</a:t>
            </a:r>
          </a:p>
          <a:p>
            <a:pPr lvl="1"/>
            <a:r>
              <a:rPr lang="en-US" dirty="0"/>
              <a:t>The LEDR, HEX get read/write capability</a:t>
            </a:r>
          </a:p>
          <a:p>
            <a:pPr lvl="2"/>
            <a:r>
              <a:rPr lang="en-US" dirty="0"/>
              <a:t>Lets us read what is being displayed</a:t>
            </a:r>
          </a:p>
          <a:p>
            <a:pPr lvl="1"/>
            <a:r>
              <a:rPr lang="en-US" dirty="0"/>
              <a:t>Add a new programmable timer device</a:t>
            </a:r>
          </a:p>
          <a:p>
            <a:pPr lvl="2"/>
            <a:r>
              <a:rPr lang="en-US" dirty="0"/>
              <a:t>Will let us do things that depend on real time</a:t>
            </a:r>
          </a:p>
          <a:p>
            <a:pPr lvl="2"/>
            <a:r>
              <a:rPr lang="en-US" dirty="0"/>
              <a:t>E.g. we can do something exactly every 2 seconds</a:t>
            </a:r>
          </a:p>
          <a:p>
            <a:r>
              <a:rPr lang="en-US" dirty="0"/>
              <a:t>Interrupt support is optional in Project 4</a:t>
            </a:r>
          </a:p>
          <a:p>
            <a:r>
              <a:rPr lang="en-US" dirty="0"/>
              <a:t>And we’ll write a “X-max tree” application</a:t>
            </a:r>
          </a:p>
          <a:p>
            <a:pPr lvl="1"/>
            <a:r>
              <a:rPr lang="en-US" dirty="0"/>
              <a:t>Same as Project 1, but this time it’s a program for our processor!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3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KDATA register at 0xFFFFF080</a:t>
            </a:r>
          </a:p>
          <a:p>
            <a:pPr lvl="1"/>
            <a:r>
              <a:rPr lang="en-US" dirty="0"/>
              <a:t>Same as before </a:t>
            </a:r>
          </a:p>
          <a:p>
            <a:pPr lvl="1"/>
            <a:r>
              <a:rPr lang="en-US" dirty="0"/>
              <a:t>Current state of KEY[3:0]</a:t>
            </a:r>
          </a:p>
          <a:p>
            <a:pPr lvl="1"/>
            <a:r>
              <a:rPr lang="en-US" dirty="0"/>
              <a:t>Writes to these bits are ignored</a:t>
            </a:r>
          </a:p>
          <a:p>
            <a:r>
              <a:rPr lang="en-US" dirty="0"/>
              <a:t>KCTRL (control/status) register at 0xFFFFF084</a:t>
            </a:r>
          </a:p>
          <a:p>
            <a:pPr lvl="1"/>
            <a:r>
              <a:rPr lang="en-US" dirty="0"/>
              <a:t>Bit 0 is the Ready bit</a:t>
            </a:r>
          </a:p>
          <a:p>
            <a:pPr lvl="2"/>
            <a:r>
              <a:rPr lang="en-US" dirty="0"/>
              <a:t>Becomes 1 if change in KDATA state detected</a:t>
            </a:r>
          </a:p>
          <a:p>
            <a:pPr lvl="2"/>
            <a:r>
              <a:rPr lang="en-US" dirty="0"/>
              <a:t>A read from KDATA changes it to 0</a:t>
            </a:r>
          </a:p>
          <a:p>
            <a:pPr lvl="2"/>
            <a:r>
              <a:rPr lang="en-US" dirty="0"/>
              <a:t>Writes to this bit a re ignored</a:t>
            </a:r>
          </a:p>
          <a:p>
            <a:pPr lvl="1"/>
            <a:r>
              <a:rPr lang="en-US" dirty="0"/>
              <a:t>Bit 1 is the Overrun bit</a:t>
            </a:r>
          </a:p>
          <a:p>
            <a:pPr lvl="2"/>
            <a:r>
              <a:rPr lang="en-US" dirty="0"/>
              <a:t>Set to 1 if Ready bit still 1 when KDATA changes</a:t>
            </a:r>
          </a:p>
          <a:p>
            <a:pPr lvl="2"/>
            <a:r>
              <a:rPr lang="en-US" dirty="0"/>
              <a:t>Writing a zero to this bit changes it to zero, writing a 1 is ignored</a:t>
            </a:r>
          </a:p>
          <a:p>
            <a:pPr lvl="1"/>
            <a:r>
              <a:rPr lang="en-US" dirty="0"/>
              <a:t>Bit 4 is the IE bit</a:t>
            </a:r>
          </a:p>
          <a:p>
            <a:pPr lvl="2"/>
            <a:r>
              <a:rPr lang="en-US" dirty="0"/>
              <a:t>If 0, KEY device does not generate interrupts</a:t>
            </a:r>
          </a:p>
          <a:p>
            <a:pPr lvl="2"/>
            <a:r>
              <a:rPr lang="en-US" dirty="0"/>
              <a:t>Can be both read and written</a:t>
            </a:r>
          </a:p>
          <a:p>
            <a:pPr lvl="1"/>
            <a:r>
              <a:rPr lang="en-US" dirty="0"/>
              <a:t>Start the device off with KCTRL all-zeros!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SDATA register at 0xFFFFF090</a:t>
            </a:r>
          </a:p>
          <a:p>
            <a:pPr lvl="1"/>
            <a:r>
              <a:rPr lang="en-US" dirty="0"/>
              <a:t>(Almost) the same as before</a:t>
            </a:r>
          </a:p>
          <a:p>
            <a:r>
              <a:rPr lang="en-US" dirty="0"/>
              <a:t>SCTRL (control/status) register at 0xFFFFF094</a:t>
            </a:r>
          </a:p>
          <a:p>
            <a:pPr lvl="1"/>
            <a:r>
              <a:rPr lang="en-US" dirty="0"/>
              <a:t>Exact same bits as KCTRL, but these apply to SDATA</a:t>
            </a:r>
          </a:p>
          <a:p>
            <a:pPr lvl="1"/>
            <a:r>
              <a:rPr lang="en-US" dirty="0"/>
              <a:t>Problem: if SW not </a:t>
            </a:r>
            <a:r>
              <a:rPr lang="en-US" dirty="0" err="1"/>
              <a:t>debounced</a:t>
            </a:r>
            <a:r>
              <a:rPr lang="en-US" dirty="0"/>
              <a:t>, will Overrun often</a:t>
            </a:r>
          </a:p>
          <a:p>
            <a:pPr lvl="1"/>
            <a:r>
              <a:rPr lang="en-US" dirty="0"/>
              <a:t>Solution: SDATA holds </a:t>
            </a:r>
            <a:r>
              <a:rPr lang="en-US" dirty="0" err="1"/>
              <a:t>debounced</a:t>
            </a:r>
            <a:r>
              <a:rPr lang="en-US" dirty="0"/>
              <a:t> value</a:t>
            </a:r>
          </a:p>
          <a:p>
            <a:r>
              <a:rPr lang="en-US" dirty="0" err="1"/>
              <a:t>Debouncing</a:t>
            </a:r>
            <a:r>
              <a:rPr lang="en-US" dirty="0"/>
              <a:t> SDATA</a:t>
            </a:r>
          </a:p>
          <a:p>
            <a:pPr lvl="1"/>
            <a:r>
              <a:rPr lang="en-US" dirty="0"/>
              <a:t>Holds </a:t>
            </a:r>
            <a:r>
              <a:rPr lang="en-US" dirty="0" err="1"/>
              <a:t>debounced</a:t>
            </a:r>
            <a:r>
              <a:rPr lang="en-US" dirty="0"/>
              <a:t> value of SW (not raw SW value)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SDATA changes only if the “raw” SW value is stable for at least 10ms</a:t>
            </a:r>
          </a:p>
          <a:p>
            <a:pPr lvl="2"/>
            <a:r>
              <a:rPr lang="en-US" dirty="0"/>
              <a:t>E.g. if SW is 10’h000, changes to 10’h001,</a:t>
            </a:r>
            <a:br>
              <a:rPr lang="en-US" dirty="0"/>
            </a:br>
            <a:r>
              <a:rPr lang="en-US" dirty="0"/>
              <a:t>then 1ms later back to 0, SDATA just stays at 0 the whole time</a:t>
            </a:r>
            <a:br>
              <a:rPr lang="en-US" dirty="0"/>
            </a:br>
            <a:r>
              <a:rPr lang="en-US" dirty="0"/>
              <a:t>and the Ready bit does not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Debouncing</a:t>
            </a:r>
            <a:r>
              <a:rPr lang="en-US" dirty="0"/>
              <a:t> Switches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7" y="2174875"/>
            <a:ext cx="4653213" cy="395128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Analog circuits:</a:t>
            </a:r>
          </a:p>
          <a:p>
            <a:pPr lvl="1"/>
            <a:r>
              <a:rPr lang="en-US" dirty="0"/>
              <a:t>Add a filter </a:t>
            </a:r>
          </a:p>
          <a:p>
            <a:r>
              <a:rPr lang="en-US" dirty="0"/>
              <a:t>Digital circuits:</a:t>
            </a:r>
          </a:p>
          <a:p>
            <a:pPr lvl="1"/>
            <a:r>
              <a:rPr lang="en-US" dirty="0"/>
              <a:t>Identify the initial value and check if the same value is exists for x cycles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838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LEDR,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the same as before</a:t>
            </a:r>
          </a:p>
          <a:p>
            <a:pPr lvl="1"/>
            <a:r>
              <a:rPr lang="en-US" dirty="0"/>
              <a:t>Writes to 0xFFFFF020 and 0xFFFFF000</a:t>
            </a:r>
            <a:br>
              <a:rPr lang="en-US" dirty="0"/>
            </a:br>
            <a:r>
              <a:rPr lang="en-US" dirty="0"/>
              <a:t>change what is shown on HEX, and LEDR</a:t>
            </a:r>
          </a:p>
          <a:p>
            <a:pPr lvl="2"/>
            <a:r>
              <a:rPr lang="en-US" dirty="0"/>
              <a:t>Only bits that actually exist are written</a:t>
            </a:r>
          </a:p>
          <a:p>
            <a:pPr lvl="2"/>
            <a:r>
              <a:rPr lang="en-US" dirty="0"/>
              <a:t>E.g. writing value 0xFFFFFFFF to FFFF0020</a:t>
            </a:r>
            <a:br>
              <a:rPr lang="en-US" dirty="0"/>
            </a:br>
            <a:r>
              <a:rPr lang="en-US" dirty="0"/>
              <a:t>is the same as writing 0x000003FF (LEDR only has 10 actual bits)</a:t>
            </a:r>
          </a:p>
          <a:p>
            <a:pPr lvl="1"/>
            <a:r>
              <a:rPr lang="en-US" dirty="0"/>
              <a:t>But now reads from these addresses</a:t>
            </a:r>
            <a:br>
              <a:rPr lang="en-US" dirty="0"/>
            </a:br>
            <a:r>
              <a:rPr lang="en-US" dirty="0"/>
              <a:t>return what is currently shown</a:t>
            </a:r>
          </a:p>
          <a:p>
            <a:pPr lvl="2"/>
            <a:r>
              <a:rPr lang="en-US" dirty="0"/>
              <a:t>Bits that “don’t exist” are returned as zero,</a:t>
            </a:r>
            <a:br>
              <a:rPr lang="en-US" dirty="0"/>
            </a:br>
            <a:r>
              <a:rPr lang="en-US" dirty="0"/>
              <a:t>e.g. after writing FFFFFFFF to LEDR, a read returns 0x000003FF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4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Device: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TCNT at FFFFF100</a:t>
            </a:r>
          </a:p>
          <a:p>
            <a:pPr lvl="1"/>
            <a:r>
              <a:rPr lang="en-US" dirty="0"/>
              <a:t>Read returns current value of the counter</a:t>
            </a:r>
          </a:p>
          <a:p>
            <a:pPr lvl="1"/>
            <a:r>
              <a:rPr lang="en-US" dirty="0"/>
              <a:t>Write sets value of the counter</a:t>
            </a:r>
          </a:p>
          <a:p>
            <a:pPr lvl="1"/>
            <a:r>
              <a:rPr lang="en-US" dirty="0"/>
              <a:t>Incremented every 1ms</a:t>
            </a:r>
          </a:p>
          <a:p>
            <a:r>
              <a:rPr lang="en-US" dirty="0"/>
              <a:t>TLIM at FFFFF104</a:t>
            </a:r>
          </a:p>
          <a:p>
            <a:pPr lvl="1"/>
            <a:r>
              <a:rPr lang="en-US" dirty="0"/>
              <a:t>Write sets the value, read gets the value</a:t>
            </a:r>
          </a:p>
          <a:p>
            <a:pPr lvl="1"/>
            <a:r>
              <a:rPr lang="en-US" dirty="0"/>
              <a:t>When TLIM is zero, it has no effect (counter just keeps counting)</a:t>
            </a:r>
          </a:p>
          <a:p>
            <a:pPr lvl="1"/>
            <a:r>
              <a:rPr lang="en-US" dirty="0"/>
              <a:t>When TLIM!=0, it acts as the limit/target value for the counter</a:t>
            </a:r>
          </a:p>
          <a:p>
            <a:pPr lvl="2"/>
            <a:r>
              <a:rPr lang="en-US" dirty="0"/>
              <a:t>If  TCNT==TLIM-1 and we want to increment TCNT,</a:t>
            </a:r>
            <a:br>
              <a:rPr lang="en-US" dirty="0"/>
            </a:br>
            <a:r>
              <a:rPr lang="en-US" dirty="0"/>
              <a:t>we reset TCNT back to zero and  set the ready bit (or overflow if Ready already set)</a:t>
            </a:r>
          </a:p>
          <a:p>
            <a:pPr lvl="2"/>
            <a:r>
              <a:rPr lang="en-US" dirty="0"/>
              <a:t>If TLIM&gt;0, the TCNT never actually becomes equal to TLIM (wraps from TLIM-1 to 0)</a:t>
            </a:r>
          </a:p>
          <a:p>
            <a:r>
              <a:rPr lang="en-US" dirty="0"/>
              <a:t>TCTL (control/status) register at FFFFF108 </a:t>
            </a:r>
          </a:p>
          <a:p>
            <a:pPr lvl="1"/>
            <a:r>
              <a:rPr lang="en-US" dirty="0"/>
              <a:t>Same bits as KCTRL and SCTRL</a:t>
            </a:r>
          </a:p>
          <a:p>
            <a:pPr lvl="1"/>
            <a:r>
              <a:rPr lang="en-US" dirty="0"/>
              <a:t>“Ready” and Overflow bits set as described for TLIM</a:t>
            </a:r>
          </a:p>
          <a:p>
            <a:pPr lvl="1"/>
            <a:r>
              <a:rPr lang="en-US" dirty="0"/>
              <a:t>Writing 0 to the Ready or Overflow bit changes it to 0,</a:t>
            </a:r>
            <a:br>
              <a:rPr lang="en-US" dirty="0"/>
            </a:br>
            <a:r>
              <a:rPr lang="en-US" dirty="0"/>
              <a:t>but writing 1 to one (or both) of these is ignored</a:t>
            </a:r>
          </a:p>
          <a:p>
            <a:pPr lvl="2"/>
            <a:r>
              <a:rPr lang="en-US" dirty="0"/>
              <a:t>Properly written code should not write 1 to “Ready, but if it does then it has no effect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Start the device off with TCNT, TLIM, TCTL all-zeros!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6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Polling the devices to detect events is inefficient</a:t>
            </a:r>
          </a:p>
          <a:p>
            <a:pPr lvl="1"/>
            <a:r>
              <a:rPr lang="en-US" dirty="0"/>
              <a:t>Processor kept very busy, but nothing actually done</a:t>
            </a:r>
          </a:p>
          <a:p>
            <a:r>
              <a:rPr lang="en-US" dirty="0"/>
              <a:t>We want to let devices interrupt the processor</a:t>
            </a:r>
          </a:p>
          <a:p>
            <a:pPr lvl="1"/>
            <a:r>
              <a:rPr lang="en-US" dirty="0"/>
              <a:t>Processor can do whatever needs doing (e.g. sorting)</a:t>
            </a:r>
          </a:p>
          <a:p>
            <a:pPr lvl="1"/>
            <a:r>
              <a:rPr lang="en-US" dirty="0"/>
              <a:t>When device needs attention, interrupt</a:t>
            </a:r>
          </a:p>
          <a:p>
            <a:pPr lvl="1"/>
            <a:r>
              <a:rPr lang="en-US" dirty="0"/>
              <a:t>Processor executes interrupt handler</a:t>
            </a:r>
            <a:br>
              <a:rPr lang="en-US" dirty="0"/>
            </a:br>
            <a:r>
              <a:rPr lang="en-US" dirty="0"/>
              <a:t>to take care of device-related activity</a:t>
            </a:r>
          </a:p>
          <a:p>
            <a:pPr lvl="1"/>
            <a:r>
              <a:rPr lang="en-US" dirty="0"/>
              <a:t>Processor returns back to whatever-needs-doing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Each device has an IRQ signal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assign IRQ = Ready &amp;&amp; IE;</a:t>
            </a:r>
          </a:p>
          <a:p>
            <a:r>
              <a:rPr lang="en-US" dirty="0">
                <a:sym typeface="Wingdings" pitchFamily="2" charset="2"/>
              </a:rPr>
              <a:t>Processor’s IRQ signal = OR all device IRQs</a:t>
            </a:r>
          </a:p>
          <a:p>
            <a:pPr lvl="1"/>
            <a:r>
              <a:rPr lang="en-US" dirty="0">
                <a:sym typeface="Wingdings" pitchFamily="2" charset="2"/>
              </a:rPr>
              <a:t>Interrupt the processor if any device wants to interrupt it 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9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Interrupting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Monitor the IRQ signal</a:t>
            </a:r>
          </a:p>
          <a:p>
            <a:pPr lvl="1"/>
            <a:r>
              <a:rPr lang="en-US" dirty="0"/>
              <a:t>Normal execution continues if IRQ is 0</a:t>
            </a:r>
          </a:p>
          <a:p>
            <a:r>
              <a:rPr lang="en-US" dirty="0"/>
              <a:t>Save address of next instruction</a:t>
            </a:r>
          </a:p>
          <a:p>
            <a:pPr lvl="1"/>
            <a:r>
              <a:rPr lang="en-US" dirty="0"/>
              <a:t>Where? Why not RA?</a:t>
            </a:r>
          </a:p>
          <a:p>
            <a:pPr lvl="1"/>
            <a:r>
              <a:rPr lang="en-US" dirty="0"/>
              <a:t>Which instruction is “next”?</a:t>
            </a:r>
          </a:p>
          <a:p>
            <a:r>
              <a:rPr lang="en-US" dirty="0"/>
              <a:t>Indicate which interrupt was raised</a:t>
            </a:r>
          </a:p>
          <a:p>
            <a:pPr lvl="1"/>
            <a:r>
              <a:rPr lang="en-US" dirty="0"/>
              <a:t>How?</a:t>
            </a:r>
          </a:p>
          <a:p>
            <a:r>
              <a:rPr lang="en-US" dirty="0"/>
              <a:t>Jump to interrupt handler routine</a:t>
            </a:r>
          </a:p>
          <a:p>
            <a:pPr lvl="1"/>
            <a:r>
              <a:rPr lang="en-US" dirty="0"/>
              <a:t>Where is it?</a:t>
            </a:r>
          </a:p>
          <a:p>
            <a:pPr lvl="1"/>
            <a:r>
              <a:rPr lang="en-US" dirty="0"/>
              <a:t>How to safely divert fetching?</a:t>
            </a:r>
          </a:p>
          <a:p>
            <a:pPr lvl="1"/>
            <a:r>
              <a:rPr lang="en-US" dirty="0"/>
              <a:t>IRQ will still be 1, should not get stuck</a:t>
            </a:r>
            <a:br>
              <a:rPr lang="en-US" dirty="0"/>
            </a:br>
            <a:r>
              <a:rPr lang="en-US" dirty="0"/>
              <a:t>(forever doing the jump-to</a:t>
            </a:r>
            <a:r>
              <a:rPr lang="en-US"/>
              <a:t>-interrupt </a:t>
            </a:r>
            <a:r>
              <a:rPr lang="en-US" dirty="0"/>
              <a:t>thing)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#3: fmeidan2.mif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80808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20203"/>
            <a:ext cx="9269730" cy="57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6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Saving the return address</a:t>
            </a:r>
          </a:p>
          <a:p>
            <a:pPr lvl="1"/>
            <a:r>
              <a:rPr lang="en-US" dirty="0"/>
              <a:t>Need a register for this (call it </a:t>
            </a:r>
            <a:r>
              <a:rPr lang="en-US" dirty="0">
                <a:solidFill>
                  <a:srgbClr val="FF0000"/>
                </a:solidFill>
              </a:rPr>
              <a:t>IRA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have </a:t>
            </a:r>
            <a:r>
              <a:rPr lang="en-US" dirty="0">
                <a:solidFill>
                  <a:srgbClr val="FF0000"/>
                </a:solidFill>
              </a:rPr>
              <a:t>R11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R12</a:t>
            </a:r>
            <a:r>
              <a:rPr lang="en-US" dirty="0"/>
              <a:t> reserved for system use</a:t>
            </a:r>
          </a:p>
          <a:p>
            <a:pPr lvl="2"/>
            <a:r>
              <a:rPr lang="en-US" dirty="0"/>
              <a:t>This is system use </a:t>
            </a:r>
            <a:r>
              <a:rPr lang="en-US" dirty="0">
                <a:sym typeface="Wingdings" pitchFamily="2" charset="2"/>
              </a:rPr>
              <a:t> so maybe we can use one of these</a:t>
            </a:r>
            <a:endParaRPr lang="en-US" dirty="0"/>
          </a:p>
          <a:p>
            <a:r>
              <a:rPr lang="en-US" dirty="0"/>
              <a:t>Where to jump on interrupts</a:t>
            </a:r>
          </a:p>
          <a:p>
            <a:pPr lvl="1"/>
            <a:r>
              <a:rPr lang="en-US" dirty="0"/>
              <a:t>Simplest way – some low fixed address, e.g. </a:t>
            </a:r>
            <a:r>
              <a:rPr lang="en-US" dirty="0">
                <a:solidFill>
                  <a:srgbClr val="FF0000"/>
                </a:solidFill>
              </a:rPr>
              <a:t>0x10</a:t>
            </a:r>
            <a:br>
              <a:rPr lang="en-US" dirty="0"/>
            </a:br>
            <a:r>
              <a:rPr lang="en-US" dirty="0"/>
              <a:t>(this is below our program-start address at </a:t>
            </a:r>
            <a:r>
              <a:rPr lang="en-US" dirty="0">
                <a:solidFill>
                  <a:srgbClr val="FF0000"/>
                </a:solidFill>
              </a:rPr>
              <a:t>0x100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Fancier way – address can be programmed</a:t>
            </a:r>
          </a:p>
          <a:p>
            <a:pPr lvl="2"/>
            <a:r>
              <a:rPr lang="en-US" dirty="0"/>
              <a:t>Another register - </a:t>
            </a:r>
            <a:r>
              <a:rPr lang="en-US" dirty="0">
                <a:solidFill>
                  <a:srgbClr val="FF0000"/>
                </a:solidFill>
              </a:rPr>
              <a:t>IHA</a:t>
            </a:r>
            <a:r>
              <a:rPr lang="en-US" dirty="0"/>
              <a:t> (interrupt handler address)</a:t>
            </a:r>
          </a:p>
          <a:p>
            <a:r>
              <a:rPr lang="en-US" dirty="0"/>
              <a:t>How do we know which interrupt we had?</a:t>
            </a:r>
          </a:p>
          <a:p>
            <a:pPr lvl="1"/>
            <a:r>
              <a:rPr lang="en-US" dirty="0"/>
              <a:t>There could be many devices</a:t>
            </a:r>
          </a:p>
          <a:p>
            <a:pPr lvl="1"/>
            <a:r>
              <a:rPr lang="en-US" dirty="0"/>
              <a:t>Each can have several interrupt-causing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interrupt?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1: Handler checks each device</a:t>
            </a:r>
          </a:p>
          <a:p>
            <a:pPr lvl="1"/>
            <a:r>
              <a:rPr lang="en-US" dirty="0"/>
              <a:t>Same handler for all interrupts</a:t>
            </a:r>
          </a:p>
          <a:p>
            <a:pPr lvl="1"/>
            <a:r>
              <a:rPr lang="en-US" dirty="0"/>
              <a:t>Handler checks Ready bits of devices in priority order</a:t>
            </a:r>
          </a:p>
          <a:p>
            <a:r>
              <a:rPr lang="en-US" dirty="0"/>
              <a:t>Option 2: Different handler for each device/cause</a:t>
            </a:r>
          </a:p>
          <a:p>
            <a:pPr lvl="1"/>
            <a:r>
              <a:rPr lang="en-US" dirty="0"/>
              <a:t>Separate handler for each device, no need to check</a:t>
            </a:r>
          </a:p>
          <a:p>
            <a:pPr lvl="1"/>
            <a:r>
              <a:rPr lang="en-US" dirty="0"/>
              <a:t>Need many handler addresses</a:t>
            </a:r>
          </a:p>
          <a:p>
            <a:pPr lvl="1"/>
            <a:r>
              <a:rPr lang="en-US" dirty="0"/>
              <a:t>Some devices very similar, could use the same handler</a:t>
            </a:r>
          </a:p>
          <a:p>
            <a:r>
              <a:rPr lang="en-US" dirty="0"/>
              <a:t>Option 3: Cause-ID number, pass it to handler</a:t>
            </a:r>
          </a:p>
          <a:p>
            <a:r>
              <a:rPr lang="en-US" dirty="0"/>
              <a:t>We’ll use the Cause-ID approach</a:t>
            </a:r>
          </a:p>
          <a:p>
            <a:pPr lvl="1"/>
            <a:r>
              <a:rPr lang="en-US" dirty="0"/>
              <a:t>Put ID of interrupting device in a register,</a:t>
            </a:r>
            <a:br>
              <a:rPr lang="en-US" dirty="0"/>
            </a:br>
            <a:r>
              <a:rPr lang="en-US" dirty="0"/>
              <a:t>call it IDN (interrupt device number)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47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Interrupts?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some way to disable all interrupts</a:t>
            </a:r>
          </a:p>
          <a:p>
            <a:pPr lvl="1"/>
            <a:r>
              <a:rPr lang="en-US" dirty="0"/>
              <a:t>Must disable all </a:t>
            </a:r>
            <a:r>
              <a:rPr lang="en-US" dirty="0" err="1"/>
              <a:t>ints</a:t>
            </a:r>
            <a:r>
              <a:rPr lang="en-US" dirty="0"/>
              <a:t> before we divert fetch to handler</a:t>
            </a:r>
          </a:p>
          <a:p>
            <a:pPr lvl="2"/>
            <a:r>
              <a:rPr lang="en-US" dirty="0"/>
              <a:t>Why do we have to do this?</a:t>
            </a:r>
          </a:p>
          <a:p>
            <a:pPr lvl="1"/>
            <a:r>
              <a:rPr lang="en-US" dirty="0"/>
              <a:t>Handler can enable </a:t>
            </a:r>
            <a:r>
              <a:rPr lang="en-US" dirty="0" err="1"/>
              <a:t>ints</a:t>
            </a:r>
            <a:r>
              <a:rPr lang="en-US" dirty="0"/>
              <a:t> again when it it’s safe</a:t>
            </a:r>
          </a:p>
          <a:p>
            <a:pPr lvl="2"/>
            <a:r>
              <a:rPr lang="en-US" dirty="0"/>
              <a:t>When is it safe?</a:t>
            </a:r>
          </a:p>
          <a:p>
            <a:r>
              <a:rPr lang="en-US" dirty="0"/>
              <a:t>Typical approach</a:t>
            </a:r>
          </a:p>
          <a:p>
            <a:pPr lvl="1"/>
            <a:r>
              <a:rPr lang="en-US" dirty="0"/>
              <a:t>Have a special control/status register</a:t>
            </a:r>
            <a:br>
              <a:rPr lang="en-US" dirty="0"/>
            </a:br>
            <a:r>
              <a:rPr lang="en-US" dirty="0"/>
              <a:t>PCS (processor control and status)</a:t>
            </a:r>
          </a:p>
          <a:p>
            <a:pPr lvl="1"/>
            <a:r>
              <a:rPr lang="en-US" dirty="0"/>
              <a:t>Some bit (e.g. bit 0) is “Interrupt Enable” bit</a:t>
            </a:r>
          </a:p>
          <a:p>
            <a:pPr lvl="1"/>
            <a:r>
              <a:rPr lang="en-US" dirty="0"/>
              <a:t>We’ll need a few more control/status bits soon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6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Registers?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 far, we need four special registers</a:t>
            </a:r>
          </a:p>
          <a:p>
            <a:pPr lvl="1"/>
            <a:r>
              <a:rPr lang="en-US" dirty="0"/>
              <a:t>And we have only R11, R12 reserved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Must be automatically updated in HW</a:t>
            </a:r>
          </a:p>
          <a:p>
            <a:pPr lvl="1"/>
            <a:r>
              <a:rPr lang="en-US" dirty="0"/>
              <a:t>This will create some tricky problems for our pipeline</a:t>
            </a:r>
          </a:p>
          <a:p>
            <a:pPr lvl="1"/>
            <a:r>
              <a:rPr lang="en-US" dirty="0" err="1"/>
              <a:t>Regs</a:t>
            </a:r>
            <a:r>
              <a:rPr lang="en-US" dirty="0"/>
              <a:t> written in last pipeline stage (let’s call it W),</a:t>
            </a:r>
            <a:br>
              <a:rPr lang="en-US" dirty="0"/>
            </a:br>
            <a:r>
              <a:rPr lang="en-US" dirty="0"/>
              <a:t>so on interrupt we must write them in the last stage</a:t>
            </a:r>
          </a:p>
          <a:p>
            <a:pPr lvl="1"/>
            <a:r>
              <a:rPr lang="en-US" dirty="0"/>
              <a:t>But… that is three registers to write in one cycle!</a:t>
            </a:r>
          </a:p>
          <a:p>
            <a:pPr lvl="1"/>
            <a:r>
              <a:rPr lang="en-US" dirty="0"/>
              <a:t>We really do not want to do that!</a:t>
            </a:r>
          </a:p>
          <a:p>
            <a:r>
              <a:rPr lang="en-US" dirty="0"/>
              <a:t>OK, write them one by one</a:t>
            </a:r>
          </a:p>
          <a:p>
            <a:pPr lvl="1"/>
            <a:r>
              <a:rPr lang="en-US" dirty="0"/>
              <a:t>When taking interrupt, the last pre-interrupt instruction reaches the W stage</a:t>
            </a:r>
          </a:p>
          <a:p>
            <a:pPr lvl="1"/>
            <a:r>
              <a:rPr lang="en-US" dirty="0"/>
              <a:t>The three cycles after that - update the IRA, IDN, and PCS registers</a:t>
            </a:r>
          </a:p>
          <a:p>
            <a:pPr lvl="1"/>
            <a:r>
              <a:rPr lang="en-US" dirty="0"/>
              <a:t>Then we can do the first instruction of the interrupt handler</a:t>
            </a:r>
          </a:p>
          <a:p>
            <a:r>
              <a:rPr lang="en-US" dirty="0"/>
              <a:t>This is pretty messy</a:t>
            </a:r>
          </a:p>
          <a:p>
            <a:pPr lvl="1"/>
            <a:r>
              <a:rPr lang="en-US" dirty="0"/>
              <a:t>Need some sort of a state machine for the three cycles,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Registers?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B – Separate special registers</a:t>
            </a:r>
          </a:p>
          <a:p>
            <a:pPr lvl="1"/>
            <a:r>
              <a:rPr lang="en-US" dirty="0"/>
              <a:t>We will have 4 extra registers for IRA, IHA, IDN, PCS</a:t>
            </a:r>
          </a:p>
          <a:p>
            <a:pPr lvl="1"/>
            <a:r>
              <a:rPr lang="en-US" dirty="0"/>
              <a:t>Three of them written by hardware when </a:t>
            </a:r>
            <a:r>
              <a:rPr lang="en-US" dirty="0" err="1"/>
              <a:t>int</a:t>
            </a:r>
            <a:r>
              <a:rPr lang="en-US" dirty="0"/>
              <a:t> taken</a:t>
            </a:r>
          </a:p>
          <a:p>
            <a:r>
              <a:rPr lang="en-US" dirty="0"/>
              <a:t>But… how does our program read/write these</a:t>
            </a:r>
          </a:p>
          <a:p>
            <a:pPr lvl="1"/>
            <a:r>
              <a:rPr lang="en-US" dirty="0"/>
              <a:t>Using special instructions, of course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RSR </a:t>
            </a:r>
            <a:r>
              <a:rPr lang="en-US" dirty="0" err="1">
                <a:sym typeface="Wingdings" pitchFamily="2" charset="2"/>
              </a:rPr>
              <a:t>Rd,Ss</a:t>
            </a:r>
            <a:r>
              <a:rPr lang="en-US" dirty="0">
                <a:sym typeface="Wingdings" pitchFamily="2" charset="2"/>
              </a:rPr>
              <a:t> – Read system register </a:t>
            </a:r>
            <a:r>
              <a:rPr lang="en-US" dirty="0" err="1">
                <a:sym typeface="Wingdings" pitchFamily="2" charset="2"/>
              </a:rPr>
              <a:t>Ss</a:t>
            </a:r>
            <a:r>
              <a:rPr lang="en-US" dirty="0">
                <a:sym typeface="Wingdings" pitchFamily="2" charset="2"/>
              </a:rPr>
              <a:t> (into Rd)</a:t>
            </a:r>
          </a:p>
          <a:p>
            <a:pPr lvl="1"/>
            <a:r>
              <a:rPr lang="en-US" dirty="0">
                <a:sym typeface="Wingdings" pitchFamily="2" charset="2"/>
              </a:rPr>
              <a:t>WSR </a:t>
            </a:r>
            <a:r>
              <a:rPr lang="en-US" dirty="0" err="1">
                <a:sym typeface="Wingdings" pitchFamily="2" charset="2"/>
              </a:rPr>
              <a:t>Sd,Rs</a:t>
            </a:r>
            <a:r>
              <a:rPr lang="en-US" dirty="0">
                <a:sym typeface="Wingdings" pitchFamily="2" charset="2"/>
              </a:rPr>
              <a:t> – Write system register </a:t>
            </a:r>
            <a:r>
              <a:rPr lang="en-US" dirty="0" err="1">
                <a:sym typeface="Wingdings" pitchFamily="2" charset="2"/>
              </a:rPr>
              <a:t>Sd</a:t>
            </a:r>
            <a:r>
              <a:rPr lang="en-US" dirty="0">
                <a:sym typeface="Wingdings" pitchFamily="2" charset="2"/>
              </a:rPr>
              <a:t> (value from </a:t>
            </a:r>
            <a:r>
              <a:rPr lang="en-US" dirty="0" err="1">
                <a:sym typeface="Wingdings" pitchFamily="2" charset="2"/>
              </a:rPr>
              <a:t>Rs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IntHand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Save general purpose registers to stack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RSR A0,IDN ; Get cause of interrupt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Decide what to do depending on A0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Restore general-purpose registers from stack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Return and enable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7589" y="1807250"/>
            <a:ext cx="4204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Which stack?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55" y="5033047"/>
            <a:ext cx="191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420964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Registers in Interrupt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handlers need to use a stack</a:t>
            </a:r>
          </a:p>
          <a:p>
            <a:pPr lvl="1"/>
            <a:r>
              <a:rPr lang="en-US" dirty="0"/>
              <a:t>Need to save *all* </a:t>
            </a:r>
            <a:r>
              <a:rPr lang="en-US" dirty="0" err="1"/>
              <a:t>regs</a:t>
            </a:r>
            <a:r>
              <a:rPr lang="en-US" dirty="0"/>
              <a:t> we modify</a:t>
            </a:r>
          </a:p>
          <a:p>
            <a:pPr lvl="1"/>
            <a:r>
              <a:rPr lang="en-US" dirty="0"/>
              <a:t>Need to save IRA if we want to enable </a:t>
            </a:r>
            <a:r>
              <a:rPr lang="en-US" dirty="0" err="1"/>
              <a:t>ints</a:t>
            </a:r>
            <a:r>
              <a:rPr lang="en-US" dirty="0"/>
              <a:t> again</a:t>
            </a:r>
          </a:p>
          <a:p>
            <a:r>
              <a:rPr lang="en-US" dirty="0"/>
              <a:t>Can’t use the “normal” stack and SP for this!</a:t>
            </a:r>
          </a:p>
          <a:p>
            <a:pPr lvl="1"/>
            <a:r>
              <a:rPr lang="en-US" dirty="0"/>
              <a:t>How much space does the app need for its stack?</a:t>
            </a:r>
          </a:p>
          <a:p>
            <a:pPr lvl="1"/>
            <a:r>
              <a:rPr lang="en-US" dirty="0"/>
              <a:t>Is the app’s SP always in a usable state?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SW	RA,-4(SP)		ADDI	SP,SP,-4</a:t>
            </a:r>
          </a:p>
          <a:p>
            <a:pPr marL="914400" lvl="2" indent="0">
              <a:buNone/>
            </a:pPr>
            <a:r>
              <a:rPr lang="en-US" dirty="0"/>
              <a:t>ADDI	SP,SP,-4		SW	RA,0(SP)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8431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 separate 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a separate SSP register</a:t>
            </a:r>
          </a:p>
          <a:p>
            <a:pPr lvl="1"/>
            <a:r>
              <a:rPr lang="en-US" dirty="0"/>
              <a:t>This is what R11 and R12 are for</a:t>
            </a:r>
          </a:p>
          <a:p>
            <a:pPr lvl="1"/>
            <a:r>
              <a:rPr lang="en-US" dirty="0"/>
              <a:t>So R11 is now SSP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6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IntHand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Save general purpose registers using SSP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ADDI SSP,SSP,-4	; If only saving one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SW	 A0,0(SSP)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RSR A0,IDN ; Get cause of interrupt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Decide what to do depending on A0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Restore general-purpose registers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LW	  A0,0(SSP)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ADDI	  SSP,SSP,4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; Return and enable interrupts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9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interrupt?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needs to be done</a:t>
            </a:r>
          </a:p>
          <a:p>
            <a:pPr lvl="1"/>
            <a:r>
              <a:rPr lang="en-US" dirty="0"/>
              <a:t>Enable interrupts</a:t>
            </a:r>
          </a:p>
          <a:p>
            <a:pPr lvl="1"/>
            <a:r>
              <a:rPr lang="en-US" dirty="0"/>
              <a:t>Jump back to interrupted program</a:t>
            </a:r>
          </a:p>
          <a:p>
            <a:r>
              <a:rPr lang="en-US" dirty="0"/>
              <a:t>Let’s try this</a:t>
            </a:r>
          </a:p>
          <a:p>
            <a:pPr lvl="1"/>
            <a:r>
              <a:rPr lang="en-US" dirty="0"/>
              <a:t>Enable interrupts (write to PCS)</a:t>
            </a:r>
          </a:p>
          <a:p>
            <a:pPr lvl="1"/>
            <a:r>
              <a:rPr lang="en-US" dirty="0"/>
              <a:t>Use JAL to jump back</a:t>
            </a:r>
          </a:p>
          <a:p>
            <a:r>
              <a:rPr lang="en-US" dirty="0"/>
              <a:t>Problem 1: Need a register for JAL target</a:t>
            </a:r>
          </a:p>
          <a:p>
            <a:pPr lvl="1"/>
            <a:r>
              <a:rPr lang="en-US" dirty="0"/>
              <a:t>Not a problem - can use R12 for this</a:t>
            </a:r>
          </a:p>
          <a:p>
            <a:pPr lvl="2"/>
            <a:r>
              <a:rPr lang="en-US" dirty="0"/>
              <a:t>E.g. RSR R12,IRA, then JAL R12,0(R4)</a:t>
            </a:r>
          </a:p>
          <a:p>
            <a:r>
              <a:rPr lang="en-US" dirty="0"/>
              <a:t>Problem 2: New interrupt can come before JAL</a:t>
            </a:r>
          </a:p>
          <a:p>
            <a:pPr lvl="1"/>
            <a:r>
              <a:rPr lang="en-US" dirty="0"/>
              <a:t>When it returns, R12 will be have the address of our JAL</a:t>
            </a:r>
            <a:br>
              <a:rPr lang="en-US" dirty="0"/>
            </a:br>
            <a:r>
              <a:rPr lang="en-US" dirty="0"/>
              <a:t>and we end up in an infinite loop (JAL to itself)</a:t>
            </a:r>
          </a:p>
          <a:p>
            <a:pPr lvl="1"/>
            <a:r>
              <a:rPr lang="en-US" dirty="0"/>
              <a:t>Need to enable-interrupts-and-return (all at once)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6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#4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60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instruction - RETI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 from interrupt</a:t>
            </a:r>
          </a:p>
          <a:p>
            <a:pPr lvl="1"/>
            <a:r>
              <a:rPr lang="en-US" dirty="0"/>
              <a:t>Jumps to address in IRA</a:t>
            </a:r>
          </a:p>
          <a:p>
            <a:pPr lvl="1"/>
            <a:r>
              <a:rPr lang="en-US" dirty="0"/>
              <a:t>Enables interrupts (set IE to 1 in PCS)</a:t>
            </a:r>
          </a:p>
          <a:p>
            <a:r>
              <a:rPr lang="en-US" dirty="0"/>
              <a:t>Better: Restore IE to what it was</a:t>
            </a:r>
          </a:p>
          <a:p>
            <a:pPr lvl="1"/>
            <a:r>
              <a:rPr lang="en-US" dirty="0"/>
              <a:t>Will come handy later (for non-</a:t>
            </a:r>
            <a:r>
              <a:rPr lang="en-US" dirty="0" err="1"/>
              <a:t>maskable</a:t>
            </a:r>
            <a:r>
              <a:rPr lang="en-US" dirty="0"/>
              <a:t> interrupts)</a:t>
            </a:r>
          </a:p>
          <a:p>
            <a:r>
              <a:rPr lang="en-US" dirty="0"/>
              <a:t>Add OIE (old-IE) bit to PCS</a:t>
            </a:r>
          </a:p>
          <a:p>
            <a:pPr lvl="1"/>
            <a:r>
              <a:rPr lang="en-US" dirty="0"/>
              <a:t>When taking interrupt, IE copied to OIE, then set to 0</a:t>
            </a:r>
          </a:p>
          <a:p>
            <a:pPr lvl="1"/>
            <a:r>
              <a:rPr lang="en-US" dirty="0"/>
              <a:t>RETI now copies OIE to IE</a:t>
            </a:r>
          </a:p>
          <a:p>
            <a:pPr lvl="1"/>
            <a:r>
              <a:rPr lang="en-US" dirty="0"/>
              <a:t>What about nesting interrupts?</a:t>
            </a:r>
          </a:p>
          <a:p>
            <a:pPr lvl="2"/>
            <a:r>
              <a:rPr lang="en-US" dirty="0"/>
              <a:t>Must save OIE before enabling interrupts in interrupt handler!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7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register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up to 16 special </a:t>
            </a:r>
            <a:r>
              <a:rPr lang="en-US" dirty="0" err="1"/>
              <a:t>regs</a:t>
            </a:r>
            <a:r>
              <a:rPr lang="en-US" dirty="0"/>
              <a:t> in RSR/WSR</a:t>
            </a:r>
          </a:p>
          <a:p>
            <a:pPr lvl="1"/>
            <a:r>
              <a:rPr lang="en-US" dirty="0"/>
              <a:t>We need only four of those:</a:t>
            </a:r>
          </a:p>
          <a:p>
            <a:pPr lvl="1"/>
            <a:r>
              <a:rPr lang="en-US" dirty="0"/>
              <a:t>0: PCS (Processor Control/Status)</a:t>
            </a:r>
          </a:p>
          <a:p>
            <a:pPr lvl="1"/>
            <a:r>
              <a:rPr lang="en-US" dirty="0"/>
              <a:t>1: IHA (Interrupt Handler address)</a:t>
            </a:r>
          </a:p>
          <a:p>
            <a:pPr lvl="1"/>
            <a:r>
              <a:rPr lang="en-US" dirty="0"/>
              <a:t>2: IRA (Interrupt Return Address)</a:t>
            </a:r>
          </a:p>
          <a:p>
            <a:pPr lvl="1"/>
            <a:r>
              <a:rPr lang="en-US" dirty="0"/>
              <a:t>3: IDN (Interrupt Device Number)</a:t>
            </a:r>
          </a:p>
          <a:p>
            <a:pPr lvl="1"/>
            <a:r>
              <a:rPr lang="en-US" dirty="0"/>
              <a:t>4..15: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6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address to save into IRA?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Save </a:t>
            </a:r>
            <a:r>
              <a:rPr lang="en-US" dirty="0" err="1"/>
              <a:t>pcgood</a:t>
            </a:r>
            <a:r>
              <a:rPr lang="en-US" dirty="0"/>
              <a:t> from the stage that generates </a:t>
            </a:r>
            <a:r>
              <a:rPr lang="en-US" dirty="0" err="1"/>
              <a:t>pcgood</a:t>
            </a:r>
            <a:endParaRPr lang="en-US" dirty="0"/>
          </a:p>
          <a:p>
            <a:pPr lvl="1"/>
            <a:r>
              <a:rPr lang="en-US" dirty="0"/>
              <a:t>Flush all stages before that, set PC to IHA,</a:t>
            </a:r>
            <a:br>
              <a:rPr lang="en-US" dirty="0"/>
            </a:br>
            <a:r>
              <a:rPr lang="en-US" dirty="0"/>
              <a:t>start fetching from there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Start fetch from IHA, let already-fetched </a:t>
            </a:r>
            <a:r>
              <a:rPr lang="en-US" dirty="0" err="1"/>
              <a:t>insts</a:t>
            </a:r>
            <a:r>
              <a:rPr lang="en-US" dirty="0"/>
              <a:t> finish</a:t>
            </a:r>
          </a:p>
          <a:p>
            <a:pPr lvl="2"/>
            <a:r>
              <a:rPr lang="en-US" dirty="0"/>
              <a:t>Save </a:t>
            </a:r>
            <a:r>
              <a:rPr lang="en-US" dirty="0" err="1"/>
              <a:t>pcgood</a:t>
            </a:r>
            <a:r>
              <a:rPr lang="en-US" dirty="0"/>
              <a:t> when the last-fetched instruction produces it</a:t>
            </a:r>
          </a:p>
          <a:p>
            <a:pPr lvl="2"/>
            <a:r>
              <a:rPr lang="en-US" dirty="0"/>
              <a:t>This happens a few cycles after fetch from IHA started</a:t>
            </a:r>
          </a:p>
          <a:p>
            <a:pPr lvl="1"/>
            <a:r>
              <a:rPr lang="en-US" dirty="0"/>
              <a:t>Why would we want to do this?</a:t>
            </a:r>
          </a:p>
          <a:p>
            <a:pPr lvl="2"/>
            <a:r>
              <a:rPr lang="en-US" dirty="0"/>
              <a:t>No wasted cycles</a:t>
            </a:r>
          </a:p>
          <a:p>
            <a:pPr lvl="1"/>
            <a:r>
              <a:rPr lang="en-US" dirty="0"/>
              <a:t>Why would we not want to do this?</a:t>
            </a:r>
          </a:p>
          <a:p>
            <a:pPr lvl="2"/>
            <a:r>
              <a:rPr lang="en-US" dirty="0"/>
              <a:t>More complex, and interrupts are taken rarely (OK to waste a few cycles)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2528" y="142876"/>
              <a:ext cx="104775" cy="19050"/>
            </p14:xfrm>
          </p:contentPart>
        </mc:Choice>
        <mc:Fallback xmlns=""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084" y="132644"/>
                <a:ext cx="119177" cy="38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1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very careful with setting 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Say we produce </a:t>
            </a:r>
            <a:r>
              <a:rPr lang="en-US" dirty="0" err="1"/>
              <a:t>pcgood</a:t>
            </a:r>
            <a:r>
              <a:rPr lang="en-US" dirty="0"/>
              <a:t> in A stage</a:t>
            </a:r>
          </a:p>
          <a:p>
            <a:r>
              <a:rPr lang="en-US" dirty="0"/>
              <a:t>Say we get an </a:t>
            </a:r>
            <a:r>
              <a:rPr lang="en-US" dirty="0" err="1"/>
              <a:t>int</a:t>
            </a:r>
            <a:r>
              <a:rPr lang="en-US" dirty="0"/>
              <a:t> when a bubble-NOP in A</a:t>
            </a:r>
          </a:p>
          <a:p>
            <a:r>
              <a:rPr lang="en-US" dirty="0"/>
              <a:t>What will be saved into IRA?</a:t>
            </a:r>
          </a:p>
          <a:p>
            <a:pPr lvl="1"/>
            <a:r>
              <a:rPr lang="en-US" dirty="0"/>
              <a:t>A bogus address produced by our bubble-NOP</a:t>
            </a:r>
          </a:p>
          <a:p>
            <a:endParaRPr lang="en-US" dirty="0"/>
          </a:p>
          <a:p>
            <a:r>
              <a:rPr lang="en-US" dirty="0"/>
              <a:t>Solution 1: Delay taking the interrupt</a:t>
            </a:r>
          </a:p>
          <a:p>
            <a:pPr lvl="1"/>
            <a:r>
              <a:rPr lang="en-US" dirty="0"/>
              <a:t>Take </a:t>
            </a:r>
            <a:r>
              <a:rPr lang="en-US" dirty="0" err="1"/>
              <a:t>int</a:t>
            </a:r>
            <a:r>
              <a:rPr lang="en-US" dirty="0"/>
              <a:t> only if a “proper” </a:t>
            </a:r>
            <a:r>
              <a:rPr lang="en-US" dirty="0" err="1"/>
              <a:t>inst</a:t>
            </a:r>
            <a:r>
              <a:rPr lang="en-US" dirty="0"/>
              <a:t> in A</a:t>
            </a:r>
          </a:p>
          <a:p>
            <a:pPr lvl="1"/>
            <a:r>
              <a:rPr lang="en-US" dirty="0"/>
              <a:t>The delay is at most a few cycles</a:t>
            </a:r>
          </a:p>
          <a:p>
            <a:r>
              <a:rPr lang="en-US" dirty="0"/>
              <a:t>Solution 2: Remember the last valid </a:t>
            </a:r>
            <a:r>
              <a:rPr lang="en-US" dirty="0" err="1"/>
              <a:t>pcgood</a:t>
            </a:r>
            <a:endParaRPr lang="en-US" dirty="0"/>
          </a:p>
          <a:p>
            <a:pPr lvl="1"/>
            <a:r>
              <a:rPr lang="en-US" dirty="0"/>
              <a:t>If bubble-NOP, use </a:t>
            </a:r>
            <a:r>
              <a:rPr lang="en-US" dirty="0" err="1"/>
              <a:t>pcgood</a:t>
            </a:r>
            <a:r>
              <a:rPr lang="en-US" dirty="0"/>
              <a:t> of last non-NOP </a:t>
            </a:r>
            <a:r>
              <a:rPr lang="en-US" dirty="0" err="1"/>
              <a:t>inst</a:t>
            </a:r>
            <a:r>
              <a:rPr lang="en-US" dirty="0"/>
              <a:t>!</a:t>
            </a:r>
          </a:p>
          <a:p>
            <a:r>
              <a:rPr lang="en-US" dirty="0"/>
              <a:t>Either way, we need to know if we have a bubble or not</a:t>
            </a:r>
          </a:p>
          <a:p>
            <a:pPr lvl="1"/>
            <a:r>
              <a:rPr lang="en-US" dirty="0"/>
              <a:t>Have a bit for this purpose, set to 0 in decoding logic</a:t>
            </a:r>
          </a:p>
          <a:p>
            <a:pPr lvl="1"/>
            <a:r>
              <a:rPr lang="en-US" dirty="0"/>
              <a:t>When NOP created by flush and stall, set this bit to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BC9B6A"/>
                </a:solidFill>
              </a:rPr>
              <a:pPr/>
              <a:t>33</a:t>
            </a:fld>
            <a:endParaRPr lang="en-US" dirty="0">
              <a:solidFill>
                <a:srgbClr val="BC9B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8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devices may want to interrupt</a:t>
            </a:r>
          </a:p>
          <a:p>
            <a:pPr lvl="1"/>
            <a:r>
              <a:rPr lang="en-US" dirty="0"/>
              <a:t>We will interrupt the processor</a:t>
            </a:r>
          </a:p>
          <a:p>
            <a:pPr lvl="1"/>
            <a:r>
              <a:rPr lang="en-US" dirty="0"/>
              <a:t>But which ID to put in IDN?</a:t>
            </a:r>
          </a:p>
          <a:p>
            <a:r>
              <a:rPr lang="en-US" dirty="0"/>
              <a:t>OK, so we need some sort of priority</a:t>
            </a:r>
          </a:p>
          <a:p>
            <a:pPr lvl="1"/>
            <a:r>
              <a:rPr lang="en-US" dirty="0"/>
              <a:t>We’ll use priority in order of IDs (0 is highest)</a:t>
            </a:r>
          </a:p>
          <a:p>
            <a:r>
              <a:rPr lang="en-US" dirty="0"/>
              <a:t>How to implement priority?</a:t>
            </a:r>
          </a:p>
          <a:p>
            <a:pPr lvl="1"/>
            <a:r>
              <a:rPr lang="en-US" dirty="0"/>
              <a:t>Option 1: Daisy chain</a:t>
            </a:r>
          </a:p>
          <a:p>
            <a:pPr lvl="1"/>
            <a:r>
              <a:rPr lang="en-US" dirty="0"/>
              <a:t>Option 2: Interrupt controller with priority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9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device has</a:t>
            </a:r>
          </a:p>
          <a:p>
            <a:pPr lvl="1"/>
            <a:r>
              <a:rPr lang="en-US" dirty="0"/>
              <a:t>Input IRQ signal (from a lower-priority device)</a:t>
            </a:r>
          </a:p>
          <a:p>
            <a:pPr lvl="1"/>
            <a:r>
              <a:rPr lang="en-US" dirty="0"/>
              <a:t>Output IRQ signal</a:t>
            </a:r>
          </a:p>
          <a:p>
            <a:pPr lvl="1"/>
            <a:r>
              <a:rPr lang="en-US" dirty="0"/>
              <a:t>Connection to ID signal with tri-state logic</a:t>
            </a:r>
          </a:p>
          <a:p>
            <a:pPr lvl="2"/>
            <a:r>
              <a:rPr lang="en-US" dirty="0"/>
              <a:t>Drive its own ID there only if no higher-priority device has IRQ=1</a:t>
            </a:r>
          </a:p>
          <a:p>
            <a:pPr lvl="2"/>
            <a:r>
              <a:rPr lang="en-US" dirty="0"/>
              <a:t>But how do we know this?</a:t>
            </a:r>
          </a:p>
          <a:p>
            <a:pPr lvl="1"/>
            <a:r>
              <a:rPr lang="en-US" dirty="0"/>
              <a:t>OK, se we need some signal (e.g. INTA)</a:t>
            </a:r>
            <a:br>
              <a:rPr lang="en-US" dirty="0"/>
            </a:br>
            <a:r>
              <a:rPr lang="en-US" dirty="0"/>
              <a:t>that goes back to lower-priority devices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getting a bit too complicated for our purposes!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57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IRQ signal from each device</a:t>
            </a:r>
          </a:p>
          <a:p>
            <a:r>
              <a:rPr lang="en-US" dirty="0"/>
              <a:t>Outputs overall IRQ signal to the processor</a:t>
            </a:r>
          </a:p>
          <a:p>
            <a:pPr lvl="1"/>
            <a:r>
              <a:rPr lang="en-US" dirty="0"/>
              <a:t>This is simply an OR of the incoming IRQ signals</a:t>
            </a:r>
          </a:p>
          <a:p>
            <a:r>
              <a:rPr lang="en-US" dirty="0"/>
              <a:t>Outputs the number of the “winner” device as ID</a:t>
            </a:r>
          </a:p>
          <a:p>
            <a:pPr lvl="1"/>
            <a:r>
              <a:rPr lang="en-US" dirty="0"/>
              <a:t>Circuit that does this is called a “priority encoder”</a:t>
            </a:r>
          </a:p>
          <a:p>
            <a:pPr lvl="1"/>
            <a:r>
              <a:rPr lang="en-US" dirty="0"/>
              <a:t>Processor puts this number into IDN when </a:t>
            </a:r>
            <a:r>
              <a:rPr lang="en-US" dirty="0" err="1"/>
              <a:t>int</a:t>
            </a:r>
            <a:r>
              <a:rPr lang="en-US" dirty="0"/>
              <a:t> taken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7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INTA from CS 2200?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is the INTA signal?</a:t>
            </a:r>
          </a:p>
          <a:p>
            <a:pPr lvl="1"/>
            <a:r>
              <a:rPr lang="en-US" dirty="0"/>
              <a:t>We replaced it with software!</a:t>
            </a:r>
          </a:p>
          <a:p>
            <a:pPr lvl="2"/>
            <a:r>
              <a:rPr lang="en-US" dirty="0"/>
              <a:t>Device keeps IRQ at 1 until handler does something!</a:t>
            </a:r>
          </a:p>
          <a:p>
            <a:pPr lvl="1"/>
            <a:r>
              <a:rPr lang="en-US" dirty="0"/>
              <a:t>But now we must first remove the cause of the interrupt before we enable interrupts again!</a:t>
            </a:r>
          </a:p>
          <a:p>
            <a:pPr lvl="2"/>
            <a:r>
              <a:rPr lang="en-US" dirty="0"/>
              <a:t>For the interrupt-causing device, set Ready bit to 0 (or set IE bit to 0)</a:t>
            </a:r>
          </a:p>
          <a:p>
            <a:pPr lvl="1"/>
            <a:r>
              <a:rPr lang="en-US" dirty="0"/>
              <a:t>Otherwise, handler gets interrupted by the same interrupt cause as soon as it enables interrupts!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50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bit means what:</a:t>
            </a:r>
          </a:p>
          <a:p>
            <a:pPr lvl="1"/>
            <a:r>
              <a:rPr lang="en-US" dirty="0"/>
              <a:t>Bit 0 is IE</a:t>
            </a:r>
          </a:p>
          <a:p>
            <a:pPr lvl="1"/>
            <a:r>
              <a:rPr lang="en-US" dirty="0"/>
              <a:t>Bit 1 is OIE</a:t>
            </a:r>
          </a:p>
          <a:p>
            <a:r>
              <a:rPr lang="en-US" dirty="0"/>
              <a:t>What to do on interrupt/exception</a:t>
            </a:r>
          </a:p>
          <a:p>
            <a:pPr lvl="1"/>
            <a:r>
              <a:rPr lang="en-US" dirty="0"/>
              <a:t>{OIE,IE}&lt;={IE,1’b0}</a:t>
            </a:r>
          </a:p>
          <a:p>
            <a:r>
              <a:rPr lang="en-US" dirty="0"/>
              <a:t>What to do on RETI</a:t>
            </a:r>
          </a:p>
          <a:p>
            <a:pPr lvl="1"/>
            <a:r>
              <a:rPr lang="en-US" dirty="0"/>
              <a:t>IE&lt;=OIE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7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RSR, WSR, RETI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1: Give each a new primary </a:t>
            </a:r>
            <a:r>
              <a:rPr lang="en-US" dirty="0" err="1"/>
              <a:t>opcode</a:t>
            </a:r>
            <a:endParaRPr lang="en-US" dirty="0"/>
          </a:p>
          <a:p>
            <a:pPr lvl="1"/>
            <a:r>
              <a:rPr lang="en-US" dirty="0"/>
              <a:t>But… they don’t need </a:t>
            </a:r>
            <a:r>
              <a:rPr lang="en-US" dirty="0" err="1"/>
              <a:t>immed</a:t>
            </a:r>
            <a:r>
              <a:rPr lang="en-US" dirty="0"/>
              <a:t> bits!</a:t>
            </a:r>
          </a:p>
          <a:p>
            <a:r>
              <a:rPr lang="en-US" dirty="0"/>
              <a:t>Option 2: Hijack one of existing instructions</a:t>
            </a:r>
          </a:p>
          <a:p>
            <a:pPr lvl="1"/>
            <a:r>
              <a:rPr lang="en-US" dirty="0"/>
              <a:t>E.g. BEQ Rt,Rs,0 ordinarily makes no sense</a:t>
            </a:r>
          </a:p>
          <a:p>
            <a:pPr lvl="2"/>
            <a:r>
              <a:rPr lang="en-US" dirty="0"/>
              <a:t>So we can declare that this is our RSR </a:t>
            </a:r>
            <a:r>
              <a:rPr lang="en-US" dirty="0" err="1"/>
              <a:t>Rt,Ss</a:t>
            </a:r>
            <a:endParaRPr lang="en-US" dirty="0"/>
          </a:p>
          <a:p>
            <a:pPr lvl="1"/>
            <a:r>
              <a:rPr lang="en-US" dirty="0"/>
              <a:t>Bad idea – breaks backward compatibility</a:t>
            </a:r>
          </a:p>
          <a:p>
            <a:pPr lvl="2"/>
            <a:r>
              <a:rPr lang="en-US" dirty="0"/>
              <a:t>What is someone used BEQ R0,R0,0 in their code</a:t>
            </a:r>
            <a:br>
              <a:rPr lang="en-US" dirty="0"/>
            </a:br>
            <a:r>
              <a:rPr lang="en-US" dirty="0"/>
              <a:t>(makes no sense, but people can do things that don’t make sense)</a:t>
            </a:r>
          </a:p>
          <a:p>
            <a:r>
              <a:rPr lang="en-US" dirty="0"/>
              <a:t>Option 3: Use a secondary </a:t>
            </a:r>
            <a:r>
              <a:rPr lang="en-US" dirty="0" err="1"/>
              <a:t>opcode</a:t>
            </a:r>
            <a:r>
              <a:rPr lang="en-US" dirty="0"/>
              <a:t> in e.g. ALUR</a:t>
            </a:r>
          </a:p>
          <a:p>
            <a:pPr lvl="1"/>
            <a:r>
              <a:rPr lang="en-US" dirty="0"/>
              <a:t>But… these are not ALU instructions…</a:t>
            </a:r>
          </a:p>
          <a:p>
            <a:r>
              <a:rPr lang="en-US" dirty="0"/>
              <a:t>Option 4: Create a new SYS primary </a:t>
            </a:r>
            <a:r>
              <a:rPr lang="en-US" dirty="0" err="1"/>
              <a:t>opcode</a:t>
            </a:r>
            <a:endParaRPr lang="en-US" dirty="0"/>
          </a:p>
          <a:p>
            <a:pPr lvl="1"/>
            <a:r>
              <a:rPr lang="en-US" dirty="0"/>
              <a:t>Then use secondary </a:t>
            </a:r>
            <a:r>
              <a:rPr lang="en-US" dirty="0" err="1"/>
              <a:t>opcodes</a:t>
            </a:r>
            <a:r>
              <a:rPr lang="en-US" dirty="0"/>
              <a:t> within that</a:t>
            </a:r>
          </a:p>
          <a:p>
            <a:pPr lvl="1"/>
            <a:r>
              <a:rPr lang="en-US" dirty="0"/>
              <a:t>This is what we will do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Now SW, KEY can be read</a:t>
            </a:r>
          </a:p>
          <a:p>
            <a:pPr lvl="1"/>
            <a:r>
              <a:rPr lang="en-US" sz="1800" dirty="0"/>
              <a:t>Problem: several instructions needed to detect change</a:t>
            </a:r>
          </a:p>
          <a:p>
            <a:r>
              <a:rPr lang="en-US" sz="1800" dirty="0"/>
              <a:t>A better input device e.g. SW</a:t>
            </a:r>
          </a:p>
          <a:p>
            <a:pPr lvl="1"/>
            <a:r>
              <a:rPr lang="en-US" sz="1800" dirty="0"/>
              <a:t>Have the usual 10 data bits (what we have now)</a:t>
            </a:r>
          </a:p>
          <a:p>
            <a:pPr lvl="1"/>
            <a:r>
              <a:rPr lang="en-US" sz="1800" dirty="0"/>
              <a:t>Add </a:t>
            </a:r>
            <a:r>
              <a:rPr lang="en-US" sz="1800" b="1" dirty="0"/>
              <a:t>status bits</a:t>
            </a:r>
            <a:endParaRPr lang="en-US" sz="1800" dirty="0"/>
          </a:p>
          <a:p>
            <a:pPr lvl="2"/>
            <a:r>
              <a:rPr lang="en-US" sz="1800" dirty="0"/>
              <a:t>A “ready” bit to tell us if there has been a change in data</a:t>
            </a:r>
          </a:p>
          <a:p>
            <a:pPr lvl="3"/>
            <a:r>
              <a:rPr lang="en-US" sz="1800" dirty="0"/>
              <a:t>Set to 1 automatically when any SW changes value</a:t>
            </a:r>
          </a:p>
          <a:p>
            <a:pPr lvl="3"/>
            <a:r>
              <a:rPr lang="en-US" sz="1800" dirty="0"/>
              <a:t>Cleared to 0 when data is read</a:t>
            </a:r>
          </a:p>
          <a:p>
            <a:pPr lvl="2"/>
            <a:r>
              <a:rPr lang="en-US" sz="1800" dirty="0"/>
              <a:t>An “overrun” bit to tell us if we missed something</a:t>
            </a:r>
          </a:p>
          <a:p>
            <a:pPr lvl="3"/>
            <a:r>
              <a:rPr lang="en-US" sz="1800" dirty="0"/>
              <a:t>Set to 1 if SW changes value and Ready is already 1</a:t>
            </a:r>
          </a:p>
          <a:p>
            <a:pPr lvl="3"/>
            <a:r>
              <a:rPr lang="en-US" sz="1800" dirty="0"/>
              <a:t>Cleared to 0</a:t>
            </a:r>
          </a:p>
          <a:p>
            <a:pPr lvl="1"/>
            <a:r>
              <a:rPr lang="en-US" sz="1800" dirty="0"/>
              <a:t>Add </a:t>
            </a:r>
            <a:r>
              <a:rPr lang="en-US" sz="1800" b="1" dirty="0"/>
              <a:t>control bits</a:t>
            </a:r>
            <a:r>
              <a:rPr lang="en-US" sz="1800" dirty="0"/>
              <a:t>, such as Interrupt Enable (IE)</a:t>
            </a:r>
          </a:p>
          <a:p>
            <a:pPr lvl="2"/>
            <a:r>
              <a:rPr lang="en-US" sz="1800" dirty="0"/>
              <a:t>If 1, Ready=1 causes interrupt request to processor</a:t>
            </a:r>
          </a:p>
          <a:p>
            <a:pPr lvl="2"/>
            <a:r>
              <a:rPr lang="en-US" sz="1800" dirty="0"/>
              <a:t>We’ll have to figure out interrupts later, for now this bit has to be 0 </a:t>
            </a:r>
            <a:r>
              <a:rPr lang="en-US" sz="1800" dirty="0">
                <a:sym typeface="Wingdings" pitchFamily="2" charset="2"/>
              </a:rPr>
              <a:t>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8723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new system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opcode for SYS is 6’h3F</a:t>
            </a:r>
          </a:p>
          <a:p>
            <a:r>
              <a:rPr lang="en-US" dirty="0"/>
              <a:t>RETI (opcode2 is 1)</a:t>
            </a:r>
          </a:p>
          <a:p>
            <a:pPr>
              <a:buNone/>
            </a:pPr>
            <a:r>
              <a:rPr lang="en-US" dirty="0"/>
              <a:t>	{6’h3F, 8’h1, 18’b0}</a:t>
            </a:r>
          </a:p>
          <a:p>
            <a:r>
              <a:rPr lang="en-US" dirty="0"/>
              <a:t>RSR Rx, </a:t>
            </a:r>
            <a:r>
              <a:rPr lang="en-US" dirty="0" err="1"/>
              <a:t>Sx</a:t>
            </a:r>
            <a:r>
              <a:rPr lang="en-US" dirty="0"/>
              <a:t> (opcode2 is 2)</a:t>
            </a:r>
          </a:p>
          <a:p>
            <a:pPr>
              <a:buNone/>
            </a:pPr>
            <a:r>
              <a:rPr lang="en-US" dirty="0"/>
              <a:t>	{6’h3F, 8’h2, </a:t>
            </a:r>
            <a:r>
              <a:rPr lang="en-US" dirty="0" err="1"/>
              <a:t>rd</a:t>
            </a:r>
            <a:r>
              <a:rPr lang="en-US" dirty="0"/>
              <a:t>, </a:t>
            </a:r>
            <a:r>
              <a:rPr lang="en-US" dirty="0" err="1"/>
              <a:t>ss</a:t>
            </a:r>
            <a:r>
              <a:rPr lang="en-US" dirty="0"/>
              <a:t>, 10’b0,}</a:t>
            </a:r>
          </a:p>
          <a:p>
            <a:r>
              <a:rPr lang="en-US" dirty="0"/>
              <a:t>WSR </a:t>
            </a:r>
            <a:r>
              <a:rPr lang="en-US" dirty="0" err="1"/>
              <a:t>Sx</a:t>
            </a:r>
            <a:r>
              <a:rPr lang="en-US" dirty="0"/>
              <a:t>, Rx (opcode2 is 3)</a:t>
            </a:r>
          </a:p>
          <a:p>
            <a:pPr>
              <a:buNone/>
            </a:pPr>
            <a:r>
              <a:rPr lang="en-US" dirty="0"/>
              <a:t>	{6’h3F, 8’h3, </a:t>
            </a:r>
            <a:r>
              <a:rPr lang="en-US" dirty="0" err="1"/>
              <a:t>sd</a:t>
            </a:r>
            <a:r>
              <a:rPr lang="en-US" dirty="0"/>
              <a:t>, </a:t>
            </a:r>
            <a:r>
              <a:rPr lang="en-US" dirty="0" err="1"/>
              <a:t>rs</a:t>
            </a:r>
            <a:r>
              <a:rPr lang="en-US" dirty="0"/>
              <a:t>, 10’b0}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6072554"/>
            <a:ext cx="101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your job to modify your assembler to handle these instructions and </a:t>
            </a:r>
            <a:r>
              <a:rPr lang="en-US"/>
              <a:t>also decode them in your hardware.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1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read/write system registers?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Approach 1: Same as non-system registers</a:t>
            </a:r>
          </a:p>
          <a:p>
            <a:pPr lvl="1"/>
            <a:r>
              <a:rPr lang="en-US" dirty="0"/>
              <a:t>Must take care of forwarding these values, too</a:t>
            </a:r>
          </a:p>
          <a:p>
            <a:pPr lvl="1"/>
            <a:r>
              <a:rPr lang="en-US" dirty="0"/>
              <a:t>E.g. WRS followed by RSR in a five-stage pipeline</a:t>
            </a:r>
          </a:p>
          <a:p>
            <a:r>
              <a:rPr lang="en-US" dirty="0"/>
              <a:t>Approach 2: Like memory (R/W </a:t>
            </a:r>
            <a:r>
              <a:rPr lang="en-US" dirty="0" err="1"/>
              <a:t>Sx</a:t>
            </a:r>
            <a:r>
              <a:rPr lang="en-US" dirty="0"/>
              <a:t> in one stage)</a:t>
            </a:r>
          </a:p>
          <a:p>
            <a:pPr lvl="1"/>
            <a:r>
              <a:rPr lang="en-US" dirty="0"/>
              <a:t>No forwarding of </a:t>
            </a:r>
            <a:r>
              <a:rPr lang="en-US" dirty="0" err="1"/>
              <a:t>Sx</a:t>
            </a:r>
            <a:r>
              <a:rPr lang="en-US" dirty="0"/>
              <a:t> values!</a:t>
            </a:r>
          </a:p>
          <a:p>
            <a:pPr lvl="1"/>
            <a:r>
              <a:rPr lang="en-US" dirty="0"/>
              <a:t>Which stage should it be?</a:t>
            </a:r>
          </a:p>
          <a:p>
            <a:pPr lvl="2"/>
            <a:r>
              <a:rPr lang="en-US" dirty="0"/>
              <a:t>After we read Rx (so WSR can do Rx -&gt; </a:t>
            </a:r>
            <a:r>
              <a:rPr lang="en-US" dirty="0" err="1"/>
              <a:t>Sx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Before we write Rx (so RSR can do </a:t>
            </a:r>
            <a:r>
              <a:rPr lang="en-US" dirty="0" err="1"/>
              <a:t>Sx</a:t>
            </a:r>
            <a:r>
              <a:rPr lang="en-US" dirty="0"/>
              <a:t> -&gt; Rx)</a:t>
            </a:r>
          </a:p>
          <a:p>
            <a:pPr lvl="2"/>
            <a:r>
              <a:rPr lang="en-US" dirty="0"/>
              <a:t>But not in any stage that gets flushed (can’t undo writes to </a:t>
            </a:r>
            <a:r>
              <a:rPr lang="en-US" dirty="0" err="1"/>
              <a:t>Sx</a:t>
            </a:r>
            <a:r>
              <a:rPr lang="en-US" dirty="0"/>
              <a:t>)!</a:t>
            </a:r>
          </a:p>
          <a:p>
            <a:pPr lvl="2"/>
            <a:r>
              <a:rPr lang="en-US" dirty="0"/>
              <a:t>So a good stage for this is where we read/write memory</a:t>
            </a:r>
            <a:br>
              <a:rPr lang="en-US" dirty="0"/>
            </a:br>
            <a:r>
              <a:rPr lang="en-US" dirty="0"/>
              <a:t>(which has the exact same after-read-before-write-can’t-flush issues)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to the Interrupt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1: Extend PC selection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2: Treat like a branch </a:t>
            </a:r>
            <a:r>
              <a:rPr lang="en-US" dirty="0" err="1"/>
              <a:t>misprediction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intreq</a:t>
            </a:r>
            <a:r>
              <a:rPr lang="en-US" dirty="0"/>
              <a:t> is active, IHA goes into </a:t>
            </a:r>
            <a:r>
              <a:rPr lang="en-US" dirty="0" err="1"/>
              <a:t>pcgood</a:t>
            </a:r>
            <a:endParaRPr lang="en-US" dirty="0"/>
          </a:p>
          <a:p>
            <a:r>
              <a:rPr lang="en-US" dirty="0"/>
              <a:t>Which one to use?</a:t>
            </a:r>
          </a:p>
          <a:p>
            <a:pPr lvl="1"/>
            <a:r>
              <a:rPr lang="en-US" dirty="0"/>
              <a:t>Option 1 keeps the </a:t>
            </a:r>
            <a:r>
              <a:rPr lang="en-US" dirty="0" err="1"/>
              <a:t>pcgood</a:t>
            </a:r>
            <a:r>
              <a:rPr lang="en-US" dirty="0"/>
              <a:t> computation simpler!</a:t>
            </a:r>
          </a:p>
          <a:p>
            <a:pPr lvl="1"/>
            <a:r>
              <a:rPr lang="en-US" dirty="0"/>
              <a:t>But Option 2 less likely to affect clock cycle time...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1" y="1848445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if(lock) begin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if(init)    	  PC&lt;=16'h200;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intreq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 PC&lt;=IHA;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mispred_B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PC&lt;=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PCcorr_B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else if(!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stall_F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PC&lt;=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PCpred_F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58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priority encoder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this in IDN when taking interrupt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951690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wire [3:0] intnum=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intr_timer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? 4'h1: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intr_keys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? 4'h2: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intr_sws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 ? 4'h3: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        4'hF;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79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take the interrupt?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careful with stages</a:t>
            </a:r>
          </a:p>
          <a:p>
            <a:pPr lvl="1"/>
            <a:r>
              <a:rPr lang="en-US" dirty="0"/>
              <a:t>Which stage writes PCS, IRA, etc.?</a:t>
            </a:r>
          </a:p>
          <a:p>
            <a:pPr lvl="2"/>
            <a:r>
              <a:rPr lang="en-US" dirty="0"/>
              <a:t>Should be the same stage for WSR and </a:t>
            </a:r>
            <a:r>
              <a:rPr lang="en-US" dirty="0" err="1"/>
              <a:t>int</a:t>
            </a:r>
            <a:r>
              <a:rPr lang="en-US" dirty="0"/>
              <a:t>-taking writes</a:t>
            </a:r>
          </a:p>
          <a:p>
            <a:pPr lvl="2"/>
            <a:r>
              <a:rPr lang="en-US" dirty="0"/>
              <a:t>Must be after we read normal </a:t>
            </a:r>
            <a:r>
              <a:rPr lang="en-US" dirty="0" err="1"/>
              <a:t>regs</a:t>
            </a:r>
            <a:r>
              <a:rPr lang="en-US" dirty="0"/>
              <a:t> (so WSR can work)</a:t>
            </a:r>
          </a:p>
          <a:p>
            <a:pPr lvl="2"/>
            <a:r>
              <a:rPr lang="en-US" dirty="0"/>
              <a:t>Must be after the </a:t>
            </a:r>
            <a:r>
              <a:rPr lang="en-US" dirty="0" err="1"/>
              <a:t>inst</a:t>
            </a:r>
            <a:r>
              <a:rPr lang="en-US" dirty="0"/>
              <a:t> is “safe” from flushes,</a:t>
            </a:r>
            <a:br>
              <a:rPr lang="en-US" dirty="0"/>
            </a:br>
            <a:r>
              <a:rPr lang="en-US" dirty="0"/>
              <a:t>otherwise we can get IRA from an </a:t>
            </a:r>
            <a:r>
              <a:rPr lang="en-US" dirty="0" err="1"/>
              <a:t>inst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was not supposed to execute at all!</a:t>
            </a:r>
          </a:p>
          <a:p>
            <a:pPr lvl="1"/>
            <a:r>
              <a:rPr lang="en-US" dirty="0"/>
              <a:t>Which stage reads PCS, IRA, etc. in RSR?</a:t>
            </a:r>
          </a:p>
          <a:p>
            <a:pPr lvl="2"/>
            <a:r>
              <a:rPr lang="en-US" dirty="0"/>
              <a:t>Must be before last stage (so RSR can work)</a:t>
            </a:r>
          </a:p>
          <a:p>
            <a:pPr lvl="2"/>
            <a:r>
              <a:rPr lang="en-US" dirty="0"/>
              <a:t>Much easier if it’s the same stage where they are written</a:t>
            </a:r>
            <a:br>
              <a:rPr lang="en-US" dirty="0"/>
            </a:br>
            <a:r>
              <a:rPr lang="en-US" dirty="0"/>
              <a:t>(so we don’t have dependences/hazards between RSR and WSR)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1" y="1187283"/>
            <a:ext cx="669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wire intreq=</a:t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	(!reset)&amp;&amp;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(PCS[0]&amp;&amp;(intr_timer||intr_keys||intr_sws)))</a:t>
            </a:r>
          </a:p>
        </p:txBody>
      </p:sp>
    </p:spTree>
    <p:extLst>
      <p:ext uri="{BB962C8B-B14F-4D97-AF65-F5344CB8AC3E}">
        <p14:creationId xmlns:p14="http://schemas.microsoft.com/office/powerpoint/2010/main" val="1436837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Registers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register file</a:t>
            </a:r>
          </a:p>
          <a:p>
            <a:pPr lvl="1"/>
            <a:r>
              <a:rPr lang="en-US" dirty="0"/>
              <a:t>Good: Read/Write (RSR, WSR) similar to R* registers</a:t>
            </a:r>
          </a:p>
          <a:p>
            <a:pPr lvl="1"/>
            <a:r>
              <a:rPr lang="en-US" dirty="0"/>
              <a:t>Bad: On </a:t>
            </a:r>
            <a:r>
              <a:rPr lang="en-US" dirty="0" err="1"/>
              <a:t>int</a:t>
            </a:r>
            <a:r>
              <a:rPr lang="en-US" dirty="0"/>
              <a:t>, need to read/write several of these at once</a:t>
            </a:r>
          </a:p>
          <a:p>
            <a:pPr lvl="2"/>
            <a:r>
              <a:rPr lang="en-US" dirty="0"/>
              <a:t>Will result in many-ported register file (slow and expensive)</a:t>
            </a:r>
          </a:p>
          <a:p>
            <a:r>
              <a:rPr lang="en-US" dirty="0"/>
              <a:t>As a bunch of named registers</a:t>
            </a:r>
          </a:p>
          <a:p>
            <a:pPr lvl="1"/>
            <a:r>
              <a:rPr lang="en-US" dirty="0"/>
              <a:t>Good: Can use PCS, IDN, etc. as needed for Rd/</a:t>
            </a:r>
            <a:r>
              <a:rPr lang="en-US" dirty="0" err="1"/>
              <a:t>Wr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Bad: RSR, WSR require a case statement</a:t>
            </a:r>
          </a:p>
          <a:p>
            <a:pPr lvl="2"/>
            <a:r>
              <a:rPr lang="en-US" dirty="0"/>
              <a:t>Not too bad, “case(</a:t>
            </a:r>
            <a:r>
              <a:rPr lang="en-US" dirty="0" err="1"/>
              <a:t>sregno</a:t>
            </a:r>
            <a:r>
              <a:rPr lang="en-US" dirty="0"/>
              <a:t>)” and update each if its number is selected</a:t>
            </a:r>
          </a:p>
          <a:p>
            <a:r>
              <a:rPr lang="en-US" dirty="0"/>
              <a:t>Either way, must carefully resolve conflicting r/w</a:t>
            </a:r>
          </a:p>
          <a:p>
            <a:pPr lvl="1"/>
            <a:r>
              <a:rPr lang="en-US" dirty="0"/>
              <a:t>E.g. check PCS[0] for IE while WSR writing 0 to IE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intreq</a:t>
            </a:r>
            <a:r>
              <a:rPr lang="en-US" dirty="0"/>
              <a:t> is 1, do we take interrupt here or not?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62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numbers and 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RSR, use rregno1 as </a:t>
            </a:r>
            <a:r>
              <a:rPr lang="en-US" dirty="0" err="1"/>
              <a:t>src</a:t>
            </a:r>
            <a:r>
              <a:rPr lang="en-US" dirty="0"/>
              <a:t> register number?</a:t>
            </a:r>
          </a:p>
          <a:p>
            <a:pPr lvl="1"/>
            <a:r>
              <a:rPr lang="en-US" dirty="0"/>
              <a:t>OK, but make sure it does not mess up forwarding!</a:t>
            </a:r>
          </a:p>
          <a:p>
            <a:pPr lvl="1"/>
            <a:r>
              <a:rPr lang="en-US" dirty="0"/>
              <a:t>If forwarding based only on </a:t>
            </a:r>
            <a:r>
              <a:rPr lang="en-US" dirty="0" err="1"/>
              <a:t>rregno</a:t>
            </a:r>
            <a:r>
              <a:rPr lang="en-US" dirty="0"/>
              <a:t>, will forward</a:t>
            </a:r>
            <a:br>
              <a:rPr lang="en-US" dirty="0"/>
            </a:br>
            <a:r>
              <a:rPr lang="en-US" dirty="0"/>
              <a:t>from ADDI R1,R2,R2 to RSR R3,IHA</a:t>
            </a:r>
          </a:p>
          <a:p>
            <a:pPr lvl="2"/>
            <a:r>
              <a:rPr lang="en-US" dirty="0"/>
              <a:t>This forwarding is wrong and it should </a:t>
            </a:r>
            <a:r>
              <a:rPr lang="en-US"/>
              <a:t>not happen</a:t>
            </a:r>
          </a:p>
          <a:p>
            <a:pPr lvl="2"/>
            <a:r>
              <a:rPr lang="en-US" dirty="0"/>
              <a:t>Note that IHA is the system register 1</a:t>
            </a:r>
          </a:p>
          <a:p>
            <a:pPr lvl="1"/>
            <a:r>
              <a:rPr lang="en-US" dirty="0"/>
              <a:t>Will need rdrreg1 (read regular register) , rdsreg1 signals (read system register)</a:t>
            </a:r>
          </a:p>
          <a:p>
            <a:pPr lvl="2"/>
            <a:r>
              <a:rPr lang="en-US" dirty="0"/>
              <a:t>To tell us which register the rregno1 refers 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98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I/O devices in this new way</a:t>
            </a:r>
          </a:p>
          <a:p>
            <a:pPr lvl="1"/>
            <a:r>
              <a:rPr lang="en-US" dirty="0"/>
              <a:t>Control/Status </a:t>
            </a:r>
            <a:r>
              <a:rPr lang="en-US" dirty="0" err="1"/>
              <a:t>regs</a:t>
            </a:r>
            <a:r>
              <a:rPr lang="en-US" dirty="0"/>
              <a:t>, timer device, etc.</a:t>
            </a:r>
          </a:p>
          <a:p>
            <a:pPr lvl="1"/>
            <a:r>
              <a:rPr lang="en-US" dirty="0"/>
              <a:t>Interrupt support is optional in Project 4</a:t>
            </a:r>
          </a:p>
          <a:p>
            <a:pPr lvl="2"/>
            <a:r>
              <a:rPr lang="en-US" dirty="0"/>
              <a:t>For now your devices can have the IE always set to 0 (no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And you don’t have to have RSR, WSR, and RETI instructions</a:t>
            </a:r>
          </a:p>
          <a:p>
            <a:r>
              <a:rPr lang="en-US" dirty="0"/>
              <a:t>Write an application, xmax.a32 and </a:t>
            </a:r>
            <a:r>
              <a:rPr lang="en-US" dirty="0" err="1"/>
              <a:t>xmax.mif</a:t>
            </a:r>
            <a:endParaRPr lang="en-US" dirty="0"/>
          </a:p>
          <a:p>
            <a:pPr lvl="1"/>
            <a:r>
              <a:rPr lang="en-US" dirty="0"/>
              <a:t>Implements the LED blinking</a:t>
            </a:r>
            <a:br>
              <a:rPr lang="en-US" dirty="0"/>
            </a:br>
            <a:r>
              <a:rPr lang="en-US" dirty="0"/>
              <a:t>from Project 1 using our processor</a:t>
            </a:r>
          </a:p>
          <a:p>
            <a:pPr lvl="2"/>
            <a:r>
              <a:rPr lang="en-US" dirty="0"/>
              <a:t>It must all be implemented as assembler code for our processor,</a:t>
            </a:r>
            <a:br>
              <a:rPr lang="en-US" dirty="0"/>
            </a:br>
            <a:r>
              <a:rPr lang="en-US" dirty="0"/>
              <a:t>i.e. do not implement the processor as Verilog code from Project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BC9B6A"/>
                </a:solidFill>
              </a:rPr>
              <a:pPr/>
              <a:t>47</a:t>
            </a:fld>
            <a:endParaRPr lang="en-US" dirty="0">
              <a:solidFill>
                <a:srgbClr val="BC9B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Memory-Mapped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few devices</a:t>
            </a:r>
          </a:p>
          <a:p>
            <a:pPr lvl="1"/>
            <a:r>
              <a:rPr lang="en-US" dirty="0"/>
              <a:t>Each with several memory-mapped registers</a:t>
            </a:r>
            <a:br>
              <a:rPr lang="en-US" dirty="0"/>
            </a:br>
            <a:r>
              <a:rPr lang="en-US" dirty="0"/>
              <a:t>(data, control, status, etc.)</a:t>
            </a:r>
          </a:p>
          <a:p>
            <a:r>
              <a:rPr lang="en-US" dirty="0"/>
              <a:t>All connected together using lots of if-statements</a:t>
            </a:r>
          </a:p>
          <a:p>
            <a:pPr lvl="1"/>
            <a:r>
              <a:rPr lang="en-US" dirty="0"/>
              <a:t>Hard to make changes w/o creating bugs</a:t>
            </a:r>
          </a:p>
          <a:p>
            <a:pPr lvl="1"/>
            <a:r>
              <a:rPr lang="en-US" dirty="0"/>
              <a:t>Hard to debug if there is a problem</a:t>
            </a:r>
          </a:p>
          <a:p>
            <a:r>
              <a:rPr lang="en-US" dirty="0"/>
              <a:t>Real systems can have 100s of devices</a:t>
            </a:r>
          </a:p>
          <a:p>
            <a:pPr lvl="1"/>
            <a:r>
              <a:rPr lang="en-US" dirty="0"/>
              <a:t>Each with control, status, etc. registers</a:t>
            </a:r>
          </a:p>
          <a:p>
            <a:pPr lvl="1"/>
            <a:r>
              <a:rPr lang="en-US" dirty="0"/>
              <a:t>The “if(</a:t>
            </a:r>
            <a:r>
              <a:rPr lang="en-US" dirty="0" err="1"/>
              <a:t>dmemaddr</a:t>
            </a:r>
            <a:r>
              <a:rPr lang="en-US" dirty="0"/>
              <a:t>==0xFFF0)…” approach is messy</a:t>
            </a:r>
          </a:p>
          <a:p>
            <a:r>
              <a:rPr lang="en-US" dirty="0"/>
              <a:t>We need a better way of connecting devices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read or we write at any given time</a:t>
            </a:r>
          </a:p>
          <a:p>
            <a:pPr lvl="1"/>
            <a:r>
              <a:rPr lang="en-US" dirty="0"/>
              <a:t>Address, to know what is the location</a:t>
            </a:r>
          </a:p>
          <a:p>
            <a:pPr lvl="1"/>
            <a:r>
              <a:rPr lang="en-US" dirty="0"/>
              <a:t>Data (either to or from memory/device)</a:t>
            </a:r>
          </a:p>
          <a:p>
            <a:pPr lvl="1"/>
            <a:r>
              <a:rPr lang="en-US" dirty="0"/>
              <a:t>WE (says if we are reading or writing)</a:t>
            </a:r>
          </a:p>
          <a:p>
            <a:r>
              <a:rPr lang="en-US" dirty="0"/>
              <a:t>There are multiple entities attached</a:t>
            </a:r>
          </a:p>
          <a:p>
            <a:pPr lvl="1"/>
            <a:r>
              <a:rPr lang="en-US" dirty="0"/>
              <a:t>Processor itself (it reads/writes data)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Key, </a:t>
            </a:r>
            <a:r>
              <a:rPr lang="en-US" dirty="0" err="1"/>
              <a:t>sw</a:t>
            </a:r>
            <a:r>
              <a:rPr lang="en-US" dirty="0"/>
              <a:t>, display, etc.</a:t>
            </a:r>
          </a:p>
          <a:p>
            <a:r>
              <a:rPr lang="en-US" dirty="0"/>
              <a:t>What goes on the address and WE wires?</a:t>
            </a:r>
          </a:p>
          <a:p>
            <a:pPr lvl="1"/>
            <a:r>
              <a:rPr lang="en-US" dirty="0"/>
              <a:t>Easy – the processor always initiates an operation</a:t>
            </a:r>
          </a:p>
          <a:p>
            <a:pPr lvl="1"/>
            <a:r>
              <a:rPr lang="en-US" dirty="0"/>
              <a:t>We say that the processor is the “bus master”</a:t>
            </a:r>
          </a:p>
          <a:p>
            <a:pPr lvl="1"/>
            <a:r>
              <a:rPr lang="en-US" dirty="0"/>
              <a:t>It drives the address and WE signals, others just listen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4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One Drives The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data wires are different</a:t>
            </a:r>
          </a:p>
          <a:p>
            <a:pPr lvl="1"/>
            <a:r>
              <a:rPr lang="en-US" dirty="0"/>
              <a:t>If processor is writing, it drives the data lines</a:t>
            </a:r>
          </a:p>
          <a:p>
            <a:pPr lvl="1"/>
            <a:r>
              <a:rPr lang="en-US" dirty="0"/>
              <a:t>If processor is reading, memory/device drives data</a:t>
            </a:r>
          </a:p>
          <a:p>
            <a:r>
              <a:rPr lang="en-US" dirty="0"/>
              <a:t>When does the processor drive the data bus?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WrMem?DataToMem:Zs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does memory drive the data bus?</a:t>
            </a:r>
          </a:p>
          <a:p>
            <a:pPr lvl="1"/>
            <a:r>
              <a:rPr lang="en-US" dirty="0" err="1"/>
              <a:t>MemEnable</a:t>
            </a:r>
            <a:r>
              <a:rPr lang="en-US" dirty="0"/>
              <a:t> is our “address is in the first 8kB” signal: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MemEnable</a:t>
            </a:r>
            <a:r>
              <a:rPr lang="en-US" dirty="0">
                <a:solidFill>
                  <a:srgbClr val="FF0000"/>
                </a:solidFill>
              </a:rPr>
              <a:t>&amp;&amp;!</a:t>
            </a:r>
            <a:r>
              <a:rPr lang="en-US" dirty="0" err="1">
                <a:solidFill>
                  <a:srgbClr val="FF0000"/>
                </a:solidFill>
              </a:rPr>
              <a:t>WrMem</a:t>
            </a:r>
            <a:r>
              <a:rPr lang="en-US" dirty="0">
                <a:solidFill>
                  <a:srgbClr val="FF0000"/>
                </a:solidFill>
              </a:rPr>
              <a:t>)?...</a:t>
            </a:r>
          </a:p>
          <a:p>
            <a:r>
              <a:rPr lang="en-US" dirty="0"/>
              <a:t>When does a device drive the data bus?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  ((</a:t>
            </a:r>
            <a:r>
              <a:rPr lang="en-US" dirty="0" err="1">
                <a:solidFill>
                  <a:srgbClr val="FF0000"/>
                </a:solidFill>
              </a:rPr>
              <a:t>memaddr_M</a:t>
            </a: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 err="1">
                <a:solidFill>
                  <a:srgbClr val="FF0000"/>
                </a:solidFill>
              </a:rPr>
              <a:t>MyAddress</a:t>
            </a:r>
            <a:r>
              <a:rPr lang="en-US" dirty="0">
                <a:solidFill>
                  <a:srgbClr val="FF0000"/>
                </a:solidFill>
              </a:rPr>
              <a:t>)&amp;&amp;!</a:t>
            </a:r>
            <a:r>
              <a:rPr lang="en-US" dirty="0" err="1">
                <a:solidFill>
                  <a:srgbClr val="FF0000"/>
                </a:solidFill>
              </a:rPr>
              <a:t>WrMem</a:t>
            </a:r>
            <a:r>
              <a:rPr lang="en-US" dirty="0">
                <a:solidFill>
                  <a:srgbClr val="FF0000"/>
                </a:solidFill>
              </a:rPr>
              <a:t>)?...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8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wire [(DBITS-1):0]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tri  [(DBITS-1):0]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wire               we;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In the processor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memaddr_M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we=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wrmem_M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wrmem_M?wmemval_M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:{DBITS{1'bz}};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Attach some sort of a device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Timer #(.BITS(DBITS), .BASE(32'hF0000020), …) timer( .ABUS(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),.DBUS(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),.WE(we),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.INTR(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intr_timer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.CLK(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),.LOCK(lock),.INIT(init),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.DEBUG()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4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interface in a device/memory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module Timer(ABUS,DBUS,WE,INTR,CLK,LOCK,INIT,DEBUG);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parameter BITS;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parameter BASE;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input wire [(BITS-1):0] ABUS;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wire [(BITS-1):0] DBUS;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input wire WE,CLK,LOCK,INIT;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output wire INTR;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wire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=(ABUS==BASE);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wire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=WE&amp;&amp;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wire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rdCtl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=(!WE)&amp;&amp;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assign DBUS=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rdCtl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?{…Contents of the TCTL register…}: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rdCnt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?{…Contents of the TCNT register…}: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{BITS{1'bz}}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04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04539"/>
      </p:ext>
    </p:extLst>
  </p:cSld>
  <p:clrMapOvr>
    <a:masterClrMapping/>
  </p:clrMapOvr>
</p:sld>
</file>

<file path=ppt/theme/theme1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2775</Words>
  <Application>Microsoft Office PowerPoint</Application>
  <PresentationFormat>Widescreen</PresentationFormat>
  <Paragraphs>539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AUdimat</vt:lpstr>
      <vt:lpstr>Arial</vt:lpstr>
      <vt:lpstr>Calibri</vt:lpstr>
      <vt:lpstr>Courier New</vt:lpstr>
      <vt:lpstr>Wingdings</vt:lpstr>
      <vt:lpstr>1_Powerpoint_FINAL</vt:lpstr>
      <vt:lpstr>2_Powerpoint_FINAL</vt:lpstr>
      <vt:lpstr>CS3220 Processor Design</vt:lpstr>
      <vt:lpstr>Project #3: fmeidan2.mif execution time</vt:lpstr>
      <vt:lpstr>Project #4 </vt:lpstr>
      <vt:lpstr>Better Devices</vt:lpstr>
      <vt:lpstr>Connecting Memory-Mapped Devices</vt:lpstr>
      <vt:lpstr>The Memory Bus</vt:lpstr>
      <vt:lpstr>Another One Drives The Bus</vt:lpstr>
      <vt:lpstr>Putting it all together</vt:lpstr>
      <vt:lpstr>Bus interface in a device/memory</vt:lpstr>
      <vt:lpstr>Practical issues</vt:lpstr>
      <vt:lpstr>But we don’t need that</vt:lpstr>
      <vt:lpstr>Devices</vt:lpstr>
      <vt:lpstr>KEY device</vt:lpstr>
      <vt:lpstr>SW device</vt:lpstr>
      <vt:lpstr>Debouncing Switches</vt:lpstr>
      <vt:lpstr>LEDR, HEX</vt:lpstr>
      <vt:lpstr>New Device: Timer</vt:lpstr>
      <vt:lpstr>Interrupts</vt:lpstr>
      <vt:lpstr>Interrupting the pipeline</vt:lpstr>
      <vt:lpstr>ISA Changes</vt:lpstr>
      <vt:lpstr>Which interrupt?</vt:lpstr>
      <vt:lpstr>Disable Interrupts?</vt:lpstr>
      <vt:lpstr>Special Registers?</vt:lpstr>
      <vt:lpstr>Special Registers?</vt:lpstr>
      <vt:lpstr>Interrupt handler code</vt:lpstr>
      <vt:lpstr>Saving Registers in Interrupt Handlers</vt:lpstr>
      <vt:lpstr>Need a separate SP</vt:lpstr>
      <vt:lpstr>Interrupt handler code</vt:lpstr>
      <vt:lpstr>Returning from interrupt?</vt:lpstr>
      <vt:lpstr>New instruction - RETI</vt:lpstr>
      <vt:lpstr>Special register encoding</vt:lpstr>
      <vt:lpstr>Which address to save into IRA?</vt:lpstr>
      <vt:lpstr>Be very careful with setting IRA</vt:lpstr>
      <vt:lpstr>Interrupt priority</vt:lpstr>
      <vt:lpstr>Daisy chain</vt:lpstr>
      <vt:lpstr>Interrupt controller</vt:lpstr>
      <vt:lpstr>Where is INTA from CS 2200?</vt:lpstr>
      <vt:lpstr>Format of PCS</vt:lpstr>
      <vt:lpstr>Format for RSR, WSR, RETI</vt:lpstr>
      <vt:lpstr>Format of new system instructions</vt:lpstr>
      <vt:lpstr>Where to read/write system registers?</vt:lpstr>
      <vt:lpstr>Jumping to the Interrupt Handler</vt:lpstr>
      <vt:lpstr>Interrupt Priority?</vt:lpstr>
      <vt:lpstr>When to take the interrupt?</vt:lpstr>
      <vt:lpstr>Special Registers - Implementation</vt:lpstr>
      <vt:lpstr>Register numbers and forwarding</vt:lpstr>
      <vt:lpstr>Project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CS3220 Processor Design</dc:title>
  <dc:creator>Kim, Hyesoon</dc:creator>
  <cp:lastModifiedBy>Nick</cp:lastModifiedBy>
  <cp:revision>41</cp:revision>
  <dcterms:created xsi:type="dcterms:W3CDTF">2017-01-21T01:58:31Z</dcterms:created>
  <dcterms:modified xsi:type="dcterms:W3CDTF">2017-04-16T17:43:35Z</dcterms:modified>
</cp:coreProperties>
</file>