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1"/>
  </p:notesMasterIdLst>
  <p:sldIdLst>
    <p:sldId id="257" r:id="rId3"/>
    <p:sldId id="289" r:id="rId4"/>
    <p:sldId id="269" r:id="rId5"/>
    <p:sldId id="273" r:id="rId6"/>
    <p:sldId id="274" r:id="rId7"/>
    <p:sldId id="275" r:id="rId8"/>
    <p:sldId id="276" r:id="rId9"/>
    <p:sldId id="277" r:id="rId10"/>
    <p:sldId id="287" r:id="rId11"/>
    <p:sldId id="271" r:id="rId12"/>
    <p:sldId id="286" r:id="rId13"/>
    <p:sldId id="288" r:id="rId14"/>
    <p:sldId id="278" r:id="rId15"/>
    <p:sldId id="284" r:id="rId16"/>
    <p:sldId id="283" r:id="rId17"/>
    <p:sldId id="285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1"/>
    <p:restoredTop sz="94681"/>
  </p:normalViewPr>
  <p:slideViewPr>
    <p:cSldViewPr snapToGrid="0" snapToObjects="1" showGuides="1">
      <p:cViewPr>
        <p:scale>
          <a:sx n="82" d="100"/>
          <a:sy n="82" d="100"/>
        </p:scale>
        <p:origin x="960" y="2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B939-7D53-9149-99D2-8F547F404243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34F9D-D9F0-8C4F-B9E4-F61633D0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4F9D-D9F0-8C4F-B9E4-F61633D08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1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0018" y="6616700"/>
            <a:ext cx="5365749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Logic Optimization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55351" y="6616700"/>
            <a:ext cx="8085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90875" y="3406776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CS3220 Processor Design</a:t>
            </a:r>
            <a:endParaRPr lang="en-US" sz="3200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24201" y="4343400"/>
            <a:ext cx="3200399" cy="60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Spring 2017 </a:t>
            </a:r>
          </a:p>
          <a:p>
            <a:pPr marL="0" indent="0">
              <a:buNone/>
            </a:pPr>
            <a:r>
              <a:rPr lang="en-US" sz="2000" dirty="0"/>
              <a:t>Prof. </a:t>
            </a:r>
            <a:r>
              <a:rPr lang="en-US" sz="2000" dirty="0" err="1"/>
              <a:t>Hyesoon</a:t>
            </a:r>
            <a:r>
              <a:rPr lang="en-US" sz="2000" dirty="0"/>
              <a:t> Kim </a:t>
            </a:r>
          </a:p>
        </p:txBody>
      </p:sp>
    </p:spTree>
    <p:extLst>
      <p:ext uri="{BB962C8B-B14F-4D97-AF65-F5344CB8AC3E}">
        <p14:creationId xmlns:p14="http://schemas.microsoft.com/office/powerpoint/2010/main" val="17817636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Setup Time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su</a:t>
            </a:r>
            <a:r>
              <a:rPr lang="en-US" dirty="0" smtClean="0"/>
              <a:t>)/Hold Time (T</a:t>
            </a:r>
            <a:r>
              <a:rPr lang="en-US" baseline="-25000" dirty="0" smtClean="0"/>
              <a:t>H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Setup Time: </a:t>
            </a:r>
            <a:r>
              <a:rPr lang="en-US" dirty="0"/>
              <a:t>the amount of time the synchronous input (D) must be stable before the active edge of the clock </a:t>
            </a:r>
            <a:endParaRPr lang="en-US" dirty="0" smtClean="0"/>
          </a:p>
          <a:p>
            <a:r>
              <a:rPr lang="en-US" b="1" dirty="0" smtClean="0"/>
              <a:t>Hold </a:t>
            </a:r>
            <a:r>
              <a:rPr lang="en-US" b="1" dirty="0"/>
              <a:t>Time</a:t>
            </a:r>
            <a:r>
              <a:rPr lang="en-US" dirty="0"/>
              <a:t>: the amount of time the synchronous input (D) must be stable after the active edge of the clock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either is violated correct operation of the FF is not guaranteed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7898" y="5237018"/>
            <a:ext cx="2610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58095" y="4522124"/>
            <a:ext cx="0" cy="714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7898" y="548456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58095" y="4522124"/>
            <a:ext cx="2610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55900" y="548456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85869" y="548456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29720" y="5464031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26773" y="5477966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371355" y="5464031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79914" y="5469721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1449" y="5466445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19451" y="5466445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49420" y="546644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93271" y="5445912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90324" y="545984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4906" y="5445912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943465" y="5451602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558734" y="5445912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307709" y="5416226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363127" y="5402963"/>
            <a:ext cx="1968241" cy="13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22609" y="541471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30611" y="541471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60580" y="541471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04431" y="539418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01484" y="5408119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46066" y="539418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654625" y="539987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86160" y="5396598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94162" y="5396598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224131" y="5396598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67982" y="5376065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65035" y="5390000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09617" y="537606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18176" y="538175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033445" y="537606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82420" y="5346379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0216" y="5444096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211989" y="545426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15543" y="5977211"/>
            <a:ext cx="1890301" cy="103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282779" y="5381755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7898" y="4675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345332" y="4502347"/>
            <a:ext cx="0" cy="202220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38197" y="4432993"/>
            <a:ext cx="0" cy="202220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58095" y="4522124"/>
            <a:ext cx="0" cy="202220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345332" y="4798881"/>
            <a:ext cx="1112763" cy="6875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92602" y="447092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 setup </a:t>
            </a:r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451722" y="4339488"/>
            <a:ext cx="871299" cy="6109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58094" y="4011527"/>
            <a:ext cx="99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hold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16365" y="548456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1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en-US" baseline="-25000" dirty="0" err="1" smtClean="0"/>
              <a:t>clk</a:t>
            </a:r>
            <a:r>
              <a:rPr lang="en-US" baseline="-25000" dirty="0" smtClean="0"/>
              <a:t>-&gt;Q </a:t>
            </a:r>
            <a:r>
              <a:rPr lang="en-US" dirty="0" smtClean="0"/>
              <a:t>(Clock-to-output delay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co</a:t>
            </a:r>
            <a:r>
              <a:rPr lang="en-US" dirty="0" smtClean="0"/>
              <a:t>))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en-US" sz="2800" baseline="-25000" dirty="0" err="1" smtClean="0"/>
              <a:t>clk</a:t>
            </a:r>
            <a:r>
              <a:rPr lang="en-US" sz="2800" baseline="-25000" dirty="0" smtClean="0"/>
              <a:t>-&gt;Q </a:t>
            </a:r>
            <a:r>
              <a:rPr lang="en-US" sz="2800" dirty="0" smtClean="0"/>
              <a:t>:</a:t>
            </a:r>
            <a:r>
              <a:rPr lang="en-US" dirty="0"/>
              <a:t> the amount of time you have to wait after the CLK before the output (Q) is valid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you try to use the output before this you will get inconsistent results depending on if Q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80808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5606" y="4643130"/>
            <a:ext cx="2610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85803" y="3928236"/>
            <a:ext cx="0" cy="714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5606" y="4890676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85803" y="3928236"/>
            <a:ext cx="2610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83608" y="4890676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13577" y="4890676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7428" y="4870143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54481" y="4884078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99063" y="4870143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07622" y="4875833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39157" y="487255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47159" y="487255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777128" y="487255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20979" y="485202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18032" y="4865959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62614" y="485202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971173" y="485771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86442" y="485202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35417" y="4822338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90835" y="4809075"/>
            <a:ext cx="1968241" cy="13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50317" y="4820829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8319" y="4820829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488288" y="4820829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2139" y="4800296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29192" y="4814231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73774" y="4800296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682333" y="4805986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13868" y="4802710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21870" y="4802710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251839" y="4802710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95690" y="4782177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92743" y="4796112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7325" y="478217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445884" y="478786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61153" y="478217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10128" y="4752491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7924" y="4850208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239697" y="486037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443251" y="5383323"/>
            <a:ext cx="1890301" cy="103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10487" y="4787867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5606" y="4081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373040" y="4204993"/>
            <a:ext cx="1112763" cy="6875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0310" y="3877033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setup 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479430" y="3745600"/>
            <a:ext cx="871299" cy="6109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44073" y="48906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stable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20685" y="3389365"/>
            <a:ext cx="99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hold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571942" y="5647893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79944" y="5647893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709913" y="5647893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53764" y="5627360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50817" y="5641295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095399" y="5627360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903958" y="5633050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35493" y="562977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43495" y="5629774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473464" y="5629774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17315" y="5609241"/>
            <a:ext cx="130233" cy="562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667509" y="5614931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82778" y="5609241"/>
            <a:ext cx="55418" cy="5921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858759" y="5633689"/>
            <a:ext cx="1705445" cy="541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311431" y="570524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 Stable</a:t>
            </a: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47621" y="5630446"/>
            <a:ext cx="1705445" cy="541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300293" y="5702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Q Stable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345332" y="4502347"/>
            <a:ext cx="0" cy="202220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10487" y="3745600"/>
            <a:ext cx="48589" cy="30235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458095" y="3758697"/>
            <a:ext cx="21335" cy="278563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03496" y="3808413"/>
            <a:ext cx="48589" cy="30235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427340" y="6444078"/>
            <a:ext cx="1501852" cy="27409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03958" y="6631565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err="1" smtClean="0"/>
              <a:t>clk</a:t>
            </a:r>
            <a:r>
              <a:rPr lang="en-US" dirty="0" smtClean="0"/>
              <a:t>-&gt;Q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520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MAX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4" y="1303338"/>
            <a:ext cx="10871199" cy="5010150"/>
          </a:xfrm>
        </p:spPr>
        <p:txBody>
          <a:bodyPr/>
          <a:lstStyle/>
          <a:p>
            <a:r>
              <a:rPr lang="en-US" dirty="0" smtClean="0"/>
              <a:t>Pin-to-Pin Delay (T</a:t>
            </a:r>
            <a:r>
              <a:rPr lang="en-US" baseline="-25000" dirty="0" smtClean="0"/>
              <a:t>PD</a:t>
            </a:r>
            <a:r>
              <a:rPr lang="en-US" dirty="0"/>
              <a:t>):the time required for a signal from an input pin to propagate through combinational logic and appear at an external output pin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MAX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Maximum Clock Frequency: the fastest speed w/o timing violation. 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Slack : </a:t>
            </a:r>
            <a:r>
              <a:rPr lang="en-US" dirty="0" smtClean="0"/>
              <a:t>margin whether a timing requirement is met or not </a:t>
            </a:r>
          </a:p>
          <a:p>
            <a:endParaRPr lang="en-US" dirty="0"/>
          </a:p>
          <a:p>
            <a:r>
              <a:rPr lang="en-US" dirty="0" smtClean="0"/>
              <a:t>Slack = required clock period  - Actual clock period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7F053-8107-46B7-A652-BFA4BD89CBB0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502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change your PLL, you have to adjust the counter for the timer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773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XMAX.ASM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ASM will take quite a long time than what you think. (&gt;10 hours) </a:t>
            </a:r>
          </a:p>
          <a:p>
            <a:r>
              <a:rPr lang="en-US" dirty="0" smtClean="0"/>
              <a:t>Don’t procrastinate the work. </a:t>
            </a:r>
          </a:p>
          <a:p>
            <a:r>
              <a:rPr lang="en-US" dirty="0" smtClean="0"/>
              <a:t>If your assembler is not robust, your ASM might have bugs which will be very hard to debug with your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82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checking KEY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Loopbegin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LW	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S0,KCTRL(Zero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800" dirty="0"/>
              <a:t>	</a:t>
            </a:r>
            <a:r>
              <a:rPr lang="en-US" sz="2800" dirty="0" smtClean="0"/>
              <a:t>;Load Current </a:t>
            </a:r>
            <a:r>
              <a:rPr lang="en-US" sz="2800" dirty="0"/>
              <a:t>key control bits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ANDI	S0,S0,1</a:t>
            </a:r>
            <a:r>
              <a:rPr lang="en-US" sz="2800" dirty="0"/>
              <a:t>			</a:t>
            </a:r>
            <a:r>
              <a:rPr lang="en-US" sz="2800" dirty="0" smtClean="0"/>
              <a:t>; get KCTRL[0] only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ADDI	S1,Zero,1</a:t>
            </a:r>
            <a:r>
              <a:rPr lang="en-US" sz="2800" dirty="0"/>
              <a:t>			</a:t>
            </a:r>
            <a:r>
              <a:rPr lang="en-US" sz="2800" dirty="0" smtClean="0"/>
              <a:t>; S1 = 1’b1;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BNE	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S0,S1,CheckSwitches   </a:t>
            </a:r>
            <a:r>
              <a:rPr lang="en-US" sz="2800" dirty="0" smtClean="0"/>
              <a:t>;</a:t>
            </a:r>
            <a:r>
              <a:rPr lang="en-US" sz="2800" dirty="0"/>
              <a:t>Skip </a:t>
            </a:r>
            <a:r>
              <a:rPr lang="en-US" sz="2800" dirty="0" smtClean="0"/>
              <a:t>key check </a:t>
            </a:r>
            <a:r>
              <a:rPr lang="en-US" sz="2800" dirty="0"/>
              <a:t>subroutine if not ready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	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KeySubroutine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(Zero)</a:t>
            </a:r>
            <a:r>
              <a:rPr lang="en-US" sz="2800" dirty="0"/>
              <a:t>	</a:t>
            </a:r>
            <a:r>
              <a:rPr lang="en-US" sz="2800" dirty="0" smtClean="0"/>
              <a:t> ;jump to the </a:t>
            </a:r>
            <a:r>
              <a:rPr lang="en-US" sz="2800" dirty="0"/>
              <a:t>key subroutine since ready bit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90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KeySubroutine</a:t>
            </a:r>
            <a:r>
              <a:rPr lang="en-US" sz="2400" dirty="0"/>
              <a:t>:</a:t>
            </a:r>
          </a:p>
          <a:p>
            <a:r>
              <a:rPr lang="en-US" sz="2400" dirty="0"/>
              <a:t>LW		</a:t>
            </a:r>
            <a:r>
              <a:rPr lang="en-US" sz="2400" dirty="0" smtClean="0"/>
              <a:t>T1,KDATA(Zero</a:t>
            </a:r>
            <a:r>
              <a:rPr lang="en-US" sz="2400" dirty="0"/>
              <a:t>)				;Read current key </a:t>
            </a:r>
            <a:r>
              <a:rPr lang="en-US" sz="2400" dirty="0" smtClean="0"/>
              <a:t>values</a:t>
            </a:r>
            <a:endParaRPr lang="en-US" sz="2400" dirty="0"/>
          </a:p>
          <a:p>
            <a:r>
              <a:rPr lang="en-US" sz="2400" dirty="0"/>
              <a:t>ADDI	</a:t>
            </a:r>
            <a:r>
              <a:rPr lang="en-US" sz="2400" dirty="0" smtClean="0"/>
              <a:t>T0,Zero,1					; T= </a:t>
            </a:r>
            <a:endParaRPr lang="en-US" sz="2400" dirty="0"/>
          </a:p>
          <a:p>
            <a:r>
              <a:rPr lang="en-US" sz="2400" dirty="0" smtClean="0"/>
              <a:t>BEQ</a:t>
            </a:r>
            <a:r>
              <a:rPr lang="en-US" sz="2400" dirty="0"/>
              <a:t>		</a:t>
            </a:r>
            <a:r>
              <a:rPr lang="en-US" sz="2400" dirty="0" smtClean="0"/>
              <a:t>T1,Zero,IncBNLINK</a:t>
            </a:r>
            <a:r>
              <a:rPr lang="en-US" sz="2400" dirty="0"/>
              <a:t>			;KEY[1] has been pressed, so increment </a:t>
            </a:r>
            <a:r>
              <a:rPr lang="en-US" sz="2400" dirty="0" err="1" smtClean="0"/>
              <a:t>blinkspeed</a:t>
            </a:r>
            <a:endParaRPr lang="en-US" sz="2400" dirty="0"/>
          </a:p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85" y="4400672"/>
            <a:ext cx="773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Q. Do we clear KCTRL [0] bit? Since we read ready bit?  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66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up: </a:t>
            </a:r>
          </a:p>
          <a:p>
            <a:pPr lvl="1"/>
            <a:r>
              <a:rPr lang="en-US" dirty="0" smtClean="0"/>
              <a:t>Timer </a:t>
            </a:r>
          </a:p>
          <a:p>
            <a:pPr lvl="1"/>
            <a:r>
              <a:rPr lang="en-US" dirty="0" smtClean="0"/>
              <a:t>Display initial HEX value (2) 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blankspeed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Infinite Loop { </a:t>
            </a:r>
          </a:p>
          <a:p>
            <a:pPr lvl="2"/>
            <a:r>
              <a:rPr lang="en-US" dirty="0" smtClean="0"/>
              <a:t>Check whether time is passed then call time check loop</a:t>
            </a:r>
          </a:p>
          <a:p>
            <a:pPr lvl="2"/>
            <a:r>
              <a:rPr lang="en-US" dirty="0" smtClean="0"/>
              <a:t>Check key is changed</a:t>
            </a:r>
          </a:p>
          <a:p>
            <a:pPr lvl="2"/>
            <a:r>
              <a:rPr lang="en-US" dirty="0" smtClean="0"/>
              <a:t>Check </a:t>
            </a:r>
            <a:r>
              <a:rPr lang="en-US" dirty="0" err="1" smtClean="0"/>
              <a:t>sw</a:t>
            </a:r>
            <a:r>
              <a:rPr lang="en-US" dirty="0" smtClean="0"/>
              <a:t> is changed </a:t>
            </a:r>
          </a:p>
          <a:p>
            <a:pPr lvl="2"/>
            <a:r>
              <a:rPr lang="en-US" dirty="0" smtClean="0"/>
              <a:t>Loop back 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937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out of Registers!!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many registers to work with </a:t>
            </a:r>
          </a:p>
          <a:p>
            <a:pPr lvl="1"/>
            <a:r>
              <a:rPr lang="en-US" dirty="0" smtClean="0"/>
              <a:t>T0, t1, s0..s0. a0-a2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Multiple states to keep track</a:t>
            </a:r>
          </a:p>
          <a:p>
            <a:pPr lvl="1"/>
            <a:r>
              <a:rPr lang="en-US" dirty="0" err="1" smtClean="0"/>
              <a:t>Blankspeed</a:t>
            </a:r>
            <a:endParaRPr lang="en-US" dirty="0" smtClean="0"/>
          </a:p>
          <a:p>
            <a:pPr lvl="1"/>
            <a:r>
              <a:rPr lang="en-US" dirty="0" smtClean="0"/>
              <a:t>State of lights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have to store them in a memory location and use LD/SW to change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214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FPGA for the AI Chips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" y="1101035"/>
            <a:ext cx="6398172" cy="55156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2590" y="6044339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year’s KEYNOTE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3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optimizations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allowed to do timing optimizations by changing PLL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“negative slack”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Even if your results show the correct output</a:t>
            </a:r>
            <a:r>
              <a:rPr lang="en-US" b="1" dirty="0" smtClean="0"/>
              <a:t>, with a negative slack, you will loose point (5 points)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87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setups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IP Core catalog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983921"/>
            <a:ext cx="8665028" cy="487407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52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filelname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your new </a:t>
            </a:r>
            <a:r>
              <a:rPr lang="en-US" dirty="0" err="1" smtClean="0">
                <a:sym typeface="Wingdings"/>
              </a:rPr>
              <a:t>pll</a:t>
            </a:r>
            <a:r>
              <a:rPr lang="en-US" dirty="0" smtClean="0">
                <a:sym typeface="Wingdings"/>
              </a:rPr>
              <a:t> module name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27" y="1653268"/>
            <a:ext cx="9252857" cy="52047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C99C5E-06A2-42B6-8ED0-480CEB160FE6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55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output freq.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7761"/>
            <a:ext cx="9209314" cy="51802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25" y="4129088"/>
            <a:ext cx="158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You can also control duty cycle!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14513" y="4586288"/>
            <a:ext cx="4281487" cy="2571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514" y="5279430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use the both edge.. </a:t>
            </a:r>
          </a:p>
          <a:p>
            <a:endParaRPr lang="en-US" dirty="0"/>
          </a:p>
          <a:p>
            <a:r>
              <a:rPr lang="en-US" dirty="0" err="1" smtClean="0"/>
              <a:t>Reg</a:t>
            </a:r>
            <a:r>
              <a:rPr lang="en-US" dirty="0" smtClean="0"/>
              <a:t> write &amp; read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2263" y="5526941"/>
            <a:ext cx="7704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Save &amp; Ext </a:t>
            </a:r>
          </a:p>
          <a:p>
            <a:r>
              <a:rPr lang="en-US" sz="2400" dirty="0" smtClean="0"/>
              <a:t>Check the box to include the files into your project directory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6077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pll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your new file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28" y="1295060"/>
            <a:ext cx="9889671" cy="55629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020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TimeQuest</a:t>
            </a:r>
            <a:r>
              <a:rPr lang="en-US" dirty="0" smtClean="0"/>
              <a:t> to do clock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28" y="1423648"/>
            <a:ext cx="9661071" cy="54343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590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</a:t>
            </a:r>
            <a:r>
              <a:rPr lang="en-US" smtClean="0"/>
              <a:t>Skew/Clock Delay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4" y="1303338"/>
            <a:ext cx="6969367" cy="213412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76394" y="3936570"/>
            <a:ext cx="9366968" cy="2159942"/>
          </a:xfrm>
        </p:spPr>
        <p:txBody>
          <a:bodyPr/>
          <a:lstStyle/>
          <a:p>
            <a:r>
              <a:rPr lang="en-US" dirty="0" smtClean="0"/>
              <a:t>Just like data are delayed, clocks can </a:t>
            </a:r>
            <a:r>
              <a:rPr lang="en-US" smtClean="0"/>
              <a:t>be delayed to.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37669" y="2757119"/>
            <a:ext cx="697423" cy="619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02237" y="2572719"/>
            <a:ext cx="2107770" cy="49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22" y="3377052"/>
            <a:ext cx="3601978" cy="318884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63173" y="1303338"/>
            <a:ext cx="15499" cy="145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08942" y="1303338"/>
            <a:ext cx="15499" cy="145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63173" y="2030228"/>
            <a:ext cx="134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7469" y="16962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66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540</Words>
  <Application>Microsoft Macintosh PowerPoint</Application>
  <PresentationFormat>Widescreen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AUdimat</vt:lpstr>
      <vt:lpstr>Arial</vt:lpstr>
      <vt:lpstr>Calibri</vt:lpstr>
      <vt:lpstr>Wingdings</vt:lpstr>
      <vt:lpstr>1_Powerpoint_FINAL</vt:lpstr>
      <vt:lpstr>2_Powerpoint_FINAL</vt:lpstr>
      <vt:lpstr>CS3220 Processor Design</vt:lpstr>
      <vt:lpstr>Using FPGA for the AI Chips </vt:lpstr>
      <vt:lpstr>Timing optimizations </vt:lpstr>
      <vt:lpstr>PLL setups </vt:lpstr>
      <vt:lpstr>Set filelname  your new pll module name </vt:lpstr>
      <vt:lpstr>Configure output freq.</vt:lpstr>
      <vt:lpstr>Change pll  your new file name </vt:lpstr>
      <vt:lpstr>Use TimeQuest to do clock analysis </vt:lpstr>
      <vt:lpstr>Clock Skew/Clock Delay </vt:lpstr>
      <vt:lpstr>Review: Setup Time (Tsu)/Hold Time (TH) </vt:lpstr>
      <vt:lpstr>T clk-&gt;Q (Clock-to-output delay (tco))</vt:lpstr>
      <vt:lpstr>FMAX </vt:lpstr>
      <vt:lpstr>Caution! </vt:lpstr>
      <vt:lpstr>Writing XMAX.ASM </vt:lpstr>
      <vt:lpstr>Example of checking KEY status </vt:lpstr>
      <vt:lpstr>PowerPoint Presentation</vt:lpstr>
      <vt:lpstr>PowerPoint Presentation</vt:lpstr>
      <vt:lpstr>Running out of Registers!!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CS3220 Processor Design</dc:title>
  <dc:creator>Kim, Hyesoon</dc:creator>
  <cp:lastModifiedBy>Microsoft Office User</cp:lastModifiedBy>
  <cp:revision>59</cp:revision>
  <dcterms:created xsi:type="dcterms:W3CDTF">2017-01-21T01:58:31Z</dcterms:created>
  <dcterms:modified xsi:type="dcterms:W3CDTF">2017-04-07T16:58:20Z</dcterms:modified>
</cp:coreProperties>
</file>