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58" r:id="rId6"/>
    <p:sldId id="270" r:id="rId7"/>
    <p:sldId id="266" r:id="rId8"/>
    <p:sldId id="257" r:id="rId9"/>
    <p:sldId id="269" r:id="rId10"/>
    <p:sldId id="259" r:id="rId11"/>
    <p:sldId id="260" r:id="rId12"/>
    <p:sldId id="261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61" autoAdjust="0"/>
  </p:normalViewPr>
  <p:slideViewPr>
    <p:cSldViewPr snapToGrid="0" snapToObjects="1">
      <p:cViewPr varScale="1">
        <p:scale>
          <a:sx n="146" d="100"/>
          <a:sy n="146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A777-2B36-914D-9494-7EE9462076A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7C70-7393-C045-B08A-F7394B3B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BClib</a:t>
            </a:r>
            <a:r>
              <a:rPr lang="en-US" dirty="0" smtClean="0"/>
              <a:t> manual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323800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339040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>
            <a:off x="354280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369520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431987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465468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98949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2430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5491713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65911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6172468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6440316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6708164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6976012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317325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59145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7865575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139700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8413824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4487283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822093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156903" y="2326369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3011231" y="1307003"/>
            <a:ext cx="5652824" cy="520716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FFFFFF"/>
                </a:solidFill>
              </a:rPr>
              <a:t>User-written BSV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FFFFFF"/>
                </a:solidFill>
              </a:rPr>
              <a:t>Module: </a:t>
            </a:r>
            <a:r>
              <a:rPr lang="en-US" sz="1400" i="1" dirty="0" err="1" smtClean="0">
                <a:solidFill>
                  <a:srgbClr val="FFFFFF"/>
                </a:solidFill>
              </a:rPr>
              <a:t>mkConveyApp</a:t>
            </a:r>
            <a:endParaRPr lang="en-US" sz="1400" i="1" dirty="0" smtClean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06840" y="2640708"/>
            <a:ext cx="923850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Dispatch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98949" y="2640708"/>
            <a:ext cx="1925931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MC (Memory Controller)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993139" y="2640708"/>
            <a:ext cx="1154311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15709" y="2640708"/>
            <a:ext cx="1432822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AE-to-AE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comm.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9" name="Trapezoid 28"/>
          <p:cNvSpPr/>
          <p:nvPr/>
        </p:nvSpPr>
        <p:spPr bwMode="auto">
          <a:xfrm flipV="1">
            <a:off x="300710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Trapezoid 29"/>
          <p:cNvSpPr/>
          <p:nvPr/>
        </p:nvSpPr>
        <p:spPr bwMode="auto">
          <a:xfrm flipV="1">
            <a:off x="316535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Trapezoid 30"/>
          <p:cNvSpPr/>
          <p:nvPr/>
        </p:nvSpPr>
        <p:spPr bwMode="auto">
          <a:xfrm flipV="1">
            <a:off x="332359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Trapezoid 31"/>
          <p:cNvSpPr/>
          <p:nvPr/>
        </p:nvSpPr>
        <p:spPr bwMode="auto">
          <a:xfrm flipV="1">
            <a:off x="348184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rapezoid 32"/>
          <p:cNvSpPr/>
          <p:nvPr/>
        </p:nvSpPr>
        <p:spPr bwMode="auto">
          <a:xfrm flipV="1">
            <a:off x="364008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Trapezoid 33"/>
          <p:cNvSpPr/>
          <p:nvPr/>
        </p:nvSpPr>
        <p:spPr bwMode="auto">
          <a:xfrm flipV="1">
            <a:off x="379833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Trapezoid 34"/>
          <p:cNvSpPr/>
          <p:nvPr/>
        </p:nvSpPr>
        <p:spPr bwMode="auto">
          <a:xfrm flipV="1">
            <a:off x="395657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Trapezoid 35"/>
          <p:cNvSpPr/>
          <p:nvPr/>
        </p:nvSpPr>
        <p:spPr bwMode="auto">
          <a:xfrm flipV="1">
            <a:off x="411482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 flipV="1">
            <a:off x="427306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Trapezoid 37"/>
          <p:cNvSpPr/>
          <p:nvPr/>
        </p:nvSpPr>
        <p:spPr bwMode="auto">
          <a:xfrm flipV="1">
            <a:off x="443131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rapezoid 38"/>
          <p:cNvSpPr/>
          <p:nvPr/>
        </p:nvSpPr>
        <p:spPr bwMode="auto">
          <a:xfrm flipV="1">
            <a:off x="458955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Trapezoid 39"/>
          <p:cNvSpPr/>
          <p:nvPr/>
        </p:nvSpPr>
        <p:spPr bwMode="auto">
          <a:xfrm flipV="1">
            <a:off x="474780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Trapezoid 40"/>
          <p:cNvSpPr/>
          <p:nvPr/>
        </p:nvSpPr>
        <p:spPr bwMode="auto">
          <a:xfrm flipV="1">
            <a:off x="490604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Trapezoid 41"/>
          <p:cNvSpPr/>
          <p:nvPr/>
        </p:nvSpPr>
        <p:spPr bwMode="auto">
          <a:xfrm flipV="1">
            <a:off x="506429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Trapezoid 42"/>
          <p:cNvSpPr/>
          <p:nvPr/>
        </p:nvSpPr>
        <p:spPr bwMode="auto">
          <a:xfrm flipV="1">
            <a:off x="522253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Trapezoid 43"/>
          <p:cNvSpPr/>
          <p:nvPr/>
        </p:nvSpPr>
        <p:spPr bwMode="auto">
          <a:xfrm flipV="1">
            <a:off x="538078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Trapezoid 44"/>
          <p:cNvSpPr/>
          <p:nvPr/>
        </p:nvSpPr>
        <p:spPr bwMode="auto">
          <a:xfrm flipV="1">
            <a:off x="553902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flipV="1">
            <a:off x="569727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Trapezoid 46"/>
          <p:cNvSpPr/>
          <p:nvPr/>
        </p:nvSpPr>
        <p:spPr bwMode="auto">
          <a:xfrm flipV="1">
            <a:off x="585551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Trapezoid 47"/>
          <p:cNvSpPr/>
          <p:nvPr/>
        </p:nvSpPr>
        <p:spPr bwMode="auto">
          <a:xfrm flipV="1">
            <a:off x="601376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Trapezoid 48"/>
          <p:cNvSpPr/>
          <p:nvPr/>
        </p:nvSpPr>
        <p:spPr bwMode="auto">
          <a:xfrm flipV="1">
            <a:off x="617200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Trapezoid 49"/>
          <p:cNvSpPr/>
          <p:nvPr/>
        </p:nvSpPr>
        <p:spPr bwMode="auto">
          <a:xfrm flipV="1">
            <a:off x="633025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Trapezoid 50"/>
          <p:cNvSpPr/>
          <p:nvPr/>
        </p:nvSpPr>
        <p:spPr bwMode="auto">
          <a:xfrm flipV="1">
            <a:off x="648849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Trapezoid 51"/>
          <p:cNvSpPr/>
          <p:nvPr/>
        </p:nvSpPr>
        <p:spPr bwMode="auto">
          <a:xfrm flipV="1">
            <a:off x="664674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Trapezoid 52"/>
          <p:cNvSpPr/>
          <p:nvPr/>
        </p:nvSpPr>
        <p:spPr bwMode="auto">
          <a:xfrm flipV="1">
            <a:off x="680498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Trapezoid 53"/>
          <p:cNvSpPr/>
          <p:nvPr/>
        </p:nvSpPr>
        <p:spPr bwMode="auto">
          <a:xfrm flipV="1">
            <a:off x="696323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Trapezoid 54"/>
          <p:cNvSpPr/>
          <p:nvPr/>
        </p:nvSpPr>
        <p:spPr bwMode="auto">
          <a:xfrm flipV="1">
            <a:off x="712147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flipV="1">
            <a:off x="727972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Trapezoid 56"/>
          <p:cNvSpPr/>
          <p:nvPr/>
        </p:nvSpPr>
        <p:spPr bwMode="auto">
          <a:xfrm flipV="1">
            <a:off x="743796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Trapezoid 57"/>
          <p:cNvSpPr/>
          <p:nvPr/>
        </p:nvSpPr>
        <p:spPr bwMode="auto">
          <a:xfrm flipV="1">
            <a:off x="759621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Trapezoid 58"/>
          <p:cNvSpPr/>
          <p:nvPr/>
        </p:nvSpPr>
        <p:spPr bwMode="auto">
          <a:xfrm flipV="1">
            <a:off x="775445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Trapezoid 59"/>
          <p:cNvSpPr/>
          <p:nvPr/>
        </p:nvSpPr>
        <p:spPr bwMode="auto">
          <a:xfrm flipV="1">
            <a:off x="791270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rapezoid 60"/>
          <p:cNvSpPr/>
          <p:nvPr/>
        </p:nvSpPr>
        <p:spPr bwMode="auto">
          <a:xfrm flipV="1">
            <a:off x="807094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Trapezoid 61"/>
          <p:cNvSpPr/>
          <p:nvPr/>
        </p:nvSpPr>
        <p:spPr bwMode="auto">
          <a:xfrm flipV="1">
            <a:off x="8229191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Trapezoid 62"/>
          <p:cNvSpPr/>
          <p:nvPr/>
        </p:nvSpPr>
        <p:spPr bwMode="auto">
          <a:xfrm flipV="1">
            <a:off x="838743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" name="Trapezoid 63"/>
          <p:cNvSpPr/>
          <p:nvPr/>
        </p:nvSpPr>
        <p:spPr bwMode="auto">
          <a:xfrm flipV="1">
            <a:off x="8545666" y="3122842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012304" y="1974397"/>
            <a:ext cx="923850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Dispatch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004413" y="1974397"/>
            <a:ext cx="192593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MC (Memory Controller)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998603" y="1974397"/>
            <a:ext cx="115431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221173" y="1974397"/>
            <a:ext cx="1432822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AE-to-AE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comm.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091237" y="1832902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618513" y="1832902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208759" y="1832902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557620" y="1832902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3" name="AutoShape 7"/>
          <p:cNvSpPr>
            <a:spLocks noChangeArrowheads="1"/>
          </p:cNvSpPr>
          <p:nvPr/>
        </p:nvSpPr>
        <p:spPr bwMode="auto">
          <a:xfrm>
            <a:off x="489044" y="885452"/>
            <a:ext cx="2092785" cy="64633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dirty="0" smtClean="0"/>
              <a:t>BSV “transactional” ports</a:t>
            </a:r>
          </a:p>
          <a:p>
            <a:pPr algn="l"/>
            <a:r>
              <a:rPr lang="en-US" sz="1400" dirty="0" smtClean="0"/>
              <a:t>(object-oriented methods + atomicity)</a:t>
            </a:r>
            <a:endParaRPr lang="en-US" sz="1400" dirty="0"/>
          </a:p>
        </p:txBody>
      </p:sp>
      <p:sp>
        <p:nvSpPr>
          <p:cNvPr id="74" name="Freeform 73"/>
          <p:cNvSpPr/>
          <p:nvPr/>
        </p:nvSpPr>
        <p:spPr>
          <a:xfrm flipH="1">
            <a:off x="2172523" y="1406500"/>
            <a:ext cx="834582" cy="500271"/>
          </a:xfrm>
          <a:custGeom>
            <a:avLst/>
            <a:gdLst>
              <a:gd name="connsiteX0" fmla="*/ 921565 w 921565"/>
              <a:gd name="connsiteY0" fmla="*/ 243949 h 505591"/>
              <a:gd name="connsiteX1" fmla="*/ 505737 w 921565"/>
              <a:gd name="connsiteY1" fmla="*/ 7951 h 505591"/>
              <a:gd name="connsiteX2" fmla="*/ 516975 w 921565"/>
              <a:gd name="connsiteY2" fmla="*/ 502424 h 505591"/>
              <a:gd name="connsiteX3" fmla="*/ 0 w 921565"/>
              <a:gd name="connsiteY3" fmla="*/ 232711 h 505591"/>
              <a:gd name="connsiteX0" fmla="*/ 921565 w 921565"/>
              <a:gd name="connsiteY0" fmla="*/ 11237 h 272879"/>
              <a:gd name="connsiteX1" fmla="*/ 516975 w 921565"/>
              <a:gd name="connsiteY1" fmla="*/ 269712 h 272879"/>
              <a:gd name="connsiteX2" fmla="*/ 0 w 921565"/>
              <a:gd name="connsiteY2" fmla="*/ -1 h 272879"/>
              <a:gd name="connsiteX0" fmla="*/ 489238 w 565789"/>
              <a:gd name="connsiteY0" fmla="*/ 0 h 999815"/>
              <a:gd name="connsiteX1" fmla="*/ 516975 w 565789"/>
              <a:gd name="connsiteY1" fmla="*/ 996648 h 999815"/>
              <a:gd name="connsiteX2" fmla="*/ 0 w 565789"/>
              <a:gd name="connsiteY2" fmla="*/ 726935 h 999815"/>
              <a:gd name="connsiteX0" fmla="*/ 489238 w 590360"/>
              <a:gd name="connsiteY0" fmla="*/ 0 h 999815"/>
              <a:gd name="connsiteX1" fmla="*/ 516975 w 590360"/>
              <a:gd name="connsiteY1" fmla="*/ 996648 h 999815"/>
              <a:gd name="connsiteX2" fmla="*/ 0 w 590360"/>
              <a:gd name="connsiteY2" fmla="*/ 726935 h 999815"/>
              <a:gd name="connsiteX0" fmla="*/ 489238 w 551132"/>
              <a:gd name="connsiteY0" fmla="*/ 0 h 1004063"/>
              <a:gd name="connsiteX1" fmla="*/ 488523 w 551132"/>
              <a:gd name="connsiteY1" fmla="*/ 710713 h 1004063"/>
              <a:gd name="connsiteX2" fmla="*/ 516975 w 551132"/>
              <a:gd name="connsiteY2" fmla="*/ 996648 h 1004063"/>
              <a:gd name="connsiteX3" fmla="*/ 0 w 551132"/>
              <a:gd name="connsiteY3" fmla="*/ 726935 h 1004063"/>
              <a:gd name="connsiteX0" fmla="*/ 489238 w 548154"/>
              <a:gd name="connsiteY0" fmla="*/ 0 h 999815"/>
              <a:gd name="connsiteX1" fmla="*/ 516975 w 548154"/>
              <a:gd name="connsiteY1" fmla="*/ 996648 h 999815"/>
              <a:gd name="connsiteX2" fmla="*/ 0 w 548154"/>
              <a:gd name="connsiteY2" fmla="*/ 726935 h 999815"/>
              <a:gd name="connsiteX0" fmla="*/ 489238 w 489924"/>
              <a:gd name="connsiteY0" fmla="*/ 0 h 727898"/>
              <a:gd name="connsiteX1" fmla="*/ 383159 w 489924"/>
              <a:gd name="connsiteY1" fmla="*/ 698539 h 727898"/>
              <a:gd name="connsiteX2" fmla="*/ 0 w 489924"/>
              <a:gd name="connsiteY2" fmla="*/ 726935 h 727898"/>
              <a:gd name="connsiteX0" fmla="*/ 489238 w 489924"/>
              <a:gd name="connsiteY0" fmla="*/ 0 h 773906"/>
              <a:gd name="connsiteX1" fmla="*/ 383159 w 489924"/>
              <a:gd name="connsiteY1" fmla="*/ 698539 h 773906"/>
              <a:gd name="connsiteX2" fmla="*/ 0 w 489924"/>
              <a:gd name="connsiteY2" fmla="*/ 726935 h 773906"/>
              <a:gd name="connsiteX0" fmla="*/ 623054 w 623202"/>
              <a:gd name="connsiteY0" fmla="*/ 0 h 802297"/>
              <a:gd name="connsiteX1" fmla="*/ 383159 w 623202"/>
              <a:gd name="connsiteY1" fmla="*/ 726931 h 802297"/>
              <a:gd name="connsiteX2" fmla="*/ 0 w 623202"/>
              <a:gd name="connsiteY2" fmla="*/ 755327 h 802297"/>
              <a:gd name="connsiteX0" fmla="*/ 623054 w 623054"/>
              <a:gd name="connsiteY0" fmla="*/ 0 h 802297"/>
              <a:gd name="connsiteX1" fmla="*/ 383159 w 623054"/>
              <a:gd name="connsiteY1" fmla="*/ 726931 h 802297"/>
              <a:gd name="connsiteX2" fmla="*/ 0 w 623054"/>
              <a:gd name="connsiteY2" fmla="*/ 755327 h 802297"/>
              <a:gd name="connsiteX0" fmla="*/ 623054 w 623054"/>
              <a:gd name="connsiteY0" fmla="*/ 0 h 755326"/>
              <a:gd name="connsiteX1" fmla="*/ 434627 w 623054"/>
              <a:gd name="connsiteY1" fmla="*/ 556583 h 755326"/>
              <a:gd name="connsiteX2" fmla="*/ 0 w 623054"/>
              <a:gd name="connsiteY2" fmla="*/ 755327 h 755326"/>
              <a:gd name="connsiteX0" fmla="*/ 674521 w 674521"/>
              <a:gd name="connsiteY0" fmla="*/ 0 h 755327"/>
              <a:gd name="connsiteX1" fmla="*/ 486094 w 674521"/>
              <a:gd name="connsiteY1" fmla="*/ 556583 h 755327"/>
              <a:gd name="connsiteX2" fmla="*/ 0 w 674521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0 w 597320"/>
              <a:gd name="connsiteY2" fmla="*/ 755327 h 75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20" h="755327">
                <a:moveTo>
                  <a:pt x="597320" y="0"/>
                </a:moveTo>
                <a:cubicBezTo>
                  <a:pt x="572218" y="207635"/>
                  <a:pt x="490433" y="435427"/>
                  <a:pt x="408893" y="556583"/>
                </a:cubicBezTo>
                <a:cubicBezTo>
                  <a:pt x="304017" y="707608"/>
                  <a:pt x="0" y="755327"/>
                  <a:pt x="0" y="755327"/>
                </a:cubicBezTo>
              </a:path>
            </a:pathLst>
          </a:custGeom>
          <a:ln w="190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auto">
          <a:xfrm>
            <a:off x="526009" y="1919534"/>
            <a:ext cx="2444593" cy="4308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dirty="0" err="1" smtClean="0"/>
              <a:t>Bluespec</a:t>
            </a:r>
            <a:r>
              <a:rPr lang="en-US" sz="1400" dirty="0" smtClean="0"/>
              <a:t> PDK adapters</a:t>
            </a:r>
          </a:p>
          <a:p>
            <a:pPr algn="r"/>
            <a:r>
              <a:rPr lang="en-US" sz="1400" dirty="0" smtClean="0"/>
              <a:t>(written in BSV)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73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218667" y="3736576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ordering module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74649" y="356146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72789" y="356146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70929" y="356146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69069" y="356146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35351" y="356146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79847" y="3621517"/>
            <a:ext cx="350519" cy="52053"/>
            <a:chOff x="6204439" y="1870153"/>
            <a:chExt cx="350519" cy="52053"/>
          </a:xfrm>
        </p:grpSpPr>
        <p:sp>
          <p:nvSpPr>
            <p:cNvPr id="9" name="Oval 8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5038929" y="5163181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7069" y="5163181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35209" y="5163181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33349" y="5163181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99631" y="5163181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44127" y="5223232"/>
            <a:ext cx="350519" cy="52053"/>
            <a:chOff x="6204439" y="1870153"/>
            <a:chExt cx="350519" cy="52053"/>
          </a:xfrm>
        </p:grpSpPr>
        <p:sp>
          <p:nvSpPr>
            <p:cNvPr id="18" name="Oval 17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4976287" y="5338272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interface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module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72537" y="5709303"/>
            <a:ext cx="2456791" cy="330235"/>
          </a:xfrm>
          <a:prstGeom prst="rect">
            <a:avLst/>
          </a:prstGeom>
          <a:solidFill>
            <a:srgbClr val="99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Convey Verilog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Trapezoid 22"/>
          <p:cNvSpPr/>
          <p:nvPr/>
        </p:nvSpPr>
        <p:spPr bwMode="auto">
          <a:xfrm flipV="1">
            <a:off x="506027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Trapezoid 23"/>
          <p:cNvSpPr/>
          <p:nvPr/>
        </p:nvSpPr>
        <p:spPr bwMode="auto">
          <a:xfrm flipV="1">
            <a:off x="5218516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Trapezoid 24"/>
          <p:cNvSpPr/>
          <p:nvPr/>
        </p:nvSpPr>
        <p:spPr bwMode="auto">
          <a:xfrm flipV="1">
            <a:off x="537676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Trapezoid 25"/>
          <p:cNvSpPr/>
          <p:nvPr/>
        </p:nvSpPr>
        <p:spPr bwMode="auto">
          <a:xfrm flipV="1">
            <a:off x="5535006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Trapezoid 26"/>
          <p:cNvSpPr/>
          <p:nvPr/>
        </p:nvSpPr>
        <p:spPr bwMode="auto">
          <a:xfrm flipV="1">
            <a:off x="569325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Trapezoid 27"/>
          <p:cNvSpPr/>
          <p:nvPr/>
        </p:nvSpPr>
        <p:spPr bwMode="auto">
          <a:xfrm flipV="1">
            <a:off x="5851496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Trapezoid 28"/>
          <p:cNvSpPr/>
          <p:nvPr/>
        </p:nvSpPr>
        <p:spPr bwMode="auto">
          <a:xfrm flipV="1">
            <a:off x="600974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Trapezoid 29"/>
          <p:cNvSpPr/>
          <p:nvPr/>
        </p:nvSpPr>
        <p:spPr bwMode="auto">
          <a:xfrm flipV="1">
            <a:off x="705912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Trapezoid 30"/>
          <p:cNvSpPr/>
          <p:nvPr/>
        </p:nvSpPr>
        <p:spPr bwMode="auto">
          <a:xfrm flipV="1">
            <a:off x="7217351" y="6021380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47037" y="6163103"/>
            <a:ext cx="350519" cy="52053"/>
            <a:chOff x="6204439" y="1870153"/>
            <a:chExt cx="350519" cy="52053"/>
          </a:xfrm>
        </p:grpSpPr>
        <p:sp>
          <p:nvSpPr>
            <p:cNvPr id="33" name="Oval 32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5368121" y="6385414"/>
            <a:ext cx="1644801" cy="215444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/>
              <a:t>FPGA pins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542932" y="2233213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routing module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(s)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34094" y="205810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53913" y="205810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213826" y="205810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710051" y="2118154"/>
            <a:ext cx="350519" cy="52053"/>
            <a:chOff x="6204439" y="1870153"/>
            <a:chExt cx="350519" cy="52053"/>
          </a:xfrm>
        </p:grpSpPr>
        <p:sp>
          <p:nvSpPr>
            <p:cNvPr id="42" name="Oval 41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7" name="Parallelogram 46"/>
          <p:cNvSpPr/>
          <p:nvPr/>
        </p:nvSpPr>
        <p:spPr bwMode="auto">
          <a:xfrm>
            <a:off x="5091555" y="2676293"/>
            <a:ext cx="3810119" cy="2404122"/>
          </a:xfrm>
          <a:prstGeom prst="parallelogram">
            <a:avLst>
              <a:gd name="adj" fmla="val 6477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Parallelogram 47"/>
          <p:cNvSpPr/>
          <p:nvPr/>
        </p:nvSpPr>
        <p:spPr bwMode="auto">
          <a:xfrm>
            <a:off x="3333912" y="2678545"/>
            <a:ext cx="5511064" cy="831375"/>
          </a:xfrm>
          <a:prstGeom prst="parallelogram">
            <a:avLst>
              <a:gd name="adj" fmla="val 3980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Parallelogram 48"/>
          <p:cNvSpPr/>
          <p:nvPr/>
        </p:nvSpPr>
        <p:spPr bwMode="auto">
          <a:xfrm flipH="1">
            <a:off x="3356590" y="4179455"/>
            <a:ext cx="3989093" cy="900340"/>
          </a:xfrm>
          <a:prstGeom prst="parallelogram">
            <a:avLst>
              <a:gd name="adj" fmla="val 1923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9394" y="4627553"/>
            <a:ext cx="3232165" cy="276999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none" lIns="91440" rIns="0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CC0000"/>
                </a:solidFill>
                <a:latin typeface="Courier New"/>
                <a:cs typeface="Courier New"/>
              </a:rPr>
              <a:t>interface </a:t>
            </a:r>
            <a:r>
              <a:rPr lang="en-US" sz="1200" b="1" dirty="0">
                <a:solidFill>
                  <a:srgbClr val="CC0000"/>
                </a:solidFill>
                <a:latin typeface="Courier New"/>
                <a:cs typeface="Courier New"/>
              </a:rPr>
              <a:t>Vector #</a:t>
            </a:r>
            <a:r>
              <a:rPr lang="en-US" sz="1200" b="1" dirty="0" smtClean="0">
                <a:solidFill>
                  <a:srgbClr val="CC0000"/>
                </a:solidFill>
                <a:latin typeface="Courier New"/>
                <a:cs typeface="Courier New"/>
              </a:rPr>
              <a:t>(n, </a:t>
            </a:r>
            <a:r>
              <a:rPr lang="en-US" sz="1200" b="1" dirty="0" err="1">
                <a:solidFill>
                  <a:srgbClr val="CC0000"/>
                </a:solidFill>
                <a:latin typeface="Courier New"/>
                <a:cs typeface="Courier New"/>
              </a:rPr>
              <a:t>MC_Port_IFC</a:t>
            </a:r>
            <a:r>
              <a:rPr lang="en-US" sz="1200" b="1" dirty="0" smtClean="0">
                <a:solidFill>
                  <a:srgbClr val="CC0000"/>
                </a:solidFill>
                <a:latin typeface="Courier New"/>
                <a:cs typeface="Courier New"/>
              </a:rPr>
              <a:t>)</a:t>
            </a:r>
            <a:endParaRPr lang="en-US" sz="1200" b="1" dirty="0">
              <a:solidFill>
                <a:srgbClr val="CC0000"/>
              </a:solidFill>
              <a:latin typeface="Courier New"/>
              <a:cs typeface="Courier New"/>
            </a:endParaRPr>
          </a:p>
        </p:txBody>
      </p:sp>
      <p:sp>
        <p:nvSpPr>
          <p:cNvPr id="51" name="Freeform 50"/>
          <p:cNvSpPr/>
          <p:nvPr/>
        </p:nvSpPr>
        <p:spPr>
          <a:xfrm rot="16200000">
            <a:off x="3963195" y="4360349"/>
            <a:ext cx="374226" cy="1383438"/>
          </a:xfrm>
          <a:custGeom>
            <a:avLst/>
            <a:gdLst>
              <a:gd name="connsiteX0" fmla="*/ 921565 w 921565"/>
              <a:gd name="connsiteY0" fmla="*/ 243949 h 505591"/>
              <a:gd name="connsiteX1" fmla="*/ 505737 w 921565"/>
              <a:gd name="connsiteY1" fmla="*/ 7951 h 505591"/>
              <a:gd name="connsiteX2" fmla="*/ 516975 w 921565"/>
              <a:gd name="connsiteY2" fmla="*/ 502424 h 505591"/>
              <a:gd name="connsiteX3" fmla="*/ 0 w 921565"/>
              <a:gd name="connsiteY3" fmla="*/ 232711 h 505591"/>
              <a:gd name="connsiteX0" fmla="*/ 921565 w 921565"/>
              <a:gd name="connsiteY0" fmla="*/ 11237 h 272879"/>
              <a:gd name="connsiteX1" fmla="*/ 516975 w 921565"/>
              <a:gd name="connsiteY1" fmla="*/ 269712 h 272879"/>
              <a:gd name="connsiteX2" fmla="*/ 0 w 921565"/>
              <a:gd name="connsiteY2" fmla="*/ -1 h 272879"/>
              <a:gd name="connsiteX0" fmla="*/ 489238 w 565789"/>
              <a:gd name="connsiteY0" fmla="*/ 0 h 999815"/>
              <a:gd name="connsiteX1" fmla="*/ 516975 w 565789"/>
              <a:gd name="connsiteY1" fmla="*/ 996648 h 999815"/>
              <a:gd name="connsiteX2" fmla="*/ 0 w 565789"/>
              <a:gd name="connsiteY2" fmla="*/ 726935 h 999815"/>
              <a:gd name="connsiteX0" fmla="*/ 489238 w 590360"/>
              <a:gd name="connsiteY0" fmla="*/ 0 h 999815"/>
              <a:gd name="connsiteX1" fmla="*/ 516975 w 590360"/>
              <a:gd name="connsiteY1" fmla="*/ 996648 h 999815"/>
              <a:gd name="connsiteX2" fmla="*/ 0 w 590360"/>
              <a:gd name="connsiteY2" fmla="*/ 726935 h 999815"/>
              <a:gd name="connsiteX0" fmla="*/ 489238 w 551132"/>
              <a:gd name="connsiteY0" fmla="*/ 0 h 1004063"/>
              <a:gd name="connsiteX1" fmla="*/ 488523 w 551132"/>
              <a:gd name="connsiteY1" fmla="*/ 710713 h 1004063"/>
              <a:gd name="connsiteX2" fmla="*/ 516975 w 551132"/>
              <a:gd name="connsiteY2" fmla="*/ 996648 h 1004063"/>
              <a:gd name="connsiteX3" fmla="*/ 0 w 551132"/>
              <a:gd name="connsiteY3" fmla="*/ 726935 h 1004063"/>
              <a:gd name="connsiteX0" fmla="*/ 489238 w 548154"/>
              <a:gd name="connsiteY0" fmla="*/ 0 h 999815"/>
              <a:gd name="connsiteX1" fmla="*/ 516975 w 548154"/>
              <a:gd name="connsiteY1" fmla="*/ 996648 h 999815"/>
              <a:gd name="connsiteX2" fmla="*/ 0 w 548154"/>
              <a:gd name="connsiteY2" fmla="*/ 726935 h 999815"/>
              <a:gd name="connsiteX0" fmla="*/ 489238 w 489924"/>
              <a:gd name="connsiteY0" fmla="*/ 0 h 727898"/>
              <a:gd name="connsiteX1" fmla="*/ 383159 w 489924"/>
              <a:gd name="connsiteY1" fmla="*/ 698539 h 727898"/>
              <a:gd name="connsiteX2" fmla="*/ 0 w 489924"/>
              <a:gd name="connsiteY2" fmla="*/ 726935 h 727898"/>
              <a:gd name="connsiteX0" fmla="*/ 489238 w 489924"/>
              <a:gd name="connsiteY0" fmla="*/ 0 h 773906"/>
              <a:gd name="connsiteX1" fmla="*/ 383159 w 489924"/>
              <a:gd name="connsiteY1" fmla="*/ 698539 h 773906"/>
              <a:gd name="connsiteX2" fmla="*/ 0 w 489924"/>
              <a:gd name="connsiteY2" fmla="*/ 726935 h 773906"/>
              <a:gd name="connsiteX0" fmla="*/ 623054 w 623202"/>
              <a:gd name="connsiteY0" fmla="*/ 0 h 802297"/>
              <a:gd name="connsiteX1" fmla="*/ 383159 w 623202"/>
              <a:gd name="connsiteY1" fmla="*/ 726931 h 802297"/>
              <a:gd name="connsiteX2" fmla="*/ 0 w 623202"/>
              <a:gd name="connsiteY2" fmla="*/ 755327 h 802297"/>
              <a:gd name="connsiteX0" fmla="*/ 623054 w 623054"/>
              <a:gd name="connsiteY0" fmla="*/ 0 h 802297"/>
              <a:gd name="connsiteX1" fmla="*/ 383159 w 623054"/>
              <a:gd name="connsiteY1" fmla="*/ 726931 h 802297"/>
              <a:gd name="connsiteX2" fmla="*/ 0 w 623054"/>
              <a:gd name="connsiteY2" fmla="*/ 755327 h 802297"/>
              <a:gd name="connsiteX0" fmla="*/ 623054 w 623054"/>
              <a:gd name="connsiteY0" fmla="*/ 0 h 755326"/>
              <a:gd name="connsiteX1" fmla="*/ 434627 w 623054"/>
              <a:gd name="connsiteY1" fmla="*/ 556583 h 755326"/>
              <a:gd name="connsiteX2" fmla="*/ 0 w 623054"/>
              <a:gd name="connsiteY2" fmla="*/ 755327 h 755326"/>
              <a:gd name="connsiteX0" fmla="*/ 674521 w 674521"/>
              <a:gd name="connsiteY0" fmla="*/ 0 h 755327"/>
              <a:gd name="connsiteX1" fmla="*/ 486094 w 674521"/>
              <a:gd name="connsiteY1" fmla="*/ 556583 h 755327"/>
              <a:gd name="connsiteX2" fmla="*/ 0 w 674521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0 w 597320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218281 w 597320"/>
              <a:gd name="connsiteY2" fmla="*/ 702860 h 755327"/>
              <a:gd name="connsiteX3" fmla="*/ 0 w 597320"/>
              <a:gd name="connsiteY3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192756 w 597320"/>
              <a:gd name="connsiteY2" fmla="*/ 449422 h 755327"/>
              <a:gd name="connsiteX3" fmla="*/ 0 w 597320"/>
              <a:gd name="connsiteY3" fmla="*/ 755327 h 755327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356117 w 760681"/>
              <a:gd name="connsiteY2" fmla="*/ 44942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6" h="1107322">
                <a:moveTo>
                  <a:pt x="582006" y="0"/>
                </a:moveTo>
                <a:cubicBezTo>
                  <a:pt x="531379" y="235794"/>
                  <a:pt x="444490" y="829663"/>
                  <a:pt x="357844" y="767781"/>
                </a:cubicBezTo>
                <a:cubicBezTo>
                  <a:pt x="279356" y="758205"/>
                  <a:pt x="281326" y="444458"/>
                  <a:pt x="213177" y="477582"/>
                </a:cubicBezTo>
                <a:cubicBezTo>
                  <a:pt x="145028" y="510706"/>
                  <a:pt x="61905" y="802902"/>
                  <a:pt x="0" y="1107322"/>
                </a:cubicBezTo>
              </a:path>
            </a:pathLst>
          </a:custGeom>
          <a:ln w="190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Freeform 51"/>
          <p:cNvSpPr/>
          <p:nvPr/>
        </p:nvSpPr>
        <p:spPr>
          <a:xfrm rot="10800000" flipV="1">
            <a:off x="1703158" y="3660159"/>
            <a:ext cx="1447634" cy="927640"/>
          </a:xfrm>
          <a:custGeom>
            <a:avLst/>
            <a:gdLst>
              <a:gd name="connsiteX0" fmla="*/ 921565 w 921565"/>
              <a:gd name="connsiteY0" fmla="*/ 243949 h 505591"/>
              <a:gd name="connsiteX1" fmla="*/ 505737 w 921565"/>
              <a:gd name="connsiteY1" fmla="*/ 7951 h 505591"/>
              <a:gd name="connsiteX2" fmla="*/ 516975 w 921565"/>
              <a:gd name="connsiteY2" fmla="*/ 502424 h 505591"/>
              <a:gd name="connsiteX3" fmla="*/ 0 w 921565"/>
              <a:gd name="connsiteY3" fmla="*/ 232711 h 505591"/>
              <a:gd name="connsiteX0" fmla="*/ 921565 w 921565"/>
              <a:gd name="connsiteY0" fmla="*/ 11237 h 272879"/>
              <a:gd name="connsiteX1" fmla="*/ 516975 w 921565"/>
              <a:gd name="connsiteY1" fmla="*/ 269712 h 272879"/>
              <a:gd name="connsiteX2" fmla="*/ 0 w 921565"/>
              <a:gd name="connsiteY2" fmla="*/ -1 h 272879"/>
              <a:gd name="connsiteX0" fmla="*/ 489238 w 565789"/>
              <a:gd name="connsiteY0" fmla="*/ 0 h 999815"/>
              <a:gd name="connsiteX1" fmla="*/ 516975 w 565789"/>
              <a:gd name="connsiteY1" fmla="*/ 996648 h 999815"/>
              <a:gd name="connsiteX2" fmla="*/ 0 w 565789"/>
              <a:gd name="connsiteY2" fmla="*/ 726935 h 999815"/>
              <a:gd name="connsiteX0" fmla="*/ 489238 w 590360"/>
              <a:gd name="connsiteY0" fmla="*/ 0 h 999815"/>
              <a:gd name="connsiteX1" fmla="*/ 516975 w 590360"/>
              <a:gd name="connsiteY1" fmla="*/ 996648 h 999815"/>
              <a:gd name="connsiteX2" fmla="*/ 0 w 590360"/>
              <a:gd name="connsiteY2" fmla="*/ 726935 h 999815"/>
              <a:gd name="connsiteX0" fmla="*/ 489238 w 551132"/>
              <a:gd name="connsiteY0" fmla="*/ 0 h 1004063"/>
              <a:gd name="connsiteX1" fmla="*/ 488523 w 551132"/>
              <a:gd name="connsiteY1" fmla="*/ 710713 h 1004063"/>
              <a:gd name="connsiteX2" fmla="*/ 516975 w 551132"/>
              <a:gd name="connsiteY2" fmla="*/ 996648 h 1004063"/>
              <a:gd name="connsiteX3" fmla="*/ 0 w 551132"/>
              <a:gd name="connsiteY3" fmla="*/ 726935 h 1004063"/>
              <a:gd name="connsiteX0" fmla="*/ 489238 w 548154"/>
              <a:gd name="connsiteY0" fmla="*/ 0 h 999815"/>
              <a:gd name="connsiteX1" fmla="*/ 516975 w 548154"/>
              <a:gd name="connsiteY1" fmla="*/ 996648 h 999815"/>
              <a:gd name="connsiteX2" fmla="*/ 0 w 548154"/>
              <a:gd name="connsiteY2" fmla="*/ 726935 h 999815"/>
              <a:gd name="connsiteX0" fmla="*/ 489238 w 489924"/>
              <a:gd name="connsiteY0" fmla="*/ 0 h 727898"/>
              <a:gd name="connsiteX1" fmla="*/ 383159 w 489924"/>
              <a:gd name="connsiteY1" fmla="*/ 698539 h 727898"/>
              <a:gd name="connsiteX2" fmla="*/ 0 w 489924"/>
              <a:gd name="connsiteY2" fmla="*/ 726935 h 727898"/>
              <a:gd name="connsiteX0" fmla="*/ 489238 w 489924"/>
              <a:gd name="connsiteY0" fmla="*/ 0 h 773906"/>
              <a:gd name="connsiteX1" fmla="*/ 383159 w 489924"/>
              <a:gd name="connsiteY1" fmla="*/ 698539 h 773906"/>
              <a:gd name="connsiteX2" fmla="*/ 0 w 489924"/>
              <a:gd name="connsiteY2" fmla="*/ 726935 h 773906"/>
              <a:gd name="connsiteX0" fmla="*/ 623054 w 623202"/>
              <a:gd name="connsiteY0" fmla="*/ 0 h 802297"/>
              <a:gd name="connsiteX1" fmla="*/ 383159 w 623202"/>
              <a:gd name="connsiteY1" fmla="*/ 726931 h 802297"/>
              <a:gd name="connsiteX2" fmla="*/ 0 w 623202"/>
              <a:gd name="connsiteY2" fmla="*/ 755327 h 802297"/>
              <a:gd name="connsiteX0" fmla="*/ 623054 w 623054"/>
              <a:gd name="connsiteY0" fmla="*/ 0 h 802297"/>
              <a:gd name="connsiteX1" fmla="*/ 383159 w 623054"/>
              <a:gd name="connsiteY1" fmla="*/ 726931 h 802297"/>
              <a:gd name="connsiteX2" fmla="*/ 0 w 623054"/>
              <a:gd name="connsiteY2" fmla="*/ 755327 h 802297"/>
              <a:gd name="connsiteX0" fmla="*/ 623054 w 623054"/>
              <a:gd name="connsiteY0" fmla="*/ 0 h 755326"/>
              <a:gd name="connsiteX1" fmla="*/ 434627 w 623054"/>
              <a:gd name="connsiteY1" fmla="*/ 556583 h 755326"/>
              <a:gd name="connsiteX2" fmla="*/ 0 w 623054"/>
              <a:gd name="connsiteY2" fmla="*/ 755327 h 755326"/>
              <a:gd name="connsiteX0" fmla="*/ 674521 w 674521"/>
              <a:gd name="connsiteY0" fmla="*/ 0 h 755327"/>
              <a:gd name="connsiteX1" fmla="*/ 486094 w 674521"/>
              <a:gd name="connsiteY1" fmla="*/ 556583 h 755327"/>
              <a:gd name="connsiteX2" fmla="*/ 0 w 674521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0 w 597320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218281 w 597320"/>
              <a:gd name="connsiteY2" fmla="*/ 702860 h 755327"/>
              <a:gd name="connsiteX3" fmla="*/ 0 w 597320"/>
              <a:gd name="connsiteY3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192756 w 597320"/>
              <a:gd name="connsiteY2" fmla="*/ 449422 h 755327"/>
              <a:gd name="connsiteX3" fmla="*/ 0 w 597320"/>
              <a:gd name="connsiteY3" fmla="*/ 755327 h 755327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356117 w 760681"/>
              <a:gd name="connsiteY2" fmla="*/ 44942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  <a:gd name="connsiteX0" fmla="*/ 759952 w 759952"/>
              <a:gd name="connsiteY0" fmla="*/ 137249 h 909522"/>
              <a:gd name="connsiteX1" fmla="*/ 535790 w 759952"/>
              <a:gd name="connsiteY1" fmla="*/ 905030 h 909522"/>
              <a:gd name="connsiteX2" fmla="*/ 391123 w 759952"/>
              <a:gd name="connsiteY2" fmla="*/ 614831 h 909522"/>
              <a:gd name="connsiteX3" fmla="*/ 0 w 759952"/>
              <a:gd name="connsiteY3" fmla="*/ 63618 h 909522"/>
              <a:gd name="connsiteX0" fmla="*/ 759952 w 759952"/>
              <a:gd name="connsiteY0" fmla="*/ 75811 h 848084"/>
              <a:gd name="connsiteX1" fmla="*/ 535790 w 759952"/>
              <a:gd name="connsiteY1" fmla="*/ 843592 h 848084"/>
              <a:gd name="connsiteX2" fmla="*/ 391123 w 759952"/>
              <a:gd name="connsiteY2" fmla="*/ 553393 h 848084"/>
              <a:gd name="connsiteX3" fmla="*/ 0 w 759952"/>
              <a:gd name="connsiteY3" fmla="*/ 2180 h 848084"/>
              <a:gd name="connsiteX0" fmla="*/ 759952 w 759952"/>
              <a:gd name="connsiteY0" fmla="*/ 76474 h 848747"/>
              <a:gd name="connsiteX1" fmla="*/ 535790 w 759952"/>
              <a:gd name="connsiteY1" fmla="*/ 844255 h 848747"/>
              <a:gd name="connsiteX2" fmla="*/ 535705 w 759952"/>
              <a:gd name="connsiteY2" fmla="*/ 400686 h 848747"/>
              <a:gd name="connsiteX3" fmla="*/ 0 w 759952"/>
              <a:gd name="connsiteY3" fmla="*/ 2843 h 848747"/>
              <a:gd name="connsiteX0" fmla="*/ 759952 w 759952"/>
              <a:gd name="connsiteY0" fmla="*/ 77684 h 849957"/>
              <a:gd name="connsiteX1" fmla="*/ 535790 w 759952"/>
              <a:gd name="connsiteY1" fmla="*/ 845465 h 849957"/>
              <a:gd name="connsiteX2" fmla="*/ 535705 w 759952"/>
              <a:gd name="connsiteY2" fmla="*/ 401896 h 849957"/>
              <a:gd name="connsiteX3" fmla="*/ 0 w 759952"/>
              <a:gd name="connsiteY3" fmla="*/ 4053 h 849957"/>
              <a:gd name="connsiteX0" fmla="*/ 759952 w 759952"/>
              <a:gd name="connsiteY0" fmla="*/ 77684 h 849957"/>
              <a:gd name="connsiteX1" fmla="*/ 535790 w 759952"/>
              <a:gd name="connsiteY1" fmla="*/ 845465 h 849957"/>
              <a:gd name="connsiteX2" fmla="*/ 535705 w 759952"/>
              <a:gd name="connsiteY2" fmla="*/ 401896 h 849957"/>
              <a:gd name="connsiteX3" fmla="*/ 0 w 759952"/>
              <a:gd name="connsiteY3" fmla="*/ 4053 h 849957"/>
              <a:gd name="connsiteX0" fmla="*/ 759952 w 759952"/>
              <a:gd name="connsiteY0" fmla="*/ 77684 h 667705"/>
              <a:gd name="connsiteX1" fmla="*/ 346722 w 759952"/>
              <a:gd name="connsiteY1" fmla="*/ 661421 h 667705"/>
              <a:gd name="connsiteX2" fmla="*/ 535705 w 759952"/>
              <a:gd name="connsiteY2" fmla="*/ 401896 h 667705"/>
              <a:gd name="connsiteX3" fmla="*/ 0 w 759952"/>
              <a:gd name="connsiteY3" fmla="*/ 4053 h 667705"/>
              <a:gd name="connsiteX0" fmla="*/ 709904 w 709904"/>
              <a:gd name="connsiteY0" fmla="*/ 1258636 h 1303323"/>
              <a:gd name="connsiteX1" fmla="*/ 346722 w 709904"/>
              <a:gd name="connsiteY1" fmla="*/ 661421 h 1303323"/>
              <a:gd name="connsiteX2" fmla="*/ 535705 w 709904"/>
              <a:gd name="connsiteY2" fmla="*/ 401896 h 1303323"/>
              <a:gd name="connsiteX3" fmla="*/ 0 w 709904"/>
              <a:gd name="connsiteY3" fmla="*/ 4053 h 1303323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544164 w 709904"/>
              <a:gd name="connsiteY3" fmla="*/ 187743 h 1254583"/>
              <a:gd name="connsiteX4" fmla="*/ 0 w 709904"/>
              <a:gd name="connsiteY4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4" h="1254583">
                <a:moveTo>
                  <a:pt x="709904" y="1254583"/>
                </a:moveTo>
                <a:cubicBezTo>
                  <a:pt x="570304" y="1091614"/>
                  <a:pt x="349955" y="841946"/>
                  <a:pt x="346722" y="657368"/>
                </a:cubicBezTo>
                <a:cubicBezTo>
                  <a:pt x="357208" y="463746"/>
                  <a:pt x="531564" y="671460"/>
                  <a:pt x="535705" y="397843"/>
                </a:cubicBezTo>
                <a:cubicBezTo>
                  <a:pt x="544648" y="196259"/>
                  <a:pt x="111605" y="82884"/>
                  <a:pt x="0" y="0"/>
                </a:cubicBezTo>
              </a:path>
            </a:pathLst>
          </a:custGeom>
          <a:ln w="190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Freeform 52"/>
          <p:cNvSpPr/>
          <p:nvPr/>
        </p:nvSpPr>
        <p:spPr>
          <a:xfrm rot="10800000" flipV="1">
            <a:off x="1623738" y="2096384"/>
            <a:ext cx="5339368" cy="2470639"/>
          </a:xfrm>
          <a:custGeom>
            <a:avLst/>
            <a:gdLst>
              <a:gd name="connsiteX0" fmla="*/ 921565 w 921565"/>
              <a:gd name="connsiteY0" fmla="*/ 243949 h 505591"/>
              <a:gd name="connsiteX1" fmla="*/ 505737 w 921565"/>
              <a:gd name="connsiteY1" fmla="*/ 7951 h 505591"/>
              <a:gd name="connsiteX2" fmla="*/ 516975 w 921565"/>
              <a:gd name="connsiteY2" fmla="*/ 502424 h 505591"/>
              <a:gd name="connsiteX3" fmla="*/ 0 w 921565"/>
              <a:gd name="connsiteY3" fmla="*/ 232711 h 505591"/>
              <a:gd name="connsiteX0" fmla="*/ 921565 w 921565"/>
              <a:gd name="connsiteY0" fmla="*/ 11237 h 272879"/>
              <a:gd name="connsiteX1" fmla="*/ 516975 w 921565"/>
              <a:gd name="connsiteY1" fmla="*/ 269712 h 272879"/>
              <a:gd name="connsiteX2" fmla="*/ 0 w 921565"/>
              <a:gd name="connsiteY2" fmla="*/ -1 h 272879"/>
              <a:gd name="connsiteX0" fmla="*/ 489238 w 565789"/>
              <a:gd name="connsiteY0" fmla="*/ 0 h 999815"/>
              <a:gd name="connsiteX1" fmla="*/ 516975 w 565789"/>
              <a:gd name="connsiteY1" fmla="*/ 996648 h 999815"/>
              <a:gd name="connsiteX2" fmla="*/ 0 w 565789"/>
              <a:gd name="connsiteY2" fmla="*/ 726935 h 999815"/>
              <a:gd name="connsiteX0" fmla="*/ 489238 w 590360"/>
              <a:gd name="connsiteY0" fmla="*/ 0 h 999815"/>
              <a:gd name="connsiteX1" fmla="*/ 516975 w 590360"/>
              <a:gd name="connsiteY1" fmla="*/ 996648 h 999815"/>
              <a:gd name="connsiteX2" fmla="*/ 0 w 590360"/>
              <a:gd name="connsiteY2" fmla="*/ 726935 h 999815"/>
              <a:gd name="connsiteX0" fmla="*/ 489238 w 551132"/>
              <a:gd name="connsiteY0" fmla="*/ 0 h 1004063"/>
              <a:gd name="connsiteX1" fmla="*/ 488523 w 551132"/>
              <a:gd name="connsiteY1" fmla="*/ 710713 h 1004063"/>
              <a:gd name="connsiteX2" fmla="*/ 516975 w 551132"/>
              <a:gd name="connsiteY2" fmla="*/ 996648 h 1004063"/>
              <a:gd name="connsiteX3" fmla="*/ 0 w 551132"/>
              <a:gd name="connsiteY3" fmla="*/ 726935 h 1004063"/>
              <a:gd name="connsiteX0" fmla="*/ 489238 w 548154"/>
              <a:gd name="connsiteY0" fmla="*/ 0 h 999815"/>
              <a:gd name="connsiteX1" fmla="*/ 516975 w 548154"/>
              <a:gd name="connsiteY1" fmla="*/ 996648 h 999815"/>
              <a:gd name="connsiteX2" fmla="*/ 0 w 548154"/>
              <a:gd name="connsiteY2" fmla="*/ 726935 h 999815"/>
              <a:gd name="connsiteX0" fmla="*/ 489238 w 489924"/>
              <a:gd name="connsiteY0" fmla="*/ 0 h 727898"/>
              <a:gd name="connsiteX1" fmla="*/ 383159 w 489924"/>
              <a:gd name="connsiteY1" fmla="*/ 698539 h 727898"/>
              <a:gd name="connsiteX2" fmla="*/ 0 w 489924"/>
              <a:gd name="connsiteY2" fmla="*/ 726935 h 727898"/>
              <a:gd name="connsiteX0" fmla="*/ 489238 w 489924"/>
              <a:gd name="connsiteY0" fmla="*/ 0 h 773906"/>
              <a:gd name="connsiteX1" fmla="*/ 383159 w 489924"/>
              <a:gd name="connsiteY1" fmla="*/ 698539 h 773906"/>
              <a:gd name="connsiteX2" fmla="*/ 0 w 489924"/>
              <a:gd name="connsiteY2" fmla="*/ 726935 h 773906"/>
              <a:gd name="connsiteX0" fmla="*/ 623054 w 623202"/>
              <a:gd name="connsiteY0" fmla="*/ 0 h 802297"/>
              <a:gd name="connsiteX1" fmla="*/ 383159 w 623202"/>
              <a:gd name="connsiteY1" fmla="*/ 726931 h 802297"/>
              <a:gd name="connsiteX2" fmla="*/ 0 w 623202"/>
              <a:gd name="connsiteY2" fmla="*/ 755327 h 802297"/>
              <a:gd name="connsiteX0" fmla="*/ 623054 w 623054"/>
              <a:gd name="connsiteY0" fmla="*/ 0 h 802297"/>
              <a:gd name="connsiteX1" fmla="*/ 383159 w 623054"/>
              <a:gd name="connsiteY1" fmla="*/ 726931 h 802297"/>
              <a:gd name="connsiteX2" fmla="*/ 0 w 623054"/>
              <a:gd name="connsiteY2" fmla="*/ 755327 h 802297"/>
              <a:gd name="connsiteX0" fmla="*/ 623054 w 623054"/>
              <a:gd name="connsiteY0" fmla="*/ 0 h 755326"/>
              <a:gd name="connsiteX1" fmla="*/ 434627 w 623054"/>
              <a:gd name="connsiteY1" fmla="*/ 556583 h 755326"/>
              <a:gd name="connsiteX2" fmla="*/ 0 w 623054"/>
              <a:gd name="connsiteY2" fmla="*/ 755327 h 755326"/>
              <a:gd name="connsiteX0" fmla="*/ 674521 w 674521"/>
              <a:gd name="connsiteY0" fmla="*/ 0 h 755327"/>
              <a:gd name="connsiteX1" fmla="*/ 486094 w 674521"/>
              <a:gd name="connsiteY1" fmla="*/ 556583 h 755327"/>
              <a:gd name="connsiteX2" fmla="*/ 0 w 674521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0 w 597320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218281 w 597320"/>
              <a:gd name="connsiteY2" fmla="*/ 702860 h 755327"/>
              <a:gd name="connsiteX3" fmla="*/ 0 w 597320"/>
              <a:gd name="connsiteY3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192756 w 597320"/>
              <a:gd name="connsiteY2" fmla="*/ 449422 h 755327"/>
              <a:gd name="connsiteX3" fmla="*/ 0 w 597320"/>
              <a:gd name="connsiteY3" fmla="*/ 755327 h 755327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356117 w 760681"/>
              <a:gd name="connsiteY2" fmla="*/ 44942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572254 w 760681"/>
              <a:gd name="connsiteY1" fmla="*/ 556583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760681 w 760681"/>
              <a:gd name="connsiteY0" fmla="*/ 0 h 1107322"/>
              <a:gd name="connsiteX1" fmla="*/ 357844 w 760681"/>
              <a:gd name="connsiteY1" fmla="*/ 767781 h 1107322"/>
              <a:gd name="connsiteX2" fmla="*/ 213177 w 760681"/>
              <a:gd name="connsiteY2" fmla="*/ 477582 h 1107322"/>
              <a:gd name="connsiteX3" fmla="*/ 0 w 760681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  <a:gd name="connsiteX0" fmla="*/ 582006 w 582006"/>
              <a:gd name="connsiteY0" fmla="*/ 0 h 1107322"/>
              <a:gd name="connsiteX1" fmla="*/ 357844 w 582006"/>
              <a:gd name="connsiteY1" fmla="*/ 767781 h 1107322"/>
              <a:gd name="connsiteX2" fmla="*/ 213177 w 582006"/>
              <a:gd name="connsiteY2" fmla="*/ 477582 h 1107322"/>
              <a:gd name="connsiteX3" fmla="*/ 0 w 582006"/>
              <a:gd name="connsiteY3" fmla="*/ 1107322 h 1107322"/>
              <a:gd name="connsiteX0" fmla="*/ 759952 w 759952"/>
              <a:gd name="connsiteY0" fmla="*/ 137249 h 909522"/>
              <a:gd name="connsiteX1" fmla="*/ 535790 w 759952"/>
              <a:gd name="connsiteY1" fmla="*/ 905030 h 909522"/>
              <a:gd name="connsiteX2" fmla="*/ 391123 w 759952"/>
              <a:gd name="connsiteY2" fmla="*/ 614831 h 909522"/>
              <a:gd name="connsiteX3" fmla="*/ 0 w 759952"/>
              <a:gd name="connsiteY3" fmla="*/ 63618 h 909522"/>
              <a:gd name="connsiteX0" fmla="*/ 759952 w 759952"/>
              <a:gd name="connsiteY0" fmla="*/ 75811 h 848084"/>
              <a:gd name="connsiteX1" fmla="*/ 535790 w 759952"/>
              <a:gd name="connsiteY1" fmla="*/ 843592 h 848084"/>
              <a:gd name="connsiteX2" fmla="*/ 391123 w 759952"/>
              <a:gd name="connsiteY2" fmla="*/ 553393 h 848084"/>
              <a:gd name="connsiteX3" fmla="*/ 0 w 759952"/>
              <a:gd name="connsiteY3" fmla="*/ 2180 h 848084"/>
              <a:gd name="connsiteX0" fmla="*/ 759952 w 759952"/>
              <a:gd name="connsiteY0" fmla="*/ 76474 h 848747"/>
              <a:gd name="connsiteX1" fmla="*/ 535790 w 759952"/>
              <a:gd name="connsiteY1" fmla="*/ 844255 h 848747"/>
              <a:gd name="connsiteX2" fmla="*/ 535705 w 759952"/>
              <a:gd name="connsiteY2" fmla="*/ 400686 h 848747"/>
              <a:gd name="connsiteX3" fmla="*/ 0 w 759952"/>
              <a:gd name="connsiteY3" fmla="*/ 2843 h 848747"/>
              <a:gd name="connsiteX0" fmla="*/ 759952 w 759952"/>
              <a:gd name="connsiteY0" fmla="*/ 77684 h 849957"/>
              <a:gd name="connsiteX1" fmla="*/ 535790 w 759952"/>
              <a:gd name="connsiteY1" fmla="*/ 845465 h 849957"/>
              <a:gd name="connsiteX2" fmla="*/ 535705 w 759952"/>
              <a:gd name="connsiteY2" fmla="*/ 401896 h 849957"/>
              <a:gd name="connsiteX3" fmla="*/ 0 w 759952"/>
              <a:gd name="connsiteY3" fmla="*/ 4053 h 849957"/>
              <a:gd name="connsiteX0" fmla="*/ 759952 w 759952"/>
              <a:gd name="connsiteY0" fmla="*/ 77684 h 849957"/>
              <a:gd name="connsiteX1" fmla="*/ 535790 w 759952"/>
              <a:gd name="connsiteY1" fmla="*/ 845465 h 849957"/>
              <a:gd name="connsiteX2" fmla="*/ 535705 w 759952"/>
              <a:gd name="connsiteY2" fmla="*/ 401896 h 849957"/>
              <a:gd name="connsiteX3" fmla="*/ 0 w 759952"/>
              <a:gd name="connsiteY3" fmla="*/ 4053 h 849957"/>
              <a:gd name="connsiteX0" fmla="*/ 759952 w 759952"/>
              <a:gd name="connsiteY0" fmla="*/ 77684 h 667705"/>
              <a:gd name="connsiteX1" fmla="*/ 346722 w 759952"/>
              <a:gd name="connsiteY1" fmla="*/ 661421 h 667705"/>
              <a:gd name="connsiteX2" fmla="*/ 535705 w 759952"/>
              <a:gd name="connsiteY2" fmla="*/ 401896 h 667705"/>
              <a:gd name="connsiteX3" fmla="*/ 0 w 759952"/>
              <a:gd name="connsiteY3" fmla="*/ 4053 h 667705"/>
              <a:gd name="connsiteX0" fmla="*/ 709904 w 709904"/>
              <a:gd name="connsiteY0" fmla="*/ 1258636 h 1303323"/>
              <a:gd name="connsiteX1" fmla="*/ 346722 w 709904"/>
              <a:gd name="connsiteY1" fmla="*/ 661421 h 1303323"/>
              <a:gd name="connsiteX2" fmla="*/ 535705 w 709904"/>
              <a:gd name="connsiteY2" fmla="*/ 401896 h 1303323"/>
              <a:gd name="connsiteX3" fmla="*/ 0 w 709904"/>
              <a:gd name="connsiteY3" fmla="*/ 4053 h 1303323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8636 h 1258636"/>
              <a:gd name="connsiteX1" fmla="*/ 346722 w 709904"/>
              <a:gd name="connsiteY1" fmla="*/ 661421 h 1258636"/>
              <a:gd name="connsiteX2" fmla="*/ 535705 w 709904"/>
              <a:gd name="connsiteY2" fmla="*/ 401896 h 1258636"/>
              <a:gd name="connsiteX3" fmla="*/ 0 w 709904"/>
              <a:gd name="connsiteY3" fmla="*/ 4053 h 1258636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544164 w 709904"/>
              <a:gd name="connsiteY3" fmla="*/ 187743 h 1254583"/>
              <a:gd name="connsiteX4" fmla="*/ 0 w 709904"/>
              <a:gd name="connsiteY4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709904 w 709904"/>
              <a:gd name="connsiteY0" fmla="*/ 1254583 h 1254583"/>
              <a:gd name="connsiteX1" fmla="*/ 346722 w 709904"/>
              <a:gd name="connsiteY1" fmla="*/ 657368 h 1254583"/>
              <a:gd name="connsiteX2" fmla="*/ 535705 w 709904"/>
              <a:gd name="connsiteY2" fmla="*/ 397843 h 1254583"/>
              <a:gd name="connsiteX3" fmla="*/ 0 w 709904"/>
              <a:gd name="connsiteY3" fmla="*/ 0 h 1254583"/>
              <a:gd name="connsiteX0" fmla="*/ 2572625 w 2572625"/>
              <a:gd name="connsiteY0" fmla="*/ 3268866 h 3268866"/>
              <a:gd name="connsiteX1" fmla="*/ 2209443 w 2572625"/>
              <a:gd name="connsiteY1" fmla="*/ 2671651 h 3268866"/>
              <a:gd name="connsiteX2" fmla="*/ 2398426 w 2572625"/>
              <a:gd name="connsiteY2" fmla="*/ 2412126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09443 w 2572625"/>
              <a:gd name="connsiteY1" fmla="*/ 2671651 h 3268866"/>
              <a:gd name="connsiteX2" fmla="*/ 2398426 w 2572625"/>
              <a:gd name="connsiteY2" fmla="*/ 2412126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09443 w 2572625"/>
              <a:gd name="connsiteY1" fmla="*/ 2671651 h 3268866"/>
              <a:gd name="connsiteX2" fmla="*/ 2398426 w 2572625"/>
              <a:gd name="connsiteY2" fmla="*/ 2412126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88708 w 2572625"/>
              <a:gd name="connsiteY1" fmla="*/ 2812183 h 3268866"/>
              <a:gd name="connsiteX2" fmla="*/ 2398426 w 2572625"/>
              <a:gd name="connsiteY2" fmla="*/ 2412126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88708 w 2572625"/>
              <a:gd name="connsiteY1" fmla="*/ 2812183 h 3268866"/>
              <a:gd name="connsiteX2" fmla="*/ 2443720 w 2572625"/>
              <a:gd name="connsiteY2" fmla="*/ 2209137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88708 w 2572625"/>
              <a:gd name="connsiteY1" fmla="*/ 2812183 h 3268866"/>
              <a:gd name="connsiteX2" fmla="*/ 2443720 w 2572625"/>
              <a:gd name="connsiteY2" fmla="*/ 2209137 h 3268866"/>
              <a:gd name="connsiteX3" fmla="*/ 0 w 2572625"/>
              <a:gd name="connsiteY3" fmla="*/ 0 h 3268866"/>
              <a:gd name="connsiteX0" fmla="*/ 2572625 w 2572625"/>
              <a:gd name="connsiteY0" fmla="*/ 3268866 h 3268866"/>
              <a:gd name="connsiteX1" fmla="*/ 2288708 w 2572625"/>
              <a:gd name="connsiteY1" fmla="*/ 2812183 h 3268866"/>
              <a:gd name="connsiteX2" fmla="*/ 2443720 w 2572625"/>
              <a:gd name="connsiteY2" fmla="*/ 2209137 h 3268866"/>
              <a:gd name="connsiteX3" fmla="*/ 0 w 2572625"/>
              <a:gd name="connsiteY3" fmla="*/ 0 h 3268866"/>
              <a:gd name="connsiteX0" fmla="*/ 2572625 w 2616423"/>
              <a:gd name="connsiteY0" fmla="*/ 3268866 h 3268866"/>
              <a:gd name="connsiteX1" fmla="*/ 2288708 w 2616423"/>
              <a:gd name="connsiteY1" fmla="*/ 2812183 h 3268866"/>
              <a:gd name="connsiteX2" fmla="*/ 2607911 w 2616423"/>
              <a:gd name="connsiteY2" fmla="*/ 2380897 h 3268866"/>
              <a:gd name="connsiteX3" fmla="*/ 0 w 2616423"/>
              <a:gd name="connsiteY3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0 w 2618368"/>
              <a:gd name="connsiteY3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742278 w 2618368"/>
              <a:gd name="connsiteY3" fmla="*/ 371280 h 3268866"/>
              <a:gd name="connsiteX4" fmla="*/ 0 w 2618368"/>
              <a:gd name="connsiteY4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934778 w 2618368"/>
              <a:gd name="connsiteY3" fmla="*/ 418124 h 3268866"/>
              <a:gd name="connsiteX4" fmla="*/ 0 w 2618368"/>
              <a:gd name="connsiteY4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849852 w 2618368"/>
              <a:gd name="connsiteY3" fmla="*/ 308822 h 3268866"/>
              <a:gd name="connsiteX4" fmla="*/ 0 w 2618368"/>
              <a:gd name="connsiteY4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849852 w 2618368"/>
              <a:gd name="connsiteY3" fmla="*/ 308822 h 3268866"/>
              <a:gd name="connsiteX4" fmla="*/ 0 w 2618368"/>
              <a:gd name="connsiteY4" fmla="*/ 0 h 3268866"/>
              <a:gd name="connsiteX0" fmla="*/ 2572625 w 2618368"/>
              <a:gd name="connsiteY0" fmla="*/ 3268866 h 3268866"/>
              <a:gd name="connsiteX1" fmla="*/ 2367973 w 2618368"/>
              <a:gd name="connsiteY1" fmla="*/ 2780954 h 3268866"/>
              <a:gd name="connsiteX2" fmla="*/ 2607911 w 2618368"/>
              <a:gd name="connsiteY2" fmla="*/ 2380897 h 3268866"/>
              <a:gd name="connsiteX3" fmla="*/ 815881 w 2618368"/>
              <a:gd name="connsiteY3" fmla="*/ 511812 h 3268866"/>
              <a:gd name="connsiteX4" fmla="*/ 0 w 2618368"/>
              <a:gd name="connsiteY4" fmla="*/ 0 h 3268866"/>
              <a:gd name="connsiteX0" fmla="*/ 2572625 w 2618368"/>
              <a:gd name="connsiteY0" fmla="*/ 3289483 h 3289483"/>
              <a:gd name="connsiteX1" fmla="*/ 2367973 w 2618368"/>
              <a:gd name="connsiteY1" fmla="*/ 2801571 h 3289483"/>
              <a:gd name="connsiteX2" fmla="*/ 2607911 w 2618368"/>
              <a:gd name="connsiteY2" fmla="*/ 2401514 h 3289483"/>
              <a:gd name="connsiteX3" fmla="*/ 583749 w 2618368"/>
              <a:gd name="connsiteY3" fmla="*/ 220137 h 3289483"/>
              <a:gd name="connsiteX4" fmla="*/ 0 w 2618368"/>
              <a:gd name="connsiteY4" fmla="*/ 20617 h 3289483"/>
              <a:gd name="connsiteX0" fmla="*/ 2572625 w 2618368"/>
              <a:gd name="connsiteY0" fmla="*/ 3341406 h 3341406"/>
              <a:gd name="connsiteX1" fmla="*/ 2367973 w 2618368"/>
              <a:gd name="connsiteY1" fmla="*/ 2853494 h 3341406"/>
              <a:gd name="connsiteX2" fmla="*/ 2607911 w 2618368"/>
              <a:gd name="connsiteY2" fmla="*/ 2453437 h 3341406"/>
              <a:gd name="connsiteX3" fmla="*/ 583749 w 2618368"/>
              <a:gd name="connsiteY3" fmla="*/ 272060 h 3341406"/>
              <a:gd name="connsiteX4" fmla="*/ 0 w 2618368"/>
              <a:gd name="connsiteY4" fmla="*/ 72540 h 334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368" h="3341406">
                <a:moveTo>
                  <a:pt x="2572625" y="3341406"/>
                </a:moveTo>
                <a:cubicBezTo>
                  <a:pt x="2433025" y="3178437"/>
                  <a:pt x="2371206" y="3038072"/>
                  <a:pt x="2367973" y="2853494"/>
                </a:cubicBezTo>
                <a:cubicBezTo>
                  <a:pt x="2378459" y="2659872"/>
                  <a:pt x="2677373" y="2711440"/>
                  <a:pt x="2607911" y="2453437"/>
                </a:cubicBezTo>
                <a:cubicBezTo>
                  <a:pt x="2536067" y="2194958"/>
                  <a:pt x="1018401" y="668876"/>
                  <a:pt x="583749" y="272060"/>
                </a:cubicBezTo>
                <a:cubicBezTo>
                  <a:pt x="149097" y="-124756"/>
                  <a:pt x="277524" y="12106"/>
                  <a:pt x="0" y="72540"/>
                </a:cubicBezTo>
              </a:path>
            </a:pathLst>
          </a:custGeom>
          <a:ln w="190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54639" y="3945183"/>
            <a:ext cx="822147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CC0000"/>
                </a:solidFill>
              </a:rPr>
              <a:t>&lt; 5 </a:t>
            </a:r>
            <a:r>
              <a:rPr lang="en-US" sz="1200" dirty="0" err="1" smtClean="0">
                <a:solidFill>
                  <a:srgbClr val="CC0000"/>
                </a:solidFill>
              </a:rPr>
              <a:t>mins</a:t>
            </a:r>
            <a:endParaRPr lang="en-US" sz="1200" dirty="0" smtClean="0">
              <a:solidFill>
                <a:srgbClr val="CC0000"/>
              </a:solidFill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8" y="2588550"/>
            <a:ext cx="822147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CC0000"/>
                </a:solidFill>
              </a:rPr>
              <a:t>&lt; 5 </a:t>
            </a:r>
            <a:r>
              <a:rPr lang="en-US" sz="1200" dirty="0" err="1" smtClean="0">
                <a:solidFill>
                  <a:srgbClr val="CC0000"/>
                </a:solidFill>
              </a:rPr>
              <a:t>mins</a:t>
            </a:r>
            <a:endParaRPr lang="en-US" sz="1200" dirty="0" smtClean="0">
              <a:solidFill>
                <a:srgbClr val="CC0000"/>
              </a:solidFill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9988" y="4752562"/>
            <a:ext cx="822147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CC0000"/>
                </a:solidFill>
              </a:rPr>
              <a:t>3 hours</a:t>
            </a:r>
            <a:endParaRPr lang="en-US" sz="1200" dirty="0" smtClean="0">
              <a:solidFill>
                <a:srgbClr val="CC0000"/>
              </a:solidFill>
              <a:sym typeface="Wingdings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5463901" y="1610595"/>
            <a:ext cx="607148" cy="2281699"/>
          </a:xfrm>
          <a:prstGeom prst="arc">
            <a:avLst>
              <a:gd name="adj1" fmla="val 15799650"/>
              <a:gd name="adj2" fmla="val 59999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753321" y="1672546"/>
            <a:ext cx="1848159" cy="45427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Edit BSV source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753321" y="2506330"/>
            <a:ext cx="1848159" cy="45427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bsc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 compile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753321" y="3340114"/>
            <a:ext cx="1848159" cy="45427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Bluesim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 run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53321" y="4669450"/>
            <a:ext cx="1848159" cy="45427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Xilinx synthesis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53321" y="5503234"/>
            <a:ext cx="1848159" cy="45427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HC-1ex run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Arc 7"/>
          <p:cNvSpPr/>
          <p:nvPr/>
        </p:nvSpPr>
        <p:spPr bwMode="auto">
          <a:xfrm>
            <a:off x="4883228" y="1414435"/>
            <a:ext cx="2292589" cy="3654858"/>
          </a:xfrm>
          <a:prstGeom prst="arc">
            <a:avLst>
              <a:gd name="adj1" fmla="val 15527440"/>
              <a:gd name="adj2" fmla="val 61656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5087253" y="836286"/>
            <a:ext cx="3172680" cy="5544209"/>
          </a:xfrm>
          <a:prstGeom prst="arc">
            <a:avLst>
              <a:gd name="adj1" fmla="val 14487885"/>
              <a:gd name="adj2" fmla="val 71251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677400" y="2126821"/>
            <a:ext cx="0" cy="379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677400" y="2960605"/>
            <a:ext cx="0" cy="379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2"/>
            <a:endCxn id="20" idx="0"/>
          </p:cNvCxnSpPr>
          <p:nvPr/>
        </p:nvCxnSpPr>
        <p:spPr bwMode="auto">
          <a:xfrm flipH="1">
            <a:off x="4676466" y="3794389"/>
            <a:ext cx="935" cy="173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677400" y="5123725"/>
            <a:ext cx="0" cy="379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623075" y="3305536"/>
            <a:ext cx="1397868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Observe $display</a:t>
            </a:r>
          </a:p>
          <a:p>
            <a:pPr algn="l"/>
            <a:r>
              <a:rPr lang="en-US" sz="1200" dirty="0" smtClean="0">
                <a:sym typeface="Wingdings"/>
              </a:rPr>
              <a:t>and/or waveforms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7961" y="4723546"/>
            <a:ext cx="1823058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Analyze timing report</a:t>
            </a:r>
            <a:endParaRPr lang="en-US" sz="1200" dirty="0" smtClean="0">
              <a:sym typeface="Wingding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7154" y="5818580"/>
            <a:ext cx="2663647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Observe outputs, instrumentation</a:t>
            </a:r>
            <a:endParaRPr lang="en-US" sz="1200" dirty="0" smtClean="0">
              <a:sym typeface="Wingding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740351" y="3967418"/>
            <a:ext cx="1872229" cy="275925"/>
          </a:xfrm>
          <a:prstGeom prst="roundRect">
            <a:avLst>
              <a:gd name="adj" fmla="val 348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bsc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 generate Verilog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 bwMode="auto">
          <a:xfrm>
            <a:off x="4676466" y="4243343"/>
            <a:ext cx="935" cy="426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5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736106" y="1536769"/>
            <a:ext cx="37685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2713" indent="-112713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/>
            <a:r>
              <a:rPr lang="en-US" sz="1400" dirty="0" smtClean="0"/>
              <a:t>Human genome: 3Billion base-pairs (A,C,G,T)</a:t>
            </a:r>
            <a:endParaRPr lang="en-US" sz="14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40145" y="1770608"/>
            <a:ext cx="80121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loud 3"/>
          <p:cNvSpPr/>
          <p:nvPr/>
        </p:nvSpPr>
        <p:spPr bwMode="auto">
          <a:xfrm>
            <a:off x="237474" y="2018382"/>
            <a:ext cx="3427870" cy="1342175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284 million </a:t>
            </a:r>
            <a:r>
              <a:rPr lang="en-US" sz="1200" dirty="0">
                <a:solidFill>
                  <a:srgbClr val="000000"/>
                </a:solidFill>
              </a:rPr>
              <a:t>“sequence reads”, each 100 base pairs long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09945" y="2759287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254691" y="2849741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458714" y="3012466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993134" y="2813836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145533" y="3121103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28329" y="2788256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883683" y="2286816"/>
            <a:ext cx="1786210" cy="914400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App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</a:rPr>
              <a:t>(C + BSV)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Freeform 30"/>
          <p:cNvSpPr>
            <a:spLocks/>
          </p:cNvSpPr>
          <p:nvPr/>
        </p:nvSpPr>
        <p:spPr bwMode="auto">
          <a:xfrm flipH="1">
            <a:off x="4175428" y="1767807"/>
            <a:ext cx="704850" cy="884238"/>
          </a:xfrm>
          <a:custGeom>
            <a:avLst/>
            <a:gdLst>
              <a:gd name="T0" fmla="*/ 444 w 444"/>
              <a:gd name="T1" fmla="*/ 0 h 557"/>
              <a:gd name="T2" fmla="*/ 244 w 444"/>
              <a:gd name="T3" fmla="*/ 132 h 557"/>
              <a:gd name="T4" fmla="*/ 369 w 444"/>
              <a:gd name="T5" fmla="*/ 451 h 557"/>
              <a:gd name="T6" fmla="*/ 0 w 444"/>
              <a:gd name="T7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4" h="557">
                <a:moveTo>
                  <a:pt x="444" y="0"/>
                </a:moveTo>
                <a:cubicBezTo>
                  <a:pt x="411" y="22"/>
                  <a:pt x="256" y="57"/>
                  <a:pt x="244" y="132"/>
                </a:cubicBezTo>
                <a:cubicBezTo>
                  <a:pt x="232" y="207"/>
                  <a:pt x="410" y="380"/>
                  <a:pt x="369" y="451"/>
                </a:cubicBezTo>
                <a:cubicBezTo>
                  <a:pt x="328" y="522"/>
                  <a:pt x="77" y="535"/>
                  <a:pt x="0" y="557"/>
                </a:cubicBezTo>
              </a:path>
            </a:pathLst>
          </a:cu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30"/>
          <p:cNvSpPr>
            <a:spLocks/>
          </p:cNvSpPr>
          <p:nvPr/>
        </p:nvSpPr>
        <p:spPr bwMode="auto">
          <a:xfrm flipH="1">
            <a:off x="3572419" y="2390059"/>
            <a:ext cx="1305384" cy="414385"/>
          </a:xfrm>
          <a:custGeom>
            <a:avLst/>
            <a:gdLst>
              <a:gd name="T0" fmla="*/ 444 w 444"/>
              <a:gd name="T1" fmla="*/ 0 h 557"/>
              <a:gd name="T2" fmla="*/ 244 w 444"/>
              <a:gd name="T3" fmla="*/ 132 h 557"/>
              <a:gd name="T4" fmla="*/ 369 w 444"/>
              <a:gd name="T5" fmla="*/ 451 h 557"/>
              <a:gd name="T6" fmla="*/ 0 w 444"/>
              <a:gd name="T7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4" h="557">
                <a:moveTo>
                  <a:pt x="444" y="0"/>
                </a:moveTo>
                <a:cubicBezTo>
                  <a:pt x="411" y="22"/>
                  <a:pt x="256" y="57"/>
                  <a:pt x="244" y="132"/>
                </a:cubicBezTo>
                <a:cubicBezTo>
                  <a:pt x="232" y="207"/>
                  <a:pt x="410" y="380"/>
                  <a:pt x="369" y="451"/>
                </a:cubicBezTo>
                <a:cubicBezTo>
                  <a:pt x="328" y="522"/>
                  <a:pt x="77" y="535"/>
                  <a:pt x="0" y="557"/>
                </a:cubicBezTo>
              </a:path>
            </a:pathLst>
          </a:custGeom>
          <a:noFill/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673221" y="2765141"/>
            <a:ext cx="250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000289" y="2214543"/>
            <a:ext cx="17965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2713" indent="-112713" algn="l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/>
            <a:r>
              <a:rPr lang="en-US" sz="1400" dirty="0" smtClean="0"/>
              <a:t>Output: for every sequence read, location of an exact match in genome (or “none”)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31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603697" y="944674"/>
            <a:ext cx="0" cy="53900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c 2"/>
          <p:cNvSpPr/>
          <p:nvPr/>
        </p:nvSpPr>
        <p:spPr bwMode="auto">
          <a:xfrm>
            <a:off x="1595281" y="3190874"/>
            <a:ext cx="293868" cy="430347"/>
          </a:xfrm>
          <a:prstGeom prst="arc">
            <a:avLst>
              <a:gd name="adj1" fmla="val 12394031"/>
              <a:gd name="adj2" fmla="val 910914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47989" y="1333026"/>
            <a:ext cx="2382425" cy="4418930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920" y="1318456"/>
            <a:ext cx="186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Memory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1065489" y="4644806"/>
            <a:ext cx="293868" cy="430347"/>
          </a:xfrm>
          <a:prstGeom prst="arc">
            <a:avLst>
              <a:gd name="adj1" fmla="val 12394031"/>
              <a:gd name="adj2" fmla="val 910914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88708" y="3359788"/>
            <a:ext cx="308754" cy="101402"/>
            <a:chOff x="2062261" y="4267678"/>
            <a:chExt cx="308754" cy="101402"/>
          </a:xfrm>
        </p:grpSpPr>
        <p:sp>
          <p:nvSpPr>
            <p:cNvPr id="8" name="Freeform 7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8708" y="3512188"/>
            <a:ext cx="308754" cy="101402"/>
            <a:chOff x="2062261" y="4267678"/>
            <a:chExt cx="308754" cy="101402"/>
          </a:xfrm>
        </p:grpSpPr>
        <p:sp>
          <p:nvSpPr>
            <p:cNvPr id="12" name="Freeform 11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88708" y="3664588"/>
            <a:ext cx="308754" cy="101402"/>
            <a:chOff x="2062261" y="4267678"/>
            <a:chExt cx="308754" cy="101402"/>
          </a:xfrm>
        </p:grpSpPr>
        <p:sp>
          <p:nvSpPr>
            <p:cNvPr id="16" name="Freeform 15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88708" y="3816988"/>
            <a:ext cx="308754" cy="101402"/>
            <a:chOff x="2062261" y="4267678"/>
            <a:chExt cx="308754" cy="101402"/>
          </a:xfrm>
        </p:grpSpPr>
        <p:sp>
          <p:nvSpPr>
            <p:cNvPr id="20" name="Freeform 19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3766229" y="4719240"/>
            <a:ext cx="308754" cy="101402"/>
            <a:chOff x="2062261" y="4267678"/>
            <a:chExt cx="308754" cy="101402"/>
          </a:xfrm>
        </p:grpSpPr>
        <p:sp>
          <p:nvSpPr>
            <p:cNvPr id="24" name="Freeform 23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766229" y="4871640"/>
            <a:ext cx="308754" cy="101402"/>
            <a:chOff x="2062261" y="4267678"/>
            <a:chExt cx="308754" cy="101402"/>
          </a:xfrm>
        </p:grpSpPr>
        <p:sp>
          <p:nvSpPr>
            <p:cNvPr id="28" name="Freeform 27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3766229" y="5024040"/>
            <a:ext cx="308754" cy="101402"/>
            <a:chOff x="2062261" y="4267678"/>
            <a:chExt cx="308754" cy="101402"/>
          </a:xfrm>
        </p:grpSpPr>
        <p:sp>
          <p:nvSpPr>
            <p:cNvPr id="32" name="Freeform 31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3766229" y="5176440"/>
            <a:ext cx="308754" cy="101402"/>
            <a:chOff x="2062261" y="4267678"/>
            <a:chExt cx="308754" cy="101402"/>
          </a:xfrm>
        </p:grpSpPr>
        <p:sp>
          <p:nvSpPr>
            <p:cNvPr id="36" name="Freeform 35"/>
            <p:cNvSpPr/>
            <p:nvPr/>
          </p:nvSpPr>
          <p:spPr>
            <a:xfrm>
              <a:off x="2062261" y="4267678"/>
              <a:ext cx="308075" cy="101402"/>
            </a:xfrm>
            <a:custGeom>
              <a:avLst/>
              <a:gdLst>
                <a:gd name="connsiteX0" fmla="*/ 209905 w 1091508"/>
                <a:gd name="connsiteY0" fmla="*/ 0 h 535310"/>
                <a:gd name="connsiteX1" fmla="*/ 1049527 w 1091508"/>
                <a:gd name="connsiteY1" fmla="*/ 10496 h 535310"/>
                <a:gd name="connsiteX2" fmla="*/ 1091508 w 1091508"/>
                <a:gd name="connsiteY2" fmla="*/ 535310 h 535310"/>
                <a:gd name="connsiteX3" fmla="*/ 0 w 1091508"/>
                <a:gd name="connsiteY3" fmla="*/ 514317 h 535310"/>
                <a:gd name="connsiteX0" fmla="*/ 209905 w 1049527"/>
                <a:gd name="connsiteY0" fmla="*/ 0 h 514317"/>
                <a:gd name="connsiteX1" fmla="*/ 1049527 w 1049527"/>
                <a:gd name="connsiteY1" fmla="*/ 10496 h 514317"/>
                <a:gd name="connsiteX2" fmla="*/ 1049527 w 1049527"/>
                <a:gd name="connsiteY2" fmla="*/ 272904 h 514317"/>
                <a:gd name="connsiteX3" fmla="*/ 0 w 1049527"/>
                <a:gd name="connsiteY3" fmla="*/ 514317 h 514317"/>
                <a:gd name="connsiteX0" fmla="*/ 0 w 839622"/>
                <a:gd name="connsiteY0" fmla="*/ 0 h 272904"/>
                <a:gd name="connsiteX1" fmla="*/ 839622 w 839622"/>
                <a:gd name="connsiteY1" fmla="*/ 10496 h 272904"/>
                <a:gd name="connsiteX2" fmla="*/ 839622 w 839622"/>
                <a:gd name="connsiteY2" fmla="*/ 272904 h 272904"/>
                <a:gd name="connsiteX3" fmla="*/ 10495 w 839622"/>
                <a:gd name="connsiteY3" fmla="*/ 272903 h 272904"/>
                <a:gd name="connsiteX0" fmla="*/ 0 w 834148"/>
                <a:gd name="connsiteY0" fmla="*/ 3058 h 262407"/>
                <a:gd name="connsiteX1" fmla="*/ 834148 w 834148"/>
                <a:gd name="connsiteY1" fmla="*/ -1 h 262407"/>
                <a:gd name="connsiteX2" fmla="*/ 834148 w 834148"/>
                <a:gd name="connsiteY2" fmla="*/ 262407 h 262407"/>
                <a:gd name="connsiteX3" fmla="*/ 5021 w 834148"/>
                <a:gd name="connsiteY3" fmla="*/ 262406 h 2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148" h="262407">
                  <a:moveTo>
                    <a:pt x="0" y="3058"/>
                  </a:moveTo>
                  <a:lnTo>
                    <a:pt x="834148" y="-1"/>
                  </a:lnTo>
                  <a:lnTo>
                    <a:pt x="834148" y="262407"/>
                  </a:lnTo>
                  <a:lnTo>
                    <a:pt x="5021" y="262406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277808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202994" y="4271776"/>
              <a:ext cx="93207" cy="932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505419" y="1668905"/>
            <a:ext cx="2067567" cy="48282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Params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(incl.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addrs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of data structures, FIFOs, …)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900841" y="1863275"/>
            <a:ext cx="1537338" cy="97070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906292" y="2949823"/>
            <a:ext cx="1537338" cy="97070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911743" y="4036371"/>
            <a:ext cx="1537338" cy="97070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17194" y="5122919"/>
            <a:ext cx="1537338" cy="97070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38188" y="2200149"/>
            <a:ext cx="58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40458C"/>
                </a:solidFill>
              </a:rPr>
              <a:t>FPGA0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40108" y="3276220"/>
            <a:ext cx="58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40458C"/>
                </a:solidFill>
              </a:rPr>
              <a:t>FPGA1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42028" y="4352291"/>
            <a:ext cx="58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40458C"/>
                </a:solidFill>
              </a:rPr>
              <a:t>FPGA2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43948" y="5428362"/>
            <a:ext cx="58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40458C"/>
                </a:solidFill>
              </a:rPr>
              <a:t>FPGA3</a:t>
            </a:r>
          </a:p>
        </p:txBody>
      </p:sp>
      <p:cxnSp>
        <p:nvCxnSpPr>
          <p:cNvPr id="48" name="Straight Connector 47"/>
          <p:cNvCxnSpPr>
            <a:stCxn id="9" idx="3"/>
          </p:cNvCxnSpPr>
          <p:nvPr/>
        </p:nvCxnSpPr>
        <p:spPr bwMode="auto">
          <a:xfrm flipV="1">
            <a:off x="5297462" y="2078261"/>
            <a:ext cx="1597927" cy="13322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13" idx="3"/>
          </p:cNvCxnSpPr>
          <p:nvPr/>
        </p:nvCxnSpPr>
        <p:spPr bwMode="auto">
          <a:xfrm flipV="1">
            <a:off x="5297462" y="3201362"/>
            <a:ext cx="1597927" cy="361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17" idx="3"/>
          </p:cNvCxnSpPr>
          <p:nvPr/>
        </p:nvCxnSpPr>
        <p:spPr bwMode="auto">
          <a:xfrm>
            <a:off x="5297462" y="3715290"/>
            <a:ext cx="1597927" cy="609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21" idx="3"/>
          </p:cNvCxnSpPr>
          <p:nvPr/>
        </p:nvCxnSpPr>
        <p:spPr bwMode="auto">
          <a:xfrm>
            <a:off x="5297462" y="3867690"/>
            <a:ext cx="1597927" cy="15798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4072163" y="2493062"/>
            <a:ext cx="2839191" cy="2272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4093154" y="3616162"/>
            <a:ext cx="2818200" cy="1306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4093154" y="4739263"/>
            <a:ext cx="2818200" cy="3304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4093154" y="5216646"/>
            <a:ext cx="2818200" cy="645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Explosion 1 55"/>
          <p:cNvSpPr/>
          <p:nvPr/>
        </p:nvSpPr>
        <p:spPr bwMode="auto">
          <a:xfrm>
            <a:off x="3589381" y="2676549"/>
            <a:ext cx="818631" cy="703250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Explosion 1 56"/>
          <p:cNvSpPr/>
          <p:nvPr/>
        </p:nvSpPr>
        <p:spPr bwMode="auto">
          <a:xfrm>
            <a:off x="4654868" y="2482572"/>
            <a:ext cx="818631" cy="703250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7999" y="2310555"/>
            <a:ext cx="186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Data structures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1585647" y="2949458"/>
            <a:ext cx="0" cy="818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1055855" y="4413885"/>
            <a:ext cx="0" cy="818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2021424" y="1868330"/>
            <a:ext cx="0" cy="666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urved Connector 61"/>
          <p:cNvCxnSpPr/>
          <p:nvPr/>
        </p:nvCxnSpPr>
        <p:spPr bwMode="auto">
          <a:xfrm>
            <a:off x="608725" y="1563934"/>
            <a:ext cx="1395871" cy="31489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urved Connector 62"/>
          <p:cNvCxnSpPr/>
          <p:nvPr/>
        </p:nvCxnSpPr>
        <p:spPr bwMode="auto">
          <a:xfrm>
            <a:off x="587735" y="4009575"/>
            <a:ext cx="461792" cy="39885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urved Connector 63"/>
          <p:cNvCxnSpPr/>
          <p:nvPr/>
        </p:nvCxnSpPr>
        <p:spPr bwMode="auto">
          <a:xfrm>
            <a:off x="587735" y="2424638"/>
            <a:ext cx="986555" cy="51431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2016395" y="2351570"/>
            <a:ext cx="0" cy="3505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98230" y="5867415"/>
            <a:ext cx="13958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1591550" y="3789153"/>
            <a:ext cx="0" cy="2083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1051261" y="5237638"/>
            <a:ext cx="0" cy="6243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22850" y="5852862"/>
            <a:ext cx="10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40458C"/>
                </a:solidFill>
              </a:rPr>
              <a:t>pthread_join</a:t>
            </a:r>
            <a:endParaRPr lang="en-US" sz="1100" dirty="0" smtClean="0">
              <a:solidFill>
                <a:srgbClr val="40458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891967" y="3352965"/>
            <a:ext cx="2925360" cy="352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1348861" y="4875721"/>
            <a:ext cx="2135567" cy="1205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Left Brace 71"/>
          <p:cNvSpPr/>
          <p:nvPr/>
        </p:nvSpPr>
        <p:spPr bwMode="auto">
          <a:xfrm>
            <a:off x="3505418" y="4660344"/>
            <a:ext cx="209905" cy="6612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" name="Right Brace 72"/>
          <p:cNvSpPr/>
          <p:nvPr/>
        </p:nvSpPr>
        <p:spPr bwMode="auto">
          <a:xfrm>
            <a:off x="4764851" y="3337814"/>
            <a:ext cx="199410" cy="6192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3107" y="1911707"/>
            <a:ext cx="1248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 smtClean="0">
                <a:solidFill>
                  <a:srgbClr val="40458C"/>
                </a:solidFill>
              </a:rPr>
              <a:t>copcalls</a:t>
            </a:r>
            <a:r>
              <a:rPr lang="en-US" sz="1000" dirty="0">
                <a:solidFill>
                  <a:srgbClr val="40458C"/>
                </a:solidFill>
              </a:rPr>
              <a:t> </a:t>
            </a:r>
            <a:r>
              <a:rPr lang="en-US" sz="1000" dirty="0" smtClean="0">
                <a:solidFill>
                  <a:srgbClr val="40458C"/>
                </a:solidFill>
              </a:rPr>
              <a:t>to send </a:t>
            </a:r>
            <a:r>
              <a:rPr lang="en-US" sz="1000" dirty="0" err="1" smtClean="0">
                <a:solidFill>
                  <a:srgbClr val="40458C"/>
                </a:solidFill>
              </a:rPr>
              <a:t>param</a:t>
            </a:r>
            <a:r>
              <a:rPr lang="en-US" sz="1000" dirty="0" smtClean="0">
                <a:solidFill>
                  <a:srgbClr val="40458C"/>
                </a:solidFill>
              </a:rPr>
              <a:t> block </a:t>
            </a:r>
            <a:r>
              <a:rPr lang="en-US" sz="1000" dirty="0" err="1" smtClean="0">
                <a:solidFill>
                  <a:srgbClr val="40458C"/>
                </a:solidFill>
              </a:rPr>
              <a:t>addr</a:t>
            </a:r>
            <a:r>
              <a:rPr lang="en-US" sz="1000" dirty="0" smtClean="0">
                <a:solidFill>
                  <a:srgbClr val="40458C"/>
                </a:solidFill>
              </a:rPr>
              <a:t> to AEs, do caep00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836671" y="2519099"/>
            <a:ext cx="3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1432821" y="3752621"/>
            <a:ext cx="3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892534" y="5248543"/>
            <a:ext cx="3148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230899" y="668104"/>
            <a:ext cx="75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40458C"/>
                </a:solidFill>
              </a:rPr>
              <a:t>pthreads</a:t>
            </a:r>
            <a:endParaRPr lang="en-US" sz="1000" dirty="0" smtClean="0">
              <a:solidFill>
                <a:srgbClr val="40458C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8231" y="967448"/>
            <a:ext cx="2382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 smtClean="0">
                <a:solidFill>
                  <a:srgbClr val="40458C"/>
                </a:solidFill>
              </a:rPr>
              <a:t>mmap</a:t>
            </a:r>
            <a:r>
              <a:rPr lang="en-US" sz="1000" dirty="0" smtClean="0">
                <a:solidFill>
                  <a:srgbClr val="40458C"/>
                </a:solidFill>
              </a:rPr>
              <a:t> data structure files, </a:t>
            </a:r>
            <a:r>
              <a:rPr lang="en-US" sz="1000" dirty="0" err="1" smtClean="0">
                <a:solidFill>
                  <a:srgbClr val="40458C"/>
                </a:solidFill>
              </a:rPr>
              <a:t>cny_cp_memcpy</a:t>
            </a:r>
            <a:r>
              <a:rPr lang="en-US" sz="1000" dirty="0" smtClean="0">
                <a:solidFill>
                  <a:srgbClr val="40458C"/>
                </a:solidFill>
              </a:rPr>
              <a:t> some of them to FPGA-side </a:t>
            </a:r>
            <a:r>
              <a:rPr lang="en-US" sz="1000" dirty="0" err="1" smtClean="0">
                <a:solidFill>
                  <a:srgbClr val="40458C"/>
                </a:solidFill>
              </a:rPr>
              <a:t>mem</a:t>
            </a:r>
            <a:endParaRPr lang="en-US" sz="1000" dirty="0" smtClean="0">
              <a:solidFill>
                <a:srgbClr val="40458C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42214" y="3481107"/>
            <a:ext cx="107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40458C"/>
                </a:solidFill>
              </a:rPr>
              <a:t>Get sequence-reads from file, send to FIFOs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64898" y="4998024"/>
            <a:ext cx="1862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40458C"/>
                </a:solidFill>
              </a:rPr>
              <a:t>Read results from FIFOs, restore order, lookup genome locations, write to file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72329" y="2216092"/>
            <a:ext cx="117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Computation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88291" y="3302661"/>
            <a:ext cx="117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Computation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3266" y="4389205"/>
            <a:ext cx="117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Computation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78241" y="5465253"/>
            <a:ext cx="117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58C"/>
                </a:solidFill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81144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889459" y="753703"/>
            <a:ext cx="7103550" cy="416074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745917" y="842538"/>
            <a:ext cx="2057072" cy="31051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sequence-read 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61660" y="1370879"/>
            <a:ext cx="2025586" cy="4067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iniitial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table lookups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52834" y="4395191"/>
            <a:ext cx="1443239" cy="3980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result writer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78398" y="2498822"/>
            <a:ext cx="1201307" cy="4489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matcher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9041" y="2722509"/>
            <a:ext cx="1201307" cy="4489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matcher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9202" y="3169882"/>
            <a:ext cx="1201307" cy="4489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matcher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28560" y="2946196"/>
            <a:ext cx="1201307" cy="4489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matcher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70009" y="3002105"/>
            <a:ext cx="429541" cy="56701"/>
            <a:chOff x="8074977" y="1915367"/>
            <a:chExt cx="429541" cy="56701"/>
          </a:xfrm>
        </p:grpSpPr>
        <p:sp>
          <p:nvSpPr>
            <p:cNvPr id="11" name="Oval 10"/>
            <p:cNvSpPr/>
            <p:nvPr/>
          </p:nvSpPr>
          <p:spPr bwMode="auto">
            <a:xfrm>
              <a:off x="8074977" y="1915367"/>
              <a:ext cx="56701" cy="56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8250057" y="1915367"/>
              <a:ext cx="56701" cy="56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447817" y="1915367"/>
              <a:ext cx="56701" cy="56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 bwMode="auto">
          <a:xfrm>
            <a:off x="5774453" y="1153054"/>
            <a:ext cx="0" cy="217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4" idx="2"/>
            <a:endCxn id="22" idx="0"/>
          </p:cNvCxnSpPr>
          <p:nvPr/>
        </p:nvCxnSpPr>
        <p:spPr bwMode="auto">
          <a:xfrm flipH="1">
            <a:off x="5771630" y="1777646"/>
            <a:ext cx="2823" cy="172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5" idx="0"/>
          </p:cNvCxnSpPr>
          <p:nvPr/>
        </p:nvCxnSpPr>
        <p:spPr bwMode="auto">
          <a:xfrm>
            <a:off x="5774454" y="4190369"/>
            <a:ext cx="0" cy="204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371699" y="949846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MC0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Left-Right Arrow 17"/>
          <p:cNvSpPr/>
          <p:nvPr/>
        </p:nvSpPr>
        <p:spPr bwMode="auto">
          <a:xfrm>
            <a:off x="2416030" y="918896"/>
            <a:ext cx="2323110" cy="185818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2436679" y="4511793"/>
            <a:ext cx="2622532" cy="175496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416029" y="2736017"/>
            <a:ext cx="278773" cy="165167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426354" y="1484270"/>
            <a:ext cx="2333435" cy="198611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74156" y="1950615"/>
            <a:ext cx="6194947" cy="3407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distributor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ringnet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674156" y="3888279"/>
            <a:ext cx="6194947" cy="3407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collector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ringnet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5400000">
            <a:off x="266073" y="2648215"/>
            <a:ext cx="3964576" cy="3407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6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ringnets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rdreq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wrreq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rdrsp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X even / odd)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Left-Right Arrow 24"/>
          <p:cNvSpPr/>
          <p:nvPr/>
        </p:nvSpPr>
        <p:spPr bwMode="auto">
          <a:xfrm>
            <a:off x="1597889" y="109194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Left-Right Arrow 25"/>
          <p:cNvSpPr/>
          <p:nvPr/>
        </p:nvSpPr>
        <p:spPr bwMode="auto">
          <a:xfrm>
            <a:off x="1605739" y="155111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Left-Right Arrow 26"/>
          <p:cNvSpPr/>
          <p:nvPr/>
        </p:nvSpPr>
        <p:spPr bwMode="auto">
          <a:xfrm>
            <a:off x="1603264" y="201028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Left-Right Arrow 27"/>
          <p:cNvSpPr/>
          <p:nvPr/>
        </p:nvSpPr>
        <p:spPr bwMode="auto">
          <a:xfrm>
            <a:off x="1600789" y="246945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Left-Right Arrow 28"/>
          <p:cNvSpPr/>
          <p:nvPr/>
        </p:nvSpPr>
        <p:spPr bwMode="auto">
          <a:xfrm>
            <a:off x="1598314" y="292862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Left-Right Arrow 29"/>
          <p:cNvSpPr/>
          <p:nvPr/>
        </p:nvSpPr>
        <p:spPr bwMode="auto">
          <a:xfrm>
            <a:off x="1595839" y="338779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1593364" y="3846965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>
            <a:off x="1601214" y="4306137"/>
            <a:ext cx="467093" cy="188284"/>
          </a:xfrm>
          <a:prstGeom prst="left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69224" y="1413441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MC1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66749" y="1877036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MC2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4274" y="2340631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MC3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61799" y="2804226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MC4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59324" y="3267821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MC5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56849" y="3731416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MC6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54374" y="4195010"/>
            <a:ext cx="1228663" cy="423302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" charset="0"/>
              </a:rPr>
              <a:t>MC7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2423880" y="3404648"/>
            <a:ext cx="5247529" cy="157284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1" name="Straight Arrow Connector 40"/>
          <p:cNvCxnSpPr>
            <a:endCxn id="6" idx="0"/>
          </p:cNvCxnSpPr>
          <p:nvPr/>
        </p:nvCxnSpPr>
        <p:spPr bwMode="auto">
          <a:xfrm flipH="1">
            <a:off x="3279052" y="2281698"/>
            <a:ext cx="4270" cy="217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7" idx="0"/>
          </p:cNvCxnSpPr>
          <p:nvPr/>
        </p:nvCxnSpPr>
        <p:spPr bwMode="auto">
          <a:xfrm>
            <a:off x="4718485" y="2302347"/>
            <a:ext cx="1210" cy="420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endCxn id="9" idx="0"/>
          </p:cNvCxnSpPr>
          <p:nvPr/>
        </p:nvCxnSpPr>
        <p:spPr bwMode="auto">
          <a:xfrm flipH="1">
            <a:off x="6829214" y="2261049"/>
            <a:ext cx="5878" cy="685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8" idx="0"/>
          </p:cNvCxnSpPr>
          <p:nvPr/>
        </p:nvCxnSpPr>
        <p:spPr bwMode="auto">
          <a:xfrm>
            <a:off x="8259929" y="2292023"/>
            <a:ext cx="9927" cy="877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6" idx="2"/>
          </p:cNvCxnSpPr>
          <p:nvPr/>
        </p:nvCxnSpPr>
        <p:spPr bwMode="auto">
          <a:xfrm flipH="1">
            <a:off x="3272997" y="2947774"/>
            <a:ext cx="6055" cy="965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7" idx="2"/>
          </p:cNvCxnSpPr>
          <p:nvPr/>
        </p:nvCxnSpPr>
        <p:spPr bwMode="auto">
          <a:xfrm>
            <a:off x="4719695" y="3171461"/>
            <a:ext cx="9115" cy="731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9" idx="2"/>
          </p:cNvCxnSpPr>
          <p:nvPr/>
        </p:nvCxnSpPr>
        <p:spPr bwMode="auto">
          <a:xfrm flipH="1">
            <a:off x="6824767" y="3395148"/>
            <a:ext cx="4447" cy="528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8" idx="2"/>
          </p:cNvCxnSpPr>
          <p:nvPr/>
        </p:nvCxnSpPr>
        <p:spPr bwMode="auto">
          <a:xfrm flipH="1">
            <a:off x="8259929" y="3618834"/>
            <a:ext cx="9927" cy="273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ight Arrow 48"/>
          <p:cNvSpPr/>
          <p:nvPr/>
        </p:nvSpPr>
        <p:spPr bwMode="auto">
          <a:xfrm>
            <a:off x="2421406" y="3221222"/>
            <a:ext cx="3794192" cy="162742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2418932" y="2983759"/>
            <a:ext cx="1669733" cy="1651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46812" y="976025"/>
            <a:ext cx="2943169" cy="1785104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/>
                <a:cs typeface="Courier New"/>
              </a:rPr>
              <a:t>App_SW</a:t>
            </a:r>
            <a:r>
              <a:rPr lang="en-US" sz="1000" smtClean="0">
                <a:latin typeface="Courier New"/>
                <a:cs typeface="Courier New"/>
              </a:rPr>
              <a:t> ( 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000" i="1" dirty="0" smtClean="0">
                <a:latin typeface="Courier New"/>
                <a:cs typeface="Courier New"/>
              </a:rPr>
              <a:t> 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i="1" dirty="0" smtClean="0">
                <a:latin typeface="Courier New"/>
                <a:cs typeface="Courier New"/>
              </a:rPr>
              <a:t>  </a:t>
            </a:r>
            <a:r>
              <a:rPr lang="en-US" sz="1000" i="1" dirty="0" smtClean="0">
                <a:latin typeface="Times New Roman"/>
                <a:cs typeface="Times New Roman"/>
              </a:rPr>
              <a:t>… prepare data, data structures in shared </a:t>
            </a:r>
            <a:r>
              <a:rPr lang="en-US" sz="1000" i="1" dirty="0" err="1" smtClean="0">
                <a:latin typeface="Times New Roman"/>
                <a:cs typeface="Times New Roman"/>
              </a:rPr>
              <a:t>mem</a:t>
            </a:r>
            <a:r>
              <a:rPr lang="en-US" sz="1000" i="1" dirty="0" smtClean="0">
                <a:latin typeface="Times New Roman"/>
                <a:cs typeface="Times New Roman"/>
              </a:rPr>
              <a:t> 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 prepare “</a:t>
            </a:r>
            <a:r>
              <a:rPr lang="en-US" sz="1000" i="1" dirty="0" err="1" smtClean="0">
                <a:latin typeface="Times New Roman"/>
                <a:cs typeface="Times New Roman"/>
              </a:rPr>
              <a:t>param</a:t>
            </a:r>
            <a:r>
              <a:rPr lang="en-US" sz="1000" i="1" dirty="0" smtClean="0">
                <a:latin typeface="Times New Roman"/>
                <a:cs typeface="Times New Roman"/>
              </a:rPr>
              <a:t> block” in shared </a:t>
            </a:r>
            <a:r>
              <a:rPr lang="en-US" sz="1000" i="1" dirty="0" err="1" smtClean="0">
                <a:latin typeface="Times New Roman"/>
                <a:cs typeface="Times New Roman"/>
              </a:rPr>
              <a:t>mem</a:t>
            </a:r>
            <a:r>
              <a:rPr lang="en-US" sz="1000" i="1" dirty="0" smtClean="0">
                <a:latin typeface="Times New Roman"/>
                <a:cs typeface="Times New Roman"/>
              </a:rPr>
              <a:t> 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bc_call_HW</a:t>
            </a:r>
            <a:r>
              <a:rPr lang="en-US" sz="1000" dirty="0" smtClean="0">
                <a:latin typeface="Courier New"/>
                <a:cs typeface="Courier New"/>
              </a:rPr>
              <a:t> (</a:t>
            </a:r>
            <a:r>
              <a:rPr lang="en-US" sz="1000" i="1" dirty="0" smtClean="0">
                <a:latin typeface="Times New Roman"/>
                <a:cs typeface="Times New Roman"/>
              </a:rPr>
              <a:t>pointer to </a:t>
            </a:r>
            <a:r>
              <a:rPr lang="en-US" sz="1000" i="1" dirty="0" err="1" smtClean="0">
                <a:latin typeface="Times New Roman"/>
                <a:cs typeface="Times New Roman"/>
              </a:rPr>
              <a:t>param</a:t>
            </a:r>
            <a:r>
              <a:rPr lang="en-US" sz="1000" i="1" dirty="0" smtClean="0">
                <a:latin typeface="Times New Roman"/>
                <a:cs typeface="Times New Roman"/>
              </a:rPr>
              <a:t> block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 retrieve results from </a:t>
            </a:r>
            <a:r>
              <a:rPr lang="en-US" sz="1000" i="1" dirty="0" err="1" smtClean="0">
                <a:latin typeface="Times New Roman"/>
                <a:cs typeface="Times New Roman"/>
              </a:rPr>
              <a:t>param</a:t>
            </a:r>
            <a:r>
              <a:rPr lang="en-US" sz="1000" i="1" dirty="0" smtClean="0">
                <a:latin typeface="Times New Roman"/>
                <a:cs typeface="Times New Roman"/>
              </a:rPr>
              <a:t> block 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04739" y="976025"/>
            <a:ext cx="2415495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module 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r>
              <a:rPr lang="en-US" sz="1000" dirty="0" smtClean="0">
                <a:latin typeface="Courier New"/>
                <a:cs typeface="Courier New"/>
              </a:rPr>
              <a:t> (BC_HW_IFC);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… </a:t>
            </a:r>
            <a:r>
              <a:rPr lang="en-US" sz="1000" i="1" dirty="0" smtClean="0">
                <a:latin typeface="Times New Roman"/>
                <a:cs typeface="Times New Roman"/>
              </a:rPr>
              <a:t>receive pointer to </a:t>
            </a:r>
            <a:r>
              <a:rPr lang="en-US" sz="1000" i="1" dirty="0" err="1" smtClean="0">
                <a:latin typeface="Times New Roman"/>
                <a:cs typeface="Times New Roman"/>
              </a:rPr>
              <a:t>param</a:t>
            </a:r>
            <a:r>
              <a:rPr lang="en-US" sz="1000" i="1" dirty="0" smtClean="0">
                <a:latin typeface="Times New Roman"/>
                <a:cs typeface="Times New Roman"/>
              </a:rPr>
              <a:t> block </a:t>
            </a:r>
            <a:r>
              <a:rPr lang="en-US" sz="1000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… </a:t>
            </a:r>
            <a:r>
              <a:rPr lang="en-US" sz="1000" i="1" dirty="0" smtClean="0">
                <a:latin typeface="Times New Roman"/>
                <a:cs typeface="Times New Roman"/>
              </a:rPr>
              <a:t>compute, using </a:t>
            </a:r>
            <a:r>
              <a:rPr lang="en-US" sz="1000" i="1" dirty="0" err="1" smtClean="0">
                <a:latin typeface="Times New Roman"/>
                <a:cs typeface="Times New Roman"/>
              </a:rPr>
              <a:t>args</a:t>
            </a:r>
            <a:r>
              <a:rPr lang="en-US" sz="1000" i="1" dirty="0" smtClean="0">
                <a:latin typeface="Times New Roman"/>
                <a:cs typeface="Times New Roman"/>
              </a:rPr>
              <a:t> in </a:t>
            </a:r>
            <a:r>
              <a:rPr lang="en-US" sz="1000" i="1" dirty="0" err="1" smtClean="0">
                <a:latin typeface="Times New Roman"/>
                <a:cs typeface="Times New Roman"/>
              </a:rPr>
              <a:t>param</a:t>
            </a:r>
            <a:r>
              <a:rPr lang="en-US" sz="1000" i="1" dirty="0" smtClean="0">
                <a:latin typeface="Times New Roman"/>
                <a:cs typeface="Times New Roman"/>
              </a:rPr>
              <a:t> block </a:t>
            </a:r>
            <a:r>
              <a:rPr lang="en-US" sz="1000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… </a:t>
            </a:r>
            <a:r>
              <a:rPr lang="en-US" sz="1000" i="1" dirty="0" smtClean="0">
                <a:latin typeface="Times New Roman"/>
                <a:cs typeface="Times New Roman"/>
              </a:rPr>
              <a:t>return exception vector (default 0) </a:t>
            </a:r>
            <a:r>
              <a:rPr lang="en-US" sz="1000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1000" dirty="0" err="1" smtClean="0">
                <a:latin typeface="Courier New"/>
                <a:cs typeface="Courier New"/>
              </a:rPr>
              <a:t>endmodule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310193" y="2860552"/>
            <a:ext cx="5038557" cy="13008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00457" y="3005091"/>
            <a:ext cx="949892" cy="9395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Param</a:t>
            </a:r>
            <a:r>
              <a:rPr lang="en-US" sz="9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Block</a:t>
            </a:r>
          </a:p>
          <a:p>
            <a:pPr algn="ctr"/>
            <a:endParaRPr lang="en-US" sz="9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9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(contains </a:t>
            </a:r>
            <a:r>
              <a:rPr lang="en-US" sz="9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args</a:t>
            </a:r>
            <a:r>
              <a:rPr lang="en-US" sz="9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pointers to data structures, results, …)</a:t>
            </a:r>
            <a:endParaRPr lang="en-US" sz="9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65212" y="3005091"/>
            <a:ext cx="590992" cy="21928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16904" y="3614231"/>
            <a:ext cx="496616" cy="4439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17743" y="3389680"/>
            <a:ext cx="238926" cy="2219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600977" y="2116850"/>
            <a:ext cx="867828" cy="867252"/>
          </a:xfrm>
          <a:custGeom>
            <a:avLst/>
            <a:gdLst>
              <a:gd name="connsiteX0" fmla="*/ 0 w 712954"/>
              <a:gd name="connsiteY0" fmla="*/ 0 h 1001469"/>
              <a:gd name="connsiteX1" fmla="*/ 712418 w 712954"/>
              <a:gd name="connsiteY1" fmla="*/ 474924 h 1001469"/>
              <a:gd name="connsiteX2" fmla="*/ 123898 w 712954"/>
              <a:gd name="connsiteY2" fmla="*/ 722710 h 1001469"/>
              <a:gd name="connsiteX3" fmla="*/ 547220 w 712954"/>
              <a:gd name="connsiteY3" fmla="*/ 1001469 h 100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954" h="1001469">
                <a:moveTo>
                  <a:pt x="0" y="0"/>
                </a:moveTo>
                <a:cubicBezTo>
                  <a:pt x="345884" y="177236"/>
                  <a:pt x="691768" y="354472"/>
                  <a:pt x="712418" y="474924"/>
                </a:cubicBezTo>
                <a:cubicBezTo>
                  <a:pt x="733068" y="595376"/>
                  <a:pt x="151431" y="634953"/>
                  <a:pt x="123898" y="722710"/>
                </a:cubicBezTo>
                <a:cubicBezTo>
                  <a:pt x="96365" y="810467"/>
                  <a:pt x="547220" y="1001469"/>
                  <a:pt x="547220" y="1001469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561024" y="1679402"/>
            <a:ext cx="2589205" cy="1325691"/>
          </a:xfrm>
          <a:custGeom>
            <a:avLst/>
            <a:gdLst>
              <a:gd name="connsiteX0" fmla="*/ 3190397 w 3844893"/>
              <a:gd name="connsiteY0" fmla="*/ 0 h 1404122"/>
              <a:gd name="connsiteX1" fmla="*/ 3696318 w 3844893"/>
              <a:gd name="connsiteY1" fmla="*/ 464600 h 1404122"/>
              <a:gd name="connsiteX2" fmla="*/ 856967 w 3844893"/>
              <a:gd name="connsiteY2" fmla="*/ 846603 h 1404122"/>
              <a:gd name="connsiteX3" fmla="*/ 0 w 3844893"/>
              <a:gd name="connsiteY3" fmla="*/ 1404122 h 14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893" h="1404122">
                <a:moveTo>
                  <a:pt x="3190397" y="0"/>
                </a:moveTo>
                <a:cubicBezTo>
                  <a:pt x="3637810" y="161750"/>
                  <a:pt x="4085223" y="323500"/>
                  <a:pt x="3696318" y="464600"/>
                </a:cubicBezTo>
                <a:cubicBezTo>
                  <a:pt x="3307413" y="605701"/>
                  <a:pt x="1473020" y="690016"/>
                  <a:pt x="856967" y="846603"/>
                </a:cubicBezTo>
                <a:cubicBezTo>
                  <a:pt x="240914" y="1003190"/>
                  <a:pt x="0" y="1404122"/>
                  <a:pt x="0" y="1404122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0" idx="1"/>
          </p:cNvCxnSpPr>
          <p:nvPr/>
        </p:nvCxnSpPr>
        <p:spPr>
          <a:xfrm flipV="1">
            <a:off x="4163285" y="3114733"/>
            <a:ext cx="801927" cy="179445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1" idx="1"/>
          </p:cNvCxnSpPr>
          <p:nvPr/>
        </p:nvCxnSpPr>
        <p:spPr>
          <a:xfrm>
            <a:off x="4163285" y="3800070"/>
            <a:ext cx="553619" cy="36134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2" idx="0"/>
          </p:cNvCxnSpPr>
          <p:nvPr/>
        </p:nvCxnSpPr>
        <p:spPr>
          <a:xfrm>
            <a:off x="5279394" y="3118662"/>
            <a:ext cx="657812" cy="27101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51704" y="3303488"/>
            <a:ext cx="1257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data/data structures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68533" y="97602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05633" y="97356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6303" y="97110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13424" y="1684858"/>
            <a:ext cx="2997235" cy="1325691"/>
          </a:xfrm>
          <a:custGeom>
            <a:avLst/>
            <a:gdLst>
              <a:gd name="connsiteX0" fmla="*/ 3190397 w 3844893"/>
              <a:gd name="connsiteY0" fmla="*/ 0 h 1404122"/>
              <a:gd name="connsiteX1" fmla="*/ 3696318 w 3844893"/>
              <a:gd name="connsiteY1" fmla="*/ 464600 h 1404122"/>
              <a:gd name="connsiteX2" fmla="*/ 856967 w 3844893"/>
              <a:gd name="connsiteY2" fmla="*/ 846603 h 1404122"/>
              <a:gd name="connsiteX3" fmla="*/ 0 w 3844893"/>
              <a:gd name="connsiteY3" fmla="*/ 1404122 h 1404122"/>
              <a:gd name="connsiteX0" fmla="*/ 3190397 w 3528564"/>
              <a:gd name="connsiteY0" fmla="*/ 0 h 1404122"/>
              <a:gd name="connsiteX1" fmla="*/ 3239153 w 3528564"/>
              <a:gd name="connsiteY1" fmla="*/ 442367 h 1404122"/>
              <a:gd name="connsiteX2" fmla="*/ 856967 w 3528564"/>
              <a:gd name="connsiteY2" fmla="*/ 846603 h 1404122"/>
              <a:gd name="connsiteX3" fmla="*/ 0 w 3528564"/>
              <a:gd name="connsiteY3" fmla="*/ 1404122 h 14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564" h="1404122">
                <a:moveTo>
                  <a:pt x="3190397" y="0"/>
                </a:moveTo>
                <a:cubicBezTo>
                  <a:pt x="3637810" y="161750"/>
                  <a:pt x="3628058" y="301267"/>
                  <a:pt x="3239153" y="442367"/>
                </a:cubicBezTo>
                <a:cubicBezTo>
                  <a:pt x="2850248" y="583468"/>
                  <a:pt x="1473020" y="690016"/>
                  <a:pt x="856967" y="846603"/>
                </a:cubicBezTo>
                <a:cubicBezTo>
                  <a:pt x="240914" y="1003190"/>
                  <a:pt x="0" y="1404122"/>
                  <a:pt x="0" y="1404122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65824" y="1690314"/>
            <a:ext cx="3760415" cy="1325691"/>
          </a:xfrm>
          <a:custGeom>
            <a:avLst/>
            <a:gdLst>
              <a:gd name="connsiteX0" fmla="*/ 3190397 w 3844893"/>
              <a:gd name="connsiteY0" fmla="*/ 0 h 1404122"/>
              <a:gd name="connsiteX1" fmla="*/ 3696318 w 3844893"/>
              <a:gd name="connsiteY1" fmla="*/ 464600 h 1404122"/>
              <a:gd name="connsiteX2" fmla="*/ 856967 w 3844893"/>
              <a:gd name="connsiteY2" fmla="*/ 846603 h 1404122"/>
              <a:gd name="connsiteX3" fmla="*/ 0 w 3844893"/>
              <a:gd name="connsiteY3" fmla="*/ 1404122 h 1404122"/>
              <a:gd name="connsiteX0" fmla="*/ 3190397 w 3490623"/>
              <a:gd name="connsiteY0" fmla="*/ 0 h 1404122"/>
              <a:gd name="connsiteX1" fmla="*/ 3160493 w 3490623"/>
              <a:gd name="connsiteY1" fmla="*/ 486836 h 1404122"/>
              <a:gd name="connsiteX2" fmla="*/ 856967 w 3490623"/>
              <a:gd name="connsiteY2" fmla="*/ 846603 h 1404122"/>
              <a:gd name="connsiteX3" fmla="*/ 0 w 3490623"/>
              <a:gd name="connsiteY3" fmla="*/ 1404122 h 14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623" h="1404122">
                <a:moveTo>
                  <a:pt x="3190397" y="0"/>
                </a:moveTo>
                <a:cubicBezTo>
                  <a:pt x="3637810" y="161750"/>
                  <a:pt x="3549398" y="345736"/>
                  <a:pt x="3160493" y="486836"/>
                </a:cubicBezTo>
                <a:cubicBezTo>
                  <a:pt x="2771588" y="627937"/>
                  <a:pt x="1473020" y="690016"/>
                  <a:pt x="856967" y="846603"/>
                </a:cubicBezTo>
                <a:cubicBezTo>
                  <a:pt x="240914" y="1003190"/>
                  <a:pt x="0" y="1404122"/>
                  <a:pt x="0" y="1404122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018224" y="1695770"/>
            <a:ext cx="4553608" cy="1325691"/>
          </a:xfrm>
          <a:custGeom>
            <a:avLst/>
            <a:gdLst>
              <a:gd name="connsiteX0" fmla="*/ 3190397 w 3844893"/>
              <a:gd name="connsiteY0" fmla="*/ 0 h 1404122"/>
              <a:gd name="connsiteX1" fmla="*/ 3696318 w 3844893"/>
              <a:gd name="connsiteY1" fmla="*/ 464600 h 1404122"/>
              <a:gd name="connsiteX2" fmla="*/ 856967 w 3844893"/>
              <a:gd name="connsiteY2" fmla="*/ 846603 h 1404122"/>
              <a:gd name="connsiteX3" fmla="*/ 0 w 3844893"/>
              <a:gd name="connsiteY3" fmla="*/ 1404122 h 1404122"/>
              <a:gd name="connsiteX0" fmla="*/ 3190397 w 3403507"/>
              <a:gd name="connsiteY0" fmla="*/ 0 h 1404122"/>
              <a:gd name="connsiteX1" fmla="*/ 2911870 w 3403507"/>
              <a:gd name="connsiteY1" fmla="*/ 642476 h 1404122"/>
              <a:gd name="connsiteX2" fmla="*/ 856967 w 3403507"/>
              <a:gd name="connsiteY2" fmla="*/ 846603 h 1404122"/>
              <a:gd name="connsiteX3" fmla="*/ 0 w 3403507"/>
              <a:gd name="connsiteY3" fmla="*/ 1404122 h 140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3507" h="1404122">
                <a:moveTo>
                  <a:pt x="3190397" y="0"/>
                </a:moveTo>
                <a:cubicBezTo>
                  <a:pt x="3637810" y="161750"/>
                  <a:pt x="3300775" y="501376"/>
                  <a:pt x="2911870" y="642476"/>
                </a:cubicBezTo>
                <a:cubicBezTo>
                  <a:pt x="2522965" y="783577"/>
                  <a:pt x="1473020" y="690016"/>
                  <a:pt x="856967" y="846603"/>
                </a:cubicBezTo>
                <a:cubicBezTo>
                  <a:pt x="240914" y="1003190"/>
                  <a:pt x="0" y="1404122"/>
                  <a:pt x="0" y="1404122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17421" y="527428"/>
            <a:ext cx="3031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HW side; written in BSV; 4 instances (for 4 FPGAs)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6196" y="527428"/>
            <a:ext cx="1640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 side; written in C/C++</a:t>
            </a:r>
            <a:endParaRPr lang="en-US" sz="11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6024929" y="-1801602"/>
            <a:ext cx="216582" cy="5328831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5400000">
            <a:off x="1808014" y="-656610"/>
            <a:ext cx="216582" cy="3038847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06792" y="6267230"/>
            <a:ext cx="188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Fig_HW_SW_structure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7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175470" y="2031081"/>
            <a:ext cx="2760245" cy="194193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bc_SW_main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err="1" smtClean="0">
                <a:latin typeface="Courier New"/>
                <a:cs typeface="Courier New"/>
              </a:rPr>
              <a:t>App_SW</a:t>
            </a:r>
            <a:r>
              <a:rPr lang="en-US" sz="1000" dirty="0" smtClean="0">
                <a:latin typeface="Courier New"/>
                <a:cs typeface="Courier New"/>
              </a:rPr>
              <a:t> (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err="1" smtClean="0">
                <a:latin typeface="Courier New"/>
                <a:cs typeface="Courier New"/>
              </a:rPr>
              <a:t>App_SW</a:t>
            </a:r>
            <a:r>
              <a:rPr lang="en-US" sz="1000" dirty="0" smtClean="0">
                <a:latin typeface="Courier New"/>
                <a:cs typeface="Courier New"/>
              </a:rPr>
              <a:t> ( 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000" i="1" dirty="0" smtClean="0">
                <a:latin typeface="Courier New"/>
                <a:cs typeface="Courier New"/>
              </a:rPr>
              <a:t> 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458" y="202562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3558" y="202316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4228" y="2020705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5470" y="507245"/>
            <a:ext cx="6673008" cy="553998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module </a:t>
            </a:r>
            <a:r>
              <a:rPr lang="en-US" sz="1000" dirty="0" err="1" smtClean="0">
                <a:latin typeface="Courier New"/>
                <a:cs typeface="Courier New"/>
              </a:rPr>
              <a:t>mkBC_Sim_Main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…</a:t>
            </a:r>
          </a:p>
          <a:p>
            <a:r>
              <a:rPr lang="en-US" sz="1000" dirty="0" err="1" smtClean="0">
                <a:latin typeface="Courier New"/>
                <a:cs typeface="Courier New"/>
              </a:rPr>
              <a:t>endmodule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7378" y="2031081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41033" y="3036368"/>
            <a:ext cx="1689737" cy="6871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 Memory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7895" y="1074487"/>
            <a:ext cx="4290583" cy="48438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i="1" dirty="0" smtClean="0">
                <a:latin typeface="Times New Roman"/>
                <a:cs typeface="Times New Roman"/>
              </a:rPr>
              <a:t>Memory Access </a:t>
            </a:r>
            <a:r>
              <a:rPr lang="en-US" sz="1200" i="1" dirty="0" err="1" smtClean="0">
                <a:latin typeface="Times New Roman"/>
                <a:cs typeface="Times New Roman"/>
              </a:rPr>
              <a:t>Transactors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5470" y="1074487"/>
            <a:ext cx="2382425" cy="484386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i="1" dirty="0" smtClean="0">
                <a:latin typeface="Times New Roman"/>
                <a:cs typeface="Times New Roman"/>
              </a:rPr>
              <a:t>Call/return linkage</a:t>
            </a:r>
          </a:p>
          <a:p>
            <a:pPr algn="ctr"/>
            <a:r>
              <a:rPr lang="en-US" sz="1200" i="1" dirty="0" smtClean="0">
                <a:latin typeface="Times New Roman"/>
                <a:cs typeface="Times New Roman"/>
              </a:rPr>
              <a:t>(incl. passing </a:t>
            </a:r>
            <a:r>
              <a:rPr lang="en-US" sz="1200" i="1" dirty="0" err="1" smtClean="0">
                <a:latin typeface="Times New Roman"/>
                <a:cs typeface="Times New Roman"/>
              </a:rPr>
              <a:t>param</a:t>
            </a:r>
            <a:r>
              <a:rPr lang="en-US" sz="1200" i="1" dirty="0" smtClean="0">
                <a:latin typeface="Times New Roman"/>
                <a:cs typeface="Times New Roman"/>
              </a:rPr>
              <a:t> block pointer)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358" y="930438"/>
            <a:ext cx="475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BClib</a:t>
            </a:r>
            <a:endParaRPr lang="en-US" sz="1100" dirty="0"/>
          </a:p>
        </p:txBody>
      </p:sp>
      <p:sp>
        <p:nvSpPr>
          <p:cNvPr id="34" name="Left Brace 33"/>
          <p:cNvSpPr/>
          <p:nvPr/>
        </p:nvSpPr>
        <p:spPr>
          <a:xfrm>
            <a:off x="958888" y="1890664"/>
            <a:ext cx="216582" cy="2171391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958888" y="374157"/>
            <a:ext cx="216582" cy="1399713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1358" y="2758085"/>
            <a:ext cx="463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</a:t>
            </a:r>
          </a:p>
          <a:p>
            <a:pPr algn="ctr"/>
            <a:r>
              <a:rPr lang="en-US" sz="1100" dirty="0" smtClean="0"/>
              <a:t>code</a:t>
            </a:r>
            <a:endParaRPr lang="en-US" sz="1100" dirty="0"/>
          </a:p>
        </p:txBody>
      </p:sp>
      <p:sp>
        <p:nvSpPr>
          <p:cNvPr id="38" name="Freeform 37"/>
          <p:cNvSpPr/>
          <p:nvPr/>
        </p:nvSpPr>
        <p:spPr>
          <a:xfrm>
            <a:off x="4292956" y="1426778"/>
            <a:ext cx="1091115" cy="603563"/>
          </a:xfrm>
          <a:custGeom>
            <a:avLst/>
            <a:gdLst>
              <a:gd name="connsiteX0" fmla="*/ 871107 w 871107"/>
              <a:gd name="connsiteY0" fmla="*/ 577838 h 1574984"/>
              <a:gd name="connsiteX1" fmla="*/ 566744 w 871107"/>
              <a:gd name="connsiteY1" fmla="*/ 42528 h 1574984"/>
              <a:gd name="connsiteX2" fmla="*/ 0 w 871107"/>
              <a:gd name="connsiteY2" fmla="*/ 1574984 h 1574984"/>
              <a:gd name="connsiteX0" fmla="*/ 871107 w 871107"/>
              <a:gd name="connsiteY0" fmla="*/ 606877 h 1604023"/>
              <a:gd name="connsiteX1" fmla="*/ 262193 w 871107"/>
              <a:gd name="connsiteY1" fmla="*/ 40078 h 1604023"/>
              <a:gd name="connsiteX2" fmla="*/ 0 w 871107"/>
              <a:gd name="connsiteY2" fmla="*/ 1604023 h 1604023"/>
              <a:gd name="connsiteX0" fmla="*/ 871107 w 871107"/>
              <a:gd name="connsiteY0" fmla="*/ 655818 h 1652964"/>
              <a:gd name="connsiteX1" fmla="*/ 262193 w 871107"/>
              <a:gd name="connsiteY1" fmla="*/ 36538 h 1652964"/>
              <a:gd name="connsiteX2" fmla="*/ 0 w 871107"/>
              <a:gd name="connsiteY2" fmla="*/ 1652964 h 1652964"/>
              <a:gd name="connsiteX0" fmla="*/ 608914 w 608914"/>
              <a:gd name="connsiteY0" fmla="*/ 655818 h 655818"/>
              <a:gd name="connsiteX1" fmla="*/ 0 w 608914"/>
              <a:gd name="connsiteY1" fmla="*/ 36538 h 655818"/>
              <a:gd name="connsiteX0" fmla="*/ 519047 w 519047"/>
              <a:gd name="connsiteY0" fmla="*/ 616615 h 616615"/>
              <a:gd name="connsiteX1" fmla="*/ 0 w 519047"/>
              <a:gd name="connsiteY1" fmla="*/ 39320 h 616615"/>
              <a:gd name="connsiteX0" fmla="*/ 519047 w 519047"/>
              <a:gd name="connsiteY0" fmla="*/ 577531 h 577531"/>
              <a:gd name="connsiteX1" fmla="*/ 0 w 519047"/>
              <a:gd name="connsiteY1" fmla="*/ 236 h 57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047" h="577531">
                <a:moveTo>
                  <a:pt x="519047" y="577531"/>
                </a:moveTo>
                <a:cubicBezTo>
                  <a:pt x="439457" y="226780"/>
                  <a:pt x="195111" y="-8511"/>
                  <a:pt x="0" y="236"/>
                </a:cubicBezTo>
              </a:path>
            </a:pathLst>
          </a:custGeom>
          <a:ln w="28575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292956" y="1426778"/>
            <a:ext cx="1893781" cy="598847"/>
          </a:xfrm>
          <a:custGeom>
            <a:avLst/>
            <a:gdLst>
              <a:gd name="connsiteX0" fmla="*/ 871107 w 871107"/>
              <a:gd name="connsiteY0" fmla="*/ 577838 h 1574984"/>
              <a:gd name="connsiteX1" fmla="*/ 566744 w 871107"/>
              <a:gd name="connsiteY1" fmla="*/ 42528 h 1574984"/>
              <a:gd name="connsiteX2" fmla="*/ 0 w 871107"/>
              <a:gd name="connsiteY2" fmla="*/ 1574984 h 1574984"/>
              <a:gd name="connsiteX0" fmla="*/ 871107 w 871107"/>
              <a:gd name="connsiteY0" fmla="*/ 606877 h 1604023"/>
              <a:gd name="connsiteX1" fmla="*/ 262193 w 871107"/>
              <a:gd name="connsiteY1" fmla="*/ 40078 h 1604023"/>
              <a:gd name="connsiteX2" fmla="*/ 0 w 871107"/>
              <a:gd name="connsiteY2" fmla="*/ 1604023 h 1604023"/>
              <a:gd name="connsiteX0" fmla="*/ 871107 w 871107"/>
              <a:gd name="connsiteY0" fmla="*/ 655818 h 1652964"/>
              <a:gd name="connsiteX1" fmla="*/ 262193 w 871107"/>
              <a:gd name="connsiteY1" fmla="*/ 36538 h 1652964"/>
              <a:gd name="connsiteX2" fmla="*/ 0 w 871107"/>
              <a:gd name="connsiteY2" fmla="*/ 1652964 h 1652964"/>
              <a:gd name="connsiteX0" fmla="*/ 608914 w 608914"/>
              <a:gd name="connsiteY0" fmla="*/ 655818 h 655818"/>
              <a:gd name="connsiteX1" fmla="*/ 0 w 608914"/>
              <a:gd name="connsiteY1" fmla="*/ 36538 h 655818"/>
              <a:gd name="connsiteX0" fmla="*/ 519047 w 519047"/>
              <a:gd name="connsiteY0" fmla="*/ 616615 h 616615"/>
              <a:gd name="connsiteX1" fmla="*/ 0 w 519047"/>
              <a:gd name="connsiteY1" fmla="*/ 39320 h 616615"/>
              <a:gd name="connsiteX0" fmla="*/ 519047 w 519047"/>
              <a:gd name="connsiteY0" fmla="*/ 577531 h 577531"/>
              <a:gd name="connsiteX1" fmla="*/ 0 w 519047"/>
              <a:gd name="connsiteY1" fmla="*/ 236 h 57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047" h="577531">
                <a:moveTo>
                  <a:pt x="519047" y="577531"/>
                </a:moveTo>
                <a:cubicBezTo>
                  <a:pt x="439457" y="226780"/>
                  <a:pt x="195111" y="-8511"/>
                  <a:pt x="0" y="236"/>
                </a:cubicBezTo>
              </a:path>
            </a:pathLst>
          </a:custGeom>
          <a:ln w="28575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292956" y="1426778"/>
            <a:ext cx="2849271" cy="604303"/>
          </a:xfrm>
          <a:custGeom>
            <a:avLst/>
            <a:gdLst>
              <a:gd name="connsiteX0" fmla="*/ 871107 w 871107"/>
              <a:gd name="connsiteY0" fmla="*/ 577838 h 1574984"/>
              <a:gd name="connsiteX1" fmla="*/ 566744 w 871107"/>
              <a:gd name="connsiteY1" fmla="*/ 42528 h 1574984"/>
              <a:gd name="connsiteX2" fmla="*/ 0 w 871107"/>
              <a:gd name="connsiteY2" fmla="*/ 1574984 h 1574984"/>
              <a:gd name="connsiteX0" fmla="*/ 871107 w 871107"/>
              <a:gd name="connsiteY0" fmla="*/ 606877 h 1604023"/>
              <a:gd name="connsiteX1" fmla="*/ 262193 w 871107"/>
              <a:gd name="connsiteY1" fmla="*/ 40078 h 1604023"/>
              <a:gd name="connsiteX2" fmla="*/ 0 w 871107"/>
              <a:gd name="connsiteY2" fmla="*/ 1604023 h 1604023"/>
              <a:gd name="connsiteX0" fmla="*/ 871107 w 871107"/>
              <a:gd name="connsiteY0" fmla="*/ 655818 h 1652964"/>
              <a:gd name="connsiteX1" fmla="*/ 262193 w 871107"/>
              <a:gd name="connsiteY1" fmla="*/ 36538 h 1652964"/>
              <a:gd name="connsiteX2" fmla="*/ 0 w 871107"/>
              <a:gd name="connsiteY2" fmla="*/ 1652964 h 1652964"/>
              <a:gd name="connsiteX0" fmla="*/ 608914 w 608914"/>
              <a:gd name="connsiteY0" fmla="*/ 655818 h 655818"/>
              <a:gd name="connsiteX1" fmla="*/ 0 w 608914"/>
              <a:gd name="connsiteY1" fmla="*/ 36538 h 655818"/>
              <a:gd name="connsiteX0" fmla="*/ 519047 w 519047"/>
              <a:gd name="connsiteY0" fmla="*/ 616615 h 616615"/>
              <a:gd name="connsiteX1" fmla="*/ 0 w 519047"/>
              <a:gd name="connsiteY1" fmla="*/ 39320 h 616615"/>
              <a:gd name="connsiteX0" fmla="*/ 519047 w 519047"/>
              <a:gd name="connsiteY0" fmla="*/ 577531 h 577531"/>
              <a:gd name="connsiteX1" fmla="*/ 0 w 519047"/>
              <a:gd name="connsiteY1" fmla="*/ 236 h 57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047" h="577531">
                <a:moveTo>
                  <a:pt x="519047" y="577531"/>
                </a:moveTo>
                <a:cubicBezTo>
                  <a:pt x="439457" y="226780"/>
                  <a:pt x="195111" y="-8511"/>
                  <a:pt x="0" y="236"/>
                </a:cubicBezTo>
              </a:path>
            </a:pathLst>
          </a:custGeom>
          <a:ln w="28575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2" idx="2"/>
          </p:cNvCxnSpPr>
          <p:nvPr/>
        </p:nvCxnSpPr>
        <p:spPr>
          <a:xfrm flipH="1">
            <a:off x="1721224" y="1558873"/>
            <a:ext cx="645459" cy="472362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673343" y="1427672"/>
            <a:ext cx="871107" cy="1595254"/>
          </a:xfrm>
          <a:custGeom>
            <a:avLst/>
            <a:gdLst>
              <a:gd name="connsiteX0" fmla="*/ 871107 w 871107"/>
              <a:gd name="connsiteY0" fmla="*/ 577838 h 1574984"/>
              <a:gd name="connsiteX1" fmla="*/ 566744 w 871107"/>
              <a:gd name="connsiteY1" fmla="*/ 42528 h 1574984"/>
              <a:gd name="connsiteX2" fmla="*/ 0 w 871107"/>
              <a:gd name="connsiteY2" fmla="*/ 1574984 h 157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107" h="1574984">
                <a:moveTo>
                  <a:pt x="871107" y="577838"/>
                </a:moveTo>
                <a:cubicBezTo>
                  <a:pt x="791517" y="227087"/>
                  <a:pt x="711928" y="-123663"/>
                  <a:pt x="566744" y="42528"/>
                </a:cubicBezTo>
                <a:cubicBezTo>
                  <a:pt x="421560" y="208719"/>
                  <a:pt x="0" y="1574984"/>
                  <a:pt x="0" y="1574984"/>
                </a:cubicBezTo>
              </a:path>
            </a:pathLst>
          </a:custGeom>
          <a:ln w="28575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0981" y="6267230"/>
            <a:ext cx="1541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Fig_sim_structure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8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175470" y="2031081"/>
            <a:ext cx="1227945" cy="1621621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main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{</a:t>
            </a:r>
          </a:p>
          <a:p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err="1" smtClean="0">
                <a:latin typeface="Courier New"/>
                <a:cs typeface="Courier New"/>
              </a:rPr>
              <a:t>App_SW</a:t>
            </a:r>
            <a:r>
              <a:rPr lang="en-US" sz="1000" dirty="0" smtClean="0">
                <a:latin typeface="Courier New"/>
                <a:cs typeface="Courier New"/>
              </a:rPr>
              <a:t> (</a:t>
            </a:r>
            <a:r>
              <a:rPr lang="en-US" sz="1000" dirty="0">
                <a:latin typeface="Courier New"/>
                <a:cs typeface="Courier New"/>
              </a:rPr>
              <a:t>);</a:t>
            </a:r>
          </a:p>
          <a:p>
            <a:r>
              <a:rPr lang="en-US" sz="1000" dirty="0">
                <a:latin typeface="Courier New"/>
                <a:cs typeface="Courier New"/>
              </a:rPr>
              <a:t>}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err="1" smtClean="0">
                <a:latin typeface="Courier New"/>
                <a:cs typeface="Courier New"/>
              </a:rPr>
              <a:t>App_SW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( 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000" i="1" dirty="0" smtClean="0">
                <a:latin typeface="Courier New"/>
                <a:cs typeface="Courier New"/>
              </a:rPr>
              <a:t> 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i="1" dirty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Courier New"/>
                <a:cs typeface="Courier New"/>
              </a:rPr>
              <a:t> </a:t>
            </a:r>
            <a:r>
              <a:rPr lang="en-US" sz="1000" i="1" dirty="0" smtClean="0">
                <a:latin typeface="Times New Roman"/>
                <a:cs typeface="Times New Roman"/>
              </a:rPr>
              <a:t>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4013" y="1588359"/>
            <a:ext cx="629716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30643" y="2031081"/>
            <a:ext cx="894250" cy="101566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…</a:t>
            </a:r>
            <a:r>
              <a:rPr lang="en-US" sz="1000" dirty="0" err="1" smtClean="0">
                <a:latin typeface="Courier New"/>
                <a:cs typeface="Courier New"/>
              </a:rPr>
              <a:t>mkApp_HW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…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358" y="1371270"/>
            <a:ext cx="475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BClib</a:t>
            </a:r>
            <a:endParaRPr lang="en-US" sz="1100" dirty="0"/>
          </a:p>
        </p:txBody>
      </p:sp>
      <p:sp>
        <p:nvSpPr>
          <p:cNvPr id="34" name="Left Brace 33"/>
          <p:cNvSpPr/>
          <p:nvPr/>
        </p:nvSpPr>
        <p:spPr>
          <a:xfrm>
            <a:off x="958888" y="1943145"/>
            <a:ext cx="216582" cy="1762038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958888" y="1175579"/>
            <a:ext cx="216582" cy="703251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1358" y="2758085"/>
            <a:ext cx="463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</a:t>
            </a:r>
          </a:p>
          <a:p>
            <a:pPr algn="ctr"/>
            <a:r>
              <a:rPr lang="en-US" sz="1100" dirty="0" smtClean="0"/>
              <a:t>code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3732" y="6267230"/>
            <a:ext cx="19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Fig_HC_exec_structure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96028" y="1307504"/>
            <a:ext cx="65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cpAsm.s</a:t>
            </a:r>
            <a:endParaRPr lang="en-US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3231279" y="183349"/>
            <a:ext cx="943515" cy="894033"/>
            <a:chOff x="3178804" y="36405"/>
            <a:chExt cx="943515" cy="894033"/>
          </a:xfrm>
        </p:grpSpPr>
        <p:sp>
          <p:nvSpPr>
            <p:cNvPr id="21" name="TextBox 20"/>
            <p:cNvSpPr txBox="1"/>
            <p:nvPr/>
          </p:nvSpPr>
          <p:spPr>
            <a:xfrm>
              <a:off x="3278874" y="449720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6303" y="776418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2047" y="551260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78804" y="36405"/>
              <a:ext cx="9435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Convey PDK run-time libs</a:t>
              </a:r>
              <a:endParaRPr lang="en-US" sz="11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26498" y="1698775"/>
            <a:ext cx="629716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0806" y="140742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Cae_Pers.bsv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6235478" y="1396233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2907" y="1722931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38651" y="1497773"/>
            <a:ext cx="188561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6839" y="1098374"/>
            <a:ext cx="136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Other </a:t>
            </a:r>
            <a:r>
              <a:rPr lang="en-US" sz="1100" dirty="0" err="1" smtClean="0"/>
              <a:t>BClib</a:t>
            </a:r>
            <a:r>
              <a:rPr lang="en-US" sz="1100" dirty="0" smtClean="0"/>
              <a:t> BSV files</a:t>
            </a:r>
            <a:endParaRPr lang="en-US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76155" y="183349"/>
            <a:ext cx="943515" cy="894033"/>
            <a:chOff x="7492694" y="26325"/>
            <a:chExt cx="943515" cy="894033"/>
          </a:xfrm>
        </p:grpSpPr>
        <p:sp>
          <p:nvSpPr>
            <p:cNvPr id="44" name="TextBox 43"/>
            <p:cNvSpPr txBox="1"/>
            <p:nvPr/>
          </p:nvSpPr>
          <p:spPr>
            <a:xfrm>
              <a:off x="7592764" y="439640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50193" y="766338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95937" y="541180"/>
              <a:ext cx="314858" cy="154020"/>
            </a:xfrm>
            <a:prstGeom prst="rect">
              <a:avLst/>
            </a:prstGeom>
            <a:noFill/>
            <a:ln>
              <a:solidFill>
                <a:srgbClr val="99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Courier New"/>
                <a:cs typeface="Courier New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92694" y="26325"/>
              <a:ext cx="9435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Convey PDK Verilog</a:t>
              </a:r>
              <a:endParaRPr lang="en-US" sz="1100" dirty="0"/>
            </a:p>
          </p:txBody>
        </p:sp>
      </p:grpSp>
      <p:sp>
        <p:nvSpPr>
          <p:cNvPr id="48" name="Left Brace 47"/>
          <p:cNvSpPr/>
          <p:nvPr/>
        </p:nvSpPr>
        <p:spPr>
          <a:xfrm>
            <a:off x="964358" y="414827"/>
            <a:ext cx="216582" cy="703251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5661" y="54065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Convey</a:t>
            </a:r>
          </a:p>
          <a:p>
            <a:pPr algn="ctr"/>
            <a:r>
              <a:rPr lang="en-US" sz="1100" dirty="0" smtClean="0"/>
              <a:t>PDK</a:t>
            </a:r>
            <a:endParaRPr lang="en-US" sz="11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206771" y="1150905"/>
            <a:ext cx="6610758" cy="0"/>
          </a:xfrm>
          <a:prstGeom prst="line">
            <a:avLst/>
          </a:prstGeom>
          <a:ln w="63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0480" y="1401086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0878" y="1727784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8197" y="1596056"/>
            <a:ext cx="157429" cy="110415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01073" y="1103227"/>
            <a:ext cx="136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Other </a:t>
            </a:r>
            <a:r>
              <a:rPr lang="en-US" sz="1100" dirty="0" err="1" smtClean="0"/>
              <a:t>BClib</a:t>
            </a:r>
            <a:r>
              <a:rPr lang="en-US" sz="1100" dirty="0" smtClean="0"/>
              <a:t> C files</a:t>
            </a:r>
            <a:endParaRPr lang="en-US" sz="1100" dirty="0"/>
          </a:p>
        </p:txBody>
      </p:sp>
      <p:sp>
        <p:nvSpPr>
          <p:cNvPr id="55" name="Rounded Rectangle 54"/>
          <p:cNvSpPr/>
          <p:nvPr/>
        </p:nvSpPr>
        <p:spPr>
          <a:xfrm>
            <a:off x="1327630" y="4028422"/>
            <a:ext cx="2524821" cy="540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Convey PDK C/C++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compiler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and linker (like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gcc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87576" y="3224465"/>
            <a:ext cx="1788579" cy="263916"/>
          </a:xfrm>
          <a:prstGeom prst="roundRect">
            <a:avLst>
              <a:gd name="adj" fmla="val 2833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/>
                <a:cs typeface="Arial"/>
              </a:rPr>
              <a:t>Bluespec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Arial"/>
                <a:cs typeface="Arial"/>
              </a:rPr>
              <a:t>bsc</a:t>
            </a:r>
            <a:endParaRPr lang="en-US" sz="12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326498" y="4028422"/>
            <a:ext cx="2491031" cy="540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Convey PDK</a:t>
            </a:r>
            <a:r>
              <a:rPr lang="en-US" sz="1200" i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“make”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(Xilinx synthesis and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creation of personality tar file)</a:t>
            </a:r>
          </a:p>
        </p:txBody>
      </p:sp>
      <p:cxnSp>
        <p:nvCxnSpPr>
          <p:cNvPr id="10" name="Straight Connector 9"/>
          <p:cNvCxnSpPr>
            <a:stCxn id="66" idx="2"/>
          </p:cNvCxnSpPr>
          <p:nvPr/>
        </p:nvCxnSpPr>
        <p:spPr>
          <a:xfrm>
            <a:off x="1789443" y="3652702"/>
            <a:ext cx="5247" cy="375720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34074" y="1742379"/>
            <a:ext cx="0" cy="2286043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33336" y="1894267"/>
            <a:ext cx="0" cy="2134155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01313" y="1077382"/>
            <a:ext cx="0" cy="2949500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074510" y="3046744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42547" y="1852795"/>
            <a:ext cx="0" cy="1371670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45089" y="1876951"/>
            <a:ext cx="0" cy="1347514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95744" y="1077382"/>
            <a:ext cx="0" cy="2948280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63324" y="3681607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13707" y="3681607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13727" y="3681607"/>
            <a:ext cx="314858" cy="15402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15689" y="3772651"/>
            <a:ext cx="13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Generated Verilog</a:t>
            </a:r>
            <a:endParaRPr lang="en-US" sz="11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669116" y="3495419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685081" y="3847941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22736" y="1922569"/>
            <a:ext cx="6610758" cy="0"/>
          </a:xfrm>
          <a:prstGeom prst="line">
            <a:avLst/>
          </a:prstGeom>
          <a:ln w="63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46077" y="5334723"/>
            <a:ext cx="66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HW side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312378" y="5334723"/>
            <a:ext cx="638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 side</a:t>
            </a:r>
            <a:endParaRPr lang="en-US" sz="1100" dirty="0"/>
          </a:p>
        </p:txBody>
      </p:sp>
      <p:sp>
        <p:nvSpPr>
          <p:cNvPr id="84" name="Left Brace 83"/>
          <p:cNvSpPr/>
          <p:nvPr/>
        </p:nvSpPr>
        <p:spPr>
          <a:xfrm rot="16200000" flipV="1">
            <a:off x="6067450" y="3563203"/>
            <a:ext cx="216583" cy="3325557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16200000" flipV="1">
            <a:off x="2514399" y="3799292"/>
            <a:ext cx="216582" cy="2853380"/>
          </a:xfrm>
          <a:prstGeom prst="leftBrace">
            <a:avLst>
              <a:gd name="adj1" fmla="val 43872"/>
              <a:gd name="adj2" fmla="val 50000"/>
            </a:avLst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12806" y="3500875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278271" y="3506331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39024" y="4587449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96671" y="4581845"/>
            <a:ext cx="0" cy="177721"/>
          </a:xfrm>
          <a:prstGeom prst="line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23469" y="4753323"/>
            <a:ext cx="1633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Standard x86 executable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5347488" y="4753323"/>
            <a:ext cx="2491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Standard Convey Personality</a:t>
            </a:r>
          </a:p>
          <a:p>
            <a:pPr algn="ctr"/>
            <a:r>
              <a:rPr lang="en-US" sz="1100" dirty="0" smtClean="0"/>
              <a:t>(tar file in a standard location)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17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64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1424474" y="2034081"/>
            <a:ext cx="6296927" cy="117591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FFFFFF"/>
                </a:solidFill>
              </a:rPr>
              <a:t>User-written BSV module </a:t>
            </a:r>
            <a:r>
              <a:rPr lang="en-US" sz="1400" i="1" dirty="0" err="1" smtClean="0">
                <a:solidFill>
                  <a:srgbClr val="FFFFFF"/>
                </a:solidFill>
              </a:rPr>
              <a:t>mkApp_HW</a:t>
            </a:r>
            <a:endParaRPr lang="en-US" sz="1400" i="1" dirty="0" smtClean="0">
              <a:solidFill>
                <a:srgbClr val="FFFFF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FFFFFF"/>
                </a:solidFill>
              </a:rPr>
              <a:t>made simpler because </a:t>
            </a:r>
            <a:r>
              <a:rPr lang="en-US" sz="1400" i="1" dirty="0" err="1" smtClean="0">
                <a:solidFill>
                  <a:srgbClr val="FFFFFF"/>
                </a:solidFill>
              </a:rPr>
              <a:t>transactors</a:t>
            </a:r>
            <a:r>
              <a:rPr lang="en-US" sz="1400" i="1" dirty="0" smtClean="0">
                <a:solidFill>
                  <a:srgbClr val="FFFFFF"/>
                </a:solidFill>
              </a:rPr>
              <a:t> take care of common tasks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607607" y="2794773"/>
            <a:ext cx="1198263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Simple </a:t>
            </a:r>
            <a:r>
              <a:rPr kumimoji="0" lang="en-US" sz="1200" b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Dipatch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200" b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Tranactor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874129" y="2794773"/>
            <a:ext cx="192593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MC Ordering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200" b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Transactor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8319" y="2794773"/>
            <a:ext cx="115431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null </a:t>
            </a:r>
            <a:r>
              <a:rPr lang="en-US" sz="1200" dirty="0" err="1" smtClean="0">
                <a:solidFill>
                  <a:schemeClr val="bg1"/>
                </a:solidFill>
              </a:rPr>
              <a:t>transactor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090889" y="2794773"/>
            <a:ext cx="1432822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AE-to-AE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null </a:t>
            </a:r>
            <a:r>
              <a:rPr kumimoji="0" lang="en-US" sz="1200" b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transactor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7607" y="3306789"/>
            <a:ext cx="1193317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Dispatch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869183" y="3306789"/>
            <a:ext cx="192593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MC (Memory Controller)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863373" y="3306789"/>
            <a:ext cx="1154311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085943" y="3306789"/>
            <a:ext cx="1432822" cy="370944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AE-to-AE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comm.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98661" y="3165294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483283" y="3165294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073529" y="3165294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422390" y="3165294"/>
            <a:ext cx="760519" cy="14040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24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5" grpId="0" animBg="1"/>
      <p:bldP spid="66" grpId="0" animBg="1"/>
      <p:bldP spid="67" grpId="0" animBg="1"/>
      <p:bldP spid="68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47371" y="569073"/>
            <a:ext cx="3404977" cy="3293553"/>
          </a:xfrm>
          <a:prstGeom prst="roundRect">
            <a:avLst>
              <a:gd name="adj" fmla="val 56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Testing 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Bluesim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485324" y="551753"/>
            <a:ext cx="4403486" cy="3310580"/>
          </a:xfrm>
          <a:prstGeom prst="roundRect">
            <a:avLst>
              <a:gd name="adj" fmla="val 56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Deployment on HC-1ex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6853" y="1599222"/>
            <a:ext cx="3136540" cy="1896037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testbench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90380" y="2134093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ordering module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46362" y="19589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44502" y="19589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2642" y="19589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40782" y="19589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607064" y="19589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51560" y="2019034"/>
            <a:ext cx="350519" cy="52053"/>
            <a:chOff x="6204439" y="1870153"/>
            <a:chExt cx="350519" cy="52053"/>
          </a:xfrm>
        </p:grpSpPr>
        <p:sp>
          <p:nvSpPr>
            <p:cNvPr id="12" name="Oval 11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6453022" y="2517399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51162" y="2517399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9302" y="2517399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47442" y="2517399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613724" y="2517399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58220" y="2577450"/>
            <a:ext cx="350519" cy="52053"/>
            <a:chOff x="6204439" y="1870153"/>
            <a:chExt cx="350519" cy="52053"/>
          </a:xfrm>
        </p:grpSpPr>
        <p:sp>
          <p:nvSpPr>
            <p:cNvPr id="21" name="Oval 20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390380" y="2692490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interface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module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86630" y="3063521"/>
            <a:ext cx="2456791" cy="330235"/>
          </a:xfrm>
          <a:prstGeom prst="rect">
            <a:avLst/>
          </a:prstGeom>
          <a:solidFill>
            <a:srgbClr val="99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Convey Verilog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Trapezoid 25"/>
          <p:cNvSpPr/>
          <p:nvPr/>
        </p:nvSpPr>
        <p:spPr bwMode="auto">
          <a:xfrm flipV="1">
            <a:off x="647436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Trapezoid 26"/>
          <p:cNvSpPr/>
          <p:nvPr/>
        </p:nvSpPr>
        <p:spPr bwMode="auto">
          <a:xfrm flipV="1">
            <a:off x="6632609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Trapezoid 27"/>
          <p:cNvSpPr/>
          <p:nvPr/>
        </p:nvSpPr>
        <p:spPr bwMode="auto">
          <a:xfrm flipV="1">
            <a:off x="679085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Trapezoid 28"/>
          <p:cNvSpPr/>
          <p:nvPr/>
        </p:nvSpPr>
        <p:spPr bwMode="auto">
          <a:xfrm flipV="1">
            <a:off x="6949099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Trapezoid 29"/>
          <p:cNvSpPr/>
          <p:nvPr/>
        </p:nvSpPr>
        <p:spPr bwMode="auto">
          <a:xfrm flipV="1">
            <a:off x="710734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Trapezoid 30"/>
          <p:cNvSpPr/>
          <p:nvPr/>
        </p:nvSpPr>
        <p:spPr bwMode="auto">
          <a:xfrm flipV="1">
            <a:off x="7265589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Trapezoid 31"/>
          <p:cNvSpPr/>
          <p:nvPr/>
        </p:nvSpPr>
        <p:spPr bwMode="auto">
          <a:xfrm flipV="1">
            <a:off x="742383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rapezoid 32"/>
          <p:cNvSpPr/>
          <p:nvPr/>
        </p:nvSpPr>
        <p:spPr bwMode="auto">
          <a:xfrm flipV="1">
            <a:off x="847321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Trapezoid 33"/>
          <p:cNvSpPr/>
          <p:nvPr/>
        </p:nvSpPr>
        <p:spPr bwMode="auto">
          <a:xfrm flipV="1">
            <a:off x="8631444" y="3375598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861130" y="3517321"/>
            <a:ext cx="350519" cy="52053"/>
            <a:chOff x="6204439" y="1870153"/>
            <a:chExt cx="350519" cy="52053"/>
          </a:xfrm>
        </p:grpSpPr>
        <p:sp>
          <p:nvSpPr>
            <p:cNvPr id="36" name="Oval 35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6386630" y="1588956"/>
            <a:ext cx="2456791" cy="38519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routing module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(s)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775732" y="141384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095551" y="141384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415370" y="141384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238964" y="1413846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735189" y="1473897"/>
            <a:ext cx="350519" cy="52053"/>
            <a:chOff x="6204439" y="1870153"/>
            <a:chExt cx="350519" cy="52053"/>
          </a:xfrm>
        </p:grpSpPr>
        <p:sp>
          <p:nvSpPr>
            <p:cNvPr id="45" name="Oval 44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544019" y="3013090"/>
            <a:ext cx="1748906" cy="40418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App: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SW part (C/C++)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692271" y="666278"/>
            <a:ext cx="1842595" cy="749565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36636" y="666278"/>
            <a:ext cx="1842595" cy="749565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BSV 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017972" y="3013090"/>
            <a:ext cx="1748906" cy="40418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App: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SW part (C/C++)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751329" y="14164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71148" y="14164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390967" y="14164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214561" y="1416483"/>
            <a:ext cx="166562" cy="176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10786" y="1476534"/>
            <a:ext cx="350519" cy="52053"/>
            <a:chOff x="6204439" y="1870153"/>
            <a:chExt cx="350519" cy="52053"/>
          </a:xfrm>
        </p:grpSpPr>
        <p:sp>
          <p:nvSpPr>
            <p:cNvPr id="57" name="Oval 56"/>
            <p:cNvSpPr/>
            <p:nvPr/>
          </p:nvSpPr>
          <p:spPr bwMode="auto">
            <a:xfrm>
              <a:off x="62044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3568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09239" y="1870153"/>
              <a:ext cx="45719" cy="52053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0" name="Rectangle 59"/>
          <p:cNvSpPr/>
          <p:nvPr/>
        </p:nvSpPr>
        <p:spPr bwMode="auto">
          <a:xfrm>
            <a:off x="1248937" y="2057269"/>
            <a:ext cx="2108272" cy="377865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model of memory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(C)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stCxn id="50" idx="3"/>
            <a:endCxn id="49" idx="1"/>
          </p:cNvCxnSpPr>
          <p:nvPr/>
        </p:nvCxnSpPr>
        <p:spPr bwMode="auto">
          <a:xfrm>
            <a:off x="3479231" y="1041061"/>
            <a:ext cx="3213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 bwMode="auto">
          <a:xfrm>
            <a:off x="469786" y="2529600"/>
            <a:ext cx="1440349" cy="38962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Minimal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copcall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substitute (C)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1" idx="3"/>
            <a:endCxn id="48" idx="1"/>
          </p:cNvCxnSpPr>
          <p:nvPr/>
        </p:nvCxnSpPr>
        <p:spPr bwMode="auto">
          <a:xfrm>
            <a:off x="2766878" y="3215182"/>
            <a:ext cx="17771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AutoShape 7"/>
          <p:cNvSpPr>
            <a:spLocks noChangeArrowheads="1"/>
          </p:cNvSpPr>
          <p:nvPr/>
        </p:nvSpPr>
        <p:spPr bwMode="auto">
          <a:xfrm>
            <a:off x="4025294" y="1046039"/>
            <a:ext cx="2020372" cy="184666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200" i="1" dirty="0" smtClean="0">
                <a:solidFill>
                  <a:srgbClr val="CC0000"/>
                </a:solidFill>
              </a:rPr>
              <a:t>identical (and cycle accurate)</a:t>
            </a:r>
            <a:endParaRPr lang="en-US" sz="1200" i="1" dirty="0">
              <a:solidFill>
                <a:srgbClr val="CC0000"/>
              </a:solidFill>
            </a:endParaRP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3473937" y="3192731"/>
            <a:ext cx="1023900" cy="18706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r>
              <a:rPr lang="en-US" sz="1200" i="1" dirty="0" smtClean="0">
                <a:solidFill>
                  <a:srgbClr val="CC0000"/>
                </a:solidFill>
              </a:rPr>
              <a:t>identical</a:t>
            </a:r>
            <a:endParaRPr lang="en-US" sz="1200" i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4775" y="955157"/>
            <a:ext cx="5142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x86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0416" y="1091605"/>
            <a:ext cx="7346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FPGA 0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4552" y="1091605"/>
            <a:ext cx="7346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FPGA 1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9183" y="1091605"/>
            <a:ext cx="7346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FPGA 2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3814" y="1091605"/>
            <a:ext cx="7346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FPGA 3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9327" y="1091605"/>
            <a:ext cx="734667" cy="5353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Scalar</a:t>
            </a:r>
          </a:p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Coproc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1312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>
                <a:solidFill>
                  <a:srgbClr val="000000"/>
                </a:solidFill>
                <a:effectLst/>
                <a:latin typeface="Arial"/>
                <a:cs typeface="Arial"/>
              </a:rPr>
              <a:t>0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2569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3826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083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36340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7597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38854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40111" y="2634570"/>
            <a:ext cx="466818" cy="70324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26754" y="2319674"/>
            <a:ext cx="1164973" cy="10181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</a:t>
            </a:r>
            <a:endParaRPr lang="en-US" sz="11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85075" y="881687"/>
            <a:ext cx="1432597" cy="11860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Multicore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Chipset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24895" y="960613"/>
            <a:ext cx="514267" cy="53531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8170" y="561766"/>
            <a:ext cx="1909906" cy="29175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Standard Xeon motherboard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74620" y="567222"/>
            <a:ext cx="4549296" cy="29175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Convey board</a:t>
            </a:r>
          </a:p>
        </p:txBody>
      </p:sp>
      <p:sp>
        <p:nvSpPr>
          <p:cNvPr id="27" name="Punched Tape 26"/>
          <p:cNvSpPr/>
          <p:nvPr/>
        </p:nvSpPr>
        <p:spPr>
          <a:xfrm>
            <a:off x="2846629" y="881685"/>
            <a:ext cx="527991" cy="614237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1312" y="2067762"/>
            <a:ext cx="3975617" cy="25191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Memory Interconnect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3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69924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85164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>
            <a:off x="100404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15644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78112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1593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45074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78555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952955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312036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633710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901558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4169406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4437254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4778567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05269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5326817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600942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875066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948525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2283335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618145" y="2600521"/>
            <a:ext cx="0" cy="346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472473" y="2158435"/>
            <a:ext cx="5652824" cy="52071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000000"/>
                </a:solidFill>
              </a:rPr>
              <a:t>User-written Verilog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solidFill>
                  <a:srgbClr val="000000"/>
                </a:solidFill>
              </a:rPr>
              <a:t>File: </a:t>
            </a:r>
            <a:r>
              <a:rPr lang="en-US" sz="1400" i="1" dirty="0" err="1" smtClean="0">
                <a:solidFill>
                  <a:srgbClr val="000000"/>
                </a:solidFill>
              </a:rPr>
              <a:t>cae_pers.v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</a:rPr>
              <a:t>       Module: </a:t>
            </a:r>
            <a:r>
              <a:rPr lang="en-US" sz="1400" i="1" dirty="0" err="1" smtClean="0">
                <a:solidFill>
                  <a:srgbClr val="000000"/>
                </a:solidFill>
              </a:rPr>
              <a:t>cae_pers</a:t>
            </a:r>
            <a:endParaRPr lang="en-US" sz="1400" i="1" dirty="0" smtClean="0">
              <a:solidFill>
                <a:srgbClr val="000000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820097" y="3752068"/>
            <a:ext cx="1185161" cy="215444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r>
              <a:rPr lang="en-US" sz="1400" dirty="0" smtClean="0"/>
              <a:t>FPGA pins</a:t>
            </a:r>
            <a:endParaRPr lang="en-US" sz="1400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818789" y="2545108"/>
            <a:ext cx="2018220" cy="215444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dirty="0" smtClean="0"/>
              <a:t>Verilog ports and signaling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8082" y="2914860"/>
            <a:ext cx="923850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Dispatch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460191" y="2914860"/>
            <a:ext cx="1925931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MC (Memory Controller)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54381" y="2914860"/>
            <a:ext cx="1154311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Management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676951" y="2914860"/>
            <a:ext cx="1432822" cy="370944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AE-to-AE</a:t>
            </a:r>
            <a:r>
              <a:rPr kumimoji="0" lang="en-US" sz="1200" b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comm.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Interface</a:t>
            </a:r>
            <a:endParaRPr kumimoji="0" lang="en-US" sz="12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Trapezoid 30"/>
          <p:cNvSpPr/>
          <p:nvPr/>
        </p:nvSpPr>
        <p:spPr bwMode="auto">
          <a:xfrm flipV="1">
            <a:off x="46834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Trapezoid 31"/>
          <p:cNvSpPr/>
          <p:nvPr/>
        </p:nvSpPr>
        <p:spPr bwMode="auto">
          <a:xfrm flipV="1">
            <a:off x="62659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rapezoid 32"/>
          <p:cNvSpPr/>
          <p:nvPr/>
        </p:nvSpPr>
        <p:spPr bwMode="auto">
          <a:xfrm flipV="1">
            <a:off x="78483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Trapezoid 33"/>
          <p:cNvSpPr/>
          <p:nvPr/>
        </p:nvSpPr>
        <p:spPr bwMode="auto">
          <a:xfrm flipV="1">
            <a:off x="94308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Trapezoid 34"/>
          <p:cNvSpPr/>
          <p:nvPr/>
        </p:nvSpPr>
        <p:spPr bwMode="auto">
          <a:xfrm flipV="1">
            <a:off x="110132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Trapezoid 35"/>
          <p:cNvSpPr/>
          <p:nvPr/>
        </p:nvSpPr>
        <p:spPr bwMode="auto">
          <a:xfrm flipV="1">
            <a:off x="125957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 flipV="1">
            <a:off x="141781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Trapezoid 37"/>
          <p:cNvSpPr/>
          <p:nvPr/>
        </p:nvSpPr>
        <p:spPr bwMode="auto">
          <a:xfrm flipV="1">
            <a:off x="157606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rapezoid 38"/>
          <p:cNvSpPr/>
          <p:nvPr/>
        </p:nvSpPr>
        <p:spPr bwMode="auto">
          <a:xfrm flipV="1">
            <a:off x="173430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Trapezoid 39"/>
          <p:cNvSpPr/>
          <p:nvPr/>
        </p:nvSpPr>
        <p:spPr bwMode="auto">
          <a:xfrm flipV="1">
            <a:off x="189255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Trapezoid 40"/>
          <p:cNvSpPr/>
          <p:nvPr/>
        </p:nvSpPr>
        <p:spPr bwMode="auto">
          <a:xfrm flipV="1">
            <a:off x="205079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Trapezoid 41"/>
          <p:cNvSpPr/>
          <p:nvPr/>
        </p:nvSpPr>
        <p:spPr bwMode="auto">
          <a:xfrm flipV="1">
            <a:off x="220904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Trapezoid 42"/>
          <p:cNvSpPr/>
          <p:nvPr/>
        </p:nvSpPr>
        <p:spPr bwMode="auto">
          <a:xfrm flipV="1">
            <a:off x="236728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Trapezoid 43"/>
          <p:cNvSpPr/>
          <p:nvPr/>
        </p:nvSpPr>
        <p:spPr bwMode="auto">
          <a:xfrm flipV="1">
            <a:off x="252553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Trapezoid 44"/>
          <p:cNvSpPr/>
          <p:nvPr/>
        </p:nvSpPr>
        <p:spPr bwMode="auto">
          <a:xfrm flipV="1">
            <a:off x="268377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flipV="1">
            <a:off x="284202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Trapezoid 46"/>
          <p:cNvSpPr/>
          <p:nvPr/>
        </p:nvSpPr>
        <p:spPr bwMode="auto">
          <a:xfrm flipV="1">
            <a:off x="300026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Trapezoid 47"/>
          <p:cNvSpPr/>
          <p:nvPr/>
        </p:nvSpPr>
        <p:spPr bwMode="auto">
          <a:xfrm flipV="1">
            <a:off x="315851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Trapezoid 48"/>
          <p:cNvSpPr/>
          <p:nvPr/>
        </p:nvSpPr>
        <p:spPr bwMode="auto">
          <a:xfrm flipV="1">
            <a:off x="331675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Trapezoid 49"/>
          <p:cNvSpPr/>
          <p:nvPr/>
        </p:nvSpPr>
        <p:spPr bwMode="auto">
          <a:xfrm flipV="1">
            <a:off x="347500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Trapezoid 50"/>
          <p:cNvSpPr/>
          <p:nvPr/>
        </p:nvSpPr>
        <p:spPr bwMode="auto">
          <a:xfrm flipV="1">
            <a:off x="363324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Trapezoid 51"/>
          <p:cNvSpPr/>
          <p:nvPr/>
        </p:nvSpPr>
        <p:spPr bwMode="auto">
          <a:xfrm flipV="1">
            <a:off x="379149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Trapezoid 52"/>
          <p:cNvSpPr/>
          <p:nvPr/>
        </p:nvSpPr>
        <p:spPr bwMode="auto">
          <a:xfrm flipV="1">
            <a:off x="394973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Trapezoid 53"/>
          <p:cNvSpPr/>
          <p:nvPr/>
        </p:nvSpPr>
        <p:spPr bwMode="auto">
          <a:xfrm flipV="1">
            <a:off x="410798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Trapezoid 54"/>
          <p:cNvSpPr/>
          <p:nvPr/>
        </p:nvSpPr>
        <p:spPr bwMode="auto">
          <a:xfrm flipV="1">
            <a:off x="426622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flipV="1">
            <a:off x="442447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" name="Trapezoid 56"/>
          <p:cNvSpPr/>
          <p:nvPr/>
        </p:nvSpPr>
        <p:spPr bwMode="auto">
          <a:xfrm flipV="1">
            <a:off x="458271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Trapezoid 57"/>
          <p:cNvSpPr/>
          <p:nvPr/>
        </p:nvSpPr>
        <p:spPr bwMode="auto">
          <a:xfrm flipV="1">
            <a:off x="474096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Trapezoid 58"/>
          <p:cNvSpPr/>
          <p:nvPr/>
        </p:nvSpPr>
        <p:spPr bwMode="auto">
          <a:xfrm flipV="1">
            <a:off x="489920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Trapezoid 59"/>
          <p:cNvSpPr/>
          <p:nvPr/>
        </p:nvSpPr>
        <p:spPr bwMode="auto">
          <a:xfrm flipV="1">
            <a:off x="505745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rapezoid 60"/>
          <p:cNvSpPr/>
          <p:nvPr/>
        </p:nvSpPr>
        <p:spPr bwMode="auto">
          <a:xfrm flipV="1">
            <a:off x="521569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Trapezoid 61"/>
          <p:cNvSpPr/>
          <p:nvPr/>
        </p:nvSpPr>
        <p:spPr bwMode="auto">
          <a:xfrm flipV="1">
            <a:off x="537394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Trapezoid 62"/>
          <p:cNvSpPr/>
          <p:nvPr/>
        </p:nvSpPr>
        <p:spPr bwMode="auto">
          <a:xfrm flipV="1">
            <a:off x="553218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" name="Trapezoid 63"/>
          <p:cNvSpPr/>
          <p:nvPr/>
        </p:nvSpPr>
        <p:spPr bwMode="auto">
          <a:xfrm flipV="1">
            <a:off x="5690433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flipV="1">
            <a:off x="584867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flipV="1">
            <a:off x="6006908" y="3396994"/>
            <a:ext cx="115448" cy="325384"/>
          </a:xfrm>
          <a:prstGeom prst="trapezoid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6147141" y="2672758"/>
            <a:ext cx="607871" cy="116950"/>
          </a:xfrm>
          <a:custGeom>
            <a:avLst/>
            <a:gdLst>
              <a:gd name="connsiteX0" fmla="*/ 921565 w 921565"/>
              <a:gd name="connsiteY0" fmla="*/ 243949 h 505591"/>
              <a:gd name="connsiteX1" fmla="*/ 505737 w 921565"/>
              <a:gd name="connsiteY1" fmla="*/ 7951 h 505591"/>
              <a:gd name="connsiteX2" fmla="*/ 516975 w 921565"/>
              <a:gd name="connsiteY2" fmla="*/ 502424 h 505591"/>
              <a:gd name="connsiteX3" fmla="*/ 0 w 921565"/>
              <a:gd name="connsiteY3" fmla="*/ 232711 h 505591"/>
              <a:gd name="connsiteX0" fmla="*/ 921565 w 921565"/>
              <a:gd name="connsiteY0" fmla="*/ 11237 h 272879"/>
              <a:gd name="connsiteX1" fmla="*/ 516975 w 921565"/>
              <a:gd name="connsiteY1" fmla="*/ 269712 h 272879"/>
              <a:gd name="connsiteX2" fmla="*/ 0 w 921565"/>
              <a:gd name="connsiteY2" fmla="*/ -1 h 272879"/>
              <a:gd name="connsiteX0" fmla="*/ 489238 w 565789"/>
              <a:gd name="connsiteY0" fmla="*/ 0 h 999815"/>
              <a:gd name="connsiteX1" fmla="*/ 516975 w 565789"/>
              <a:gd name="connsiteY1" fmla="*/ 996648 h 999815"/>
              <a:gd name="connsiteX2" fmla="*/ 0 w 565789"/>
              <a:gd name="connsiteY2" fmla="*/ 726935 h 999815"/>
              <a:gd name="connsiteX0" fmla="*/ 489238 w 590360"/>
              <a:gd name="connsiteY0" fmla="*/ 0 h 999815"/>
              <a:gd name="connsiteX1" fmla="*/ 516975 w 590360"/>
              <a:gd name="connsiteY1" fmla="*/ 996648 h 999815"/>
              <a:gd name="connsiteX2" fmla="*/ 0 w 590360"/>
              <a:gd name="connsiteY2" fmla="*/ 726935 h 999815"/>
              <a:gd name="connsiteX0" fmla="*/ 489238 w 551132"/>
              <a:gd name="connsiteY0" fmla="*/ 0 h 1004063"/>
              <a:gd name="connsiteX1" fmla="*/ 488523 w 551132"/>
              <a:gd name="connsiteY1" fmla="*/ 710713 h 1004063"/>
              <a:gd name="connsiteX2" fmla="*/ 516975 w 551132"/>
              <a:gd name="connsiteY2" fmla="*/ 996648 h 1004063"/>
              <a:gd name="connsiteX3" fmla="*/ 0 w 551132"/>
              <a:gd name="connsiteY3" fmla="*/ 726935 h 1004063"/>
              <a:gd name="connsiteX0" fmla="*/ 489238 w 548154"/>
              <a:gd name="connsiteY0" fmla="*/ 0 h 999815"/>
              <a:gd name="connsiteX1" fmla="*/ 516975 w 548154"/>
              <a:gd name="connsiteY1" fmla="*/ 996648 h 999815"/>
              <a:gd name="connsiteX2" fmla="*/ 0 w 548154"/>
              <a:gd name="connsiteY2" fmla="*/ 726935 h 999815"/>
              <a:gd name="connsiteX0" fmla="*/ 489238 w 489924"/>
              <a:gd name="connsiteY0" fmla="*/ 0 h 727898"/>
              <a:gd name="connsiteX1" fmla="*/ 383159 w 489924"/>
              <a:gd name="connsiteY1" fmla="*/ 698539 h 727898"/>
              <a:gd name="connsiteX2" fmla="*/ 0 w 489924"/>
              <a:gd name="connsiteY2" fmla="*/ 726935 h 727898"/>
              <a:gd name="connsiteX0" fmla="*/ 489238 w 489924"/>
              <a:gd name="connsiteY0" fmla="*/ 0 h 773906"/>
              <a:gd name="connsiteX1" fmla="*/ 383159 w 489924"/>
              <a:gd name="connsiteY1" fmla="*/ 698539 h 773906"/>
              <a:gd name="connsiteX2" fmla="*/ 0 w 489924"/>
              <a:gd name="connsiteY2" fmla="*/ 726935 h 773906"/>
              <a:gd name="connsiteX0" fmla="*/ 623054 w 623202"/>
              <a:gd name="connsiteY0" fmla="*/ 0 h 802297"/>
              <a:gd name="connsiteX1" fmla="*/ 383159 w 623202"/>
              <a:gd name="connsiteY1" fmla="*/ 726931 h 802297"/>
              <a:gd name="connsiteX2" fmla="*/ 0 w 623202"/>
              <a:gd name="connsiteY2" fmla="*/ 755327 h 802297"/>
              <a:gd name="connsiteX0" fmla="*/ 623054 w 623054"/>
              <a:gd name="connsiteY0" fmla="*/ 0 h 802297"/>
              <a:gd name="connsiteX1" fmla="*/ 383159 w 623054"/>
              <a:gd name="connsiteY1" fmla="*/ 726931 h 802297"/>
              <a:gd name="connsiteX2" fmla="*/ 0 w 623054"/>
              <a:gd name="connsiteY2" fmla="*/ 755327 h 802297"/>
              <a:gd name="connsiteX0" fmla="*/ 623054 w 623054"/>
              <a:gd name="connsiteY0" fmla="*/ 0 h 755326"/>
              <a:gd name="connsiteX1" fmla="*/ 434627 w 623054"/>
              <a:gd name="connsiteY1" fmla="*/ 556583 h 755326"/>
              <a:gd name="connsiteX2" fmla="*/ 0 w 623054"/>
              <a:gd name="connsiteY2" fmla="*/ 755327 h 755326"/>
              <a:gd name="connsiteX0" fmla="*/ 674521 w 674521"/>
              <a:gd name="connsiteY0" fmla="*/ 0 h 755327"/>
              <a:gd name="connsiteX1" fmla="*/ 486094 w 674521"/>
              <a:gd name="connsiteY1" fmla="*/ 556583 h 755327"/>
              <a:gd name="connsiteX2" fmla="*/ 0 w 674521"/>
              <a:gd name="connsiteY2" fmla="*/ 755327 h 755327"/>
              <a:gd name="connsiteX0" fmla="*/ 597320 w 597320"/>
              <a:gd name="connsiteY0" fmla="*/ 0 h 755327"/>
              <a:gd name="connsiteX1" fmla="*/ 408893 w 597320"/>
              <a:gd name="connsiteY1" fmla="*/ 556583 h 755327"/>
              <a:gd name="connsiteX2" fmla="*/ 0 w 597320"/>
              <a:gd name="connsiteY2" fmla="*/ 755327 h 75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20" h="755327">
                <a:moveTo>
                  <a:pt x="597320" y="0"/>
                </a:moveTo>
                <a:cubicBezTo>
                  <a:pt x="572218" y="207635"/>
                  <a:pt x="490433" y="435427"/>
                  <a:pt x="408893" y="556583"/>
                </a:cubicBezTo>
                <a:cubicBezTo>
                  <a:pt x="304017" y="707608"/>
                  <a:pt x="0" y="755327"/>
                  <a:pt x="0" y="755327"/>
                </a:cubicBezTo>
              </a:path>
            </a:pathLst>
          </a:custGeom>
          <a:ln w="190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6142063" y="3001900"/>
            <a:ext cx="2444593" cy="215444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dirty="0" smtClean="0"/>
              <a:t>Convey PDK adapters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8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847</Words>
  <Application>Microsoft Macintosh PowerPoint</Application>
  <PresentationFormat>On-screen Show (4:3)</PresentationFormat>
  <Paragraphs>275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BClib manual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Bluespec,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UGC presentation/pics</dc:title>
  <dc:subject/>
  <dc:creator>Rishiyur Nikhil</dc:creator>
  <cp:keywords/>
  <dc:description/>
  <cp:lastModifiedBy>Rishiyur Nikhil</cp:lastModifiedBy>
  <cp:revision>98</cp:revision>
  <dcterms:created xsi:type="dcterms:W3CDTF">2012-05-12T20:24:05Z</dcterms:created>
  <dcterms:modified xsi:type="dcterms:W3CDTF">2012-11-12T16:14:24Z</dcterms:modified>
  <cp:category/>
</cp:coreProperties>
</file>