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2"/>
  </p:notesMasterIdLst>
  <p:handoutMasterIdLst>
    <p:handoutMasterId r:id="rId13"/>
  </p:handoutMasterIdLst>
  <p:sldIdLst>
    <p:sldId id="1461" r:id="rId2"/>
    <p:sldId id="2056" r:id="rId3"/>
    <p:sldId id="2100" r:id="rId4"/>
    <p:sldId id="2101" r:id="rId5"/>
    <p:sldId id="2102" r:id="rId6"/>
    <p:sldId id="2103" r:id="rId7"/>
    <p:sldId id="2104" r:id="rId8"/>
    <p:sldId id="2105" r:id="rId9"/>
    <p:sldId id="2108" r:id="rId10"/>
    <p:sldId id="2106" r:id="rId11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B422"/>
    <a:srgbClr val="996633"/>
    <a:srgbClr val="CC3399"/>
    <a:srgbClr val="008000"/>
    <a:srgbClr val="FFFFCC"/>
    <a:srgbClr val="CC0000"/>
    <a:srgbClr val="EAEAEA"/>
    <a:srgbClr val="66FFFF"/>
    <a:srgbClr val="00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7" autoAdjust="0"/>
    <p:restoredTop sz="91864" autoAdjust="0"/>
  </p:normalViewPr>
  <p:slideViewPr>
    <p:cSldViewPr snapToGrid="0">
      <p:cViewPr varScale="1">
        <p:scale>
          <a:sx n="127" d="100"/>
          <a:sy n="127" d="100"/>
        </p:scale>
        <p:origin x="-6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69" tIns="48236" rIns="96469" bIns="48236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69" tIns="48236" rIns="96469" bIns="4823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/>
          </a:p>
        </p:txBody>
      </p:sp>
      <p:sp>
        <p:nvSpPr>
          <p:cNvPr id="71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69" tIns="48236" rIns="96469" bIns="48236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71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69" tIns="48236" rIns="96469" bIns="4823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D881D9DF-3559-8542-BB02-CE9AAADAC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69" tIns="48236" rIns="96469" bIns="48236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69" tIns="48236" rIns="96469" bIns="4823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69" tIns="48236" rIns="96469" bIns="48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69" tIns="48236" rIns="96469" bIns="48236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469" tIns="48236" rIns="96469" bIns="4823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BA849B7C-476B-4848-BAE4-A98E6BB67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9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1DC48-334E-F648-8634-2EEBAEDD43FC}" type="slidenum">
              <a:rPr lang="en-US"/>
              <a:pPr/>
              <a:t>1</a:t>
            </a:fld>
            <a:endParaRPr lang="en-US"/>
          </a:p>
        </p:txBody>
      </p:sp>
      <p:sp>
        <p:nvSpPr>
          <p:cNvPr id="37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794250" cy="35956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48506-E2B2-3944-A693-8D2E478488CC}" type="slidenum">
              <a:rPr lang="en-US"/>
              <a:pPr/>
              <a:t>10</a:t>
            </a:fld>
            <a:endParaRPr lang="en-US"/>
          </a:p>
        </p:txBody>
      </p:sp>
      <p:sp>
        <p:nvSpPr>
          <p:cNvPr id="47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48506-E2B2-3944-A693-8D2E478488CC}" type="slidenum">
              <a:rPr lang="en-US"/>
              <a:pPr/>
              <a:t>2</a:t>
            </a:fld>
            <a:endParaRPr lang="en-US"/>
          </a:p>
        </p:txBody>
      </p:sp>
      <p:sp>
        <p:nvSpPr>
          <p:cNvPr id="47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48506-E2B2-3944-A693-8D2E478488CC}" type="slidenum">
              <a:rPr lang="en-US"/>
              <a:pPr/>
              <a:t>3</a:t>
            </a:fld>
            <a:endParaRPr lang="en-US"/>
          </a:p>
        </p:txBody>
      </p:sp>
      <p:sp>
        <p:nvSpPr>
          <p:cNvPr id="47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48506-E2B2-3944-A693-8D2E478488CC}" type="slidenum">
              <a:rPr lang="en-US"/>
              <a:pPr/>
              <a:t>4</a:t>
            </a:fld>
            <a:endParaRPr lang="en-US"/>
          </a:p>
        </p:txBody>
      </p:sp>
      <p:sp>
        <p:nvSpPr>
          <p:cNvPr id="47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48506-E2B2-3944-A693-8D2E478488CC}" type="slidenum">
              <a:rPr lang="en-US"/>
              <a:pPr/>
              <a:t>5</a:t>
            </a:fld>
            <a:endParaRPr lang="en-US"/>
          </a:p>
        </p:txBody>
      </p:sp>
      <p:sp>
        <p:nvSpPr>
          <p:cNvPr id="47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48506-E2B2-3944-A693-8D2E478488CC}" type="slidenum">
              <a:rPr lang="en-US"/>
              <a:pPr/>
              <a:t>6</a:t>
            </a:fld>
            <a:endParaRPr lang="en-US"/>
          </a:p>
        </p:txBody>
      </p:sp>
      <p:sp>
        <p:nvSpPr>
          <p:cNvPr id="47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48506-E2B2-3944-A693-8D2E478488CC}" type="slidenum">
              <a:rPr lang="en-US"/>
              <a:pPr/>
              <a:t>7</a:t>
            </a:fld>
            <a:endParaRPr lang="en-US"/>
          </a:p>
        </p:txBody>
      </p:sp>
      <p:sp>
        <p:nvSpPr>
          <p:cNvPr id="47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48506-E2B2-3944-A693-8D2E478488CC}" type="slidenum">
              <a:rPr lang="en-US"/>
              <a:pPr/>
              <a:t>8</a:t>
            </a:fld>
            <a:endParaRPr lang="en-US"/>
          </a:p>
        </p:txBody>
      </p:sp>
      <p:sp>
        <p:nvSpPr>
          <p:cNvPr id="47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48506-E2B2-3944-A693-8D2E478488CC}" type="slidenum">
              <a:rPr lang="en-US"/>
              <a:pPr/>
              <a:t>9</a:t>
            </a:fld>
            <a:endParaRPr lang="en-US"/>
          </a:p>
        </p:txBody>
      </p:sp>
      <p:sp>
        <p:nvSpPr>
          <p:cNvPr id="47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81400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 lIns="91440" tIns="45720" rIns="91440" bIns="45720"/>
          <a:lstStyle>
            <a:lvl1pPr algn="r">
              <a:defRPr sz="1400">
                <a:latin typeface="Tahoma" charset="0"/>
              </a:defRPr>
            </a:lvl1pPr>
          </a:lstStyle>
          <a:p>
            <a:fld id="{8593F8C5-3CDC-504E-8456-0AEA245009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9335" name="Line 7"/>
          <p:cNvSpPr>
            <a:spLocks noChangeShapeType="1"/>
          </p:cNvSpPr>
          <p:nvPr userDrawn="1"/>
        </p:nvSpPr>
        <p:spPr bwMode="auto">
          <a:xfrm flipV="1">
            <a:off x="152400" y="6705600"/>
            <a:ext cx="8839200" cy="0"/>
          </a:xfrm>
          <a:prstGeom prst="line">
            <a:avLst/>
          </a:prstGeom>
          <a:noFill/>
          <a:ln w="9525">
            <a:solidFill>
              <a:srgbClr val="0003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8"/>
          <p:cNvSpPr>
            <a:spLocks noChangeShapeType="1"/>
          </p:cNvSpPr>
          <p:nvPr userDrawn="1"/>
        </p:nvSpPr>
        <p:spPr bwMode="auto">
          <a:xfrm flipV="1">
            <a:off x="152400" y="152400"/>
            <a:ext cx="8839200" cy="0"/>
          </a:xfrm>
          <a:prstGeom prst="line">
            <a:avLst/>
          </a:prstGeom>
          <a:noFill/>
          <a:ln w="9525">
            <a:solidFill>
              <a:srgbClr val="0003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9"/>
          <p:cNvSpPr>
            <a:spLocks noChangeShapeType="1"/>
          </p:cNvSpPr>
          <p:nvPr userDrawn="1"/>
        </p:nvSpPr>
        <p:spPr bwMode="auto">
          <a:xfrm>
            <a:off x="152400" y="152400"/>
            <a:ext cx="0" cy="6553200"/>
          </a:xfrm>
          <a:prstGeom prst="line">
            <a:avLst/>
          </a:prstGeom>
          <a:noFill/>
          <a:ln w="9525">
            <a:solidFill>
              <a:srgbClr val="0003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9339" name="Picture 11" descr="wafer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3733800"/>
            <a:ext cx="8742362" cy="28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40" name="Picture 12" descr="logo_80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609600"/>
            <a:ext cx="28956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4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9338" name="Line 10"/>
          <p:cNvSpPr>
            <a:spLocks noChangeShapeType="1"/>
          </p:cNvSpPr>
          <p:nvPr userDrawn="1"/>
        </p:nvSpPr>
        <p:spPr bwMode="auto">
          <a:xfrm>
            <a:off x="8991600" y="152400"/>
            <a:ext cx="0" cy="6553200"/>
          </a:xfrm>
          <a:prstGeom prst="line">
            <a:avLst/>
          </a:prstGeom>
          <a:noFill/>
          <a:ln w="9525">
            <a:solidFill>
              <a:srgbClr val="0003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59EB43-60DE-1C40-A28C-B15390CDE0C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3966606" y="6655753"/>
            <a:ext cx="121840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err="1"/>
              <a:t>Bluespec</a:t>
            </a:r>
            <a:r>
              <a:rPr lang="en-US" sz="800" dirty="0"/>
              <a:t>, Inc., </a:t>
            </a:r>
            <a:r>
              <a:rPr lang="en-US" sz="800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79379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04875" y="257175"/>
            <a:ext cx="7540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830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0" y="1593850"/>
            <a:ext cx="777240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450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fld id="{B33AA860-66FB-904A-BFAC-A1D32D0159F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8316" name="Picture 12" descr="logo_40_whit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6451600"/>
            <a:ext cx="14874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36A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charset="0"/>
        <a:buBlip>
          <a:blip r:embed="rId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4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40000"/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4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4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4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4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4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4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55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0175" y="1748040"/>
            <a:ext cx="8885238" cy="85566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400" dirty="0" smtClean="0"/>
              <a:t>Notes on Blocked Dense Matrix Multiply example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/>
              <a:t>written in BSV using </a:t>
            </a:r>
            <a:r>
              <a:rPr lang="en-US" sz="2400" dirty="0" err="1" smtClean="0"/>
              <a:t>BClib</a:t>
            </a:r>
            <a:endParaRPr lang="en-US" sz="2400" dirty="0"/>
          </a:p>
          <a:p>
            <a:pPr algn="ctr">
              <a:spcBef>
                <a:spcPct val="0"/>
              </a:spcBef>
            </a:pPr>
            <a:r>
              <a:rPr lang="en-US" sz="2400" dirty="0" smtClean="0"/>
              <a:t>for Convey Platforms</a:t>
            </a:r>
          </a:p>
        </p:txBody>
      </p:sp>
      <p:sp>
        <p:nvSpPr>
          <p:cNvPr id="3735555" name="Text Box 3"/>
          <p:cNvSpPr txBox="1">
            <a:spLocks noChangeArrowheads="1"/>
          </p:cNvSpPr>
          <p:nvPr/>
        </p:nvSpPr>
        <p:spPr bwMode="auto">
          <a:xfrm>
            <a:off x="149225" y="3497822"/>
            <a:ext cx="8837613" cy="128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800" dirty="0" smtClean="0"/>
              <a:t>Rishiyur S. Nikhil</a:t>
            </a:r>
          </a:p>
          <a:p>
            <a:pPr>
              <a:spcBef>
                <a:spcPct val="10000"/>
              </a:spcBef>
            </a:pPr>
            <a:r>
              <a:rPr lang="en-US" sz="1800" dirty="0" err="1" smtClean="0"/>
              <a:t>Bluespec</a:t>
            </a:r>
            <a:r>
              <a:rPr lang="en-US" sz="1800" dirty="0" smtClean="0"/>
              <a:t>, Inc.</a:t>
            </a:r>
          </a:p>
          <a:p>
            <a:pPr>
              <a:spcBef>
                <a:spcPct val="10000"/>
              </a:spcBef>
            </a:pPr>
            <a:endParaRPr lang="en-US" sz="1800" dirty="0"/>
          </a:p>
          <a:p>
            <a:pPr>
              <a:spcBef>
                <a:spcPct val="10000"/>
              </a:spcBef>
            </a:pPr>
            <a:r>
              <a:rPr lang="en-US" sz="1800" dirty="0" smtClean="0"/>
              <a:t>September 3, </a:t>
            </a:r>
            <a:r>
              <a:rPr lang="en-US" sz="1800" dirty="0" smtClean="0"/>
              <a:t>2013</a:t>
            </a:r>
            <a:endParaRPr lang="en-US" sz="1800" dirty="0"/>
          </a:p>
        </p:txBody>
      </p:sp>
      <p:sp>
        <p:nvSpPr>
          <p:cNvPr id="3735556" name="Rectangle 4"/>
          <p:cNvSpPr>
            <a:spLocks noChangeArrowheads="1"/>
          </p:cNvSpPr>
          <p:nvPr/>
        </p:nvSpPr>
        <p:spPr bwMode="auto">
          <a:xfrm>
            <a:off x="149225" y="6399213"/>
            <a:ext cx="88344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 err="1"/>
              <a:t>Bluespec</a:t>
            </a:r>
            <a:r>
              <a:rPr lang="en-US" sz="1200" dirty="0"/>
              <a:t>, Inc., </a:t>
            </a:r>
            <a:r>
              <a:rPr lang="en-US" sz="1200" dirty="0" smtClean="0"/>
              <a:t>2013</a:t>
            </a:r>
            <a:endParaRPr lang="en-US" sz="1200" dirty="0"/>
          </a:p>
        </p:txBody>
      </p:sp>
      <p:sp>
        <p:nvSpPr>
          <p:cNvPr id="373555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41288" y="5970588"/>
            <a:ext cx="88455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chemeClr val="hlink"/>
              </a:buClr>
              <a:buSzPct val="50000"/>
              <a:buFont typeface="Wingdings" charset="0"/>
              <a:buNone/>
            </a:pPr>
            <a:r>
              <a:rPr lang="en-US" sz="2000">
                <a:latin typeface="Verdana" charset="0"/>
              </a:rPr>
              <a:t>www.bluespec.com</a:t>
            </a:r>
            <a:endParaRPr lang="en-US">
              <a:latin typeface="Verdan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3E14F-821A-3F46-88CB-C78D4FDE880C}" type="slidenum">
              <a:rPr lang="en-US"/>
              <a:pPr/>
              <a:t>10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B422"/>
          </a:solidFill>
          <a:ln>
            <a:noFill/>
          </a:ln>
          <a:effectLst/>
          <a:extLst/>
        </p:spPr>
        <p:txBody>
          <a:bodyPr lIns="0" rIns="0" anchor="b">
            <a:spAutoFit/>
          </a:bodyPr>
          <a:lstStyle/>
          <a:p>
            <a:r>
              <a:rPr lang="en-US" sz="2400" dirty="0" smtClean="0">
                <a:latin typeface="Verdana" charset="0"/>
              </a:rPr>
              <a:t>BMM for Convey: notes</a:t>
            </a:r>
            <a:endParaRPr lang="en-US" sz="2400" dirty="0">
              <a:latin typeface="Verdana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2077" y="2935813"/>
            <a:ext cx="846696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S</a:t>
            </a:r>
            <a:r>
              <a:rPr lang="en-US" sz="1400" dirty="0" smtClean="0"/>
              <a:t>ynthesis </a:t>
            </a:r>
            <a:r>
              <a:rPr lang="en-US" sz="1400" dirty="0" smtClean="0"/>
              <a:t>results (for Convey HC-1ex)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err="1" smtClean="0"/>
              <a:t>N_engines</a:t>
            </a:r>
            <a:r>
              <a:rPr lang="en-US" sz="1400" dirty="0" smtClean="0"/>
              <a:t> = </a:t>
            </a:r>
            <a:r>
              <a:rPr lang="en-US" sz="1400" dirty="0" smtClean="0"/>
              <a:t>8 </a:t>
            </a:r>
            <a:r>
              <a:rPr lang="en-US" sz="1400" dirty="0" smtClean="0"/>
              <a:t>(per FPGA); signed 64-bit integer arithmetic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/>
              <a:t>Resource utilization: LUTs </a:t>
            </a:r>
            <a:r>
              <a:rPr lang="en-US" sz="1400" dirty="0" smtClean="0"/>
              <a:t>23</a:t>
            </a:r>
            <a:r>
              <a:rPr lang="en-US" sz="1400" dirty="0" smtClean="0"/>
              <a:t>%</a:t>
            </a:r>
            <a:r>
              <a:rPr lang="en-US" sz="1400" dirty="0" smtClean="0"/>
              <a:t>, Registers </a:t>
            </a:r>
            <a:r>
              <a:rPr lang="en-US" sz="1400" dirty="0" smtClean="0"/>
              <a:t>14%</a:t>
            </a:r>
            <a:r>
              <a:rPr lang="en-US" sz="1400" dirty="0" smtClean="0"/>
              <a:t>, DSPs </a:t>
            </a:r>
            <a:r>
              <a:rPr lang="en-US" sz="1400" dirty="0" smtClean="0"/>
              <a:t>9%</a:t>
            </a:r>
            <a:r>
              <a:rPr lang="en-US" sz="1400" dirty="0" smtClean="0"/>
              <a:t>, Block RAMS: </a:t>
            </a:r>
            <a:r>
              <a:rPr lang="en-US" sz="1400" dirty="0" smtClean="0"/>
              <a:t>4%</a:t>
            </a:r>
            <a:endParaRPr lang="en-US" sz="1400" dirty="0" smtClean="0"/>
          </a:p>
          <a:p>
            <a:pPr marL="742950" lvl="1" indent="-285750" algn="l">
              <a:buFont typeface="Arial"/>
              <a:buChar char="•"/>
            </a:pPr>
            <a:r>
              <a:rPr lang="en-US" sz="1400" dirty="0" smtClean="0"/>
              <a:t>So: there is plenty of space for optimization of the core arithmetic, </a:t>
            </a:r>
            <a:r>
              <a:rPr lang="en-US" sz="1400" dirty="0" err="1" smtClean="0"/>
              <a:t>BlockMAC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ScalarMAC</a:t>
            </a:r>
            <a:endParaRPr lang="en-US" sz="1400" dirty="0" smtClean="0"/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/>
              <a:t>Zero timing errors (no negative slack)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52077" y="5094589"/>
            <a:ext cx="84669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The current </a:t>
            </a:r>
            <a:r>
              <a:rPr lang="en-US" sz="1400" dirty="0" err="1" smtClean="0"/>
              <a:t>mkScalarMAC</a:t>
            </a:r>
            <a:r>
              <a:rPr lang="en-US" sz="1400" dirty="0" smtClean="0"/>
              <a:t> block has a naïve integer multiplication, with too many stages.  Instead, this should just use a wrapped version of an existing optimized core, from Xilinx or elsewhere.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52077" y="5958533"/>
            <a:ext cx="84669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Currently, the inner conventional matrix-multiply of two blocks, inside </a:t>
            </a:r>
            <a:r>
              <a:rPr lang="en-US" sz="1400" dirty="0" err="1" smtClean="0"/>
              <a:t>mkBlock_MAC</a:t>
            </a:r>
            <a:r>
              <a:rPr lang="en-US" sz="1400" dirty="0" smtClean="0"/>
              <a:t>, is sequential.  This should be parallelized (e.g., using a systolic array).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52077" y="4446088"/>
            <a:ext cx="84669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To convert to floating-point arithmetic, simply substitute the </a:t>
            </a:r>
            <a:r>
              <a:rPr lang="en-US" sz="1400" dirty="0" err="1" smtClean="0"/>
              <a:t>mkScalarMAC</a:t>
            </a:r>
            <a:r>
              <a:rPr lang="en-US" sz="1400" dirty="0" smtClean="0"/>
              <a:t> block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2077" y="563764"/>
            <a:ext cx="846696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Synthesis notes:</a:t>
            </a:r>
            <a:endParaRPr lang="en-US" sz="1400" dirty="0" smtClean="0"/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/>
              <a:t>When doing a ‘make’ to compile the </a:t>
            </a:r>
            <a:r>
              <a:rPr lang="en-US" sz="1400" dirty="0" err="1" smtClean="0"/>
              <a:t>bitfile</a:t>
            </a:r>
            <a:r>
              <a:rPr lang="en-US" sz="1400" dirty="0" smtClean="0"/>
              <a:t>, in Personality/</a:t>
            </a:r>
            <a:r>
              <a:rPr lang="en-US" sz="1400" dirty="0" err="1" smtClean="0"/>
              <a:t>Makefile.include</a:t>
            </a:r>
            <a:r>
              <a:rPr lang="en-US" sz="1400" dirty="0" smtClean="0"/>
              <a:t>,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400" dirty="0" smtClean="0"/>
              <a:t>set MC_XBAR=1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400" dirty="0" smtClean="0"/>
              <a:t>set MC_READ_ORDER=</a:t>
            </a:r>
            <a:r>
              <a:rPr lang="en-US" sz="1400" dirty="0" smtClean="0"/>
              <a:t>1</a:t>
            </a:r>
            <a:endParaRPr lang="en-US" sz="1400" dirty="0"/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/>
              <a:t>Before doing ‘make’ to create the </a:t>
            </a:r>
            <a:r>
              <a:rPr lang="en-US" sz="1400" dirty="0" err="1" smtClean="0"/>
              <a:t>bitfile</a:t>
            </a:r>
            <a:r>
              <a:rPr lang="en-US" sz="1400" dirty="0" smtClean="0"/>
              <a:t>, first do ‘make </a:t>
            </a:r>
            <a:r>
              <a:rPr lang="en-US" sz="1400" dirty="0" err="1" smtClean="0"/>
              <a:t>cae_fpga.xst</a:t>
            </a:r>
            <a:r>
              <a:rPr lang="en-US" sz="1400" dirty="0" smtClean="0"/>
              <a:t>’, and edit the </a:t>
            </a:r>
            <a:r>
              <a:rPr lang="en-US" sz="1400" dirty="0" err="1" smtClean="0"/>
              <a:t>cae_fpga.xst</a:t>
            </a:r>
            <a:r>
              <a:rPr lang="en-US" sz="1400" dirty="0" smtClean="0"/>
              <a:t> file to change the following Xilinx options: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400" dirty="0" smtClean="0"/>
              <a:t>-</a:t>
            </a:r>
            <a:r>
              <a:rPr lang="en-US" sz="1400" dirty="0" err="1" smtClean="0"/>
              <a:t>fsm_extract</a:t>
            </a:r>
            <a:r>
              <a:rPr lang="en-US" sz="1400" dirty="0" smtClean="0"/>
              <a:t> YES =&gt; NO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400" dirty="0" smtClean="0"/>
              <a:t>-</a:t>
            </a:r>
            <a:r>
              <a:rPr lang="en-US" sz="1400" dirty="0" err="1" smtClean="0"/>
              <a:t>resource_sharing</a:t>
            </a:r>
            <a:r>
              <a:rPr lang="en-US" sz="1400" dirty="0" smtClean="0"/>
              <a:t> YES =&gt; NO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400" dirty="0" smtClean="0"/>
              <a:t>-</a:t>
            </a:r>
            <a:r>
              <a:rPr lang="en-US" sz="1400" dirty="0" err="1" smtClean="0"/>
              <a:t>equivalent_register_removal</a:t>
            </a:r>
            <a:r>
              <a:rPr lang="en-US" sz="1400" dirty="0" smtClean="0"/>
              <a:t> YES =&gt; NO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2815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3E14F-821A-3F46-88CB-C78D4FDE880C}" type="slidenum">
              <a:rPr lang="en-US"/>
              <a:pPr/>
              <a:t>2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B422"/>
          </a:solidFill>
          <a:ln>
            <a:noFill/>
          </a:ln>
          <a:effectLst/>
          <a:extLst/>
        </p:spPr>
        <p:txBody>
          <a:bodyPr lIns="0" rIns="0" anchor="b">
            <a:spAutoFit/>
          </a:bodyPr>
          <a:lstStyle/>
          <a:p>
            <a:r>
              <a:rPr lang="en-US" sz="2400" dirty="0" smtClean="0">
                <a:latin typeface="Verdana" charset="0"/>
              </a:rPr>
              <a:t>Introduction</a:t>
            </a:r>
            <a:endParaRPr lang="en-US" sz="2400" dirty="0">
              <a:latin typeface="Verdan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3823" y="1151453"/>
            <a:ext cx="8301052" cy="4108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This document provides some explanatory notes on an example “Blocked Dense Matrix Multiply” code for Convey platforms, written in the BSV language and using </a:t>
            </a:r>
            <a:r>
              <a:rPr lang="en-US" sz="1800" dirty="0" err="1" smtClean="0"/>
              <a:t>Bluespec’s</a:t>
            </a:r>
            <a:r>
              <a:rPr lang="en-US" sz="1800" dirty="0" smtClean="0"/>
              <a:t> </a:t>
            </a:r>
            <a:r>
              <a:rPr lang="en-US" sz="1800" dirty="0" err="1" smtClean="0"/>
              <a:t>BClib</a:t>
            </a:r>
            <a:r>
              <a:rPr lang="en-US" sz="1800" dirty="0" smtClean="0"/>
              <a:t> library for Convey platforms.</a:t>
            </a:r>
          </a:p>
          <a:p>
            <a:pPr marL="285750" indent="-285750" algn="l">
              <a:spcBef>
                <a:spcPts val="600"/>
              </a:spcBef>
              <a:buFont typeface="Arial"/>
              <a:buChar char="•"/>
            </a:pPr>
            <a:endParaRPr lang="en-US" sz="1800" dirty="0" smtClean="0"/>
          </a:p>
          <a:p>
            <a:pPr marL="285750" indent="-285750" algn="l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The purpose of this example is to illustrate how to write codes with complex memory access patterns using BSV/</a:t>
            </a:r>
            <a:r>
              <a:rPr lang="en-US" sz="1800" dirty="0" err="1" smtClean="0"/>
              <a:t>BClib</a:t>
            </a:r>
            <a:r>
              <a:rPr lang="en-US" sz="1800" dirty="0" smtClean="0"/>
              <a:t>.  </a:t>
            </a:r>
            <a:r>
              <a:rPr lang="en-US" sz="1800" dirty="0" smtClean="0"/>
              <a:t>Optimization of the core arithmetic is a separate problem, and has not yet been addressed here.</a:t>
            </a:r>
          </a:p>
          <a:p>
            <a:pPr marL="742950" lvl="1" indent="-285750" algn="l">
              <a:spcBef>
                <a:spcPts val="600"/>
              </a:spcBef>
              <a:buFont typeface="Arial"/>
              <a:buChar char="•"/>
            </a:pPr>
            <a:r>
              <a:rPr lang="en-US" sz="1400" dirty="0" smtClean="0"/>
              <a:t>Currently it works on matrices of 64</a:t>
            </a:r>
            <a:r>
              <a:rPr lang="en-US" sz="1400" dirty="0" smtClean="0"/>
              <a:t>-bit </a:t>
            </a:r>
            <a:r>
              <a:rPr lang="en-US" sz="1400" dirty="0" smtClean="0"/>
              <a:t>signed integers, and the core </a:t>
            </a:r>
            <a:r>
              <a:rPr lang="en-US" sz="1400" dirty="0" err="1" smtClean="0"/>
              <a:t>BlockMAC</a:t>
            </a:r>
            <a:r>
              <a:rPr lang="en-US" sz="1400" dirty="0" smtClean="0"/>
              <a:t> is quite serial.  It would be easy to substitute other 64-bit arithmetic such as floating </a:t>
            </a:r>
            <a:r>
              <a:rPr lang="en-US" sz="1400" dirty="0" smtClean="0"/>
              <a:t>point, fixed-point, complex, or other).  </a:t>
            </a:r>
            <a:r>
              <a:rPr lang="en-US" sz="1400" dirty="0" smtClean="0"/>
              <a:t>The </a:t>
            </a:r>
            <a:r>
              <a:rPr lang="en-US" sz="1400" dirty="0" err="1" smtClean="0"/>
              <a:t>BlockMAC</a:t>
            </a:r>
            <a:r>
              <a:rPr lang="en-US" sz="1400" dirty="0" smtClean="0"/>
              <a:t> also needs to be parallelized for better performance.  See </a:t>
            </a:r>
            <a:r>
              <a:rPr lang="en-US" sz="1400" dirty="0" smtClean="0"/>
              <a:t>additional notes at end of this document.</a:t>
            </a:r>
          </a:p>
          <a:p>
            <a:pPr marL="285750" indent="-285750" algn="l">
              <a:spcBef>
                <a:spcPts val="600"/>
              </a:spcBef>
              <a:buFont typeface="Arial"/>
              <a:buChar char="•"/>
            </a:pPr>
            <a:endParaRPr lang="en-US" sz="1800" dirty="0" smtClean="0"/>
          </a:p>
          <a:p>
            <a:pPr marL="285750" indent="-285750" algn="l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This </a:t>
            </a:r>
            <a:r>
              <a:rPr lang="en-US" sz="1800" dirty="0" smtClean="0"/>
              <a:t>example </a:t>
            </a:r>
            <a:r>
              <a:rPr lang="en-US" sz="1800" dirty="0" smtClean="0"/>
              <a:t>is very flexible with respect to memory layout of the input and output matrices, memory layout of blocks within these matrices, etc.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5725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3E14F-821A-3F46-88CB-C78D4FDE880C}" type="slidenum">
              <a:rPr lang="en-US"/>
              <a:pPr/>
              <a:t>3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B422"/>
          </a:solidFill>
          <a:ln>
            <a:noFill/>
          </a:ln>
          <a:effectLst/>
          <a:extLst/>
        </p:spPr>
        <p:txBody>
          <a:bodyPr lIns="0" rIns="0" anchor="b">
            <a:spAutoFit/>
          </a:bodyPr>
          <a:lstStyle/>
          <a:p>
            <a:r>
              <a:rPr lang="en-US" sz="2400" dirty="0" smtClean="0">
                <a:latin typeface="Verdana" charset="0"/>
              </a:rPr>
              <a:t>Matrix multiplication basics</a:t>
            </a:r>
            <a:endParaRPr lang="en-US" sz="2400" dirty="0">
              <a:latin typeface="Verdan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021327" y="1558967"/>
            <a:ext cx="753716" cy="10324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15387" y="1548830"/>
            <a:ext cx="1373213" cy="10324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5287" y="2299858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942504" y="128806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36567" y="128806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41553" y="266909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 rot="5400000">
            <a:off x="7888130" y="1856198"/>
            <a:ext cx="1373213" cy="763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2825" y="128806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7252" y="2299858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815388" y="2002916"/>
            <a:ext cx="1355035" cy="619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400000">
            <a:off x="7764324" y="2209413"/>
            <a:ext cx="1355035" cy="619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17976" y="2000449"/>
            <a:ext cx="756904" cy="627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200000">
            <a:off x="3796903" y="2044118"/>
            <a:ext cx="1025092" cy="609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78639" y="2002919"/>
            <a:ext cx="64442" cy="587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2694" y="1288063"/>
            <a:ext cx="237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53031" y="1853213"/>
            <a:ext cx="224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637493" y="1853213"/>
            <a:ext cx="224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324953" y="1288063"/>
            <a:ext cx="237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264262" y="171938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424765" y="191377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533779" y="1911342"/>
            <a:ext cx="3568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8379431" y="2399626"/>
            <a:ext cx="3568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446651" y="1657278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79218" y="167546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4134178" y="733482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38358" y="733482"/>
            <a:ext cx="4539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25764" y="733482"/>
            <a:ext cx="4539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31612" y="708147"/>
            <a:ext cx="1140569" cy="369332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C = A x B</a:t>
            </a:r>
            <a:endParaRPr 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131612" y="1421283"/>
            <a:ext cx="3053653" cy="923330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Each element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ij</a:t>
            </a:r>
            <a:r>
              <a:rPr lang="en-US" sz="1800" dirty="0" smtClean="0"/>
              <a:t> =</a:t>
            </a: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inner_product</a:t>
            </a:r>
            <a:r>
              <a:rPr lang="en-US" sz="1800" dirty="0" smtClean="0"/>
              <a:t> (row A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,</a:t>
            </a:r>
          </a:p>
          <a:p>
            <a:pPr algn="l"/>
            <a:r>
              <a:rPr lang="en-US" sz="1800" dirty="0" smtClean="0"/>
              <a:t>                            column </a:t>
            </a:r>
            <a:r>
              <a:rPr lang="en-US" sz="1800" dirty="0" err="1" smtClean="0"/>
              <a:t>B</a:t>
            </a:r>
            <a:r>
              <a:rPr lang="en-US" sz="1800" baseline="-25000" dirty="0" err="1" smtClean="0"/>
              <a:t>j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31612" y="2688417"/>
            <a:ext cx="3724923" cy="1477328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for (</a:t>
            </a:r>
            <a:r>
              <a:rPr lang="en-US" sz="1800" dirty="0" err="1" smtClean="0"/>
              <a:t>i</a:t>
            </a:r>
            <a:r>
              <a:rPr lang="en-US" sz="1800" dirty="0" smtClean="0"/>
              <a:t> = 0..m-1)</a:t>
            </a:r>
          </a:p>
          <a:p>
            <a:pPr algn="l"/>
            <a:r>
              <a:rPr lang="en-US" sz="1800" dirty="0" smtClean="0"/>
              <a:t>    for (j = 0..p-1)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C[</a:t>
            </a:r>
            <a:r>
              <a:rPr lang="en-US" sz="1800" dirty="0" err="1" smtClean="0"/>
              <a:t>i,j</a:t>
            </a:r>
            <a:r>
              <a:rPr lang="en-US" sz="1800" dirty="0" smtClean="0"/>
              <a:t>] = 0;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for (k = 0..n-1)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C[</a:t>
            </a:r>
            <a:r>
              <a:rPr lang="en-US" sz="1800" dirty="0" err="1" smtClean="0"/>
              <a:t>i,j</a:t>
            </a:r>
            <a:r>
              <a:rPr lang="en-US" sz="1800" dirty="0" smtClean="0"/>
              <a:t>] = C[</a:t>
            </a:r>
            <a:r>
              <a:rPr lang="en-US" sz="1800" dirty="0" err="1" smtClean="0"/>
              <a:t>i,j</a:t>
            </a:r>
            <a:r>
              <a:rPr lang="en-US" sz="1800" dirty="0" smtClean="0"/>
              <a:t>] + A[</a:t>
            </a:r>
            <a:r>
              <a:rPr lang="en-US" sz="1800" dirty="0" err="1" smtClean="0"/>
              <a:t>i,k</a:t>
            </a:r>
            <a:r>
              <a:rPr lang="en-US" sz="1800" dirty="0" smtClean="0"/>
              <a:t>] x B[</a:t>
            </a:r>
            <a:r>
              <a:rPr lang="en-US" sz="1800" dirty="0" err="1" smtClean="0"/>
              <a:t>k,j</a:t>
            </a:r>
            <a:r>
              <a:rPr lang="en-US" sz="1800" dirty="0" smtClean="0"/>
              <a:t>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64870" y="4794632"/>
            <a:ext cx="695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In this doc, and in the BSV code, we strictly follow certain variable-naming conventions, as shown in the diagram above: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m, n, p for dimensions of A, B and C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I, j, k for indexes along the m, p and k dimensions, respectively </a:t>
            </a:r>
            <a:endParaRPr lang="en-US" sz="18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73582" y="3280679"/>
            <a:ext cx="3115661" cy="890389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7234" y="3190222"/>
            <a:ext cx="1567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“inner product”</a:t>
            </a:r>
            <a:endParaRPr lang="en-US" sz="1600" i="1" dirty="0"/>
          </a:p>
        </p:txBody>
      </p:sp>
      <p:sp>
        <p:nvSpPr>
          <p:cNvPr id="40" name="Freeform 39"/>
          <p:cNvSpPr/>
          <p:nvPr/>
        </p:nvSpPr>
        <p:spPr>
          <a:xfrm>
            <a:off x="3778913" y="3246482"/>
            <a:ext cx="640144" cy="383462"/>
          </a:xfrm>
          <a:custGeom>
            <a:avLst/>
            <a:gdLst>
              <a:gd name="connsiteX0" fmla="*/ 640144 w 640144"/>
              <a:gd name="connsiteY0" fmla="*/ 103579 h 383462"/>
              <a:gd name="connsiteX1" fmla="*/ 268448 w 640144"/>
              <a:gd name="connsiteY1" fmla="*/ 382338 h 383462"/>
              <a:gd name="connsiteX2" fmla="*/ 382022 w 640144"/>
              <a:gd name="connsiteY2" fmla="*/ 10659 h 383462"/>
              <a:gd name="connsiteX3" fmla="*/ 0 w 640144"/>
              <a:gd name="connsiteY3" fmla="*/ 93254 h 3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144" h="383462">
                <a:moveTo>
                  <a:pt x="640144" y="103579"/>
                </a:moveTo>
                <a:cubicBezTo>
                  <a:pt x="475806" y="250702"/>
                  <a:pt x="311468" y="397825"/>
                  <a:pt x="268448" y="382338"/>
                </a:cubicBezTo>
                <a:cubicBezTo>
                  <a:pt x="225428" y="366851"/>
                  <a:pt x="426763" y="58840"/>
                  <a:pt x="382022" y="10659"/>
                </a:cubicBezTo>
                <a:cubicBezTo>
                  <a:pt x="337281" y="-37522"/>
                  <a:pt x="0" y="93254"/>
                  <a:pt x="0" y="93254"/>
                </a:cubicBezTo>
              </a:path>
            </a:pathLst>
          </a:custGeom>
          <a:ln>
            <a:solidFill>
              <a:srgbClr val="CC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5585" y="3820142"/>
            <a:ext cx="3396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“multiply-accumulate” a.k.a. “MAC”</a:t>
            </a:r>
            <a:endParaRPr lang="en-US" sz="1600" i="1" dirty="0"/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3749040" y="3992880"/>
            <a:ext cx="1158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079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3E14F-821A-3F46-88CB-C78D4FDE880C}" type="slidenum">
              <a:rPr lang="en-US"/>
              <a:pPr/>
              <a:t>4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B422"/>
          </a:solidFill>
          <a:ln>
            <a:noFill/>
          </a:ln>
          <a:effectLst/>
          <a:extLst/>
        </p:spPr>
        <p:txBody>
          <a:bodyPr lIns="0" rIns="0" anchor="b">
            <a:spAutoFit/>
          </a:bodyPr>
          <a:lstStyle/>
          <a:p>
            <a:r>
              <a:rPr lang="en-US" sz="2400" dirty="0" smtClean="0">
                <a:latin typeface="Verdana" charset="0"/>
              </a:rPr>
              <a:t>“Blocked” Matrix multiplication   (“BMM”)</a:t>
            </a:r>
            <a:endParaRPr lang="en-US" sz="2400" dirty="0">
              <a:latin typeface="Verdan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059763" y="888068"/>
            <a:ext cx="753716" cy="10324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53823" y="877931"/>
            <a:ext cx="1373213" cy="10324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798" y="1628959"/>
            <a:ext cx="434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mb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931015" y="617164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nb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75003" y="61716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9989" y="199819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 rot="5400000">
            <a:off x="5926566" y="1185299"/>
            <a:ext cx="1373213" cy="763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1261" y="61716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65688" y="1628959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53824" y="1332017"/>
            <a:ext cx="1373196" cy="584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400000">
            <a:off x="5793686" y="1541239"/>
            <a:ext cx="1368478" cy="57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056412" y="1329550"/>
            <a:ext cx="756904" cy="627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200000">
            <a:off x="1835339" y="1373219"/>
            <a:ext cx="1025092" cy="609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320250" y="1322495"/>
            <a:ext cx="185795" cy="137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1130" y="617164"/>
            <a:ext cx="237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91467" y="1182314"/>
            <a:ext cx="224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5929" y="1017214"/>
            <a:ext cx="224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0989" y="617164"/>
            <a:ext cx="237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302698" y="104848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71151" y="124287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572215" y="1240443"/>
            <a:ext cx="3568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6525817" y="1728727"/>
            <a:ext cx="3568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5485087" y="986379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17654" y="1004565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688221" y="2539398"/>
            <a:ext cx="7749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Instead of iterating over individual rows and columns of scalars, we iterate over “blocks” of rows and columns.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mm, </a:t>
            </a:r>
            <a:r>
              <a:rPr lang="en-US" sz="1800" dirty="0" err="1" smtClean="0"/>
              <a:t>nn</a:t>
            </a:r>
            <a:r>
              <a:rPr lang="en-US" sz="1800" dirty="0" smtClean="0"/>
              <a:t>, </a:t>
            </a:r>
            <a:r>
              <a:rPr lang="en-US" sz="1800" dirty="0" err="1" smtClean="0"/>
              <a:t>pp</a:t>
            </a:r>
            <a:r>
              <a:rPr lang="en-US" sz="1800" dirty="0" smtClean="0"/>
              <a:t>: dimensions of blocks in A, B and C (see figure above)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Each inner-product, therefore, involves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“multiplication” of (mm x </a:t>
            </a:r>
            <a:r>
              <a:rPr lang="en-US" sz="1800" dirty="0" err="1" smtClean="0"/>
              <a:t>nn</a:t>
            </a:r>
            <a:r>
              <a:rPr lang="en-US" sz="1800" dirty="0" smtClean="0"/>
              <a:t>) blocks from A with (</a:t>
            </a:r>
            <a:r>
              <a:rPr lang="en-US" sz="1800" dirty="0" err="1" smtClean="0"/>
              <a:t>nn</a:t>
            </a:r>
            <a:r>
              <a:rPr lang="en-US" sz="1800" dirty="0" smtClean="0"/>
              <a:t> x </a:t>
            </a:r>
            <a:r>
              <a:rPr lang="en-US" sz="1800" dirty="0" err="1" smtClean="0"/>
              <a:t>pp</a:t>
            </a:r>
            <a:r>
              <a:rPr lang="en-US" sz="1800" dirty="0" smtClean="0"/>
              <a:t>) blocks from B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“addition” of “(mm x </a:t>
            </a:r>
            <a:r>
              <a:rPr lang="en-US" sz="1800" dirty="0" err="1" smtClean="0"/>
              <a:t>nn</a:t>
            </a:r>
            <a:r>
              <a:rPr lang="en-US" sz="1800" dirty="0" smtClean="0"/>
              <a:t>)” blocks (blocks of C)</a:t>
            </a:r>
          </a:p>
          <a:p>
            <a:pPr algn="l"/>
            <a:r>
              <a:rPr lang="en-US" sz="1800" dirty="0" smtClean="0"/>
              <a:t>Here “multiplication” and “addition” are, simply, matrix multiplication of scalars and matrix addition of scalars (unblocked).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Why?</a:t>
            </a:r>
            <a:r>
              <a:rPr lang="en-US" sz="1800" dirty="0"/>
              <a:t> </a:t>
            </a:r>
            <a:r>
              <a:rPr lang="en-US" sz="1800" dirty="0" smtClean="0"/>
              <a:t> If a processor reads entire blocks into “local” memory and performs block multiplications and additions locally, the total number of main memory references can be reduced (by a factor of the block size), which can improve overall performance.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853824" y="1389167"/>
            <a:ext cx="1373196" cy="584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5400000">
            <a:off x="5850836" y="1541239"/>
            <a:ext cx="1368478" cy="57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400000">
            <a:off x="5907986" y="1541239"/>
            <a:ext cx="1368478" cy="57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056412" y="1393050"/>
            <a:ext cx="756904" cy="627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6200000">
            <a:off x="1898839" y="1370044"/>
            <a:ext cx="1025092" cy="609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6200000">
            <a:off x="1962339" y="1366869"/>
            <a:ext cx="1025092" cy="609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19568" y="1235259"/>
            <a:ext cx="41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mm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4196761" y="1363289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nn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4231600" y="1328845"/>
            <a:ext cx="271520" cy="1251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450925" y="1363769"/>
            <a:ext cx="173095" cy="2680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87486" y="1360114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nn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6365286" y="623514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pp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88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3E14F-821A-3F46-88CB-C78D4FDE880C}" type="slidenum">
              <a:rPr lang="en-US"/>
              <a:pPr/>
              <a:t>5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B422"/>
          </a:solidFill>
          <a:ln>
            <a:noFill/>
          </a:ln>
          <a:effectLst/>
          <a:extLst/>
        </p:spPr>
        <p:txBody>
          <a:bodyPr lIns="0" rIns="0" anchor="b">
            <a:spAutoFit/>
          </a:bodyPr>
          <a:lstStyle/>
          <a:p>
            <a:r>
              <a:rPr lang="en-US" sz="2400" dirty="0" smtClean="0">
                <a:latin typeface="Verdana" charset="0"/>
              </a:rPr>
              <a:t>BMM for Convey: top-level parallelization</a:t>
            </a:r>
            <a:endParaRPr lang="en-US" sz="2400" dirty="0">
              <a:latin typeface="Verdan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8221" y="2419386"/>
            <a:ext cx="7749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For the top level of parallelization, </a:t>
            </a:r>
            <a:r>
              <a:rPr lang="en-US" sz="1800" dirty="0" smtClean="0"/>
              <a:t>one option is to simply </a:t>
            </a:r>
            <a:r>
              <a:rPr lang="en-US" sz="1800" dirty="0" smtClean="0"/>
              <a:t>slice the A and C matrices horizontally into four parts, so that:</a:t>
            </a:r>
          </a:p>
          <a:p>
            <a:pPr algn="l"/>
            <a:endParaRPr lang="en-US" sz="1800" dirty="0" smtClean="0"/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FPGA 0 does:     C0 = A0 x B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FPGA 1 does:     C1 = A1 x B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FPGA 2 does:     C2 = A2 x B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FPGA 3 does:     C3 = A3 x B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Each of these is just an independent matrix multiplication, so all FPGAs can have the same hardware setup; we just provide them with different matrix addresses on startup</a:t>
            </a:r>
            <a:r>
              <a:rPr lang="en-US" sz="1800" dirty="0" smtClean="0"/>
              <a:t>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This code will equally well support other </a:t>
            </a:r>
            <a:r>
              <a:rPr lang="en-US" sz="1800" dirty="0" err="1" smtClean="0"/>
              <a:t>parallelizations</a:t>
            </a:r>
            <a:r>
              <a:rPr lang="en-US" sz="1800" dirty="0" smtClean="0"/>
              <a:t>, such as slicing B and C vertically into four parts (see later slide on “input arguments”).</a:t>
            </a:r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2059763" y="888068"/>
            <a:ext cx="753716" cy="10324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53823" y="877931"/>
            <a:ext cx="1373213" cy="10324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5400000">
            <a:off x="5926566" y="1185299"/>
            <a:ext cx="1373213" cy="763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5087" y="986379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17654" y="1004565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cxnSp>
        <p:nvCxnSpPr>
          <p:cNvPr id="3" name="Straight Connector 2"/>
          <p:cNvCxnSpPr>
            <a:stCxn id="7" idx="1"/>
            <a:endCxn id="7" idx="3"/>
          </p:cNvCxnSpPr>
          <p:nvPr/>
        </p:nvCxnSpPr>
        <p:spPr bwMode="auto">
          <a:xfrm>
            <a:off x="3853823" y="1394153"/>
            <a:ext cx="1373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3864180" y="1655178"/>
            <a:ext cx="1373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3849470" y="1130760"/>
            <a:ext cx="1373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>
            <a:stCxn id="6" idx="1"/>
            <a:endCxn id="6" idx="3"/>
          </p:cNvCxnSpPr>
          <p:nvPr/>
        </p:nvCxnSpPr>
        <p:spPr bwMode="auto">
          <a:xfrm>
            <a:off x="2059763" y="1404290"/>
            <a:ext cx="7537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062125" y="1155398"/>
            <a:ext cx="7537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2064487" y="1666902"/>
            <a:ext cx="7537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4370808" y="843516"/>
            <a:ext cx="40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370808" y="1087830"/>
            <a:ext cx="40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370808" y="1365566"/>
            <a:ext cx="40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A2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70808" y="1651658"/>
            <a:ext cx="40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A3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237213" y="845510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C0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237213" y="1089824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37213" y="1367560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237213" y="1653652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078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3E14F-821A-3F46-88CB-C78D4FDE880C}" type="slidenum">
              <a:rPr lang="en-US"/>
              <a:pPr/>
              <a:t>6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B422"/>
          </a:solidFill>
          <a:ln>
            <a:noFill/>
          </a:ln>
          <a:effectLst/>
          <a:extLst/>
        </p:spPr>
        <p:txBody>
          <a:bodyPr lIns="0" rIns="0" anchor="b">
            <a:spAutoFit/>
          </a:bodyPr>
          <a:lstStyle/>
          <a:p>
            <a:r>
              <a:rPr lang="en-US" sz="2400" dirty="0" smtClean="0">
                <a:latin typeface="Verdana" charset="0"/>
              </a:rPr>
              <a:t>BMM for Convey: each FPGA</a:t>
            </a:r>
            <a:endParaRPr lang="en-US" sz="2400" dirty="0"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2880" y="754375"/>
            <a:ext cx="8778240" cy="5011619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mkMatrixMult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82405" y="3172613"/>
            <a:ext cx="304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en-US" sz="1400" dirty="0" err="1" smtClean="0"/>
              <a:t>vips</a:t>
            </a:r>
            <a:r>
              <a:rPr lang="en-US" sz="1400" dirty="0" smtClean="0"/>
              <a:t>” (</a:t>
            </a:r>
            <a:r>
              <a:rPr lang="en-US" sz="1400" dirty="0" err="1" smtClean="0"/>
              <a:t>N_engines</a:t>
            </a:r>
            <a:r>
              <a:rPr lang="en-US" sz="1400" dirty="0" smtClean="0"/>
              <a:t> &lt;= 8 </a:t>
            </a:r>
            <a:r>
              <a:rPr lang="en-US" sz="1400" dirty="0" smtClean="0"/>
              <a:t>(parameter))</a:t>
            </a:r>
            <a:endParaRPr lang="en-US" sz="14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2360514" y="3596872"/>
            <a:ext cx="2871886" cy="1391688"/>
            <a:chOff x="2360514" y="3596872"/>
            <a:chExt cx="2871886" cy="139168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360514" y="3596872"/>
              <a:ext cx="2871886" cy="139168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mkInnerProduct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987040" y="4043806"/>
              <a:ext cx="2184400" cy="86347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mkblock_MAC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627120" y="4378960"/>
              <a:ext cx="1503680" cy="447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mkScalarMAC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23360" y="3789680"/>
            <a:ext cx="355600" cy="50800"/>
            <a:chOff x="6085840" y="1971040"/>
            <a:chExt cx="355600" cy="50800"/>
          </a:xfrm>
        </p:grpSpPr>
        <p:sp>
          <p:nvSpPr>
            <p:cNvPr id="4" name="Oval 3"/>
            <p:cNvSpPr/>
            <p:nvPr/>
          </p:nvSpPr>
          <p:spPr bwMode="auto">
            <a:xfrm>
              <a:off x="6085840" y="1971040"/>
              <a:ext cx="50800" cy="508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238240" y="1971040"/>
              <a:ext cx="50800" cy="508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390640" y="1971040"/>
              <a:ext cx="50800" cy="508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 bwMode="auto">
          <a:xfrm>
            <a:off x="2376800" y="3474720"/>
            <a:ext cx="6248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ounded Rectangle 42"/>
          <p:cNvSpPr/>
          <p:nvPr/>
        </p:nvSpPr>
        <p:spPr bwMode="auto">
          <a:xfrm>
            <a:off x="2804160" y="2844800"/>
            <a:ext cx="1981200" cy="25400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rl_distribute_task</a:t>
            </a:r>
            <a:r>
              <a:rPr lang="en-US" sz="1050" dirty="0" err="1" smtClean="0">
                <a:solidFill>
                  <a:srgbClr val="000000"/>
                </a:solidFill>
              </a:rPr>
              <a:t>_to_engine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6156960" y="2844800"/>
            <a:ext cx="1981200" cy="25400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rl_distribute_task</a:t>
            </a:r>
            <a:r>
              <a:rPr lang="en-US" sz="1050" dirty="0" err="1" smtClean="0">
                <a:solidFill>
                  <a:srgbClr val="000000"/>
                </a:solidFill>
              </a:rPr>
              <a:t>_to_engine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99720" y="1280160"/>
            <a:ext cx="1493520" cy="802640"/>
            <a:chOff x="299720" y="1229360"/>
            <a:chExt cx="1493520" cy="802640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299720" y="1229360"/>
              <a:ext cx="1280160" cy="264160"/>
            </a:xfrm>
            <a:prstGeom prst="roundRect">
              <a:avLst>
                <a:gd name="adj" fmla="val 452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rl_argv_request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513080" y="1767840"/>
              <a:ext cx="1280160" cy="264160"/>
            </a:xfrm>
            <a:prstGeom prst="roundRect">
              <a:avLst>
                <a:gd name="adj" fmla="val 452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rl_argv_response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9" name="Rounded Rectangle 58"/>
          <p:cNvSpPr/>
          <p:nvPr/>
        </p:nvSpPr>
        <p:spPr bwMode="auto">
          <a:xfrm>
            <a:off x="2067560" y="1386840"/>
            <a:ext cx="1280160" cy="589280"/>
          </a:xfrm>
          <a:prstGeom prst="roundRect">
            <a:avLst>
              <a:gd name="adj" fmla="val 176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rl_init_vips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</a:rPr>
              <a:t>(with mm, </a:t>
            </a:r>
            <a:r>
              <a:rPr lang="en-US" sz="1050" dirty="0" err="1" smtClean="0">
                <a:solidFill>
                  <a:srgbClr val="000000"/>
                </a:solidFill>
              </a:rPr>
              <a:t>nn</a:t>
            </a:r>
            <a:r>
              <a:rPr lang="en-US" sz="1050" dirty="0" smtClean="0">
                <a:solidFill>
                  <a:srgbClr val="000000"/>
                </a:solidFill>
              </a:rPr>
              <a:t>, </a:t>
            </a:r>
            <a:r>
              <a:rPr lang="en-US" sz="1050" dirty="0" err="1" smtClean="0">
                <a:solidFill>
                  <a:srgbClr val="000000"/>
                </a:solidFill>
              </a:rPr>
              <a:t>pp</a:t>
            </a:r>
            <a:r>
              <a:rPr lang="en-US" sz="1050" dirty="0" smtClean="0">
                <a:solidFill>
                  <a:srgbClr val="000000"/>
                </a:solidFill>
              </a:rPr>
              <a:t>, </a:t>
            </a:r>
            <a:r>
              <a:rPr lang="en-US" sz="1050" dirty="0" err="1" smtClean="0">
                <a:solidFill>
                  <a:srgbClr val="000000"/>
                </a:solidFill>
              </a:rPr>
              <a:t>nb</a:t>
            </a:r>
            <a:r>
              <a:rPr lang="en-US" sz="1050" dirty="0" smtClean="0">
                <a:solidFill>
                  <a:srgbClr val="000000"/>
                </a:solidFill>
              </a:rPr>
              <a:t>, </a:t>
            </a:r>
            <a:r>
              <a:rPr lang="en-US" sz="1050" dirty="0" err="1" smtClean="0">
                <a:solidFill>
                  <a:srgbClr val="000000"/>
                </a:solidFill>
              </a:rPr>
              <a:t>addr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</a:rPr>
              <a:t>incrs</a:t>
            </a:r>
            <a:r>
              <a:rPr lang="en-US" sz="1050" dirty="0" smtClean="0">
                <a:solidFill>
                  <a:srgbClr val="000000"/>
                </a:solidFill>
              </a:rPr>
              <a:t>)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4455160" y="1549400"/>
            <a:ext cx="1280160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rl_gen_vip_tasks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7392189" y="2009436"/>
            <a:ext cx="908060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 smtClean="0">
                <a:solidFill>
                  <a:srgbClr val="000000"/>
                </a:solidFill>
              </a:rPr>
              <a:t>rl_all_done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57200" y="1530112"/>
            <a:ext cx="0" cy="41027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904240" y="2080393"/>
            <a:ext cx="0" cy="33988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9"/>
          <p:cNvSpPr/>
          <p:nvPr/>
        </p:nvSpPr>
        <p:spPr>
          <a:xfrm>
            <a:off x="1402081" y="1099652"/>
            <a:ext cx="468130" cy="1240984"/>
          </a:xfrm>
          <a:custGeom>
            <a:avLst/>
            <a:gdLst>
              <a:gd name="connsiteX0" fmla="*/ 264578 w 614171"/>
              <a:gd name="connsiteY0" fmla="*/ 1004146 h 1302917"/>
              <a:gd name="connsiteX1" fmla="*/ 345858 w 614171"/>
              <a:gd name="connsiteY1" fmla="*/ 1258146 h 1302917"/>
              <a:gd name="connsiteX2" fmla="*/ 579538 w 614171"/>
              <a:gd name="connsiteY2" fmla="*/ 1227666 h 1302917"/>
              <a:gd name="connsiteX3" fmla="*/ 589698 w 614171"/>
              <a:gd name="connsiteY3" fmla="*/ 526626 h 1302917"/>
              <a:gd name="connsiteX4" fmla="*/ 356018 w 614171"/>
              <a:gd name="connsiteY4" fmla="*/ 38946 h 1302917"/>
              <a:gd name="connsiteX5" fmla="*/ 51218 w 614171"/>
              <a:gd name="connsiteY5" fmla="*/ 49106 h 1302917"/>
              <a:gd name="connsiteX6" fmla="*/ 418 w 614171"/>
              <a:gd name="connsiteY6" fmla="*/ 201506 h 1302917"/>
              <a:gd name="connsiteX0" fmla="*/ 264160 w 613753"/>
              <a:gd name="connsiteY0" fmla="*/ 975166 h 1273937"/>
              <a:gd name="connsiteX1" fmla="*/ 345440 w 613753"/>
              <a:gd name="connsiteY1" fmla="*/ 1229166 h 1273937"/>
              <a:gd name="connsiteX2" fmla="*/ 579120 w 613753"/>
              <a:gd name="connsiteY2" fmla="*/ 1198686 h 1273937"/>
              <a:gd name="connsiteX3" fmla="*/ 589280 w 613753"/>
              <a:gd name="connsiteY3" fmla="*/ 497646 h 1273937"/>
              <a:gd name="connsiteX4" fmla="*/ 355600 w 613753"/>
              <a:gd name="connsiteY4" fmla="*/ 9966 h 1273937"/>
              <a:gd name="connsiteX5" fmla="*/ 0 w 613753"/>
              <a:gd name="connsiteY5" fmla="*/ 172526 h 1273937"/>
              <a:gd name="connsiteX0" fmla="*/ 111760 w 461353"/>
              <a:gd name="connsiteY0" fmla="*/ 974258 h 1273029"/>
              <a:gd name="connsiteX1" fmla="*/ 193040 w 461353"/>
              <a:gd name="connsiteY1" fmla="*/ 1228258 h 1273029"/>
              <a:gd name="connsiteX2" fmla="*/ 426720 w 461353"/>
              <a:gd name="connsiteY2" fmla="*/ 1197778 h 1273029"/>
              <a:gd name="connsiteX3" fmla="*/ 436880 w 461353"/>
              <a:gd name="connsiteY3" fmla="*/ 496738 h 1273029"/>
              <a:gd name="connsiteX4" fmla="*/ 203200 w 461353"/>
              <a:gd name="connsiteY4" fmla="*/ 9058 h 1273029"/>
              <a:gd name="connsiteX5" fmla="*/ 0 w 461353"/>
              <a:gd name="connsiteY5" fmla="*/ 181778 h 1273029"/>
              <a:gd name="connsiteX0" fmla="*/ 111760 w 461353"/>
              <a:gd name="connsiteY0" fmla="*/ 969209 h 1267980"/>
              <a:gd name="connsiteX1" fmla="*/ 193040 w 461353"/>
              <a:gd name="connsiteY1" fmla="*/ 1223209 h 1267980"/>
              <a:gd name="connsiteX2" fmla="*/ 426720 w 461353"/>
              <a:gd name="connsiteY2" fmla="*/ 1192729 h 1267980"/>
              <a:gd name="connsiteX3" fmla="*/ 436880 w 461353"/>
              <a:gd name="connsiteY3" fmla="*/ 491689 h 1267980"/>
              <a:gd name="connsiteX4" fmla="*/ 203200 w 461353"/>
              <a:gd name="connsiteY4" fmla="*/ 4009 h 1267980"/>
              <a:gd name="connsiteX5" fmla="*/ 0 w 461353"/>
              <a:gd name="connsiteY5" fmla="*/ 176729 h 1267980"/>
              <a:gd name="connsiteX0" fmla="*/ 111760 w 436880"/>
              <a:gd name="connsiteY0" fmla="*/ 969209 h 1239889"/>
              <a:gd name="connsiteX1" fmla="*/ 193040 w 436880"/>
              <a:gd name="connsiteY1" fmla="*/ 1223209 h 1239889"/>
              <a:gd name="connsiteX2" fmla="*/ 436880 w 436880"/>
              <a:gd name="connsiteY2" fmla="*/ 491689 h 1239889"/>
              <a:gd name="connsiteX3" fmla="*/ 203200 w 436880"/>
              <a:gd name="connsiteY3" fmla="*/ 4009 h 1239889"/>
              <a:gd name="connsiteX4" fmla="*/ 0 w 436880"/>
              <a:gd name="connsiteY4" fmla="*/ 176729 h 1239889"/>
              <a:gd name="connsiteX0" fmla="*/ 111760 w 447123"/>
              <a:gd name="connsiteY0" fmla="*/ 969209 h 1230329"/>
              <a:gd name="connsiteX1" fmla="*/ 375920 w 447123"/>
              <a:gd name="connsiteY1" fmla="*/ 1213049 h 1230329"/>
              <a:gd name="connsiteX2" fmla="*/ 436880 w 447123"/>
              <a:gd name="connsiteY2" fmla="*/ 491689 h 1230329"/>
              <a:gd name="connsiteX3" fmla="*/ 203200 w 447123"/>
              <a:gd name="connsiteY3" fmla="*/ 4009 h 1230329"/>
              <a:gd name="connsiteX4" fmla="*/ 0 w 447123"/>
              <a:gd name="connsiteY4" fmla="*/ 176729 h 1230329"/>
              <a:gd name="connsiteX0" fmla="*/ 111760 w 468130"/>
              <a:gd name="connsiteY0" fmla="*/ 969209 h 1237205"/>
              <a:gd name="connsiteX1" fmla="*/ 375920 w 468130"/>
              <a:gd name="connsiteY1" fmla="*/ 1213049 h 1237205"/>
              <a:gd name="connsiteX2" fmla="*/ 436880 w 468130"/>
              <a:gd name="connsiteY2" fmla="*/ 491689 h 1237205"/>
              <a:gd name="connsiteX3" fmla="*/ 203200 w 468130"/>
              <a:gd name="connsiteY3" fmla="*/ 4009 h 1237205"/>
              <a:gd name="connsiteX4" fmla="*/ 0 w 468130"/>
              <a:gd name="connsiteY4" fmla="*/ 176729 h 1237205"/>
              <a:gd name="connsiteX0" fmla="*/ 111760 w 468130"/>
              <a:gd name="connsiteY0" fmla="*/ 972988 h 1240984"/>
              <a:gd name="connsiteX1" fmla="*/ 375920 w 468130"/>
              <a:gd name="connsiteY1" fmla="*/ 1216828 h 1240984"/>
              <a:gd name="connsiteX2" fmla="*/ 436880 w 468130"/>
              <a:gd name="connsiteY2" fmla="*/ 495468 h 1240984"/>
              <a:gd name="connsiteX3" fmla="*/ 203200 w 468130"/>
              <a:gd name="connsiteY3" fmla="*/ 7788 h 1240984"/>
              <a:gd name="connsiteX4" fmla="*/ 0 w 468130"/>
              <a:gd name="connsiteY4" fmla="*/ 180508 h 124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130" h="1240984">
                <a:moveTo>
                  <a:pt x="111760" y="972988"/>
                </a:moveTo>
                <a:cubicBezTo>
                  <a:pt x="126153" y="1081361"/>
                  <a:pt x="240453" y="1316735"/>
                  <a:pt x="375920" y="1216828"/>
                </a:cubicBezTo>
                <a:cubicBezTo>
                  <a:pt x="511387" y="1116921"/>
                  <a:pt x="465667" y="696975"/>
                  <a:pt x="436880" y="495468"/>
                </a:cubicBezTo>
                <a:cubicBezTo>
                  <a:pt x="408093" y="293961"/>
                  <a:pt x="387773" y="39961"/>
                  <a:pt x="203200" y="7788"/>
                </a:cubicBezTo>
                <a:cubicBezTo>
                  <a:pt x="18627" y="-24385"/>
                  <a:pt x="2963" y="45041"/>
                  <a:pt x="0" y="180508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2" name="Straight Connector 21"/>
          <p:cNvCxnSpPr>
            <a:stCxn id="59" idx="3"/>
            <a:endCxn id="60" idx="1"/>
          </p:cNvCxnSpPr>
          <p:nvPr/>
        </p:nvCxnSpPr>
        <p:spPr bwMode="auto">
          <a:xfrm>
            <a:off x="3347720" y="1681480"/>
            <a:ext cx="1107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1869440" y="1711960"/>
            <a:ext cx="198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" name="Group 65"/>
          <p:cNvGrpSpPr/>
          <p:nvPr/>
        </p:nvGrpSpPr>
        <p:grpSpPr>
          <a:xfrm rot="5400000">
            <a:off x="4888231" y="2165351"/>
            <a:ext cx="472024" cy="195995"/>
            <a:chOff x="5345974" y="1738832"/>
            <a:chExt cx="705576" cy="280718"/>
          </a:xfrm>
        </p:grpSpPr>
        <p:cxnSp>
          <p:nvCxnSpPr>
            <p:cNvPr id="67" name="Straight Connector 66"/>
            <p:cNvCxnSpPr/>
            <p:nvPr/>
          </p:nvCxnSpPr>
          <p:spPr bwMode="auto">
            <a:xfrm>
              <a:off x="5345974" y="1738832"/>
              <a:ext cx="70557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5746750" y="1738832"/>
              <a:ext cx="0" cy="280302"/>
            </a:xfrm>
            <a:prstGeom prst="line">
              <a:avLst/>
            </a:pr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5899150" y="1738832"/>
              <a:ext cx="0" cy="280302"/>
            </a:xfrm>
            <a:prstGeom prst="line">
              <a:avLst/>
            </a:pr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>
              <a:off x="6051550" y="1738832"/>
              <a:ext cx="0" cy="280302"/>
            </a:xfrm>
            <a:prstGeom prst="line">
              <a:avLst/>
            </a:pr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5345974" y="2019134"/>
              <a:ext cx="70557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5573500" y="1739248"/>
              <a:ext cx="0" cy="280302"/>
            </a:xfrm>
            <a:prstGeom prst="line">
              <a:avLst/>
            </a:pr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</p:grpSp>
      <p:cxnSp>
        <p:nvCxnSpPr>
          <p:cNvPr id="76" name="Straight Connector 75"/>
          <p:cNvCxnSpPr/>
          <p:nvPr/>
        </p:nvCxnSpPr>
        <p:spPr bwMode="auto">
          <a:xfrm>
            <a:off x="5120640" y="1818640"/>
            <a:ext cx="0" cy="355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stCxn id="70" idx="1"/>
            <a:endCxn id="43" idx="0"/>
          </p:cNvCxnSpPr>
          <p:nvPr/>
        </p:nvCxnSpPr>
        <p:spPr bwMode="auto">
          <a:xfrm flipH="1">
            <a:off x="3794760" y="2499362"/>
            <a:ext cx="1231776" cy="345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>
            <a:stCxn id="70" idx="0"/>
            <a:endCxn id="47" idx="0"/>
          </p:cNvCxnSpPr>
          <p:nvPr/>
        </p:nvCxnSpPr>
        <p:spPr bwMode="auto">
          <a:xfrm>
            <a:off x="5222241" y="2499361"/>
            <a:ext cx="1925319" cy="3454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59" idx="2"/>
          </p:cNvCxnSpPr>
          <p:nvPr/>
        </p:nvCxnSpPr>
        <p:spPr bwMode="auto">
          <a:xfrm>
            <a:off x="2707640" y="1976120"/>
            <a:ext cx="5080" cy="350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>
            <a:stCxn id="59" idx="2"/>
          </p:cNvCxnSpPr>
          <p:nvPr/>
        </p:nvCxnSpPr>
        <p:spPr bwMode="auto">
          <a:xfrm>
            <a:off x="2707640" y="1976120"/>
            <a:ext cx="533400" cy="33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0" name="Group 89"/>
          <p:cNvGrpSpPr/>
          <p:nvPr/>
        </p:nvGrpSpPr>
        <p:grpSpPr>
          <a:xfrm>
            <a:off x="2773680" y="2265680"/>
            <a:ext cx="355600" cy="50800"/>
            <a:chOff x="6085840" y="1971040"/>
            <a:chExt cx="355600" cy="50800"/>
          </a:xfrm>
        </p:grpSpPr>
        <p:sp>
          <p:nvSpPr>
            <p:cNvPr id="91" name="Oval 90"/>
            <p:cNvSpPr/>
            <p:nvPr/>
          </p:nvSpPr>
          <p:spPr bwMode="auto">
            <a:xfrm>
              <a:off x="6085840" y="1971040"/>
              <a:ext cx="50800" cy="508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238240" y="1971040"/>
              <a:ext cx="50800" cy="508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6390640" y="1971040"/>
              <a:ext cx="50800" cy="508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 bwMode="auto">
          <a:xfrm>
            <a:off x="7808789" y="2283756"/>
            <a:ext cx="5080" cy="350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7280469" y="2283756"/>
            <a:ext cx="533400" cy="33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7" name="Group 96"/>
          <p:cNvGrpSpPr/>
          <p:nvPr/>
        </p:nvGrpSpPr>
        <p:grpSpPr>
          <a:xfrm>
            <a:off x="7407469" y="2624116"/>
            <a:ext cx="355600" cy="50800"/>
            <a:chOff x="6085840" y="1971040"/>
            <a:chExt cx="355600" cy="50800"/>
          </a:xfrm>
        </p:grpSpPr>
        <p:sp>
          <p:nvSpPr>
            <p:cNvPr id="98" name="Oval 97"/>
            <p:cNvSpPr/>
            <p:nvPr/>
          </p:nvSpPr>
          <p:spPr bwMode="auto">
            <a:xfrm>
              <a:off x="6085840" y="1971040"/>
              <a:ext cx="50800" cy="508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6238240" y="1971040"/>
              <a:ext cx="50800" cy="508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390640" y="1971040"/>
              <a:ext cx="50800" cy="508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16" name="Freeform 115"/>
          <p:cNvSpPr/>
          <p:nvPr/>
        </p:nvSpPr>
        <p:spPr>
          <a:xfrm>
            <a:off x="5547360" y="1320638"/>
            <a:ext cx="315458" cy="693869"/>
          </a:xfrm>
          <a:custGeom>
            <a:avLst/>
            <a:gdLst>
              <a:gd name="connsiteX0" fmla="*/ 50800 w 315436"/>
              <a:gd name="connsiteY0" fmla="*/ 499442 h 695372"/>
              <a:gd name="connsiteX1" fmla="*/ 172720 w 315436"/>
              <a:gd name="connsiteY1" fmla="*/ 692482 h 695372"/>
              <a:gd name="connsiteX2" fmla="*/ 314960 w 315436"/>
              <a:gd name="connsiteY2" fmla="*/ 367362 h 695372"/>
              <a:gd name="connsiteX3" fmla="*/ 121920 w 315436"/>
              <a:gd name="connsiteY3" fmla="*/ 1602 h 695372"/>
              <a:gd name="connsiteX4" fmla="*/ 0 w 315436"/>
              <a:gd name="connsiteY4" fmla="*/ 225122 h 695372"/>
              <a:gd name="connsiteX0" fmla="*/ 50800 w 315436"/>
              <a:gd name="connsiteY0" fmla="*/ 497972 h 693902"/>
              <a:gd name="connsiteX1" fmla="*/ 172720 w 315436"/>
              <a:gd name="connsiteY1" fmla="*/ 691012 h 693902"/>
              <a:gd name="connsiteX2" fmla="*/ 314960 w 315436"/>
              <a:gd name="connsiteY2" fmla="*/ 365892 h 693902"/>
              <a:gd name="connsiteX3" fmla="*/ 121920 w 315436"/>
              <a:gd name="connsiteY3" fmla="*/ 132 h 693902"/>
              <a:gd name="connsiteX4" fmla="*/ 0 w 315436"/>
              <a:gd name="connsiteY4" fmla="*/ 223652 h 693902"/>
              <a:gd name="connsiteX0" fmla="*/ 50800 w 315802"/>
              <a:gd name="connsiteY0" fmla="*/ 497972 h 691036"/>
              <a:gd name="connsiteX1" fmla="*/ 172720 w 315802"/>
              <a:gd name="connsiteY1" fmla="*/ 691012 h 691036"/>
              <a:gd name="connsiteX2" fmla="*/ 314960 w 315802"/>
              <a:gd name="connsiteY2" fmla="*/ 365892 h 691036"/>
              <a:gd name="connsiteX3" fmla="*/ 121920 w 315802"/>
              <a:gd name="connsiteY3" fmla="*/ 132 h 691036"/>
              <a:gd name="connsiteX4" fmla="*/ 0 w 315802"/>
              <a:gd name="connsiteY4" fmla="*/ 223652 h 691036"/>
              <a:gd name="connsiteX0" fmla="*/ 50800 w 315802"/>
              <a:gd name="connsiteY0" fmla="*/ 498002 h 691066"/>
              <a:gd name="connsiteX1" fmla="*/ 172720 w 315802"/>
              <a:gd name="connsiteY1" fmla="*/ 691042 h 691066"/>
              <a:gd name="connsiteX2" fmla="*/ 314960 w 315802"/>
              <a:gd name="connsiteY2" fmla="*/ 365922 h 691066"/>
              <a:gd name="connsiteX3" fmla="*/ 121920 w 315802"/>
              <a:gd name="connsiteY3" fmla="*/ 162 h 691066"/>
              <a:gd name="connsiteX4" fmla="*/ 0 w 315802"/>
              <a:gd name="connsiteY4" fmla="*/ 223682 h 691066"/>
              <a:gd name="connsiteX0" fmla="*/ 20320 w 315458"/>
              <a:gd name="connsiteY0" fmla="*/ 477682 h 692907"/>
              <a:gd name="connsiteX1" fmla="*/ 172720 w 315458"/>
              <a:gd name="connsiteY1" fmla="*/ 691042 h 692907"/>
              <a:gd name="connsiteX2" fmla="*/ 314960 w 315458"/>
              <a:gd name="connsiteY2" fmla="*/ 365922 h 692907"/>
              <a:gd name="connsiteX3" fmla="*/ 121920 w 315458"/>
              <a:gd name="connsiteY3" fmla="*/ 162 h 692907"/>
              <a:gd name="connsiteX4" fmla="*/ 0 w 315458"/>
              <a:gd name="connsiteY4" fmla="*/ 223682 h 692907"/>
              <a:gd name="connsiteX0" fmla="*/ 20320 w 315458"/>
              <a:gd name="connsiteY0" fmla="*/ 477682 h 693869"/>
              <a:gd name="connsiteX1" fmla="*/ 172720 w 315458"/>
              <a:gd name="connsiteY1" fmla="*/ 691042 h 693869"/>
              <a:gd name="connsiteX2" fmla="*/ 314960 w 315458"/>
              <a:gd name="connsiteY2" fmla="*/ 365922 h 693869"/>
              <a:gd name="connsiteX3" fmla="*/ 121920 w 315458"/>
              <a:gd name="connsiteY3" fmla="*/ 162 h 693869"/>
              <a:gd name="connsiteX4" fmla="*/ 0 w 315458"/>
              <a:gd name="connsiteY4" fmla="*/ 223682 h 69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58" h="693869">
                <a:moveTo>
                  <a:pt x="20320" y="477682"/>
                </a:moveTo>
                <a:cubicBezTo>
                  <a:pt x="18626" y="636008"/>
                  <a:pt x="123613" y="709669"/>
                  <a:pt x="172720" y="691042"/>
                </a:cubicBezTo>
                <a:cubicBezTo>
                  <a:pt x="221827" y="672415"/>
                  <a:pt x="323427" y="531869"/>
                  <a:pt x="314960" y="365922"/>
                </a:cubicBezTo>
                <a:cubicBezTo>
                  <a:pt x="306493" y="199975"/>
                  <a:pt x="225213" y="-6611"/>
                  <a:pt x="121920" y="162"/>
                </a:cubicBezTo>
                <a:cubicBezTo>
                  <a:pt x="18627" y="6935"/>
                  <a:pt x="0" y="223682"/>
                  <a:pt x="0" y="223682"/>
                </a:cubicBezTo>
              </a:path>
            </a:pathLst>
          </a:custGeom>
          <a:ln>
            <a:solidFill>
              <a:srgbClr val="40458C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68603" y="6087888"/>
            <a:ext cx="2628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 MCs (Convey memory ports)</a:t>
            </a:r>
            <a:endParaRPr lang="en-US" sz="14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5753314" y="3596872"/>
            <a:ext cx="2871886" cy="1391688"/>
            <a:chOff x="2360514" y="3596872"/>
            <a:chExt cx="2871886" cy="1391688"/>
          </a:xfrm>
        </p:grpSpPr>
        <p:sp>
          <p:nvSpPr>
            <p:cNvPr id="125" name="Rectangle 124"/>
            <p:cNvSpPr/>
            <p:nvPr/>
          </p:nvSpPr>
          <p:spPr bwMode="auto">
            <a:xfrm>
              <a:off x="2360514" y="3596872"/>
              <a:ext cx="2871886" cy="139168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mkInnerProduct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987040" y="4043806"/>
              <a:ext cx="2184400" cy="86347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mkblock_MAC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3627120" y="4378960"/>
              <a:ext cx="1503680" cy="447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mkScalarMAC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 bwMode="auto">
          <a:xfrm flipV="1">
            <a:off x="6186800" y="4978400"/>
            <a:ext cx="0" cy="284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Connector 131"/>
          <p:cNvCxnSpPr/>
          <p:nvPr/>
        </p:nvCxnSpPr>
        <p:spPr bwMode="auto">
          <a:xfrm>
            <a:off x="5953120" y="4978400"/>
            <a:ext cx="0" cy="304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/>
          <p:nvPr/>
        </p:nvCxnSpPr>
        <p:spPr bwMode="auto">
          <a:xfrm flipV="1">
            <a:off x="2814320" y="4988560"/>
            <a:ext cx="0" cy="284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/>
          <p:nvPr/>
        </p:nvCxnSpPr>
        <p:spPr bwMode="auto">
          <a:xfrm>
            <a:off x="2579800" y="4988560"/>
            <a:ext cx="0" cy="304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2579800" y="5280035"/>
            <a:ext cx="220277" cy="710395"/>
            <a:chOff x="2579800" y="5450053"/>
            <a:chExt cx="234520" cy="304800"/>
          </a:xfrm>
        </p:grpSpPr>
        <p:cxnSp>
          <p:nvCxnSpPr>
            <p:cNvPr id="145" name="Straight Connector 144"/>
            <p:cNvCxnSpPr/>
            <p:nvPr/>
          </p:nvCxnSpPr>
          <p:spPr bwMode="auto">
            <a:xfrm flipV="1">
              <a:off x="2814320" y="5450053"/>
              <a:ext cx="0" cy="284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5"/>
            <p:cNvCxnSpPr/>
            <p:nvPr/>
          </p:nvCxnSpPr>
          <p:spPr bwMode="auto">
            <a:xfrm>
              <a:off x="2579800" y="5450053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4" name="Straight Connector 93"/>
          <p:cNvCxnSpPr/>
          <p:nvPr/>
        </p:nvCxnSpPr>
        <p:spPr bwMode="auto">
          <a:xfrm>
            <a:off x="429597" y="5629333"/>
            <a:ext cx="80171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Connector 100"/>
          <p:cNvCxnSpPr/>
          <p:nvPr/>
        </p:nvCxnSpPr>
        <p:spPr bwMode="auto">
          <a:xfrm>
            <a:off x="900024" y="5487910"/>
            <a:ext cx="78295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5" name="Group 184"/>
          <p:cNvGrpSpPr/>
          <p:nvPr/>
        </p:nvGrpSpPr>
        <p:grpSpPr>
          <a:xfrm>
            <a:off x="3425075" y="5280035"/>
            <a:ext cx="220277" cy="710395"/>
            <a:chOff x="2579800" y="5450053"/>
            <a:chExt cx="234520" cy="304800"/>
          </a:xfrm>
        </p:grpSpPr>
        <p:cxnSp>
          <p:nvCxnSpPr>
            <p:cNvPr id="186" name="Straight Connector 185"/>
            <p:cNvCxnSpPr/>
            <p:nvPr/>
          </p:nvCxnSpPr>
          <p:spPr bwMode="auto">
            <a:xfrm flipV="1">
              <a:off x="2814320" y="5450053"/>
              <a:ext cx="0" cy="284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Straight Connector 186"/>
            <p:cNvCxnSpPr/>
            <p:nvPr/>
          </p:nvCxnSpPr>
          <p:spPr bwMode="auto">
            <a:xfrm>
              <a:off x="2579800" y="5450053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8" name="Group 187"/>
          <p:cNvGrpSpPr/>
          <p:nvPr/>
        </p:nvGrpSpPr>
        <p:grpSpPr>
          <a:xfrm>
            <a:off x="4270350" y="5280035"/>
            <a:ext cx="220277" cy="710395"/>
            <a:chOff x="2579800" y="5450053"/>
            <a:chExt cx="234520" cy="304800"/>
          </a:xfrm>
        </p:grpSpPr>
        <p:cxnSp>
          <p:nvCxnSpPr>
            <p:cNvPr id="189" name="Straight Connector 188"/>
            <p:cNvCxnSpPr/>
            <p:nvPr/>
          </p:nvCxnSpPr>
          <p:spPr bwMode="auto">
            <a:xfrm flipV="1">
              <a:off x="2814320" y="5450053"/>
              <a:ext cx="0" cy="284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Straight Connector 189"/>
            <p:cNvCxnSpPr/>
            <p:nvPr/>
          </p:nvCxnSpPr>
          <p:spPr bwMode="auto">
            <a:xfrm>
              <a:off x="2579800" y="5450053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1" name="Group 190"/>
          <p:cNvGrpSpPr/>
          <p:nvPr/>
        </p:nvGrpSpPr>
        <p:grpSpPr>
          <a:xfrm>
            <a:off x="5115625" y="5280035"/>
            <a:ext cx="220277" cy="710395"/>
            <a:chOff x="2579800" y="5450053"/>
            <a:chExt cx="234520" cy="304800"/>
          </a:xfrm>
        </p:grpSpPr>
        <p:cxnSp>
          <p:nvCxnSpPr>
            <p:cNvPr id="192" name="Straight Connector 191"/>
            <p:cNvCxnSpPr/>
            <p:nvPr/>
          </p:nvCxnSpPr>
          <p:spPr bwMode="auto">
            <a:xfrm flipV="1">
              <a:off x="2814320" y="5450053"/>
              <a:ext cx="0" cy="284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Straight Connector 192"/>
            <p:cNvCxnSpPr/>
            <p:nvPr/>
          </p:nvCxnSpPr>
          <p:spPr bwMode="auto">
            <a:xfrm>
              <a:off x="2579800" y="5450053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4" name="Group 193"/>
          <p:cNvGrpSpPr/>
          <p:nvPr/>
        </p:nvGrpSpPr>
        <p:grpSpPr>
          <a:xfrm>
            <a:off x="5960900" y="5280035"/>
            <a:ext cx="220277" cy="710395"/>
            <a:chOff x="2579800" y="5450053"/>
            <a:chExt cx="234520" cy="304800"/>
          </a:xfrm>
        </p:grpSpPr>
        <p:cxnSp>
          <p:nvCxnSpPr>
            <p:cNvPr id="195" name="Straight Connector 194"/>
            <p:cNvCxnSpPr/>
            <p:nvPr/>
          </p:nvCxnSpPr>
          <p:spPr bwMode="auto">
            <a:xfrm flipV="1">
              <a:off x="2814320" y="5450053"/>
              <a:ext cx="0" cy="284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Straight Connector 195"/>
            <p:cNvCxnSpPr/>
            <p:nvPr/>
          </p:nvCxnSpPr>
          <p:spPr bwMode="auto">
            <a:xfrm>
              <a:off x="2579800" y="5450053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7" name="Group 196"/>
          <p:cNvGrpSpPr/>
          <p:nvPr/>
        </p:nvGrpSpPr>
        <p:grpSpPr>
          <a:xfrm>
            <a:off x="6806175" y="5280035"/>
            <a:ext cx="220277" cy="710395"/>
            <a:chOff x="2579800" y="5450053"/>
            <a:chExt cx="234520" cy="304800"/>
          </a:xfrm>
        </p:grpSpPr>
        <p:cxnSp>
          <p:nvCxnSpPr>
            <p:cNvPr id="198" name="Straight Connector 197"/>
            <p:cNvCxnSpPr/>
            <p:nvPr/>
          </p:nvCxnSpPr>
          <p:spPr bwMode="auto">
            <a:xfrm flipV="1">
              <a:off x="2814320" y="5450053"/>
              <a:ext cx="0" cy="284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Straight Connector 198"/>
            <p:cNvCxnSpPr/>
            <p:nvPr/>
          </p:nvCxnSpPr>
          <p:spPr bwMode="auto">
            <a:xfrm>
              <a:off x="2579800" y="5450053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0" name="Group 199"/>
          <p:cNvGrpSpPr/>
          <p:nvPr/>
        </p:nvGrpSpPr>
        <p:grpSpPr>
          <a:xfrm>
            <a:off x="7651450" y="5280035"/>
            <a:ext cx="220277" cy="710395"/>
            <a:chOff x="2579800" y="5450053"/>
            <a:chExt cx="234520" cy="304800"/>
          </a:xfrm>
        </p:grpSpPr>
        <p:cxnSp>
          <p:nvCxnSpPr>
            <p:cNvPr id="201" name="Straight Connector 200"/>
            <p:cNvCxnSpPr/>
            <p:nvPr/>
          </p:nvCxnSpPr>
          <p:spPr bwMode="auto">
            <a:xfrm flipV="1">
              <a:off x="2814320" y="5450053"/>
              <a:ext cx="0" cy="284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" name="Straight Connector 201"/>
            <p:cNvCxnSpPr/>
            <p:nvPr/>
          </p:nvCxnSpPr>
          <p:spPr bwMode="auto">
            <a:xfrm>
              <a:off x="2579800" y="5450053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3" name="Group 202"/>
          <p:cNvGrpSpPr/>
          <p:nvPr/>
        </p:nvGrpSpPr>
        <p:grpSpPr>
          <a:xfrm>
            <a:off x="8496726" y="5280035"/>
            <a:ext cx="220277" cy="710395"/>
            <a:chOff x="2579800" y="5450053"/>
            <a:chExt cx="234520" cy="304800"/>
          </a:xfrm>
        </p:grpSpPr>
        <p:cxnSp>
          <p:nvCxnSpPr>
            <p:cNvPr id="204" name="Straight Connector 203"/>
            <p:cNvCxnSpPr/>
            <p:nvPr/>
          </p:nvCxnSpPr>
          <p:spPr bwMode="auto">
            <a:xfrm flipV="1">
              <a:off x="2814320" y="5450053"/>
              <a:ext cx="0" cy="284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579800" y="5450053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Oval 18"/>
          <p:cNvSpPr/>
          <p:nvPr/>
        </p:nvSpPr>
        <p:spPr bwMode="auto">
          <a:xfrm>
            <a:off x="8668680" y="5436478"/>
            <a:ext cx="100003" cy="10000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8448438" y="5581273"/>
            <a:ext cx="100003" cy="10000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60013" y="6079439"/>
            <a:ext cx="3700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i="1" dirty="0" smtClean="0"/>
              <a:t>Each </a:t>
            </a:r>
            <a:r>
              <a:rPr lang="en-US" sz="1000" i="1" dirty="0" err="1" smtClean="0"/>
              <a:t>mkInnerProduct</a:t>
            </a:r>
            <a:r>
              <a:rPr lang="en-US" sz="1000" i="1" dirty="0" smtClean="0"/>
              <a:t> engine is attached to one Convey MC even/odd pair.  The </a:t>
            </a:r>
            <a:r>
              <a:rPr lang="en-US" sz="1000" i="1" dirty="0" err="1" smtClean="0"/>
              <a:t>argv</a:t>
            </a:r>
            <a:r>
              <a:rPr lang="en-US" sz="1000" i="1" dirty="0" smtClean="0"/>
              <a:t> request/response rules use the last (MC 7) even/odd pair briefly, at the start of the computation.</a:t>
            </a:r>
            <a:endParaRPr lang="en-US" sz="1000" i="1" dirty="0" smtClean="0"/>
          </a:p>
        </p:txBody>
      </p:sp>
      <p:sp>
        <p:nvSpPr>
          <p:cNvPr id="208" name="Rounded Rectangle 207"/>
          <p:cNvSpPr/>
          <p:nvPr/>
        </p:nvSpPr>
        <p:spPr bwMode="auto">
          <a:xfrm>
            <a:off x="6590186" y="1531788"/>
            <a:ext cx="1637604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rl_wait_for_completion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09" name="Straight Connector 208"/>
          <p:cNvCxnSpPr>
            <a:stCxn id="60" idx="3"/>
            <a:endCxn id="208" idx="1"/>
          </p:cNvCxnSpPr>
          <p:nvPr/>
        </p:nvCxnSpPr>
        <p:spPr bwMode="auto">
          <a:xfrm flipV="1">
            <a:off x="5735320" y="1663868"/>
            <a:ext cx="854866" cy="176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8432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 bwMode="auto">
          <a:xfrm>
            <a:off x="1778000" y="2149031"/>
            <a:ext cx="0" cy="38912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3E14F-821A-3F46-88CB-C78D4FDE880C}" type="slidenum">
              <a:rPr lang="en-US"/>
              <a:pPr/>
              <a:t>7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B422"/>
          </a:solidFill>
          <a:ln>
            <a:noFill/>
          </a:ln>
          <a:effectLst/>
          <a:extLst/>
        </p:spPr>
        <p:txBody>
          <a:bodyPr lIns="0" rIns="0" anchor="b">
            <a:spAutoFit/>
          </a:bodyPr>
          <a:lstStyle/>
          <a:p>
            <a:r>
              <a:rPr lang="en-US" sz="2400" dirty="0" smtClean="0">
                <a:latin typeface="Verdana" charset="0"/>
              </a:rPr>
              <a:t>BMM for Convey: each </a:t>
            </a:r>
            <a:r>
              <a:rPr lang="en-US" sz="2400" dirty="0" err="1" smtClean="0">
                <a:latin typeface="Verdana" charset="0"/>
              </a:rPr>
              <a:t>InnerProduct</a:t>
            </a:r>
            <a:r>
              <a:rPr lang="en-US" sz="2400" dirty="0" smtClean="0">
                <a:latin typeface="Verdana" charset="0"/>
              </a:rPr>
              <a:t> engine</a:t>
            </a:r>
            <a:endParaRPr lang="en-US" sz="2400" dirty="0"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2880" y="690880"/>
            <a:ext cx="8778240" cy="5151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mkInnerProduct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987040" y="1412240"/>
            <a:ext cx="3698240" cy="4104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mkblock_MAC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37760" y="4053839"/>
            <a:ext cx="1672674" cy="12764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mkScalarMAC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03" name="Straight Connector 102"/>
          <p:cNvCxnSpPr>
            <a:endCxn id="75" idx="2"/>
          </p:cNvCxnSpPr>
          <p:nvPr/>
        </p:nvCxnSpPr>
        <p:spPr bwMode="auto">
          <a:xfrm flipV="1">
            <a:off x="1046480" y="2600960"/>
            <a:ext cx="2540" cy="34788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528320" y="1275271"/>
            <a:ext cx="0" cy="4805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Rounded Rectangle 73"/>
          <p:cNvSpPr/>
          <p:nvPr/>
        </p:nvSpPr>
        <p:spPr bwMode="auto">
          <a:xfrm>
            <a:off x="396240" y="1046480"/>
            <a:ext cx="701040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rl_reqs_A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670560" y="2336800"/>
            <a:ext cx="756920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rl_resps_A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965200" y="822798"/>
            <a:ext cx="315458" cy="693869"/>
          </a:xfrm>
          <a:custGeom>
            <a:avLst/>
            <a:gdLst>
              <a:gd name="connsiteX0" fmla="*/ 50800 w 315436"/>
              <a:gd name="connsiteY0" fmla="*/ 499442 h 695372"/>
              <a:gd name="connsiteX1" fmla="*/ 172720 w 315436"/>
              <a:gd name="connsiteY1" fmla="*/ 692482 h 695372"/>
              <a:gd name="connsiteX2" fmla="*/ 314960 w 315436"/>
              <a:gd name="connsiteY2" fmla="*/ 367362 h 695372"/>
              <a:gd name="connsiteX3" fmla="*/ 121920 w 315436"/>
              <a:gd name="connsiteY3" fmla="*/ 1602 h 695372"/>
              <a:gd name="connsiteX4" fmla="*/ 0 w 315436"/>
              <a:gd name="connsiteY4" fmla="*/ 225122 h 695372"/>
              <a:gd name="connsiteX0" fmla="*/ 50800 w 315436"/>
              <a:gd name="connsiteY0" fmla="*/ 497972 h 693902"/>
              <a:gd name="connsiteX1" fmla="*/ 172720 w 315436"/>
              <a:gd name="connsiteY1" fmla="*/ 691012 h 693902"/>
              <a:gd name="connsiteX2" fmla="*/ 314960 w 315436"/>
              <a:gd name="connsiteY2" fmla="*/ 365892 h 693902"/>
              <a:gd name="connsiteX3" fmla="*/ 121920 w 315436"/>
              <a:gd name="connsiteY3" fmla="*/ 132 h 693902"/>
              <a:gd name="connsiteX4" fmla="*/ 0 w 315436"/>
              <a:gd name="connsiteY4" fmla="*/ 223652 h 693902"/>
              <a:gd name="connsiteX0" fmla="*/ 50800 w 315802"/>
              <a:gd name="connsiteY0" fmla="*/ 497972 h 691036"/>
              <a:gd name="connsiteX1" fmla="*/ 172720 w 315802"/>
              <a:gd name="connsiteY1" fmla="*/ 691012 h 691036"/>
              <a:gd name="connsiteX2" fmla="*/ 314960 w 315802"/>
              <a:gd name="connsiteY2" fmla="*/ 365892 h 691036"/>
              <a:gd name="connsiteX3" fmla="*/ 121920 w 315802"/>
              <a:gd name="connsiteY3" fmla="*/ 132 h 691036"/>
              <a:gd name="connsiteX4" fmla="*/ 0 w 315802"/>
              <a:gd name="connsiteY4" fmla="*/ 223652 h 691036"/>
              <a:gd name="connsiteX0" fmla="*/ 50800 w 315802"/>
              <a:gd name="connsiteY0" fmla="*/ 498002 h 691066"/>
              <a:gd name="connsiteX1" fmla="*/ 172720 w 315802"/>
              <a:gd name="connsiteY1" fmla="*/ 691042 h 691066"/>
              <a:gd name="connsiteX2" fmla="*/ 314960 w 315802"/>
              <a:gd name="connsiteY2" fmla="*/ 365922 h 691066"/>
              <a:gd name="connsiteX3" fmla="*/ 121920 w 315802"/>
              <a:gd name="connsiteY3" fmla="*/ 162 h 691066"/>
              <a:gd name="connsiteX4" fmla="*/ 0 w 315802"/>
              <a:gd name="connsiteY4" fmla="*/ 223682 h 691066"/>
              <a:gd name="connsiteX0" fmla="*/ 20320 w 315458"/>
              <a:gd name="connsiteY0" fmla="*/ 477682 h 692907"/>
              <a:gd name="connsiteX1" fmla="*/ 172720 w 315458"/>
              <a:gd name="connsiteY1" fmla="*/ 691042 h 692907"/>
              <a:gd name="connsiteX2" fmla="*/ 314960 w 315458"/>
              <a:gd name="connsiteY2" fmla="*/ 365922 h 692907"/>
              <a:gd name="connsiteX3" fmla="*/ 121920 w 315458"/>
              <a:gd name="connsiteY3" fmla="*/ 162 h 692907"/>
              <a:gd name="connsiteX4" fmla="*/ 0 w 315458"/>
              <a:gd name="connsiteY4" fmla="*/ 223682 h 692907"/>
              <a:gd name="connsiteX0" fmla="*/ 20320 w 315458"/>
              <a:gd name="connsiteY0" fmla="*/ 477682 h 693869"/>
              <a:gd name="connsiteX1" fmla="*/ 172720 w 315458"/>
              <a:gd name="connsiteY1" fmla="*/ 691042 h 693869"/>
              <a:gd name="connsiteX2" fmla="*/ 314960 w 315458"/>
              <a:gd name="connsiteY2" fmla="*/ 365922 h 693869"/>
              <a:gd name="connsiteX3" fmla="*/ 121920 w 315458"/>
              <a:gd name="connsiteY3" fmla="*/ 162 h 693869"/>
              <a:gd name="connsiteX4" fmla="*/ 0 w 315458"/>
              <a:gd name="connsiteY4" fmla="*/ 223682 h 69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58" h="693869">
                <a:moveTo>
                  <a:pt x="20320" y="477682"/>
                </a:moveTo>
                <a:cubicBezTo>
                  <a:pt x="18626" y="636008"/>
                  <a:pt x="123613" y="709669"/>
                  <a:pt x="172720" y="691042"/>
                </a:cubicBezTo>
                <a:cubicBezTo>
                  <a:pt x="221827" y="672415"/>
                  <a:pt x="323427" y="531869"/>
                  <a:pt x="314960" y="365922"/>
                </a:cubicBezTo>
                <a:cubicBezTo>
                  <a:pt x="306493" y="199975"/>
                  <a:pt x="225213" y="-6611"/>
                  <a:pt x="121920" y="162"/>
                </a:cubicBezTo>
                <a:cubicBezTo>
                  <a:pt x="18627" y="6935"/>
                  <a:pt x="0" y="223682"/>
                  <a:pt x="0" y="223682"/>
                </a:cubicBezTo>
              </a:path>
            </a:pathLst>
          </a:custGeom>
          <a:ln>
            <a:solidFill>
              <a:srgbClr val="40458C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1198880" y="2123278"/>
            <a:ext cx="315458" cy="693869"/>
          </a:xfrm>
          <a:custGeom>
            <a:avLst/>
            <a:gdLst>
              <a:gd name="connsiteX0" fmla="*/ 50800 w 315436"/>
              <a:gd name="connsiteY0" fmla="*/ 499442 h 695372"/>
              <a:gd name="connsiteX1" fmla="*/ 172720 w 315436"/>
              <a:gd name="connsiteY1" fmla="*/ 692482 h 695372"/>
              <a:gd name="connsiteX2" fmla="*/ 314960 w 315436"/>
              <a:gd name="connsiteY2" fmla="*/ 367362 h 695372"/>
              <a:gd name="connsiteX3" fmla="*/ 121920 w 315436"/>
              <a:gd name="connsiteY3" fmla="*/ 1602 h 695372"/>
              <a:gd name="connsiteX4" fmla="*/ 0 w 315436"/>
              <a:gd name="connsiteY4" fmla="*/ 225122 h 695372"/>
              <a:gd name="connsiteX0" fmla="*/ 50800 w 315436"/>
              <a:gd name="connsiteY0" fmla="*/ 497972 h 693902"/>
              <a:gd name="connsiteX1" fmla="*/ 172720 w 315436"/>
              <a:gd name="connsiteY1" fmla="*/ 691012 h 693902"/>
              <a:gd name="connsiteX2" fmla="*/ 314960 w 315436"/>
              <a:gd name="connsiteY2" fmla="*/ 365892 h 693902"/>
              <a:gd name="connsiteX3" fmla="*/ 121920 w 315436"/>
              <a:gd name="connsiteY3" fmla="*/ 132 h 693902"/>
              <a:gd name="connsiteX4" fmla="*/ 0 w 315436"/>
              <a:gd name="connsiteY4" fmla="*/ 223652 h 693902"/>
              <a:gd name="connsiteX0" fmla="*/ 50800 w 315802"/>
              <a:gd name="connsiteY0" fmla="*/ 497972 h 691036"/>
              <a:gd name="connsiteX1" fmla="*/ 172720 w 315802"/>
              <a:gd name="connsiteY1" fmla="*/ 691012 h 691036"/>
              <a:gd name="connsiteX2" fmla="*/ 314960 w 315802"/>
              <a:gd name="connsiteY2" fmla="*/ 365892 h 691036"/>
              <a:gd name="connsiteX3" fmla="*/ 121920 w 315802"/>
              <a:gd name="connsiteY3" fmla="*/ 132 h 691036"/>
              <a:gd name="connsiteX4" fmla="*/ 0 w 315802"/>
              <a:gd name="connsiteY4" fmla="*/ 223652 h 691036"/>
              <a:gd name="connsiteX0" fmla="*/ 50800 w 315802"/>
              <a:gd name="connsiteY0" fmla="*/ 498002 h 691066"/>
              <a:gd name="connsiteX1" fmla="*/ 172720 w 315802"/>
              <a:gd name="connsiteY1" fmla="*/ 691042 h 691066"/>
              <a:gd name="connsiteX2" fmla="*/ 314960 w 315802"/>
              <a:gd name="connsiteY2" fmla="*/ 365922 h 691066"/>
              <a:gd name="connsiteX3" fmla="*/ 121920 w 315802"/>
              <a:gd name="connsiteY3" fmla="*/ 162 h 691066"/>
              <a:gd name="connsiteX4" fmla="*/ 0 w 315802"/>
              <a:gd name="connsiteY4" fmla="*/ 223682 h 691066"/>
              <a:gd name="connsiteX0" fmla="*/ 20320 w 315458"/>
              <a:gd name="connsiteY0" fmla="*/ 477682 h 692907"/>
              <a:gd name="connsiteX1" fmla="*/ 172720 w 315458"/>
              <a:gd name="connsiteY1" fmla="*/ 691042 h 692907"/>
              <a:gd name="connsiteX2" fmla="*/ 314960 w 315458"/>
              <a:gd name="connsiteY2" fmla="*/ 365922 h 692907"/>
              <a:gd name="connsiteX3" fmla="*/ 121920 w 315458"/>
              <a:gd name="connsiteY3" fmla="*/ 162 h 692907"/>
              <a:gd name="connsiteX4" fmla="*/ 0 w 315458"/>
              <a:gd name="connsiteY4" fmla="*/ 223682 h 692907"/>
              <a:gd name="connsiteX0" fmla="*/ 20320 w 315458"/>
              <a:gd name="connsiteY0" fmla="*/ 477682 h 693869"/>
              <a:gd name="connsiteX1" fmla="*/ 172720 w 315458"/>
              <a:gd name="connsiteY1" fmla="*/ 691042 h 693869"/>
              <a:gd name="connsiteX2" fmla="*/ 314960 w 315458"/>
              <a:gd name="connsiteY2" fmla="*/ 365922 h 693869"/>
              <a:gd name="connsiteX3" fmla="*/ 121920 w 315458"/>
              <a:gd name="connsiteY3" fmla="*/ 162 h 693869"/>
              <a:gd name="connsiteX4" fmla="*/ 0 w 315458"/>
              <a:gd name="connsiteY4" fmla="*/ 223682 h 69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58" h="693869">
                <a:moveTo>
                  <a:pt x="20320" y="477682"/>
                </a:moveTo>
                <a:cubicBezTo>
                  <a:pt x="18626" y="636008"/>
                  <a:pt x="123613" y="709669"/>
                  <a:pt x="172720" y="691042"/>
                </a:cubicBezTo>
                <a:cubicBezTo>
                  <a:pt x="221827" y="672415"/>
                  <a:pt x="323427" y="531869"/>
                  <a:pt x="314960" y="365922"/>
                </a:cubicBezTo>
                <a:cubicBezTo>
                  <a:pt x="306493" y="199975"/>
                  <a:pt x="225213" y="-6611"/>
                  <a:pt x="121920" y="162"/>
                </a:cubicBezTo>
                <a:cubicBezTo>
                  <a:pt x="18627" y="6935"/>
                  <a:pt x="0" y="223682"/>
                  <a:pt x="0" y="223682"/>
                </a:cubicBezTo>
              </a:path>
            </a:pathLst>
          </a:custGeom>
          <a:ln>
            <a:solidFill>
              <a:srgbClr val="40458C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1605280" y="1920240"/>
            <a:ext cx="701040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rl_reqs_B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2174240" y="1696558"/>
            <a:ext cx="315458" cy="693869"/>
          </a:xfrm>
          <a:custGeom>
            <a:avLst/>
            <a:gdLst>
              <a:gd name="connsiteX0" fmla="*/ 50800 w 315436"/>
              <a:gd name="connsiteY0" fmla="*/ 499442 h 695372"/>
              <a:gd name="connsiteX1" fmla="*/ 172720 w 315436"/>
              <a:gd name="connsiteY1" fmla="*/ 692482 h 695372"/>
              <a:gd name="connsiteX2" fmla="*/ 314960 w 315436"/>
              <a:gd name="connsiteY2" fmla="*/ 367362 h 695372"/>
              <a:gd name="connsiteX3" fmla="*/ 121920 w 315436"/>
              <a:gd name="connsiteY3" fmla="*/ 1602 h 695372"/>
              <a:gd name="connsiteX4" fmla="*/ 0 w 315436"/>
              <a:gd name="connsiteY4" fmla="*/ 225122 h 695372"/>
              <a:gd name="connsiteX0" fmla="*/ 50800 w 315436"/>
              <a:gd name="connsiteY0" fmla="*/ 497972 h 693902"/>
              <a:gd name="connsiteX1" fmla="*/ 172720 w 315436"/>
              <a:gd name="connsiteY1" fmla="*/ 691012 h 693902"/>
              <a:gd name="connsiteX2" fmla="*/ 314960 w 315436"/>
              <a:gd name="connsiteY2" fmla="*/ 365892 h 693902"/>
              <a:gd name="connsiteX3" fmla="*/ 121920 w 315436"/>
              <a:gd name="connsiteY3" fmla="*/ 132 h 693902"/>
              <a:gd name="connsiteX4" fmla="*/ 0 w 315436"/>
              <a:gd name="connsiteY4" fmla="*/ 223652 h 693902"/>
              <a:gd name="connsiteX0" fmla="*/ 50800 w 315802"/>
              <a:gd name="connsiteY0" fmla="*/ 497972 h 691036"/>
              <a:gd name="connsiteX1" fmla="*/ 172720 w 315802"/>
              <a:gd name="connsiteY1" fmla="*/ 691012 h 691036"/>
              <a:gd name="connsiteX2" fmla="*/ 314960 w 315802"/>
              <a:gd name="connsiteY2" fmla="*/ 365892 h 691036"/>
              <a:gd name="connsiteX3" fmla="*/ 121920 w 315802"/>
              <a:gd name="connsiteY3" fmla="*/ 132 h 691036"/>
              <a:gd name="connsiteX4" fmla="*/ 0 w 315802"/>
              <a:gd name="connsiteY4" fmla="*/ 223652 h 691036"/>
              <a:gd name="connsiteX0" fmla="*/ 50800 w 315802"/>
              <a:gd name="connsiteY0" fmla="*/ 498002 h 691066"/>
              <a:gd name="connsiteX1" fmla="*/ 172720 w 315802"/>
              <a:gd name="connsiteY1" fmla="*/ 691042 h 691066"/>
              <a:gd name="connsiteX2" fmla="*/ 314960 w 315802"/>
              <a:gd name="connsiteY2" fmla="*/ 365922 h 691066"/>
              <a:gd name="connsiteX3" fmla="*/ 121920 w 315802"/>
              <a:gd name="connsiteY3" fmla="*/ 162 h 691066"/>
              <a:gd name="connsiteX4" fmla="*/ 0 w 315802"/>
              <a:gd name="connsiteY4" fmla="*/ 223682 h 691066"/>
              <a:gd name="connsiteX0" fmla="*/ 20320 w 315458"/>
              <a:gd name="connsiteY0" fmla="*/ 477682 h 692907"/>
              <a:gd name="connsiteX1" fmla="*/ 172720 w 315458"/>
              <a:gd name="connsiteY1" fmla="*/ 691042 h 692907"/>
              <a:gd name="connsiteX2" fmla="*/ 314960 w 315458"/>
              <a:gd name="connsiteY2" fmla="*/ 365922 h 692907"/>
              <a:gd name="connsiteX3" fmla="*/ 121920 w 315458"/>
              <a:gd name="connsiteY3" fmla="*/ 162 h 692907"/>
              <a:gd name="connsiteX4" fmla="*/ 0 w 315458"/>
              <a:gd name="connsiteY4" fmla="*/ 223682 h 692907"/>
              <a:gd name="connsiteX0" fmla="*/ 20320 w 315458"/>
              <a:gd name="connsiteY0" fmla="*/ 477682 h 693869"/>
              <a:gd name="connsiteX1" fmla="*/ 172720 w 315458"/>
              <a:gd name="connsiteY1" fmla="*/ 691042 h 693869"/>
              <a:gd name="connsiteX2" fmla="*/ 314960 w 315458"/>
              <a:gd name="connsiteY2" fmla="*/ 365922 h 693869"/>
              <a:gd name="connsiteX3" fmla="*/ 121920 w 315458"/>
              <a:gd name="connsiteY3" fmla="*/ 162 h 693869"/>
              <a:gd name="connsiteX4" fmla="*/ 0 w 315458"/>
              <a:gd name="connsiteY4" fmla="*/ 223682 h 69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58" h="693869">
                <a:moveTo>
                  <a:pt x="20320" y="477682"/>
                </a:moveTo>
                <a:cubicBezTo>
                  <a:pt x="18626" y="636008"/>
                  <a:pt x="123613" y="709669"/>
                  <a:pt x="172720" y="691042"/>
                </a:cubicBezTo>
                <a:cubicBezTo>
                  <a:pt x="221827" y="672415"/>
                  <a:pt x="323427" y="531869"/>
                  <a:pt x="314960" y="365922"/>
                </a:cubicBezTo>
                <a:cubicBezTo>
                  <a:pt x="306493" y="199975"/>
                  <a:pt x="225213" y="-6611"/>
                  <a:pt x="121920" y="162"/>
                </a:cubicBezTo>
                <a:cubicBezTo>
                  <a:pt x="18627" y="6935"/>
                  <a:pt x="0" y="223682"/>
                  <a:pt x="0" y="223682"/>
                </a:cubicBezTo>
              </a:path>
            </a:pathLst>
          </a:custGeom>
          <a:ln>
            <a:solidFill>
              <a:srgbClr val="40458C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1879600" y="2885440"/>
            <a:ext cx="756920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rl_resps_B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2387600" y="2661758"/>
            <a:ext cx="315458" cy="693869"/>
          </a:xfrm>
          <a:custGeom>
            <a:avLst/>
            <a:gdLst>
              <a:gd name="connsiteX0" fmla="*/ 50800 w 315436"/>
              <a:gd name="connsiteY0" fmla="*/ 499442 h 695372"/>
              <a:gd name="connsiteX1" fmla="*/ 172720 w 315436"/>
              <a:gd name="connsiteY1" fmla="*/ 692482 h 695372"/>
              <a:gd name="connsiteX2" fmla="*/ 314960 w 315436"/>
              <a:gd name="connsiteY2" fmla="*/ 367362 h 695372"/>
              <a:gd name="connsiteX3" fmla="*/ 121920 w 315436"/>
              <a:gd name="connsiteY3" fmla="*/ 1602 h 695372"/>
              <a:gd name="connsiteX4" fmla="*/ 0 w 315436"/>
              <a:gd name="connsiteY4" fmla="*/ 225122 h 695372"/>
              <a:gd name="connsiteX0" fmla="*/ 50800 w 315436"/>
              <a:gd name="connsiteY0" fmla="*/ 497972 h 693902"/>
              <a:gd name="connsiteX1" fmla="*/ 172720 w 315436"/>
              <a:gd name="connsiteY1" fmla="*/ 691012 h 693902"/>
              <a:gd name="connsiteX2" fmla="*/ 314960 w 315436"/>
              <a:gd name="connsiteY2" fmla="*/ 365892 h 693902"/>
              <a:gd name="connsiteX3" fmla="*/ 121920 w 315436"/>
              <a:gd name="connsiteY3" fmla="*/ 132 h 693902"/>
              <a:gd name="connsiteX4" fmla="*/ 0 w 315436"/>
              <a:gd name="connsiteY4" fmla="*/ 223652 h 693902"/>
              <a:gd name="connsiteX0" fmla="*/ 50800 w 315802"/>
              <a:gd name="connsiteY0" fmla="*/ 497972 h 691036"/>
              <a:gd name="connsiteX1" fmla="*/ 172720 w 315802"/>
              <a:gd name="connsiteY1" fmla="*/ 691012 h 691036"/>
              <a:gd name="connsiteX2" fmla="*/ 314960 w 315802"/>
              <a:gd name="connsiteY2" fmla="*/ 365892 h 691036"/>
              <a:gd name="connsiteX3" fmla="*/ 121920 w 315802"/>
              <a:gd name="connsiteY3" fmla="*/ 132 h 691036"/>
              <a:gd name="connsiteX4" fmla="*/ 0 w 315802"/>
              <a:gd name="connsiteY4" fmla="*/ 223652 h 691036"/>
              <a:gd name="connsiteX0" fmla="*/ 50800 w 315802"/>
              <a:gd name="connsiteY0" fmla="*/ 498002 h 691066"/>
              <a:gd name="connsiteX1" fmla="*/ 172720 w 315802"/>
              <a:gd name="connsiteY1" fmla="*/ 691042 h 691066"/>
              <a:gd name="connsiteX2" fmla="*/ 314960 w 315802"/>
              <a:gd name="connsiteY2" fmla="*/ 365922 h 691066"/>
              <a:gd name="connsiteX3" fmla="*/ 121920 w 315802"/>
              <a:gd name="connsiteY3" fmla="*/ 162 h 691066"/>
              <a:gd name="connsiteX4" fmla="*/ 0 w 315802"/>
              <a:gd name="connsiteY4" fmla="*/ 223682 h 691066"/>
              <a:gd name="connsiteX0" fmla="*/ 20320 w 315458"/>
              <a:gd name="connsiteY0" fmla="*/ 477682 h 692907"/>
              <a:gd name="connsiteX1" fmla="*/ 172720 w 315458"/>
              <a:gd name="connsiteY1" fmla="*/ 691042 h 692907"/>
              <a:gd name="connsiteX2" fmla="*/ 314960 w 315458"/>
              <a:gd name="connsiteY2" fmla="*/ 365922 h 692907"/>
              <a:gd name="connsiteX3" fmla="*/ 121920 w 315458"/>
              <a:gd name="connsiteY3" fmla="*/ 162 h 692907"/>
              <a:gd name="connsiteX4" fmla="*/ 0 w 315458"/>
              <a:gd name="connsiteY4" fmla="*/ 223682 h 692907"/>
              <a:gd name="connsiteX0" fmla="*/ 20320 w 315458"/>
              <a:gd name="connsiteY0" fmla="*/ 477682 h 693869"/>
              <a:gd name="connsiteX1" fmla="*/ 172720 w 315458"/>
              <a:gd name="connsiteY1" fmla="*/ 691042 h 693869"/>
              <a:gd name="connsiteX2" fmla="*/ 314960 w 315458"/>
              <a:gd name="connsiteY2" fmla="*/ 365922 h 693869"/>
              <a:gd name="connsiteX3" fmla="*/ 121920 w 315458"/>
              <a:gd name="connsiteY3" fmla="*/ 162 h 693869"/>
              <a:gd name="connsiteX4" fmla="*/ 0 w 315458"/>
              <a:gd name="connsiteY4" fmla="*/ 223682 h 69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58" h="693869">
                <a:moveTo>
                  <a:pt x="20320" y="477682"/>
                </a:moveTo>
                <a:cubicBezTo>
                  <a:pt x="18626" y="636008"/>
                  <a:pt x="123613" y="709669"/>
                  <a:pt x="172720" y="691042"/>
                </a:cubicBezTo>
                <a:cubicBezTo>
                  <a:pt x="221827" y="672415"/>
                  <a:pt x="323427" y="531869"/>
                  <a:pt x="314960" y="365922"/>
                </a:cubicBezTo>
                <a:cubicBezTo>
                  <a:pt x="306493" y="199975"/>
                  <a:pt x="225213" y="-6611"/>
                  <a:pt x="121920" y="162"/>
                </a:cubicBezTo>
                <a:cubicBezTo>
                  <a:pt x="18627" y="6935"/>
                  <a:pt x="0" y="223682"/>
                  <a:pt x="0" y="223682"/>
                </a:cubicBezTo>
              </a:path>
            </a:pathLst>
          </a:custGeom>
          <a:ln>
            <a:solidFill>
              <a:srgbClr val="40458C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88" name="Straight Connector 87"/>
          <p:cNvCxnSpPr>
            <a:endCxn id="83" idx="2"/>
          </p:cNvCxnSpPr>
          <p:nvPr/>
        </p:nvCxnSpPr>
        <p:spPr bwMode="auto">
          <a:xfrm flipV="1">
            <a:off x="2255520" y="3149600"/>
            <a:ext cx="2540" cy="28781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Rectangle 88"/>
          <p:cNvSpPr/>
          <p:nvPr/>
        </p:nvSpPr>
        <p:spPr bwMode="auto">
          <a:xfrm>
            <a:off x="264160" y="4917440"/>
            <a:ext cx="1046480" cy="619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mkCompletionBuffer2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rgbClr val="000000"/>
                </a:solidFill>
              </a:rPr>
              <a:t>cb_rsps_e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503680" y="4917440"/>
            <a:ext cx="1046480" cy="619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mkCompletionBuffer2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rgbClr val="000000"/>
                </a:solidFill>
              </a:rPr>
              <a:t>cb_rsps_o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7426960" y="1666240"/>
            <a:ext cx="1148080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rl_C_block_writer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8392160" y="1442558"/>
            <a:ext cx="315458" cy="693869"/>
          </a:xfrm>
          <a:custGeom>
            <a:avLst/>
            <a:gdLst>
              <a:gd name="connsiteX0" fmla="*/ 50800 w 315436"/>
              <a:gd name="connsiteY0" fmla="*/ 499442 h 695372"/>
              <a:gd name="connsiteX1" fmla="*/ 172720 w 315436"/>
              <a:gd name="connsiteY1" fmla="*/ 692482 h 695372"/>
              <a:gd name="connsiteX2" fmla="*/ 314960 w 315436"/>
              <a:gd name="connsiteY2" fmla="*/ 367362 h 695372"/>
              <a:gd name="connsiteX3" fmla="*/ 121920 w 315436"/>
              <a:gd name="connsiteY3" fmla="*/ 1602 h 695372"/>
              <a:gd name="connsiteX4" fmla="*/ 0 w 315436"/>
              <a:gd name="connsiteY4" fmla="*/ 225122 h 695372"/>
              <a:gd name="connsiteX0" fmla="*/ 50800 w 315436"/>
              <a:gd name="connsiteY0" fmla="*/ 497972 h 693902"/>
              <a:gd name="connsiteX1" fmla="*/ 172720 w 315436"/>
              <a:gd name="connsiteY1" fmla="*/ 691012 h 693902"/>
              <a:gd name="connsiteX2" fmla="*/ 314960 w 315436"/>
              <a:gd name="connsiteY2" fmla="*/ 365892 h 693902"/>
              <a:gd name="connsiteX3" fmla="*/ 121920 w 315436"/>
              <a:gd name="connsiteY3" fmla="*/ 132 h 693902"/>
              <a:gd name="connsiteX4" fmla="*/ 0 w 315436"/>
              <a:gd name="connsiteY4" fmla="*/ 223652 h 693902"/>
              <a:gd name="connsiteX0" fmla="*/ 50800 w 315802"/>
              <a:gd name="connsiteY0" fmla="*/ 497972 h 691036"/>
              <a:gd name="connsiteX1" fmla="*/ 172720 w 315802"/>
              <a:gd name="connsiteY1" fmla="*/ 691012 h 691036"/>
              <a:gd name="connsiteX2" fmla="*/ 314960 w 315802"/>
              <a:gd name="connsiteY2" fmla="*/ 365892 h 691036"/>
              <a:gd name="connsiteX3" fmla="*/ 121920 w 315802"/>
              <a:gd name="connsiteY3" fmla="*/ 132 h 691036"/>
              <a:gd name="connsiteX4" fmla="*/ 0 w 315802"/>
              <a:gd name="connsiteY4" fmla="*/ 223652 h 691036"/>
              <a:gd name="connsiteX0" fmla="*/ 50800 w 315802"/>
              <a:gd name="connsiteY0" fmla="*/ 498002 h 691066"/>
              <a:gd name="connsiteX1" fmla="*/ 172720 w 315802"/>
              <a:gd name="connsiteY1" fmla="*/ 691042 h 691066"/>
              <a:gd name="connsiteX2" fmla="*/ 314960 w 315802"/>
              <a:gd name="connsiteY2" fmla="*/ 365922 h 691066"/>
              <a:gd name="connsiteX3" fmla="*/ 121920 w 315802"/>
              <a:gd name="connsiteY3" fmla="*/ 162 h 691066"/>
              <a:gd name="connsiteX4" fmla="*/ 0 w 315802"/>
              <a:gd name="connsiteY4" fmla="*/ 223682 h 691066"/>
              <a:gd name="connsiteX0" fmla="*/ 20320 w 315458"/>
              <a:gd name="connsiteY0" fmla="*/ 477682 h 692907"/>
              <a:gd name="connsiteX1" fmla="*/ 172720 w 315458"/>
              <a:gd name="connsiteY1" fmla="*/ 691042 h 692907"/>
              <a:gd name="connsiteX2" fmla="*/ 314960 w 315458"/>
              <a:gd name="connsiteY2" fmla="*/ 365922 h 692907"/>
              <a:gd name="connsiteX3" fmla="*/ 121920 w 315458"/>
              <a:gd name="connsiteY3" fmla="*/ 162 h 692907"/>
              <a:gd name="connsiteX4" fmla="*/ 0 w 315458"/>
              <a:gd name="connsiteY4" fmla="*/ 223682 h 692907"/>
              <a:gd name="connsiteX0" fmla="*/ 20320 w 315458"/>
              <a:gd name="connsiteY0" fmla="*/ 477682 h 693869"/>
              <a:gd name="connsiteX1" fmla="*/ 172720 w 315458"/>
              <a:gd name="connsiteY1" fmla="*/ 691042 h 693869"/>
              <a:gd name="connsiteX2" fmla="*/ 314960 w 315458"/>
              <a:gd name="connsiteY2" fmla="*/ 365922 h 693869"/>
              <a:gd name="connsiteX3" fmla="*/ 121920 w 315458"/>
              <a:gd name="connsiteY3" fmla="*/ 162 h 693869"/>
              <a:gd name="connsiteX4" fmla="*/ 0 w 315458"/>
              <a:gd name="connsiteY4" fmla="*/ 223682 h 69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58" h="693869">
                <a:moveTo>
                  <a:pt x="20320" y="477682"/>
                </a:moveTo>
                <a:cubicBezTo>
                  <a:pt x="18626" y="636008"/>
                  <a:pt x="123613" y="709669"/>
                  <a:pt x="172720" y="691042"/>
                </a:cubicBezTo>
                <a:cubicBezTo>
                  <a:pt x="221827" y="672415"/>
                  <a:pt x="323427" y="531869"/>
                  <a:pt x="314960" y="365922"/>
                </a:cubicBezTo>
                <a:cubicBezTo>
                  <a:pt x="306493" y="199975"/>
                  <a:pt x="225213" y="-6611"/>
                  <a:pt x="121920" y="162"/>
                </a:cubicBezTo>
                <a:cubicBezTo>
                  <a:pt x="18627" y="6935"/>
                  <a:pt x="0" y="223682"/>
                  <a:pt x="0" y="223682"/>
                </a:cubicBezTo>
              </a:path>
            </a:pathLst>
          </a:custGeom>
          <a:ln>
            <a:solidFill>
              <a:srgbClr val="40458C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7802880" y="1930400"/>
            <a:ext cx="0" cy="37121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341757" y="5981542"/>
            <a:ext cx="8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 even</a:t>
            </a:r>
          </a:p>
          <a:p>
            <a:r>
              <a:rPr lang="en-US" sz="1400" dirty="0" smtClean="0"/>
              <a:t>MC port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550797" y="5981542"/>
            <a:ext cx="8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 odd</a:t>
            </a:r>
          </a:p>
          <a:p>
            <a:r>
              <a:rPr lang="en-US" sz="1400" dirty="0" smtClean="0"/>
              <a:t>MC port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75" idx="3"/>
            <a:endCxn id="134" idx="1"/>
          </p:cNvCxnSpPr>
          <p:nvPr/>
        </p:nvCxnSpPr>
        <p:spPr bwMode="auto">
          <a:xfrm>
            <a:off x="1427480" y="2468880"/>
            <a:ext cx="1549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83" idx="3"/>
          </p:cNvCxnSpPr>
          <p:nvPr/>
        </p:nvCxnSpPr>
        <p:spPr bwMode="auto">
          <a:xfrm>
            <a:off x="2636520" y="3017520"/>
            <a:ext cx="340360" cy="5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TextBox 121"/>
          <p:cNvSpPr txBox="1"/>
          <p:nvPr/>
        </p:nvSpPr>
        <p:spPr>
          <a:xfrm>
            <a:off x="-20320" y="642773"/>
            <a:ext cx="108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read </a:t>
            </a:r>
            <a:r>
              <a:rPr lang="en-US" sz="1000" i="1" dirty="0" err="1" smtClean="0"/>
              <a:t>nb</a:t>
            </a:r>
            <a:r>
              <a:rPr lang="en-US" sz="1000" i="1" dirty="0" smtClean="0"/>
              <a:t> blocks,</a:t>
            </a:r>
          </a:p>
          <a:p>
            <a:r>
              <a:rPr lang="en-US" sz="1000" i="1" dirty="0" smtClean="0"/>
              <a:t>each mm x </a:t>
            </a:r>
            <a:r>
              <a:rPr lang="en-US" sz="1000" i="1" dirty="0" err="1" smtClean="0"/>
              <a:t>nn</a:t>
            </a:r>
            <a:endParaRPr lang="en-US" sz="1000" i="1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1218524" y="1499064"/>
            <a:ext cx="108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read </a:t>
            </a:r>
            <a:r>
              <a:rPr lang="en-US" sz="1000" i="1" dirty="0" err="1" smtClean="0"/>
              <a:t>nb</a:t>
            </a:r>
            <a:r>
              <a:rPr lang="en-US" sz="1000" i="1" dirty="0" smtClean="0"/>
              <a:t> blocks,</a:t>
            </a:r>
          </a:p>
          <a:p>
            <a:r>
              <a:rPr lang="en-US" sz="1000" i="1" dirty="0" smtClean="0"/>
              <a:t>each </a:t>
            </a:r>
            <a:r>
              <a:rPr lang="en-US" sz="1000" i="1" dirty="0" err="1" smtClean="0"/>
              <a:t>nn</a:t>
            </a:r>
            <a:r>
              <a:rPr lang="en-US" sz="1000" i="1" dirty="0" smtClean="0"/>
              <a:t> x </a:t>
            </a:r>
            <a:r>
              <a:rPr lang="en-US" sz="1000" i="1" dirty="0" err="1" smtClean="0"/>
              <a:t>pp</a:t>
            </a:r>
            <a:endParaRPr lang="en-US" sz="1000" i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1065995" y="4364936"/>
            <a:ext cx="6908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Manage</a:t>
            </a:r>
          </a:p>
          <a:p>
            <a:r>
              <a:rPr lang="en-US" sz="1000" i="1" dirty="0" smtClean="0"/>
              <a:t>memory</a:t>
            </a:r>
          </a:p>
          <a:p>
            <a:r>
              <a:rPr lang="en-US" sz="1000" i="1" dirty="0" smtClean="0"/>
              <a:t>ordering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>
            <a:off x="6685280" y="179832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TextBox 126"/>
          <p:cNvSpPr txBox="1"/>
          <p:nvPr/>
        </p:nvSpPr>
        <p:spPr>
          <a:xfrm>
            <a:off x="6790900" y="1740053"/>
            <a:ext cx="56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getC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41919" y="2139144"/>
            <a:ext cx="11582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read 1 block,</a:t>
            </a:r>
          </a:p>
          <a:p>
            <a:r>
              <a:rPr lang="en-US" sz="1000" i="1" dirty="0" smtClean="0"/>
              <a:t>mm x </a:t>
            </a:r>
            <a:r>
              <a:rPr lang="en-US" sz="1000" i="1" dirty="0" err="1" smtClean="0"/>
              <a:t>pp</a:t>
            </a:r>
            <a:endParaRPr lang="en-US" sz="1000" i="1" dirty="0" smtClean="0"/>
          </a:p>
          <a:p>
            <a:r>
              <a:rPr lang="en-US" sz="1000" i="1" dirty="0" smtClean="0"/>
              <a:t>(alternate even and odd MC ports)</a:t>
            </a:r>
          </a:p>
        </p:txBody>
      </p:sp>
      <p:cxnSp>
        <p:nvCxnSpPr>
          <p:cNvPr id="129" name="Straight Connector 128"/>
          <p:cNvCxnSpPr/>
          <p:nvPr/>
        </p:nvCxnSpPr>
        <p:spPr bwMode="auto">
          <a:xfrm flipH="1">
            <a:off x="538480" y="5659120"/>
            <a:ext cx="406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Connector 129"/>
          <p:cNvCxnSpPr/>
          <p:nvPr/>
        </p:nvCxnSpPr>
        <p:spPr bwMode="auto">
          <a:xfrm flipH="1">
            <a:off x="1113884" y="5659120"/>
            <a:ext cx="107933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Connector 130"/>
          <p:cNvCxnSpPr/>
          <p:nvPr/>
        </p:nvCxnSpPr>
        <p:spPr bwMode="auto">
          <a:xfrm flipH="1">
            <a:off x="2316856" y="5659120"/>
            <a:ext cx="549618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" name="Rounded Rectangle 132"/>
          <p:cNvSpPr/>
          <p:nvPr/>
        </p:nvSpPr>
        <p:spPr bwMode="auto">
          <a:xfrm>
            <a:off x="3241040" y="1879600"/>
            <a:ext cx="1036320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rl_init_c_block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2976880" y="2336800"/>
            <a:ext cx="508000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putA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5" name="Rounded Rectangle 134"/>
          <p:cNvSpPr/>
          <p:nvPr/>
        </p:nvSpPr>
        <p:spPr bwMode="auto">
          <a:xfrm>
            <a:off x="2976880" y="2875280"/>
            <a:ext cx="508000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putB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6" name="Freeform 135"/>
          <p:cNvSpPr/>
          <p:nvPr/>
        </p:nvSpPr>
        <p:spPr>
          <a:xfrm>
            <a:off x="4033520" y="1666078"/>
            <a:ext cx="315458" cy="693869"/>
          </a:xfrm>
          <a:custGeom>
            <a:avLst/>
            <a:gdLst>
              <a:gd name="connsiteX0" fmla="*/ 50800 w 315436"/>
              <a:gd name="connsiteY0" fmla="*/ 499442 h 695372"/>
              <a:gd name="connsiteX1" fmla="*/ 172720 w 315436"/>
              <a:gd name="connsiteY1" fmla="*/ 692482 h 695372"/>
              <a:gd name="connsiteX2" fmla="*/ 314960 w 315436"/>
              <a:gd name="connsiteY2" fmla="*/ 367362 h 695372"/>
              <a:gd name="connsiteX3" fmla="*/ 121920 w 315436"/>
              <a:gd name="connsiteY3" fmla="*/ 1602 h 695372"/>
              <a:gd name="connsiteX4" fmla="*/ 0 w 315436"/>
              <a:gd name="connsiteY4" fmla="*/ 225122 h 695372"/>
              <a:gd name="connsiteX0" fmla="*/ 50800 w 315436"/>
              <a:gd name="connsiteY0" fmla="*/ 497972 h 693902"/>
              <a:gd name="connsiteX1" fmla="*/ 172720 w 315436"/>
              <a:gd name="connsiteY1" fmla="*/ 691012 h 693902"/>
              <a:gd name="connsiteX2" fmla="*/ 314960 w 315436"/>
              <a:gd name="connsiteY2" fmla="*/ 365892 h 693902"/>
              <a:gd name="connsiteX3" fmla="*/ 121920 w 315436"/>
              <a:gd name="connsiteY3" fmla="*/ 132 h 693902"/>
              <a:gd name="connsiteX4" fmla="*/ 0 w 315436"/>
              <a:gd name="connsiteY4" fmla="*/ 223652 h 693902"/>
              <a:gd name="connsiteX0" fmla="*/ 50800 w 315802"/>
              <a:gd name="connsiteY0" fmla="*/ 497972 h 691036"/>
              <a:gd name="connsiteX1" fmla="*/ 172720 w 315802"/>
              <a:gd name="connsiteY1" fmla="*/ 691012 h 691036"/>
              <a:gd name="connsiteX2" fmla="*/ 314960 w 315802"/>
              <a:gd name="connsiteY2" fmla="*/ 365892 h 691036"/>
              <a:gd name="connsiteX3" fmla="*/ 121920 w 315802"/>
              <a:gd name="connsiteY3" fmla="*/ 132 h 691036"/>
              <a:gd name="connsiteX4" fmla="*/ 0 w 315802"/>
              <a:gd name="connsiteY4" fmla="*/ 223652 h 691036"/>
              <a:gd name="connsiteX0" fmla="*/ 50800 w 315802"/>
              <a:gd name="connsiteY0" fmla="*/ 498002 h 691066"/>
              <a:gd name="connsiteX1" fmla="*/ 172720 w 315802"/>
              <a:gd name="connsiteY1" fmla="*/ 691042 h 691066"/>
              <a:gd name="connsiteX2" fmla="*/ 314960 w 315802"/>
              <a:gd name="connsiteY2" fmla="*/ 365922 h 691066"/>
              <a:gd name="connsiteX3" fmla="*/ 121920 w 315802"/>
              <a:gd name="connsiteY3" fmla="*/ 162 h 691066"/>
              <a:gd name="connsiteX4" fmla="*/ 0 w 315802"/>
              <a:gd name="connsiteY4" fmla="*/ 223682 h 691066"/>
              <a:gd name="connsiteX0" fmla="*/ 20320 w 315458"/>
              <a:gd name="connsiteY0" fmla="*/ 477682 h 692907"/>
              <a:gd name="connsiteX1" fmla="*/ 172720 w 315458"/>
              <a:gd name="connsiteY1" fmla="*/ 691042 h 692907"/>
              <a:gd name="connsiteX2" fmla="*/ 314960 w 315458"/>
              <a:gd name="connsiteY2" fmla="*/ 365922 h 692907"/>
              <a:gd name="connsiteX3" fmla="*/ 121920 w 315458"/>
              <a:gd name="connsiteY3" fmla="*/ 162 h 692907"/>
              <a:gd name="connsiteX4" fmla="*/ 0 w 315458"/>
              <a:gd name="connsiteY4" fmla="*/ 223682 h 692907"/>
              <a:gd name="connsiteX0" fmla="*/ 20320 w 315458"/>
              <a:gd name="connsiteY0" fmla="*/ 477682 h 693869"/>
              <a:gd name="connsiteX1" fmla="*/ 172720 w 315458"/>
              <a:gd name="connsiteY1" fmla="*/ 691042 h 693869"/>
              <a:gd name="connsiteX2" fmla="*/ 314960 w 315458"/>
              <a:gd name="connsiteY2" fmla="*/ 365922 h 693869"/>
              <a:gd name="connsiteX3" fmla="*/ 121920 w 315458"/>
              <a:gd name="connsiteY3" fmla="*/ 162 h 693869"/>
              <a:gd name="connsiteX4" fmla="*/ 0 w 315458"/>
              <a:gd name="connsiteY4" fmla="*/ 223682 h 69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58" h="693869">
                <a:moveTo>
                  <a:pt x="20320" y="477682"/>
                </a:moveTo>
                <a:cubicBezTo>
                  <a:pt x="18626" y="636008"/>
                  <a:pt x="123613" y="709669"/>
                  <a:pt x="172720" y="691042"/>
                </a:cubicBezTo>
                <a:cubicBezTo>
                  <a:pt x="221827" y="672415"/>
                  <a:pt x="323427" y="531869"/>
                  <a:pt x="314960" y="365922"/>
                </a:cubicBezTo>
                <a:cubicBezTo>
                  <a:pt x="306493" y="199975"/>
                  <a:pt x="225213" y="-6611"/>
                  <a:pt x="121920" y="162"/>
                </a:cubicBezTo>
                <a:cubicBezTo>
                  <a:pt x="18627" y="6935"/>
                  <a:pt x="0" y="223682"/>
                  <a:pt x="0" y="223682"/>
                </a:cubicBezTo>
              </a:path>
            </a:pathLst>
          </a:custGeom>
          <a:ln>
            <a:solidFill>
              <a:srgbClr val="40458C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086388" y="1468584"/>
            <a:ext cx="693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zero out </a:t>
            </a:r>
            <a:r>
              <a:rPr lang="en-US" sz="1000" i="1" dirty="0" err="1" smtClean="0"/>
              <a:t>c_block</a:t>
            </a:r>
            <a:endParaRPr lang="en-US" sz="1000" i="1" dirty="0" smtClean="0"/>
          </a:p>
        </p:txBody>
      </p:sp>
      <p:sp>
        <p:nvSpPr>
          <p:cNvPr id="54" name="Rectangle 53"/>
          <p:cNvSpPr/>
          <p:nvPr/>
        </p:nvSpPr>
        <p:spPr bwMode="auto">
          <a:xfrm>
            <a:off x="4470400" y="2428240"/>
            <a:ext cx="1524000" cy="19304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a_block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4470400" y="2722880"/>
            <a:ext cx="1524000" cy="19304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>
                <a:solidFill>
                  <a:srgbClr val="000000"/>
                </a:solidFill>
              </a:rPr>
              <a:t>b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_block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470400" y="3027680"/>
            <a:ext cx="1524000" cy="19304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>
                <a:solidFill>
                  <a:srgbClr val="000000"/>
                </a:solidFill>
              </a:rPr>
              <a:t>c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_block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10480" y="2027384"/>
            <a:ext cx="144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Buffers to hold a block of A, B and C</a:t>
            </a: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3505200" y="3454400"/>
            <a:ext cx="508000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rl_join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51" name="Straight Connector 150"/>
          <p:cNvCxnSpPr>
            <a:stCxn id="135" idx="3"/>
            <a:endCxn id="150" idx="0"/>
          </p:cNvCxnSpPr>
          <p:nvPr/>
        </p:nvCxnSpPr>
        <p:spPr bwMode="auto">
          <a:xfrm>
            <a:off x="3484880" y="3007360"/>
            <a:ext cx="274320" cy="447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Straight Connector 153"/>
          <p:cNvCxnSpPr>
            <a:stCxn id="134" idx="3"/>
            <a:endCxn id="150" idx="0"/>
          </p:cNvCxnSpPr>
          <p:nvPr/>
        </p:nvCxnSpPr>
        <p:spPr bwMode="auto">
          <a:xfrm>
            <a:off x="3484880" y="2468880"/>
            <a:ext cx="274320" cy="985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Straight Connector 156"/>
          <p:cNvCxnSpPr>
            <a:stCxn id="133" idx="2"/>
            <a:endCxn id="150" idx="0"/>
          </p:cNvCxnSpPr>
          <p:nvPr/>
        </p:nvCxnSpPr>
        <p:spPr bwMode="auto">
          <a:xfrm>
            <a:off x="3759200" y="2143760"/>
            <a:ext cx="0" cy="1310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Rounded Rectangle 161"/>
          <p:cNvSpPr/>
          <p:nvPr/>
        </p:nvSpPr>
        <p:spPr bwMode="auto">
          <a:xfrm>
            <a:off x="3291840" y="3911600"/>
            <a:ext cx="934720" cy="375920"/>
          </a:xfrm>
          <a:prstGeom prst="roundRect">
            <a:avLst>
              <a:gd name="adj" fmla="val 236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rl_MAC_i1_j1_loop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ounded Rectangle 162"/>
          <p:cNvSpPr/>
          <p:nvPr/>
        </p:nvSpPr>
        <p:spPr bwMode="auto">
          <a:xfrm>
            <a:off x="3296920" y="4988560"/>
            <a:ext cx="924560" cy="365760"/>
          </a:xfrm>
          <a:prstGeom prst="roundRect">
            <a:avLst>
              <a:gd name="adj" fmla="val 20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rl_MAC_i1_j1_loop_step2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3357880" y="4450080"/>
            <a:ext cx="802640" cy="375920"/>
          </a:xfrm>
          <a:prstGeom prst="roundRect">
            <a:avLst>
              <a:gd name="adj" fmla="val 236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rl_MAC_k1_loop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67" name="Straight Connector 166"/>
          <p:cNvCxnSpPr>
            <a:stCxn id="150" idx="2"/>
            <a:endCxn id="162" idx="0"/>
          </p:cNvCxnSpPr>
          <p:nvPr/>
        </p:nvCxnSpPr>
        <p:spPr bwMode="auto">
          <a:xfrm>
            <a:off x="3759200" y="3718560"/>
            <a:ext cx="0" cy="193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>
            <a:stCxn id="162" idx="2"/>
            <a:endCxn id="164" idx="0"/>
          </p:cNvCxnSpPr>
          <p:nvPr/>
        </p:nvCxnSpPr>
        <p:spPr bwMode="auto">
          <a:xfrm>
            <a:off x="3759200" y="4287520"/>
            <a:ext cx="0" cy="162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Straight Connector 172"/>
          <p:cNvCxnSpPr>
            <a:stCxn id="164" idx="2"/>
            <a:endCxn id="163" idx="0"/>
          </p:cNvCxnSpPr>
          <p:nvPr/>
        </p:nvCxnSpPr>
        <p:spPr bwMode="auto">
          <a:xfrm>
            <a:off x="3759200" y="4826000"/>
            <a:ext cx="0" cy="162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6" name="Freeform 175"/>
          <p:cNvSpPr/>
          <p:nvPr/>
        </p:nvSpPr>
        <p:spPr>
          <a:xfrm>
            <a:off x="4084320" y="4362993"/>
            <a:ext cx="295171" cy="561201"/>
          </a:xfrm>
          <a:custGeom>
            <a:avLst/>
            <a:gdLst>
              <a:gd name="connsiteX0" fmla="*/ 0 w 295171"/>
              <a:gd name="connsiteY0" fmla="*/ 463007 h 561201"/>
              <a:gd name="connsiteX1" fmla="*/ 193040 w 295171"/>
              <a:gd name="connsiteY1" fmla="*/ 554447 h 561201"/>
              <a:gd name="connsiteX2" fmla="*/ 294640 w 295171"/>
              <a:gd name="connsiteY2" fmla="*/ 300447 h 561201"/>
              <a:gd name="connsiteX3" fmla="*/ 152400 w 295171"/>
              <a:gd name="connsiteY3" fmla="*/ 5807 h 561201"/>
              <a:gd name="connsiteX4" fmla="*/ 20320 w 295171"/>
              <a:gd name="connsiteY4" fmla="*/ 97247 h 56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171" h="561201">
                <a:moveTo>
                  <a:pt x="0" y="463007"/>
                </a:moveTo>
                <a:cubicBezTo>
                  <a:pt x="71966" y="522273"/>
                  <a:pt x="143933" y="581540"/>
                  <a:pt x="193040" y="554447"/>
                </a:cubicBezTo>
                <a:cubicBezTo>
                  <a:pt x="242147" y="527354"/>
                  <a:pt x="301413" y="391887"/>
                  <a:pt x="294640" y="300447"/>
                </a:cubicBezTo>
                <a:cubicBezTo>
                  <a:pt x="287867" y="209007"/>
                  <a:pt x="198120" y="39674"/>
                  <a:pt x="152400" y="5807"/>
                </a:cubicBezTo>
                <a:cubicBezTo>
                  <a:pt x="106680" y="-28060"/>
                  <a:pt x="20320" y="97247"/>
                  <a:pt x="20320" y="97247"/>
                </a:cubicBezTo>
              </a:path>
            </a:pathLst>
          </a:custGeom>
          <a:ln>
            <a:solidFill>
              <a:srgbClr val="40458C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7" name="Freeform 176"/>
          <p:cNvSpPr/>
          <p:nvPr/>
        </p:nvSpPr>
        <p:spPr>
          <a:xfrm>
            <a:off x="4124960" y="3737841"/>
            <a:ext cx="376282" cy="1743855"/>
          </a:xfrm>
          <a:custGeom>
            <a:avLst/>
            <a:gdLst>
              <a:gd name="connsiteX0" fmla="*/ 0 w 376282"/>
              <a:gd name="connsiteY0" fmla="*/ 1616479 h 1743855"/>
              <a:gd name="connsiteX1" fmla="*/ 132080 w 376282"/>
              <a:gd name="connsiteY1" fmla="*/ 1687599 h 1743855"/>
              <a:gd name="connsiteX2" fmla="*/ 375920 w 376282"/>
              <a:gd name="connsiteY2" fmla="*/ 895119 h 1743855"/>
              <a:gd name="connsiteX3" fmla="*/ 182880 w 376282"/>
              <a:gd name="connsiteY3" fmla="*/ 31519 h 1743855"/>
              <a:gd name="connsiteX4" fmla="*/ 20320 w 376282"/>
              <a:gd name="connsiteY4" fmla="*/ 173759 h 174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82" h="1743855">
                <a:moveTo>
                  <a:pt x="0" y="1616479"/>
                </a:moveTo>
                <a:cubicBezTo>
                  <a:pt x="34713" y="1712152"/>
                  <a:pt x="69427" y="1807825"/>
                  <a:pt x="132080" y="1687599"/>
                </a:cubicBezTo>
                <a:cubicBezTo>
                  <a:pt x="194733" y="1567373"/>
                  <a:pt x="367453" y="1171132"/>
                  <a:pt x="375920" y="895119"/>
                </a:cubicBezTo>
                <a:cubicBezTo>
                  <a:pt x="384387" y="619106"/>
                  <a:pt x="242147" y="151746"/>
                  <a:pt x="182880" y="31519"/>
                </a:cubicBezTo>
                <a:cubicBezTo>
                  <a:pt x="123613" y="-88708"/>
                  <a:pt x="20320" y="173759"/>
                  <a:pt x="20320" y="173759"/>
                </a:cubicBezTo>
              </a:path>
            </a:pathLst>
          </a:custGeom>
          <a:ln>
            <a:solidFill>
              <a:srgbClr val="40458C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8" name="Straight Connector 177"/>
          <p:cNvCxnSpPr>
            <a:stCxn id="164" idx="3"/>
            <a:endCxn id="179" idx="1"/>
          </p:cNvCxnSpPr>
          <p:nvPr/>
        </p:nvCxnSpPr>
        <p:spPr bwMode="auto">
          <a:xfrm flipV="1">
            <a:off x="4160520" y="4561840"/>
            <a:ext cx="77724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" name="Rounded Rectangle 178"/>
          <p:cNvSpPr/>
          <p:nvPr/>
        </p:nvSpPr>
        <p:spPr bwMode="auto">
          <a:xfrm>
            <a:off x="4937760" y="4450080"/>
            <a:ext cx="598166" cy="223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put_a</a:t>
            </a:r>
            <a:r>
              <a:rPr lang="en-US" sz="1050" dirty="0" err="1" smtClean="0">
                <a:solidFill>
                  <a:srgbClr val="000000"/>
                </a:solidFill>
              </a:rPr>
              <a:t>_b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83" name="Straight Connector 182"/>
          <p:cNvCxnSpPr>
            <a:endCxn id="163" idx="3"/>
          </p:cNvCxnSpPr>
          <p:nvPr/>
        </p:nvCxnSpPr>
        <p:spPr bwMode="auto">
          <a:xfrm flipH="1">
            <a:off x="4221480" y="4909748"/>
            <a:ext cx="700693" cy="261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Rounded Rectangle 185"/>
          <p:cNvSpPr/>
          <p:nvPr/>
        </p:nvSpPr>
        <p:spPr bwMode="auto">
          <a:xfrm>
            <a:off x="4937760" y="4785360"/>
            <a:ext cx="464477" cy="223520"/>
          </a:xfrm>
          <a:prstGeom prst="roundRect">
            <a:avLst>
              <a:gd name="adj" fmla="val 450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get_c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533801" y="4758972"/>
            <a:ext cx="10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pipelined</a:t>
            </a:r>
          </a:p>
          <a:p>
            <a:r>
              <a:rPr lang="en-US" sz="1200" i="1" dirty="0" smtClean="0"/>
              <a:t>c = c + a x b</a:t>
            </a:r>
            <a:endParaRPr lang="en-US" sz="1200" i="1" dirty="0"/>
          </a:p>
        </p:txBody>
      </p:sp>
      <p:sp>
        <p:nvSpPr>
          <p:cNvPr id="192" name="Rectangle 191"/>
          <p:cNvSpPr/>
          <p:nvPr/>
        </p:nvSpPr>
        <p:spPr bwMode="auto">
          <a:xfrm>
            <a:off x="6004560" y="4399280"/>
            <a:ext cx="325120" cy="17272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solidFill>
                  <a:srgbClr val="000000"/>
                </a:solidFill>
              </a:rPr>
              <a:t>rg_c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769338" y="928577"/>
            <a:ext cx="1000874" cy="264160"/>
          </a:xfrm>
          <a:prstGeom prst="roundRect">
            <a:avLst>
              <a:gd name="adj" fmla="val 45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 smtClean="0">
                <a:solidFill>
                  <a:srgbClr val="000000"/>
                </a:solidFill>
              </a:rPr>
              <a:t>rl_completion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0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3E14F-821A-3F46-88CB-C78D4FDE880C}" type="slidenum">
              <a:rPr lang="en-US"/>
              <a:pPr/>
              <a:t>8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B422"/>
          </a:solidFill>
          <a:ln>
            <a:noFill/>
          </a:ln>
          <a:effectLst/>
          <a:extLst/>
        </p:spPr>
        <p:txBody>
          <a:bodyPr lIns="0" rIns="0" anchor="b">
            <a:spAutoFit/>
          </a:bodyPr>
          <a:lstStyle/>
          <a:p>
            <a:r>
              <a:rPr lang="en-US" sz="2400" dirty="0" smtClean="0">
                <a:latin typeface="Verdana" charset="0"/>
              </a:rPr>
              <a:t>BMM for Convey: memory layout independence</a:t>
            </a:r>
            <a:endParaRPr lang="en-US" sz="2400" dirty="0">
              <a:latin typeface="Verdana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110563" y="3722708"/>
            <a:ext cx="753716" cy="10324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904623" y="3712571"/>
            <a:ext cx="1373213" cy="10324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34598" y="4463599"/>
            <a:ext cx="434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mb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981815" y="3451804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nb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6825803" y="345180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030789" y="483283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2" name="Rectangle 71"/>
          <p:cNvSpPr/>
          <p:nvPr/>
        </p:nvSpPr>
        <p:spPr bwMode="auto">
          <a:xfrm rot="5400000">
            <a:off x="5977366" y="4019939"/>
            <a:ext cx="1373213" cy="763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2061" y="345180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816488" y="4463599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3904624" y="4166657"/>
            <a:ext cx="1373196" cy="584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 rot="5400000">
            <a:off x="5844486" y="4375879"/>
            <a:ext cx="1368478" cy="57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107212" y="4164190"/>
            <a:ext cx="756904" cy="627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 rot="16200000">
            <a:off x="1886139" y="4207859"/>
            <a:ext cx="1025092" cy="609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371050" y="4157135"/>
            <a:ext cx="185795" cy="137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81930" y="3451804"/>
            <a:ext cx="237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942267" y="4016954"/>
            <a:ext cx="224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3726729" y="3851854"/>
            <a:ext cx="224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6261789" y="3451804"/>
            <a:ext cx="237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353498" y="388312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621951" y="407751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</a:t>
            </a:r>
            <a:endParaRPr lang="en-US" sz="1400" dirty="0"/>
          </a:p>
        </p:txBody>
      </p:sp>
      <p:cxnSp>
        <p:nvCxnSpPr>
          <p:cNvPr id="98" name="Straight Connector 97"/>
          <p:cNvCxnSpPr/>
          <p:nvPr/>
        </p:nvCxnSpPr>
        <p:spPr bwMode="auto">
          <a:xfrm>
            <a:off x="4623015" y="4075083"/>
            <a:ext cx="3568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6576617" y="4563367"/>
            <a:ext cx="3568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99"/>
          <p:cNvSpPr txBox="1"/>
          <p:nvPr/>
        </p:nvSpPr>
        <p:spPr>
          <a:xfrm>
            <a:off x="5535887" y="3821019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68454" y="3839205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107" name="Rectangle 106"/>
          <p:cNvSpPr/>
          <p:nvPr/>
        </p:nvSpPr>
        <p:spPr bwMode="auto">
          <a:xfrm>
            <a:off x="3904624" y="4223807"/>
            <a:ext cx="1373196" cy="584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 rot="5400000">
            <a:off x="5901636" y="4375879"/>
            <a:ext cx="1368478" cy="57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 rot="5400000">
            <a:off x="5958786" y="4375879"/>
            <a:ext cx="1368478" cy="57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2107212" y="4227690"/>
            <a:ext cx="756904" cy="627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 rot="16200000">
            <a:off x="1949639" y="4204684"/>
            <a:ext cx="1025092" cy="609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 rot="16200000">
            <a:off x="2013139" y="4201509"/>
            <a:ext cx="1025092" cy="609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570368" y="4069899"/>
            <a:ext cx="41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mm</a:t>
            </a:r>
            <a:endParaRPr 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47561" y="4197929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nn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 bwMode="auto">
          <a:xfrm>
            <a:off x="4282400" y="4163485"/>
            <a:ext cx="271520" cy="1251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501725" y="4198409"/>
            <a:ext cx="173095" cy="2680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238286" y="4194754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nn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16086" y="3458154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pp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62077" y="566262"/>
            <a:ext cx="846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The code can be used with </a:t>
            </a:r>
            <a:r>
              <a:rPr lang="en-US" sz="1400" dirty="0" smtClean="0"/>
              <a:t>many </a:t>
            </a:r>
            <a:r>
              <a:rPr lang="en-US" sz="1400" dirty="0"/>
              <a:t>possible </a:t>
            </a:r>
            <a:r>
              <a:rPr lang="en-US" sz="1400" dirty="0" smtClean="0"/>
              <a:t>memory </a:t>
            </a:r>
            <a:r>
              <a:rPr lang="en-US" sz="1400" dirty="0"/>
              <a:t>layouts for the </a:t>
            </a:r>
            <a:r>
              <a:rPr lang="en-US" sz="1400" dirty="0" smtClean="0"/>
              <a:t>matrices, because it takes arguments specifying the following (we do not assume square matrices or blocks):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64816"/>
              </p:ext>
            </p:extLst>
          </p:nvPr>
        </p:nvGraphicFramePr>
        <p:xfrm>
          <a:off x="589280" y="1168397"/>
          <a:ext cx="8117840" cy="2265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584960"/>
                <a:gridCol w="4805680"/>
              </a:tblGrid>
              <a:tr h="32366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argument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Offset in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arg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 block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669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pA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pB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pC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[1], [2], [3]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Address of A[0,0], B[0,0], C[0,0]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669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mb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nb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pb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[4], [5], [6]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# of blocks in m, n and p dimensions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66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mm,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nn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pp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[7], [8], [9]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Block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sizes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A:mmxnn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B:nnxpp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C:mmxpp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66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dAi1, dAk1,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dAib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dAkb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[10], [11], [12], [13]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Address increment for A, by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1 row, 1 col, by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mb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rows, by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nb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cols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66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dBk1,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dBj1,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dBkb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dBjB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[14], [15], [16], [17]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Address increment for B, by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1 row, 1 col, by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nb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rows, by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pb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cols</a:t>
                      </a:r>
                      <a:endParaRPr lang="en-US" sz="1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66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dCi1, dCj1,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dCib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dCjb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[18],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[19], [20], [21]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Address increment for C, by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1 row, 1 col, by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mb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rows, by </a:t>
                      </a:r>
                      <a:r>
                        <a:rPr lang="en-US" sz="1000" baseline="0" dirty="0" err="1" smtClean="0">
                          <a:solidFill>
                            <a:srgbClr val="000000"/>
                          </a:solidFill>
                        </a:rPr>
                        <a:t>pb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cols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321437" y="4975062"/>
            <a:ext cx="84669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Note: this supports, independently: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/>
              <a:t>Row-major or column-major ordering of blocks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/>
              <a:t>Row-major or column-major ordering of elements within blocks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/>
              <a:t>Padding between elements, padding between blocks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/>
              <a:t>Different layouts for A, B, and C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/>
              <a:t>Non-square, non-power-of-2-size matrices and blocks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1057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3E14F-821A-3F46-88CB-C78D4FDE880C}" type="slidenum">
              <a:rPr lang="en-US"/>
              <a:pPr/>
              <a:t>9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B422"/>
          </a:solidFill>
          <a:ln>
            <a:noFill/>
          </a:ln>
          <a:effectLst/>
          <a:extLst/>
        </p:spPr>
        <p:txBody>
          <a:bodyPr lIns="0" rIns="0" anchor="b">
            <a:spAutoFit/>
          </a:bodyPr>
          <a:lstStyle/>
          <a:p>
            <a:r>
              <a:rPr lang="en-US" sz="2400" dirty="0" smtClean="0">
                <a:latin typeface="Verdana" charset="0"/>
              </a:rPr>
              <a:t>BMM for Convey: input arguments</a:t>
            </a:r>
            <a:endParaRPr lang="en-US" sz="2400" dirty="0">
              <a:latin typeface="Verdana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86878" y="1259862"/>
            <a:ext cx="846696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The host software prepares the matrices, and passes these arguments to the FPGAs in an </a:t>
            </a:r>
            <a:r>
              <a:rPr lang="en-US" sz="1400" dirty="0" err="1" smtClean="0"/>
              <a:t>arg</a:t>
            </a:r>
            <a:r>
              <a:rPr lang="en-US" sz="1400" dirty="0" smtClean="0"/>
              <a:t> block, which is an array of 1024 64-bit words, 256 per </a:t>
            </a:r>
            <a:r>
              <a:rPr lang="en-US" sz="1400" dirty="0" smtClean="0"/>
              <a:t>FPGA.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The </a:t>
            </a:r>
            <a:r>
              <a:rPr lang="en-US" sz="1400" dirty="0" smtClean="0"/>
              <a:t>arguments can in principle be completely different for each </a:t>
            </a:r>
            <a:r>
              <a:rPr lang="en-US" sz="1400" dirty="0" smtClean="0"/>
              <a:t>FPGA.  If we divide work across FPGAs by horizontally slicing A and C, only </a:t>
            </a:r>
            <a:r>
              <a:rPr lang="en-US" sz="1400" dirty="0" err="1" smtClean="0"/>
              <a:t>pA</a:t>
            </a:r>
            <a:r>
              <a:rPr lang="en-US" sz="1400" dirty="0" smtClean="0"/>
              <a:t> and </a:t>
            </a:r>
            <a:r>
              <a:rPr lang="en-US" sz="1400" dirty="0" err="1" smtClean="0"/>
              <a:t>pC</a:t>
            </a:r>
            <a:r>
              <a:rPr lang="en-US" sz="1400" dirty="0" smtClean="0"/>
              <a:t> </a:t>
            </a:r>
            <a:r>
              <a:rPr lang="en-US" sz="1400" dirty="0" smtClean="0"/>
              <a:t>will be different for the different FPGAs.  If we divide work by vertically slicing B and C, only </a:t>
            </a:r>
            <a:r>
              <a:rPr lang="en-US" sz="1400" dirty="0" err="1" smtClean="0"/>
              <a:t>pB</a:t>
            </a:r>
            <a:r>
              <a:rPr lang="en-US" sz="1400" dirty="0" smtClean="0"/>
              <a:t> and </a:t>
            </a:r>
            <a:r>
              <a:rPr lang="en-US" sz="1400" dirty="0" err="1" smtClean="0"/>
              <a:t>pC</a:t>
            </a:r>
            <a:r>
              <a:rPr lang="en-US" sz="1400" dirty="0" smtClean="0"/>
              <a:t> will be different.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We </a:t>
            </a:r>
            <a:r>
              <a:rPr lang="en-US" sz="1400" dirty="0" smtClean="0"/>
              <a:t>only have 22 </a:t>
            </a:r>
            <a:r>
              <a:rPr lang="en-US" sz="1400" dirty="0" err="1" smtClean="0"/>
              <a:t>args</a:t>
            </a:r>
            <a:r>
              <a:rPr lang="en-US" sz="1400" dirty="0" smtClean="0"/>
              <a:t> for each FPGA, so </a:t>
            </a:r>
            <a:r>
              <a:rPr lang="en-US" sz="1400" dirty="0" smtClean="0"/>
              <a:t>a 256-word array for each FPGA </a:t>
            </a:r>
            <a:r>
              <a:rPr lang="en-US" sz="1400" dirty="0" smtClean="0"/>
              <a:t>is overkill, but this part of the code can be reused as-is for different apps with different # of </a:t>
            </a:r>
            <a:r>
              <a:rPr lang="en-US" sz="1400" dirty="0" err="1" smtClean="0"/>
              <a:t>args</a:t>
            </a:r>
            <a:r>
              <a:rPr lang="en-US" sz="1400" dirty="0" smtClean="0"/>
              <a:t>.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The single argument to the top-level </a:t>
            </a:r>
            <a:r>
              <a:rPr lang="en-US" sz="1400" dirty="0" err="1" smtClean="0"/>
              <a:t>mkApp_HW</a:t>
            </a:r>
            <a:r>
              <a:rPr lang="en-US" sz="1400" dirty="0" smtClean="0"/>
              <a:t> module in all four FPGAs is a pointer to this block.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This module, in turn, calls its </a:t>
            </a:r>
            <a:r>
              <a:rPr lang="en-US" sz="1400" dirty="0" err="1" smtClean="0"/>
              <a:t>mkMatrixMult.start</a:t>
            </a:r>
            <a:r>
              <a:rPr lang="en-US" sz="1400" dirty="0" smtClean="0"/>
              <a:t>() method with the pointer + (</a:t>
            </a:r>
            <a:r>
              <a:rPr lang="en-US" sz="1400" dirty="0" err="1" smtClean="0"/>
              <a:t>FPGA_id</a:t>
            </a:r>
            <a:r>
              <a:rPr lang="en-US" sz="1400" dirty="0" smtClean="0"/>
              <a:t> &lt;&lt; 11), which points at the 256-word block for current FPGA.</a:t>
            </a:r>
          </a:p>
        </p:txBody>
      </p:sp>
    </p:spTree>
    <p:extLst>
      <p:ext uri="{BB962C8B-B14F-4D97-AF65-F5344CB8AC3E}">
        <p14:creationId xmlns:p14="http://schemas.microsoft.com/office/powerpoint/2010/main" val="19079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Powerpoint Template">
  <a:themeElements>
    <a:clrScheme name="1_Powerpoint Template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Powerpoint Templat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_Powerpoint Templat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13906</TotalTime>
  <Words>1675</Words>
  <Application>Microsoft Macintosh PowerPoint</Application>
  <PresentationFormat>On-screen Show (4:3)</PresentationFormat>
  <Paragraphs>257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Bluespec,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BMM using BClib for Convey</dc:title>
  <dc:subject/>
  <dc:creator>Rishiyur Nikhil</dc:creator>
  <cp:keywords/>
  <dc:description/>
  <cp:lastModifiedBy>Rishiyur Nikhil</cp:lastModifiedBy>
  <cp:revision>7996</cp:revision>
  <cp:lastPrinted>2011-06-16T16:48:28Z</cp:lastPrinted>
  <dcterms:created xsi:type="dcterms:W3CDTF">2005-01-12T14:44:20Z</dcterms:created>
  <dcterms:modified xsi:type="dcterms:W3CDTF">2013-09-03T15:09:46Z</dcterms:modified>
  <cp:category/>
</cp:coreProperties>
</file>