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8" r:id="rId5"/>
    <p:sldId id="285" r:id="rId6"/>
    <p:sldId id="326" r:id="rId7"/>
    <p:sldId id="280" r:id="rId8"/>
    <p:sldId id="328" r:id="rId9"/>
    <p:sldId id="325" r:id="rId10"/>
    <p:sldId id="327" r:id="rId11"/>
    <p:sldId id="291" r:id="rId12"/>
    <p:sldId id="269" r:id="rId13"/>
    <p:sldId id="324" r:id="rId14"/>
    <p:sldId id="259" r:id="rId15"/>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0D2C24-72EB-440A-87A6-2489C45A3D78}">
          <p14:sldIdLst>
            <p14:sldId id="258"/>
            <p14:sldId id="285"/>
            <p14:sldId id="326"/>
            <p14:sldId id="280"/>
            <p14:sldId id="328"/>
            <p14:sldId id="325"/>
            <p14:sldId id="327"/>
            <p14:sldId id="291"/>
            <p14:sldId id="269"/>
            <p14:sldId id="324"/>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A9F"/>
    <a:srgbClr val="3C9F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775" autoAdjust="0"/>
  </p:normalViewPr>
  <p:slideViewPr>
    <p:cSldViewPr snapToGrid="0">
      <p:cViewPr varScale="1">
        <p:scale>
          <a:sx n="49" d="100"/>
          <a:sy n="49" d="100"/>
        </p:scale>
        <p:origin x="1958"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8F8BC74B-D0E9-473A-ADF1-3A40C64CA99E}" type="datetimeFigureOut">
              <a:rPr lang="en-US" smtClean="0"/>
              <a:t>8/6/2023</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ED2EC6BF-5D26-4D44-B5E9-8BE785456E07}" type="slidenum">
              <a:rPr lang="en-US" smtClean="0"/>
              <a:t>‹#›</a:t>
            </a:fld>
            <a:endParaRPr lang="en-US"/>
          </a:p>
        </p:txBody>
      </p:sp>
    </p:spTree>
    <p:extLst>
      <p:ext uri="{BB962C8B-B14F-4D97-AF65-F5344CB8AC3E}">
        <p14:creationId xmlns:p14="http://schemas.microsoft.com/office/powerpoint/2010/main" val="4289758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1</a:t>
            </a:fld>
            <a:endParaRPr lang="en-US"/>
          </a:p>
        </p:txBody>
      </p:sp>
    </p:spTree>
    <p:extLst>
      <p:ext uri="{BB962C8B-B14F-4D97-AF65-F5344CB8AC3E}">
        <p14:creationId xmlns:p14="http://schemas.microsoft.com/office/powerpoint/2010/main" val="198458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2EC6BF-5D26-4D44-B5E9-8BE785456E07}" type="slidenum">
              <a:rPr lang="en-US" smtClean="0"/>
              <a:t>10</a:t>
            </a:fld>
            <a:endParaRPr lang="en-US"/>
          </a:p>
        </p:txBody>
      </p:sp>
    </p:spTree>
    <p:extLst>
      <p:ext uri="{BB962C8B-B14F-4D97-AF65-F5344CB8AC3E}">
        <p14:creationId xmlns:p14="http://schemas.microsoft.com/office/powerpoint/2010/main" val="395095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11</a:t>
            </a:fld>
            <a:endParaRPr lang="en-US"/>
          </a:p>
        </p:txBody>
      </p:sp>
    </p:spTree>
    <p:extLst>
      <p:ext uri="{BB962C8B-B14F-4D97-AF65-F5344CB8AC3E}">
        <p14:creationId xmlns:p14="http://schemas.microsoft.com/office/powerpoint/2010/main" val="114359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a fantastic job here at </a:t>
            </a:r>
            <a:r>
              <a:rPr lang="en-US" dirty="0" err="1"/>
              <a:t>XXXXXX</a:t>
            </a:r>
            <a:r>
              <a:rPr lang="en-US" dirty="0"/>
              <a:t>! Working in web technologies, we need to review the Critical Response Plan.</a:t>
            </a:r>
          </a:p>
          <a:p>
            <a:r>
              <a:rPr lang="en-US" dirty="0"/>
              <a:t>The Critical Response plan breaks down into parts, defining exactly who needs to do what, and when, during a critical event.</a:t>
            </a:r>
          </a:p>
          <a:p>
            <a:r>
              <a:rPr lang="en-US" dirty="0"/>
              <a:t>A Critical event can be considered an Outage, a Critical Bug, and a Data breach.</a:t>
            </a:r>
          </a:p>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2</a:t>
            </a:fld>
            <a:endParaRPr lang="en-US"/>
          </a:p>
        </p:txBody>
      </p:sp>
    </p:spTree>
    <p:extLst>
      <p:ext uri="{BB962C8B-B14F-4D97-AF65-F5344CB8AC3E}">
        <p14:creationId xmlns:p14="http://schemas.microsoft.com/office/powerpoint/2010/main" val="437603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Outage</a:t>
            </a:r>
            <a:r>
              <a:rPr lang="en-US" dirty="0"/>
              <a:t>, is when the users cannot get into the website at all, on any of the platforms.</a:t>
            </a:r>
          </a:p>
          <a:p>
            <a:r>
              <a:rPr lang="en-US" dirty="0"/>
              <a:t>A </a:t>
            </a:r>
            <a:r>
              <a:rPr lang="en-US" b="1" dirty="0"/>
              <a:t>Critical Bug</a:t>
            </a:r>
            <a:r>
              <a:rPr lang="en-US" dirty="0"/>
              <a:t>, is when a user can get into one of our platforms, but some critical functionality doesn’t work.</a:t>
            </a:r>
          </a:p>
          <a:p>
            <a:r>
              <a:rPr lang="en-US" dirty="0"/>
              <a:t>An example could be being able to log into the site, but being bounced out of the site within a few minutes.  Or not having any videos work, while in the site. </a:t>
            </a:r>
          </a:p>
          <a:p>
            <a:r>
              <a:rPr lang="en-US" dirty="0"/>
              <a:t>This could be considered a critical bug, and could follow the Critical Response Plan protocol.</a:t>
            </a:r>
          </a:p>
          <a:p>
            <a:r>
              <a:rPr lang="en-US" b="1" dirty="0"/>
              <a:t>Data Breach</a:t>
            </a:r>
            <a:r>
              <a:rPr lang="en-US" dirty="0"/>
              <a:t>, is if some of our customers data was breached. </a:t>
            </a:r>
          </a:p>
          <a:p>
            <a:r>
              <a:rPr lang="en-US" dirty="0"/>
              <a:t>If a customer calls, and thinks that the system was breached, we will need to collect all information, and forward that to the correct parties.</a:t>
            </a:r>
          </a:p>
          <a:p>
            <a:r>
              <a:rPr lang="en-US" dirty="0"/>
              <a:t>Information to collect if you have a customer who is reporting a Data Breach, </a:t>
            </a:r>
          </a:p>
          <a:p>
            <a:pPr marL="171450" indent="-171450" algn="l">
              <a:buFont typeface="Arial" panose="020B0604020202020204" pitchFamily="34" charset="0"/>
              <a:buChar char="•"/>
            </a:pPr>
            <a:r>
              <a:rPr lang="en-US" b="0" i="0" dirty="0">
                <a:solidFill>
                  <a:srgbClr val="242424"/>
                </a:solidFill>
                <a:effectLst/>
                <a:latin typeface="Segoe UI" panose="020B0502040204020203" pitchFamily="34" charset="0"/>
              </a:rPr>
              <a:t>Any available contact information for reporter.</a:t>
            </a:r>
          </a:p>
          <a:p>
            <a:pPr marL="171450" indent="-171450" algn="l">
              <a:buFont typeface="Arial" panose="020B0604020202020204" pitchFamily="34" charset="0"/>
              <a:buChar char="•"/>
            </a:pPr>
            <a:r>
              <a:rPr lang="en-US" b="0" i="0" dirty="0">
                <a:solidFill>
                  <a:srgbClr val="242424"/>
                </a:solidFill>
                <a:effectLst/>
                <a:latin typeface="Segoe UI" panose="020B0502040204020203" pitchFamily="34" charset="0"/>
              </a:rPr>
              <a:t>Time of the discovery and time of the communication to </a:t>
            </a:r>
            <a:r>
              <a:rPr lang="en-US" b="0" i="0" dirty="0" err="1">
                <a:solidFill>
                  <a:srgbClr val="242424"/>
                </a:solidFill>
                <a:effectLst/>
                <a:latin typeface="Segoe UI" panose="020B0502040204020203" pitchFamily="34" charset="0"/>
              </a:rPr>
              <a:t>XXXXX</a:t>
            </a:r>
            <a:r>
              <a:rPr lang="en-US" b="0" i="0" dirty="0">
                <a:solidFill>
                  <a:srgbClr val="242424"/>
                </a:solidFill>
                <a:effectLst/>
                <a:latin typeface="Segoe UI" panose="020B0502040204020203" pitchFamily="34" charset="0"/>
              </a:rPr>
              <a:t> (when the customer reached out to you).</a:t>
            </a:r>
          </a:p>
          <a:p>
            <a:pPr marL="171450" indent="-171450" algn="l">
              <a:buFont typeface="Arial" panose="020B0604020202020204" pitchFamily="34" charset="0"/>
              <a:buChar char="•"/>
            </a:pPr>
            <a:r>
              <a:rPr lang="en-US" b="0" i="0" dirty="0">
                <a:solidFill>
                  <a:srgbClr val="242424"/>
                </a:solidFill>
                <a:effectLst/>
                <a:latin typeface="Segoe UI" panose="020B0502040204020203" pitchFamily="34" charset="0"/>
              </a:rPr>
              <a:t>What license, district, and what they believe is affected.</a:t>
            </a:r>
          </a:p>
          <a:p>
            <a:pPr marL="171450" indent="-171450" algn="l">
              <a:buFont typeface="Arial" panose="020B0604020202020204" pitchFamily="34" charset="0"/>
              <a:buChar char="•"/>
            </a:pPr>
            <a:r>
              <a:rPr lang="en-US" b="0" i="0" dirty="0">
                <a:solidFill>
                  <a:srgbClr val="242424"/>
                </a:solidFill>
                <a:effectLst/>
                <a:latin typeface="Segoe UI" panose="020B0502040204020203" pitchFamily="34" charset="0"/>
              </a:rPr>
              <a:t>Why they believe they had their data compromised?</a:t>
            </a:r>
          </a:p>
          <a:p>
            <a:pPr marL="171450" indent="-171450" algn="l">
              <a:buFont typeface="Arial" panose="020B0604020202020204" pitchFamily="34" charset="0"/>
              <a:buChar char="•"/>
            </a:pPr>
            <a:r>
              <a:rPr lang="en-US" b="0" i="0" dirty="0">
                <a:solidFill>
                  <a:srgbClr val="242424"/>
                </a:solidFill>
                <a:effectLst/>
                <a:latin typeface="Segoe UI" panose="020B0502040204020203" pitchFamily="34" charset="0"/>
              </a:rPr>
              <a:t>How they discovered it?</a:t>
            </a:r>
          </a:p>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3</a:t>
            </a:fld>
            <a:endParaRPr lang="en-US"/>
          </a:p>
        </p:txBody>
      </p:sp>
    </p:spTree>
    <p:extLst>
      <p:ext uri="{BB962C8B-B14F-4D97-AF65-F5344CB8AC3E}">
        <p14:creationId xmlns:p14="http://schemas.microsoft.com/office/powerpoint/2010/main" val="533425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CRP steps 1, 2 and 3</a:t>
            </a:r>
          </a:p>
          <a:p>
            <a:r>
              <a:rPr lang="en-US" dirty="0"/>
              <a:t>Check Microsoft Teams Announcements.</a:t>
            </a:r>
          </a:p>
          <a:p>
            <a:pPr marL="228600" indent="-228600">
              <a:buFont typeface="+mj-lt"/>
              <a:buAutoNum type="arabicPeriod"/>
            </a:pPr>
            <a:r>
              <a:rPr lang="en-US" dirty="0"/>
              <a:t>If the critical issue has been reported, it will be announced there.</a:t>
            </a:r>
          </a:p>
          <a:p>
            <a:pPr marL="228600" indent="-228600">
              <a:buFont typeface="+mj-lt"/>
              <a:buAutoNum type="arabicPeriod"/>
            </a:pPr>
            <a:r>
              <a:rPr lang="en-US" dirty="0"/>
              <a:t>If the issue is not announced, report it by calling and e-mailing the Critical Response Team.</a:t>
            </a:r>
          </a:p>
          <a:p>
            <a:pPr marL="228600" indent="-228600">
              <a:buFont typeface="+mj-lt"/>
              <a:buAutoNum type="arabicPeriod"/>
            </a:pPr>
            <a:r>
              <a:rPr lang="en-US" dirty="0"/>
              <a:t>Communicate clearly with the customer using the approved language.</a:t>
            </a:r>
          </a:p>
        </p:txBody>
      </p:sp>
      <p:sp>
        <p:nvSpPr>
          <p:cNvPr id="4" name="Slide Number Placeholder 3"/>
          <p:cNvSpPr>
            <a:spLocks noGrp="1"/>
          </p:cNvSpPr>
          <p:nvPr>
            <p:ph type="sldNum" sz="quarter" idx="5"/>
          </p:nvPr>
        </p:nvSpPr>
        <p:spPr/>
        <p:txBody>
          <a:bodyPr/>
          <a:lstStyle/>
          <a:p>
            <a:fld id="{ED2EC6BF-5D26-4D44-B5E9-8BE785456E07}" type="slidenum">
              <a:rPr lang="en-US" smtClean="0"/>
              <a:t>4</a:t>
            </a:fld>
            <a:endParaRPr lang="en-US"/>
          </a:p>
        </p:txBody>
      </p:sp>
    </p:spTree>
    <p:extLst>
      <p:ext uri="{BB962C8B-B14F-4D97-AF65-F5344CB8AC3E}">
        <p14:creationId xmlns:p14="http://schemas.microsoft.com/office/powerpoint/2010/main" val="408839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something Critical happens on the site, the messaging from our customer facing teams need to be uniform, and supportive. </a:t>
            </a:r>
          </a:p>
          <a:p>
            <a:r>
              <a:rPr lang="en-US" dirty="0"/>
              <a:t>The following are some approved messaging for you to offer our customers is you get a call for known issues.</a:t>
            </a:r>
          </a:p>
          <a:p>
            <a:r>
              <a:rPr lang="en-US" dirty="0"/>
              <a:t>Look to the Teams </a:t>
            </a:r>
            <a:r>
              <a:rPr lang="en-US" b="1" dirty="0"/>
              <a:t>Announcements</a:t>
            </a:r>
            <a:r>
              <a:rPr lang="en-US" dirty="0"/>
              <a:t> board; any known issues will be announced there.</a:t>
            </a:r>
          </a:p>
          <a:p>
            <a:endParaRPr lang="en-US" dirty="0"/>
          </a:p>
          <a:p>
            <a:r>
              <a:rPr lang="en-US" dirty="0"/>
              <a:t>For unknown issues, you thank them and tell them you will report it immediately, following the call and e-mail protocol we will be discussing next.</a:t>
            </a:r>
          </a:p>
          <a:p>
            <a:r>
              <a:rPr lang="en-US" dirty="0"/>
              <a:t>Call and E-mail are both required for any unknown Critical issues, to ensure we are as quick to response as possible, with all team members in place!</a:t>
            </a:r>
          </a:p>
          <a:p>
            <a:endParaRPr lang="en-US" dirty="0"/>
          </a:p>
          <a:p>
            <a:r>
              <a:rPr lang="en-US" dirty="0"/>
              <a:t>Be sure to offer to return communication and follow up with the individual reporting, to keep them updated about the status of their report/concern.</a:t>
            </a:r>
          </a:p>
        </p:txBody>
      </p:sp>
      <p:sp>
        <p:nvSpPr>
          <p:cNvPr id="4" name="Slide Number Placeholder 3"/>
          <p:cNvSpPr>
            <a:spLocks noGrp="1"/>
          </p:cNvSpPr>
          <p:nvPr>
            <p:ph type="sldNum" sz="quarter" idx="5"/>
          </p:nvPr>
        </p:nvSpPr>
        <p:spPr/>
        <p:txBody>
          <a:bodyPr/>
          <a:lstStyle/>
          <a:p>
            <a:fld id="{ED2EC6BF-5D26-4D44-B5E9-8BE785456E07}" type="slidenum">
              <a:rPr lang="en-US" smtClean="0"/>
              <a:t>5</a:t>
            </a:fld>
            <a:endParaRPr lang="en-US"/>
          </a:p>
        </p:txBody>
      </p:sp>
    </p:spTree>
    <p:extLst>
      <p:ext uri="{BB962C8B-B14F-4D97-AF65-F5344CB8AC3E}">
        <p14:creationId xmlns:p14="http://schemas.microsoft.com/office/powerpoint/2010/main" val="3168526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become aware of a Security or data breach in any </a:t>
            </a:r>
            <a:r>
              <a:rPr lang="en-US" dirty="0" err="1"/>
              <a:t>XXXXX</a:t>
            </a:r>
            <a:r>
              <a:rPr lang="en-US" dirty="0"/>
              <a:t> </a:t>
            </a:r>
            <a:r>
              <a:rPr lang="en-US" dirty="0" err="1"/>
              <a:t>XXXXXproduct</a:t>
            </a:r>
            <a:r>
              <a:rPr lang="en-US" dirty="0"/>
              <a:t>, or a service outage that affects any </a:t>
            </a:r>
            <a:r>
              <a:rPr lang="en-US" dirty="0" err="1"/>
              <a:t>XXXXX</a:t>
            </a:r>
            <a:r>
              <a:rPr lang="en-US" dirty="0"/>
              <a:t> </a:t>
            </a:r>
            <a:r>
              <a:rPr lang="en-US" dirty="0" err="1"/>
              <a:t>XXXXX</a:t>
            </a:r>
            <a:r>
              <a:rPr lang="en-US" dirty="0"/>
              <a:t> Product </a:t>
            </a:r>
          </a:p>
          <a:p>
            <a:pPr marL="228600" indent="-228600">
              <a:buFont typeface="+mj-lt"/>
              <a:buAutoNum type="arabicPeriod"/>
            </a:pPr>
            <a:r>
              <a:rPr lang="en-US" dirty="0"/>
              <a:t>Alert the Outage Response team by phone, at XXX XXX XXXX x XX.</a:t>
            </a:r>
          </a:p>
          <a:p>
            <a:pPr marL="228600" indent="-228600">
              <a:buFont typeface="+mj-lt"/>
              <a:buAutoNum type="arabicPeriod"/>
            </a:pPr>
            <a:r>
              <a:rPr lang="en-US" dirty="0"/>
              <a:t>Email Outage Response Team </a:t>
            </a:r>
          </a:p>
          <a:p>
            <a:pPr marL="0" indent="0">
              <a:buFont typeface="+mj-lt"/>
              <a:buNone/>
            </a:pPr>
            <a:r>
              <a:rPr lang="en-US" dirty="0"/>
              <a:t>Both of these methods are linked on the </a:t>
            </a:r>
            <a:r>
              <a:rPr lang="en-US" dirty="0" err="1"/>
              <a:t>XXXXX</a:t>
            </a:r>
            <a:r>
              <a:rPr lang="en-US" dirty="0"/>
              <a:t> Security / Data Breach and Outage Response plan page.</a:t>
            </a:r>
          </a:p>
          <a:p>
            <a:pPr marL="228600" indent="-228600">
              <a:buFont typeface="+mj-lt"/>
              <a:buAutoNum type="arabicPeriod"/>
            </a:pPr>
            <a:endParaRPr lang="en-US" dirty="0"/>
          </a:p>
          <a:p>
            <a:pPr marL="0" indent="0">
              <a:buFont typeface="+mj-lt"/>
              <a:buNone/>
            </a:pPr>
            <a:r>
              <a:rPr lang="en-US" dirty="0"/>
              <a:t>Let’s walk through this process and discuss the reasons.</a:t>
            </a:r>
          </a:p>
          <a:p>
            <a:pPr marL="0" indent="0">
              <a:buFont typeface="+mj-lt"/>
              <a:buNone/>
            </a:pPr>
            <a:r>
              <a:rPr lang="en-US" dirty="0"/>
              <a:t>First, you don’t want to report an issue if it has been reported. </a:t>
            </a:r>
          </a:p>
          <a:p>
            <a:pPr marL="0" indent="0">
              <a:buFont typeface="+mj-lt"/>
              <a:buNone/>
            </a:pPr>
            <a:r>
              <a:rPr lang="en-US" dirty="0"/>
              <a:t>It is the job of the people on the Critical Response Team to put an announcement on the Teams </a:t>
            </a:r>
            <a:r>
              <a:rPr lang="en-US" b="1" dirty="0"/>
              <a:t>Announcements</a:t>
            </a:r>
            <a:r>
              <a:rPr lang="en-US" dirty="0"/>
              <a:t> board upon learning of any critical issues as they get them.</a:t>
            </a:r>
          </a:p>
          <a:p>
            <a:pPr marL="0" indent="0">
              <a:buFont typeface="+mj-lt"/>
              <a:buNone/>
            </a:pPr>
            <a:endParaRPr lang="en-US" dirty="0"/>
          </a:p>
          <a:p>
            <a:pPr marL="0" indent="0">
              <a:buFont typeface="+mj-lt"/>
              <a:buNone/>
            </a:pPr>
            <a:r>
              <a:rPr lang="en-US" dirty="0"/>
              <a:t>Once you have confirmed it is not reported, call the Outage Response team by phone. </a:t>
            </a:r>
          </a:p>
          <a:p>
            <a:pPr marL="0" indent="0">
              <a:buFont typeface="+mj-lt"/>
              <a:buNone/>
            </a:pPr>
            <a:r>
              <a:rPr lang="en-US" dirty="0"/>
              <a:t>There is no bad time to report a critical issue. You discover on a Friday night, that something is collapsing, give the Outage Response Team a call.  </a:t>
            </a:r>
          </a:p>
          <a:p>
            <a:pPr marL="0" indent="0">
              <a:buFont typeface="+mj-lt"/>
              <a:buNone/>
            </a:pPr>
            <a:r>
              <a:rPr lang="en-US" dirty="0"/>
              <a:t>There is a phone tree tied to this number, so if the first person doesn’t pick up, it will automatically call the second,  and a third, and more!  This gets the developers, the DBA, and all people who can work on this, immediately alerted, and ready. You don’t need to do more than call XXX XXX XXXX </a:t>
            </a:r>
            <a:r>
              <a:rPr lang="en-US" dirty="0" err="1"/>
              <a:t>ext</a:t>
            </a:r>
            <a:r>
              <a:rPr lang="en-US" dirty="0"/>
              <a:t> XX</a:t>
            </a:r>
          </a:p>
          <a:p>
            <a:pPr marL="0" indent="0">
              <a:buFont typeface="+mj-lt"/>
              <a:buNone/>
            </a:pPr>
            <a:r>
              <a:rPr lang="en-US" dirty="0"/>
              <a:t>Next: E-mail the Outage Response Team, with the relevant details of the issue.</a:t>
            </a:r>
          </a:p>
          <a:p>
            <a:pPr marL="0" indent="0">
              <a:buFont typeface="+mj-lt"/>
              <a:buNone/>
            </a:pPr>
            <a:endParaRPr lang="en-US" dirty="0"/>
          </a:p>
          <a:p>
            <a:pPr marL="0" indent="0">
              <a:buFont typeface="+mj-lt"/>
              <a:buNone/>
            </a:pPr>
            <a:r>
              <a:rPr lang="en-US" dirty="0"/>
              <a:t>The E-mail is required; it tracks the time at which the notifications came in, and when things started being done about it.</a:t>
            </a:r>
          </a:p>
          <a:p>
            <a:pPr marL="0" indent="0">
              <a:buFont typeface="+mj-lt"/>
              <a:buNone/>
            </a:pPr>
            <a:r>
              <a:rPr lang="en-US" dirty="0"/>
              <a:t>You must do both; The phone call wakes the giant, the e-mail gives details and fulfills requirements for tracking of Critical Issues.</a:t>
            </a:r>
          </a:p>
          <a:p>
            <a:pPr marL="0" indent="0">
              <a:buFont typeface="+mj-lt"/>
              <a:buNone/>
            </a:pPr>
            <a:r>
              <a:rPr lang="en-US" dirty="0"/>
              <a:t>If it’s an Outage, which product cannot be reached?</a:t>
            </a:r>
          </a:p>
          <a:p>
            <a:pPr marL="0" indent="0">
              <a:buFont typeface="+mj-lt"/>
              <a:buNone/>
            </a:pPr>
            <a:r>
              <a:rPr lang="en-US" dirty="0"/>
              <a:t>If it’s a Critical bug, which product is having the issue?  </a:t>
            </a:r>
          </a:p>
          <a:p>
            <a:pPr marL="0" indent="0">
              <a:buFont typeface="+mj-lt"/>
              <a:buNone/>
            </a:pPr>
            <a:endParaRPr lang="en-US" dirty="0"/>
          </a:p>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6</a:t>
            </a:fld>
            <a:endParaRPr lang="en-US"/>
          </a:p>
        </p:txBody>
      </p:sp>
    </p:spTree>
    <p:extLst>
      <p:ext uri="{BB962C8B-B14F-4D97-AF65-F5344CB8AC3E}">
        <p14:creationId xmlns:p14="http://schemas.microsoft.com/office/powerpoint/2010/main" val="382343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when you are reporting a Critical issue you have the required information to hand over in the call and e-mail.</a:t>
            </a:r>
          </a:p>
          <a:p>
            <a:pPr marL="0" indent="0">
              <a:buFont typeface="+mj-lt"/>
              <a:buNone/>
            </a:pPr>
            <a:r>
              <a:rPr lang="en-US" dirty="0"/>
              <a:t>If it’s an Outage or Critical bug</a:t>
            </a:r>
          </a:p>
          <a:p>
            <a:pPr marL="0" indent="0">
              <a:buFont typeface="+mj-lt"/>
              <a:buNone/>
            </a:pPr>
            <a:r>
              <a:rPr lang="en-US" dirty="0"/>
              <a:t>Gather any information you can get on the reporter, contact person, school, district, license.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Behavior being reported?</a:t>
            </a:r>
          </a:p>
          <a:p>
            <a:pPr marL="171450" indent="-171450">
              <a:buFont typeface="Arial" panose="020B0604020202020204" pitchFamily="34" charset="0"/>
              <a:buChar char="•"/>
            </a:pPr>
            <a:r>
              <a:rPr lang="en-US" dirty="0"/>
              <a:t>Reporter/Contact person</a:t>
            </a:r>
          </a:p>
          <a:p>
            <a:pPr marL="171450" indent="-171450">
              <a:buFont typeface="Arial" panose="020B0604020202020204" pitchFamily="34" charset="0"/>
              <a:buChar char="•"/>
            </a:pPr>
            <a:r>
              <a:rPr lang="en-US" dirty="0"/>
              <a:t>School/district/license</a:t>
            </a:r>
          </a:p>
          <a:p>
            <a:pPr marL="171450" indent="-171450">
              <a:buFont typeface="Arial" panose="020B0604020202020204" pitchFamily="34" charset="0"/>
              <a:buChar char="•"/>
            </a:pPr>
            <a:r>
              <a:rPr lang="en-US" dirty="0"/>
              <a:t>Which Platform?</a:t>
            </a:r>
          </a:p>
          <a:p>
            <a:pPr marL="171450" indent="-171450">
              <a:buFont typeface="Arial" panose="020B0604020202020204" pitchFamily="34" charset="0"/>
              <a:buChar char="•"/>
            </a:pPr>
            <a:r>
              <a:rPr lang="en-US" dirty="0"/>
              <a:t>Time of discovery?</a:t>
            </a:r>
          </a:p>
          <a:p>
            <a:pPr marL="171450" indent="-171450">
              <a:buFont typeface="Arial" panose="020B0604020202020204" pitchFamily="34" charset="0"/>
              <a:buChar char="•"/>
            </a:pPr>
            <a:r>
              <a:rPr lang="en-US" dirty="0"/>
              <a:t>How it was discovered?</a:t>
            </a:r>
          </a:p>
          <a:p>
            <a:pPr marL="0" indent="0">
              <a:buFont typeface="+mj-lt"/>
              <a:buNone/>
            </a:pPr>
            <a:r>
              <a:rPr lang="en-US" dirty="0"/>
              <a:t>If it’s a potential Data Breach, you will also want to gather </a:t>
            </a:r>
          </a:p>
          <a:p>
            <a:pPr marL="171450" indent="-171450">
              <a:buFont typeface="Arial" panose="020B0604020202020204" pitchFamily="34" charset="0"/>
              <a:buChar char="•"/>
            </a:pPr>
            <a:r>
              <a:rPr lang="en-US" dirty="0"/>
              <a:t>Why they believe they had their data compromised?</a:t>
            </a:r>
          </a:p>
          <a:p>
            <a:pPr marL="171450" indent="-171450">
              <a:buFont typeface="Arial" panose="020B0604020202020204" pitchFamily="34" charset="0"/>
              <a:buChar char="•"/>
            </a:pPr>
            <a:r>
              <a:rPr lang="en-US" dirty="0"/>
              <a:t>how did they discover it?</a:t>
            </a:r>
          </a:p>
          <a:p>
            <a:pPr marL="0" indent="0">
              <a:buFont typeface="+mj-lt"/>
              <a:buNone/>
            </a:pPr>
            <a:endParaRPr lang="en-US" dirty="0"/>
          </a:p>
          <a:p>
            <a:pPr marL="0" indent="0">
              <a:buFont typeface="+mj-lt"/>
              <a:buNone/>
            </a:pPr>
            <a:endParaRPr lang="en-US" dirty="0"/>
          </a:p>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7</a:t>
            </a:fld>
            <a:endParaRPr lang="en-US"/>
          </a:p>
        </p:txBody>
      </p:sp>
    </p:spTree>
    <p:extLst>
      <p:ext uri="{BB962C8B-B14F-4D97-AF65-F5344CB8AC3E}">
        <p14:creationId xmlns:p14="http://schemas.microsoft.com/office/powerpoint/2010/main" val="393687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8</a:t>
            </a:fld>
            <a:endParaRPr lang="en-US"/>
          </a:p>
        </p:txBody>
      </p:sp>
    </p:spTree>
    <p:extLst>
      <p:ext uri="{BB962C8B-B14F-4D97-AF65-F5344CB8AC3E}">
        <p14:creationId xmlns:p14="http://schemas.microsoft.com/office/powerpoint/2010/main" val="399061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2EC6BF-5D26-4D44-B5E9-8BE785456E07}" type="slidenum">
              <a:rPr lang="en-US" smtClean="0"/>
              <a:t>9</a:t>
            </a:fld>
            <a:endParaRPr lang="en-US"/>
          </a:p>
        </p:txBody>
      </p:sp>
    </p:spTree>
    <p:extLst>
      <p:ext uri="{BB962C8B-B14F-4D97-AF65-F5344CB8AC3E}">
        <p14:creationId xmlns:p14="http://schemas.microsoft.com/office/powerpoint/2010/main" val="7598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25CC-5EEB-4440-9AB6-A3A609AD37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14CC57-5A05-4F5F-BC1B-6E5BC7CBA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9911E0-6F65-4E89-9725-93A426621D35}"/>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5" name="Footer Placeholder 4">
            <a:extLst>
              <a:ext uri="{FF2B5EF4-FFF2-40B4-BE49-F238E27FC236}">
                <a16:creationId xmlns:a16="http://schemas.microsoft.com/office/drawing/2014/main" id="{9425C037-A83B-486B-872D-E4A072E36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8E878-5CA4-4D7D-B6A0-1B5B77CDFBF0}"/>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4085582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036A-8DAB-4BE8-83CC-73A9A0351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A7DDD4-E9FB-430F-87E9-47081B9B01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22F2-E989-4C24-BCE2-5B5A96CB6C1F}"/>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5" name="Footer Placeholder 4">
            <a:extLst>
              <a:ext uri="{FF2B5EF4-FFF2-40B4-BE49-F238E27FC236}">
                <a16:creationId xmlns:a16="http://schemas.microsoft.com/office/drawing/2014/main" id="{83A8CECD-4E5A-4385-A7E9-2B43FCCEF7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F5DB0-4F72-4CF8-AC1E-0020EA794E0C}"/>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214313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3F4CE-9FC4-4E7E-8E26-E1D9AFE365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27730D-D97B-4414-91D3-8EFA0DD09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D6F07-CC9C-439F-9B96-454E78F50B1D}"/>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5" name="Footer Placeholder 4">
            <a:extLst>
              <a:ext uri="{FF2B5EF4-FFF2-40B4-BE49-F238E27FC236}">
                <a16:creationId xmlns:a16="http://schemas.microsoft.com/office/drawing/2014/main" id="{0AAF7267-BDF5-4301-9F9A-23A8ADE8F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98E0F-DE00-4B6D-BA42-CEB32A47EF89}"/>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295772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394A-EBD8-4672-B97B-D73098457A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68437-B5E6-4070-B4FA-715AA7713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D0EFD-4C48-4C56-BDB2-5FF8F8BCFA5C}"/>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5" name="Footer Placeholder 4">
            <a:extLst>
              <a:ext uri="{FF2B5EF4-FFF2-40B4-BE49-F238E27FC236}">
                <a16:creationId xmlns:a16="http://schemas.microsoft.com/office/drawing/2014/main" id="{DA1747A7-31F7-47F4-AD7E-0AC5CE68B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7A61B-7922-417D-82BD-5AA40A85BEAC}"/>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283481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1B4F2-5C31-4B14-A2C0-54AB07C11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78AF29-2BE8-466D-AC1B-30CE00FF7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0B23C-81C2-42A2-8CAD-529693A45164}"/>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5" name="Footer Placeholder 4">
            <a:extLst>
              <a:ext uri="{FF2B5EF4-FFF2-40B4-BE49-F238E27FC236}">
                <a16:creationId xmlns:a16="http://schemas.microsoft.com/office/drawing/2014/main" id="{8DF53B32-B862-4F1F-8E8C-951C09D34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9470E-7D1B-400C-B1D7-55A3F541F401}"/>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354409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32B4A-D224-4E54-9F02-7AADD1A2F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EF8CB1-554A-48B1-955D-2FD8EBAE0F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AB6D9-440C-470A-85C5-2A95932CDD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028D91-2662-4976-BB40-F10B26C07420}"/>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6" name="Footer Placeholder 5">
            <a:extLst>
              <a:ext uri="{FF2B5EF4-FFF2-40B4-BE49-F238E27FC236}">
                <a16:creationId xmlns:a16="http://schemas.microsoft.com/office/drawing/2014/main" id="{A27470D3-54D6-4B76-9D24-0850DD033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1A5363-966B-4AE2-ACFE-03AC59475888}"/>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3441443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E46D-DF53-45CD-97C0-ED7268D997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1AC1B-3346-4D81-A50A-7009DA26B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D78FA-2A3E-44DF-B874-B8C7598CA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7A8DB3-A176-4A2D-A5F8-D3773E5D35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D50B90-A970-40FE-BAB0-6011E33020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09FA37-395D-4CD1-9E49-7279A1BE1012}"/>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8" name="Footer Placeholder 7">
            <a:extLst>
              <a:ext uri="{FF2B5EF4-FFF2-40B4-BE49-F238E27FC236}">
                <a16:creationId xmlns:a16="http://schemas.microsoft.com/office/drawing/2014/main" id="{30638CC8-6FA3-4CF7-BCBE-8A2232A9D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784E3B-D46B-49A0-A721-3BE8600E959A}"/>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3489134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293D-6835-4936-AA3E-B3E602C37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7E6BF7-E2F2-44EF-9B8D-DAFA55B3E553}"/>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4" name="Footer Placeholder 3">
            <a:extLst>
              <a:ext uri="{FF2B5EF4-FFF2-40B4-BE49-F238E27FC236}">
                <a16:creationId xmlns:a16="http://schemas.microsoft.com/office/drawing/2014/main" id="{504FC11E-1422-4055-9527-43E5B3452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4E476-2DCD-4F75-BC26-D48460B84C76}"/>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3070874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D215E-5AC7-4949-B3C4-633AC76537C0}"/>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3" name="Footer Placeholder 2">
            <a:extLst>
              <a:ext uri="{FF2B5EF4-FFF2-40B4-BE49-F238E27FC236}">
                <a16:creationId xmlns:a16="http://schemas.microsoft.com/office/drawing/2014/main" id="{BBCB7639-C2C8-408D-89FC-4F2ACE939D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D59E7D-5967-4AE5-B5C3-2180F87AAFA2}"/>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392286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BE352-C349-46E3-96DB-047001EB3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83518-3C53-40FE-B2A6-32C3556AA2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DBA67-3DBE-4448-BC62-2614B38D1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DA151-DA9A-4A4E-B472-E28AD20E8407}"/>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6" name="Footer Placeholder 5">
            <a:extLst>
              <a:ext uri="{FF2B5EF4-FFF2-40B4-BE49-F238E27FC236}">
                <a16:creationId xmlns:a16="http://schemas.microsoft.com/office/drawing/2014/main" id="{74B33E76-5387-4BF7-8769-C665F4A1DF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91010-0CD4-4EFE-83E3-6CB2156E2A24}"/>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251726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4DC2-866D-422A-A60B-D95C2D779A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28E18-8808-4B02-A927-4DF8DC45CD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17CAF-A42E-48D8-991C-5B17099074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060061-4CDA-4C57-8C0C-08A1E48302D1}"/>
              </a:ext>
            </a:extLst>
          </p:cNvPr>
          <p:cNvSpPr>
            <a:spLocks noGrp="1"/>
          </p:cNvSpPr>
          <p:nvPr>
            <p:ph type="dt" sz="half" idx="10"/>
          </p:nvPr>
        </p:nvSpPr>
        <p:spPr/>
        <p:txBody>
          <a:bodyPr/>
          <a:lstStyle/>
          <a:p>
            <a:fld id="{95D8A4E1-8799-4ABE-8171-D98E537B4839}" type="datetimeFigureOut">
              <a:rPr lang="en-US" smtClean="0"/>
              <a:t>8/6/2023</a:t>
            </a:fld>
            <a:endParaRPr lang="en-US"/>
          </a:p>
        </p:txBody>
      </p:sp>
      <p:sp>
        <p:nvSpPr>
          <p:cNvPr id="6" name="Footer Placeholder 5">
            <a:extLst>
              <a:ext uri="{FF2B5EF4-FFF2-40B4-BE49-F238E27FC236}">
                <a16:creationId xmlns:a16="http://schemas.microsoft.com/office/drawing/2014/main" id="{0039DD07-276A-43D2-9590-D38B4784D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39C410-9103-467D-ACEB-BD4349B4382C}"/>
              </a:ext>
            </a:extLst>
          </p:cNvPr>
          <p:cNvSpPr>
            <a:spLocks noGrp="1"/>
          </p:cNvSpPr>
          <p:nvPr>
            <p:ph type="sldNum" sz="quarter" idx="12"/>
          </p:nvPr>
        </p:nvSpPr>
        <p:spPr/>
        <p:txBody>
          <a:bodyPr/>
          <a:lstStyle/>
          <a:p>
            <a:fld id="{758DDCD7-19BE-42AF-9232-C606D427A7A8}" type="slidenum">
              <a:rPr lang="en-US" smtClean="0"/>
              <a:t>‹#›</a:t>
            </a:fld>
            <a:endParaRPr lang="en-US"/>
          </a:p>
        </p:txBody>
      </p:sp>
    </p:spTree>
    <p:extLst>
      <p:ext uri="{BB962C8B-B14F-4D97-AF65-F5344CB8AC3E}">
        <p14:creationId xmlns:p14="http://schemas.microsoft.com/office/powerpoint/2010/main" val="36106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4A9F">
            <a:alpha val="88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1A8B48-E21C-4142-BFAB-C2434C2F1E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8CDAE1-4883-4B9B-941B-24DBECA1D4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E59D14-C4C6-432F-ABFB-FCB5D0AF9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8A4E1-8799-4ABE-8171-D98E537B4839}" type="datetimeFigureOut">
              <a:rPr lang="en-US" smtClean="0"/>
              <a:t>8/6/2023</a:t>
            </a:fld>
            <a:endParaRPr lang="en-US"/>
          </a:p>
        </p:txBody>
      </p:sp>
      <p:sp>
        <p:nvSpPr>
          <p:cNvPr id="5" name="Footer Placeholder 4">
            <a:extLst>
              <a:ext uri="{FF2B5EF4-FFF2-40B4-BE49-F238E27FC236}">
                <a16:creationId xmlns:a16="http://schemas.microsoft.com/office/drawing/2014/main" id="{714B2105-0596-4C75-8811-B9DCC95D54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3CFEA4-29BF-4D8C-A2AE-A5428EDC4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DDCD7-19BE-42AF-9232-C606D427A7A8}" type="slidenum">
              <a:rPr lang="en-US" smtClean="0"/>
              <a:t>‹#›</a:t>
            </a:fld>
            <a:endParaRPr lang="en-US"/>
          </a:p>
        </p:txBody>
      </p:sp>
    </p:spTree>
    <p:extLst>
      <p:ext uri="{BB962C8B-B14F-4D97-AF65-F5344CB8AC3E}">
        <p14:creationId xmlns:p14="http://schemas.microsoft.com/office/powerpoint/2010/main" val="3648448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phishingquiz.withgoogle.com/?hl=en"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tel:888-908-4924,,6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creativecommons.org/licenses/by-nc-sa/3.0/" TargetMode="External"/><Relationship Id="rId5" Type="http://schemas.openxmlformats.org/officeDocument/2006/relationships/hyperlink" Target="http://getmespark.com/blog/" TargetMode="Externa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8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AFBA14-0FC7-4548-A6C8-965CFAE7E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1366521D-3224-4FCA-B637-98558BB47F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507" y="2090426"/>
            <a:ext cx="8651050" cy="1535560"/>
          </a:xfrm>
          <a:prstGeom prst="rect">
            <a:avLst/>
          </a:prstGeom>
        </p:spPr>
      </p:pic>
      <p:sp>
        <p:nvSpPr>
          <p:cNvPr id="5" name="TextBox 4">
            <a:extLst>
              <a:ext uri="{FF2B5EF4-FFF2-40B4-BE49-F238E27FC236}">
                <a16:creationId xmlns:a16="http://schemas.microsoft.com/office/drawing/2014/main" id="{6081E6AA-4764-4F51-964D-384C60E13DFE}"/>
              </a:ext>
            </a:extLst>
          </p:cNvPr>
          <p:cNvSpPr txBox="1"/>
          <p:nvPr/>
        </p:nvSpPr>
        <p:spPr>
          <a:xfrm>
            <a:off x="2411258" y="4097068"/>
            <a:ext cx="7397024" cy="1323439"/>
          </a:xfrm>
          <a:prstGeom prst="rect">
            <a:avLst/>
          </a:prstGeom>
          <a:noFill/>
        </p:spPr>
        <p:txBody>
          <a:bodyPr wrap="square" rtlCol="0">
            <a:spAutoFit/>
          </a:bodyPr>
          <a:lstStyle/>
          <a:p>
            <a:pPr algn="ctr"/>
            <a:r>
              <a:rPr lang="en-US" sz="4000" dirty="0">
                <a:latin typeface="Lato Semibold" panose="020F0502020204030203" pitchFamily="34" charset="0"/>
                <a:ea typeface="Lato Semibold" panose="020F0502020204030203" pitchFamily="34" charset="0"/>
                <a:cs typeface="Lato Semibold" panose="020F0502020204030203" pitchFamily="34" charset="0"/>
              </a:rPr>
              <a:t>Security / Data Breach and Outage Response Plan</a:t>
            </a:r>
          </a:p>
        </p:txBody>
      </p:sp>
      <p:sp>
        <p:nvSpPr>
          <p:cNvPr id="7" name="TextBox 6">
            <a:extLst>
              <a:ext uri="{FF2B5EF4-FFF2-40B4-BE49-F238E27FC236}">
                <a16:creationId xmlns:a16="http://schemas.microsoft.com/office/drawing/2014/main" id="{F46D9CB9-833B-4810-B923-24B381D1166F}"/>
              </a:ext>
            </a:extLst>
          </p:cNvPr>
          <p:cNvSpPr txBox="1"/>
          <p:nvPr/>
        </p:nvSpPr>
        <p:spPr>
          <a:xfrm>
            <a:off x="9808282" y="6129961"/>
            <a:ext cx="2228850" cy="369332"/>
          </a:xfrm>
          <a:prstGeom prst="rect">
            <a:avLst/>
          </a:prstGeom>
          <a:noFill/>
        </p:spPr>
        <p:txBody>
          <a:bodyPr wrap="square" rtlCol="0">
            <a:spAutoFit/>
          </a:bodyPr>
          <a:lstStyle/>
          <a:p>
            <a:r>
              <a:rPr lang="en-US" dirty="0">
                <a:solidFill>
                  <a:schemeClr val="bg1"/>
                </a:solidFill>
                <a:latin typeface="Lato" panose="020F0502020204030203" pitchFamily="34" charset="0"/>
                <a:ea typeface="Lato Semibold" panose="020F0502020204030203" pitchFamily="34" charset="0"/>
                <a:cs typeface="Lato Semibold" panose="020F0502020204030203" pitchFamily="34" charset="0"/>
              </a:rPr>
              <a:t>Date: 4/26/2022</a:t>
            </a:r>
          </a:p>
        </p:txBody>
      </p:sp>
      <p:sp>
        <p:nvSpPr>
          <p:cNvPr id="2" name="Rectangle 1">
            <a:extLst>
              <a:ext uri="{FF2B5EF4-FFF2-40B4-BE49-F238E27FC236}">
                <a16:creationId xmlns:a16="http://schemas.microsoft.com/office/drawing/2014/main" id="{5AD7F6B7-A90E-4E99-B3C3-D238B4E471BA}"/>
              </a:ext>
            </a:extLst>
          </p:cNvPr>
          <p:cNvSpPr/>
          <p:nvPr/>
        </p:nvSpPr>
        <p:spPr>
          <a:xfrm>
            <a:off x="2219569" y="1930400"/>
            <a:ext cx="9128369" cy="18079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1A9ACD1-6487-7E3F-00A3-CB16B5CB6F59}"/>
              </a:ext>
            </a:extLst>
          </p:cNvPr>
          <p:cNvSpPr/>
          <p:nvPr/>
        </p:nvSpPr>
        <p:spPr>
          <a:xfrm>
            <a:off x="9808282" y="6129961"/>
            <a:ext cx="1946056"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839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88000"/>
          </a:schemeClr>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76D299B-4FA4-4A5E-A616-E4525D394112}"/>
              </a:ext>
            </a:extLst>
          </p:cNvPr>
          <p:cNvSpPr txBox="1">
            <a:spLocks/>
          </p:cNvSpPr>
          <p:nvPr/>
        </p:nvSpPr>
        <p:spPr>
          <a:xfrm>
            <a:off x="838200" y="1825625"/>
            <a:ext cx="10778836" cy="435133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err="1">
                <a:latin typeface="Lato Black"/>
                <a:ea typeface="Lato Black"/>
                <a:cs typeface="Lato Black"/>
              </a:rPr>
              <a:t>XXXXX</a:t>
            </a:r>
            <a:r>
              <a:rPr lang="en-US" sz="2400" dirty="0">
                <a:latin typeface="Lato Black"/>
                <a:ea typeface="Lato Black"/>
                <a:cs typeface="Lato Black"/>
              </a:rPr>
              <a:t> </a:t>
            </a:r>
            <a:r>
              <a:rPr lang="en-US" sz="2400" dirty="0" err="1">
                <a:latin typeface="Lato Black"/>
                <a:ea typeface="Lato Black"/>
                <a:cs typeface="Lato Black"/>
              </a:rPr>
              <a:t>XXXXXSecurity</a:t>
            </a:r>
            <a:r>
              <a:rPr lang="en-US" sz="2400" dirty="0">
                <a:latin typeface="Lato Black"/>
                <a:ea typeface="Lato Black"/>
                <a:cs typeface="Lato Black"/>
              </a:rPr>
              <a:t> / Data Breach and Outage Response Plan</a:t>
            </a:r>
          </a:p>
          <a:p>
            <a:pPr marL="0" indent="0">
              <a:buNone/>
            </a:pPr>
            <a:endParaRPr lang="en-US" sz="2400" dirty="0">
              <a:latin typeface="Lato Black"/>
              <a:ea typeface="+mn-lt"/>
              <a:cs typeface="+mn-lt"/>
            </a:endParaRPr>
          </a:p>
          <a:p>
            <a:pPr marL="0" indent="0">
              <a:buNone/>
            </a:pPr>
            <a:r>
              <a:rPr lang="en-US" sz="2400" dirty="0">
                <a:latin typeface="Lato Black"/>
                <a:ea typeface="+mn-lt"/>
                <a:cs typeface="+mn-lt"/>
                <a:hlinkClick r:id="rId3"/>
              </a:rPr>
              <a:t>Google Phishing Quiz</a:t>
            </a:r>
            <a:endParaRPr lang="en-US" sz="2400" dirty="0">
              <a:latin typeface="Lato Black"/>
              <a:ea typeface="+mn-lt"/>
              <a:cs typeface="+mn-lt"/>
            </a:endParaRPr>
          </a:p>
          <a:p>
            <a:pPr>
              <a:buNone/>
            </a:pPr>
            <a:endParaRPr lang="en-US" sz="2400" dirty="0">
              <a:ea typeface="+mn-lt"/>
              <a:cs typeface="+mn-lt"/>
            </a:endParaRPr>
          </a:p>
          <a:p>
            <a:pPr marL="0" indent="0">
              <a:buNone/>
            </a:pPr>
            <a:endParaRPr lang="en-US" dirty="0">
              <a:latin typeface="Lato Black"/>
              <a:ea typeface="Lato Black"/>
              <a:cs typeface="Lato Black"/>
            </a:endParaRPr>
          </a:p>
        </p:txBody>
      </p:sp>
      <p:sp>
        <p:nvSpPr>
          <p:cNvPr id="3" name="Title 1">
            <a:extLst>
              <a:ext uri="{FF2B5EF4-FFF2-40B4-BE49-F238E27FC236}">
                <a16:creationId xmlns:a16="http://schemas.microsoft.com/office/drawing/2014/main" id="{672D2E50-C0F1-42ED-8E3B-9A0EEC0BB4FD}"/>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solidFill>
                  <a:srgbClr val="324A9F"/>
                </a:solidFill>
                <a:latin typeface="Lato Medium" panose="020F0502020204030203" pitchFamily="34" charset="0"/>
                <a:ea typeface="Lato Medium" panose="020F0502020204030203" pitchFamily="34" charset="0"/>
                <a:cs typeface="Lato Medium" panose="020F0502020204030203" pitchFamily="34" charset="0"/>
              </a:rPr>
              <a:t>Links</a:t>
            </a:r>
          </a:p>
        </p:txBody>
      </p:sp>
      <p:cxnSp>
        <p:nvCxnSpPr>
          <p:cNvPr id="4" name="Straight Connector 3">
            <a:extLst>
              <a:ext uri="{FF2B5EF4-FFF2-40B4-BE49-F238E27FC236}">
                <a16:creationId xmlns:a16="http://schemas.microsoft.com/office/drawing/2014/main" id="{5B66CA02-1946-46DD-907E-AC4FC31BE72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3C2A5C02-1D1E-9A52-9447-3CDF0E88E9B4}"/>
              </a:ext>
            </a:extLst>
          </p:cNvPr>
          <p:cNvSpPr/>
          <p:nvPr/>
        </p:nvSpPr>
        <p:spPr>
          <a:xfrm>
            <a:off x="838200" y="1891323"/>
            <a:ext cx="9243646" cy="3204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7150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88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7F0F77-790F-4BD1-8838-BA2FB2608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3" name="Picture 2" descr="A picture containing drawing&#10;&#10;Description automatically generated">
            <a:extLst>
              <a:ext uri="{FF2B5EF4-FFF2-40B4-BE49-F238E27FC236}">
                <a16:creationId xmlns:a16="http://schemas.microsoft.com/office/drawing/2014/main" id="{729506D6-BF2B-4D27-B952-A662D1AAA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0475" y="2020713"/>
            <a:ext cx="8651050" cy="1535560"/>
          </a:xfrm>
          <a:prstGeom prst="rect">
            <a:avLst/>
          </a:prstGeom>
        </p:spPr>
      </p:pic>
      <p:sp>
        <p:nvSpPr>
          <p:cNvPr id="5" name="Subtitle 2">
            <a:extLst>
              <a:ext uri="{FF2B5EF4-FFF2-40B4-BE49-F238E27FC236}">
                <a16:creationId xmlns:a16="http://schemas.microsoft.com/office/drawing/2014/main" id="{BC840339-73EB-49CE-8EAD-BD7FA531EB34}"/>
              </a:ext>
            </a:extLst>
          </p:cNvPr>
          <p:cNvSpPr txBox="1">
            <a:spLocks/>
          </p:cNvSpPr>
          <p:nvPr/>
        </p:nvSpPr>
        <p:spPr>
          <a:xfrm>
            <a:off x="1693101" y="4024729"/>
            <a:ext cx="8805798" cy="582612"/>
          </a:xfrm>
          <a:prstGeom prst="rect">
            <a:avLst/>
          </a:prstGeom>
        </p:spPr>
        <p:txBody>
          <a:bodyPr anchor="ct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a:latin typeface="Lato" panose="020F0502020204030203" pitchFamily="34" charset="0"/>
              </a:rPr>
              <a:t>OUR MISSION</a:t>
            </a:r>
          </a:p>
          <a:p>
            <a:pPr marL="0" indent="0" algn="ctr">
              <a:buNone/>
            </a:pPr>
            <a:r>
              <a:rPr lang="en-US" sz="1600">
                <a:latin typeface="Lato" panose="020F0502020204030203" pitchFamily="34" charset="0"/>
              </a:rPr>
              <a:t>To inspire individuals to know that there is no limit to what they can become or achieve in life.</a:t>
            </a:r>
          </a:p>
        </p:txBody>
      </p:sp>
      <p:sp>
        <p:nvSpPr>
          <p:cNvPr id="6" name="Subtitle 2">
            <a:extLst>
              <a:ext uri="{FF2B5EF4-FFF2-40B4-BE49-F238E27FC236}">
                <a16:creationId xmlns:a16="http://schemas.microsoft.com/office/drawing/2014/main" id="{1DD3A7E0-4CA2-48DD-8AD5-8FEAA9DEF535}"/>
              </a:ext>
            </a:extLst>
          </p:cNvPr>
          <p:cNvSpPr txBox="1">
            <a:spLocks/>
          </p:cNvSpPr>
          <p:nvPr/>
        </p:nvSpPr>
        <p:spPr>
          <a:xfrm>
            <a:off x="7516186" y="6055437"/>
            <a:ext cx="4797471" cy="582612"/>
          </a:xfrm>
          <a:prstGeom prst="rect">
            <a:avLst/>
          </a:prstGeom>
        </p:spPr>
        <p:txBody>
          <a:bodyPr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err="1">
                <a:solidFill>
                  <a:schemeClr val="bg1"/>
                </a:solidFill>
                <a:latin typeface="Lato" panose="020F0502020204030203" pitchFamily="34" charset="0"/>
              </a:rPr>
              <a:t>VirtualJobShadow.com</a:t>
            </a:r>
            <a:r>
              <a:rPr lang="en-US" sz="1400" dirty="0">
                <a:solidFill>
                  <a:schemeClr val="bg1"/>
                </a:solidFill>
                <a:latin typeface="Lato" panose="020F0502020204030203" pitchFamily="34" charset="0"/>
              </a:rPr>
              <a:t> is a division of </a:t>
            </a:r>
            <a:r>
              <a:rPr lang="en-US" sz="1400" dirty="0" err="1">
                <a:solidFill>
                  <a:schemeClr val="bg1"/>
                </a:solidFill>
                <a:latin typeface="Lato" panose="020F0502020204030203" pitchFamily="34" charset="0"/>
              </a:rPr>
              <a:t>XXXXX</a:t>
            </a:r>
            <a:r>
              <a:rPr lang="en-US" sz="1400" dirty="0">
                <a:solidFill>
                  <a:schemeClr val="bg1"/>
                </a:solidFill>
                <a:latin typeface="Lato" panose="020F0502020204030203" pitchFamily="34" charset="0"/>
              </a:rPr>
              <a:t> Media</a:t>
            </a:r>
          </a:p>
        </p:txBody>
      </p:sp>
      <p:sp>
        <p:nvSpPr>
          <p:cNvPr id="7" name="Subtitle 2">
            <a:extLst>
              <a:ext uri="{FF2B5EF4-FFF2-40B4-BE49-F238E27FC236}">
                <a16:creationId xmlns:a16="http://schemas.microsoft.com/office/drawing/2014/main" id="{9AECB75D-7757-4A92-B564-8936A8BD9D21}"/>
              </a:ext>
            </a:extLst>
          </p:cNvPr>
          <p:cNvSpPr txBox="1">
            <a:spLocks/>
          </p:cNvSpPr>
          <p:nvPr/>
        </p:nvSpPr>
        <p:spPr>
          <a:xfrm>
            <a:off x="6792982" y="6341698"/>
            <a:ext cx="6701425" cy="582612"/>
          </a:xfrm>
          <a:prstGeom prst="rect">
            <a:avLst/>
          </a:prstGeom>
        </p:spPr>
        <p:txBody>
          <a:bodyPr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000">
                <a:solidFill>
                  <a:schemeClr val="bg1"/>
                </a:solidFill>
                <a:latin typeface="Lato" panose="020F0502020204030203" pitchFamily="34" charset="0"/>
              </a:rPr>
              <a:t>1280 Hendersonville Road , Asheville, NC 28803      888.908.4924 </a:t>
            </a:r>
          </a:p>
        </p:txBody>
      </p:sp>
      <p:sp>
        <p:nvSpPr>
          <p:cNvPr id="4" name="Rectangle 3">
            <a:extLst>
              <a:ext uri="{FF2B5EF4-FFF2-40B4-BE49-F238E27FC236}">
                <a16:creationId xmlns:a16="http://schemas.microsoft.com/office/drawing/2014/main" id="{DE88AF99-F435-FC5C-4842-0174D75F531B}"/>
              </a:ext>
            </a:extLst>
          </p:cNvPr>
          <p:cNvSpPr/>
          <p:nvPr/>
        </p:nvSpPr>
        <p:spPr>
          <a:xfrm>
            <a:off x="1693101" y="1961662"/>
            <a:ext cx="9107761" cy="1843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75DAE6-30F0-F9F7-3A04-C6FC9CE7F836}"/>
              </a:ext>
            </a:extLst>
          </p:cNvPr>
          <p:cNvSpPr/>
          <p:nvPr/>
        </p:nvSpPr>
        <p:spPr>
          <a:xfrm>
            <a:off x="7799754" y="6181969"/>
            <a:ext cx="4275015" cy="5826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BE59A7A-AF81-2F08-E236-AAC9AA68C978}"/>
              </a:ext>
            </a:extLst>
          </p:cNvPr>
          <p:cNvSpPr/>
          <p:nvPr/>
        </p:nvSpPr>
        <p:spPr>
          <a:xfrm>
            <a:off x="3899877" y="4415692"/>
            <a:ext cx="6385169" cy="1916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67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88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E88CD9-C5C6-4E3A-AE55-D368ABBC41E0}"/>
              </a:ext>
            </a:extLst>
          </p:cNvPr>
          <p:cNvPicPr>
            <a:picLocks noChangeAspect="1"/>
          </p:cNvPicPr>
          <p:nvPr/>
        </p:nvPicPr>
        <p:blipFill rotWithShape="1">
          <a:blip r:embed="rId3"/>
          <a:srcRect l="469" t="1529" r="46315" b="2982"/>
          <a:stretch/>
        </p:blipFill>
        <p:spPr>
          <a:xfrm>
            <a:off x="0" y="0"/>
            <a:ext cx="2385871" cy="6858000"/>
          </a:xfrm>
          <a:prstGeom prst="rect">
            <a:avLst/>
          </a:prstGeom>
        </p:spPr>
      </p:pic>
      <p:sp>
        <p:nvSpPr>
          <p:cNvPr id="7" name="Title 1">
            <a:extLst>
              <a:ext uri="{FF2B5EF4-FFF2-40B4-BE49-F238E27FC236}">
                <a16:creationId xmlns:a16="http://schemas.microsoft.com/office/drawing/2014/main" id="{2CB6456A-6317-48D4-A01C-EF749CC0BC15}"/>
              </a:ext>
            </a:extLst>
          </p:cNvPr>
          <p:cNvSpPr txBox="1">
            <a:spLocks/>
          </p:cNvSpPr>
          <p:nvPr/>
        </p:nvSpPr>
        <p:spPr>
          <a:xfrm>
            <a:off x="466722" y="586855"/>
            <a:ext cx="3201366" cy="3387497"/>
          </a:xfrm>
          <a:prstGeom prst="rect">
            <a:avLst/>
          </a:prstGeom>
        </p:spPr>
        <p:txBody>
          <a:bodyPr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br>
              <a:rPr lang="en-US" sz="4000" dirty="0">
                <a:solidFill>
                  <a:srgbClr val="FFFFFF"/>
                </a:solidFill>
                <a:latin typeface="Lato Black" panose="020F0A02020204030203" pitchFamily="34" charset="0"/>
              </a:rPr>
            </a:br>
            <a:br>
              <a:rPr lang="en-US" sz="4000" dirty="0">
                <a:solidFill>
                  <a:srgbClr val="FFFFFF"/>
                </a:solidFill>
                <a:latin typeface="Lato Black" panose="020F0A02020204030203" pitchFamily="34" charset="0"/>
              </a:rPr>
            </a:br>
            <a:br>
              <a:rPr lang="en-US" sz="4000" dirty="0">
                <a:solidFill>
                  <a:srgbClr val="FFFFFF"/>
                </a:solidFill>
                <a:latin typeface="Lato Black" panose="020F0A02020204030203" pitchFamily="34" charset="0"/>
              </a:rPr>
            </a:br>
            <a:r>
              <a:rPr lang="en-US" sz="4900" dirty="0">
                <a:solidFill>
                  <a:srgbClr val="FFFFFF"/>
                </a:solidFill>
                <a:latin typeface="Lato Black" panose="020F0A02020204030203" pitchFamily="34" charset="0"/>
              </a:rPr>
              <a:t>Bugged by Trouble Tickets?</a:t>
            </a:r>
          </a:p>
        </p:txBody>
      </p:sp>
      <p:pic>
        <p:nvPicPr>
          <p:cNvPr id="4" name="Picture 3">
            <a:extLst>
              <a:ext uri="{FF2B5EF4-FFF2-40B4-BE49-F238E27FC236}">
                <a16:creationId xmlns:a16="http://schemas.microsoft.com/office/drawing/2014/main" id="{B54F56A1-251B-4F43-A9E3-1540A175570A}"/>
              </a:ext>
            </a:extLst>
          </p:cNvPr>
          <p:cNvPicPr>
            <a:picLocks noChangeAspect="1"/>
          </p:cNvPicPr>
          <p:nvPr/>
        </p:nvPicPr>
        <p:blipFill>
          <a:blip r:embed="rId4"/>
          <a:stretch>
            <a:fillRect/>
          </a:stretch>
        </p:blipFill>
        <p:spPr>
          <a:xfrm>
            <a:off x="4542490" y="1920896"/>
            <a:ext cx="7035644" cy="3876653"/>
          </a:xfrm>
          <a:prstGeom prst="rect">
            <a:avLst/>
          </a:prstGeom>
        </p:spPr>
      </p:pic>
      <p:sp>
        <p:nvSpPr>
          <p:cNvPr id="8" name="Title 1">
            <a:extLst>
              <a:ext uri="{FF2B5EF4-FFF2-40B4-BE49-F238E27FC236}">
                <a16:creationId xmlns:a16="http://schemas.microsoft.com/office/drawing/2014/main" id="{463ADB8B-DCF4-4319-B46C-BCF28788FB11}"/>
              </a:ext>
            </a:extLst>
          </p:cNvPr>
          <p:cNvSpPr txBox="1">
            <a:spLocks/>
          </p:cNvSpPr>
          <p:nvPr/>
        </p:nvSpPr>
        <p:spPr>
          <a:xfrm>
            <a:off x="764628" y="8854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Critical Response Plan</a:t>
            </a:r>
          </a:p>
        </p:txBody>
      </p:sp>
      <p:cxnSp>
        <p:nvCxnSpPr>
          <p:cNvPr id="9" name="Straight Connector 8">
            <a:extLst>
              <a:ext uri="{FF2B5EF4-FFF2-40B4-BE49-F238E27FC236}">
                <a16:creationId xmlns:a16="http://schemas.microsoft.com/office/drawing/2014/main" id="{C54624EF-5550-4CF5-939D-D8A536F96E4D}"/>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pic>
        <p:nvPicPr>
          <p:cNvPr id="13" name="Picture 12">
            <a:extLst>
              <a:ext uri="{FF2B5EF4-FFF2-40B4-BE49-F238E27FC236}">
                <a16:creationId xmlns:a16="http://schemas.microsoft.com/office/drawing/2014/main" id="{52190B6D-1A03-4F6F-959D-51C58478DA08}"/>
              </a:ext>
            </a:extLst>
          </p:cNvPr>
          <p:cNvPicPr>
            <a:picLocks noChangeAspect="1"/>
          </p:cNvPicPr>
          <p:nvPr/>
        </p:nvPicPr>
        <p:blipFill>
          <a:blip r:embed="rId5"/>
          <a:stretch>
            <a:fillRect/>
          </a:stretch>
        </p:blipFill>
        <p:spPr>
          <a:xfrm>
            <a:off x="838200" y="190501"/>
            <a:ext cx="4169464" cy="6276003"/>
          </a:xfrm>
          <a:prstGeom prst="rect">
            <a:avLst/>
          </a:prstGeom>
        </p:spPr>
      </p:pic>
      <p:sp>
        <p:nvSpPr>
          <p:cNvPr id="2" name="Rectangle 1">
            <a:extLst>
              <a:ext uri="{FF2B5EF4-FFF2-40B4-BE49-F238E27FC236}">
                <a16:creationId xmlns:a16="http://schemas.microsoft.com/office/drawing/2014/main" id="{5B706213-D8C4-1567-BFDC-3DB0235D26E6}"/>
              </a:ext>
            </a:extLst>
          </p:cNvPr>
          <p:cNvSpPr/>
          <p:nvPr/>
        </p:nvSpPr>
        <p:spPr>
          <a:xfrm>
            <a:off x="1802167" y="1060451"/>
            <a:ext cx="2332643" cy="3599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E14889-0B41-926F-8F4B-8BCDD71624A4}"/>
              </a:ext>
            </a:extLst>
          </p:cNvPr>
          <p:cNvSpPr/>
          <p:nvPr/>
        </p:nvSpPr>
        <p:spPr>
          <a:xfrm>
            <a:off x="7228764" y="3189027"/>
            <a:ext cx="1332932" cy="1455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392FA9D-5113-AA4A-14FC-6387EEA6F313}"/>
              </a:ext>
            </a:extLst>
          </p:cNvPr>
          <p:cNvSpPr/>
          <p:nvPr/>
        </p:nvSpPr>
        <p:spPr>
          <a:xfrm>
            <a:off x="7351594" y="4558352"/>
            <a:ext cx="1173707" cy="1455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4394BC8-853F-20A7-B529-CFFB9122274E}"/>
              </a:ext>
            </a:extLst>
          </p:cNvPr>
          <p:cNvSpPr/>
          <p:nvPr/>
        </p:nvSpPr>
        <p:spPr>
          <a:xfrm>
            <a:off x="5379142" y="2905990"/>
            <a:ext cx="766900" cy="1147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7B5A8C-B27F-5DD3-E49D-AEC4F9BFBBF9}"/>
              </a:ext>
            </a:extLst>
          </p:cNvPr>
          <p:cNvSpPr/>
          <p:nvPr/>
        </p:nvSpPr>
        <p:spPr>
          <a:xfrm>
            <a:off x="1701421" y="1610436"/>
            <a:ext cx="1522650" cy="206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D448EF-79F2-8662-2502-0C6A4CD8E3E6}"/>
              </a:ext>
            </a:extLst>
          </p:cNvPr>
          <p:cNvSpPr/>
          <p:nvPr/>
        </p:nvSpPr>
        <p:spPr>
          <a:xfrm>
            <a:off x="2265528" y="1920896"/>
            <a:ext cx="491821" cy="121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D3F993-25AE-DD96-4F0D-C230B3413683}"/>
              </a:ext>
            </a:extLst>
          </p:cNvPr>
          <p:cNvSpPr/>
          <p:nvPr/>
        </p:nvSpPr>
        <p:spPr>
          <a:xfrm>
            <a:off x="2265528" y="2233116"/>
            <a:ext cx="527714" cy="820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4285A0-7957-D8E1-253C-9C089E8B5178}"/>
              </a:ext>
            </a:extLst>
          </p:cNvPr>
          <p:cNvSpPr/>
          <p:nvPr/>
        </p:nvSpPr>
        <p:spPr>
          <a:xfrm>
            <a:off x="8065827" y="4954137"/>
            <a:ext cx="545910" cy="1224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832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E6E50-8E10-4120-98E3-B1B4AED70365}"/>
              </a:ext>
            </a:extLst>
          </p:cNvPr>
          <p:cNvPicPr>
            <a:picLocks noChangeAspect="1"/>
          </p:cNvPicPr>
          <p:nvPr/>
        </p:nvPicPr>
        <p:blipFill>
          <a:blip r:embed="rId3"/>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A2892B75-548B-4EA3-8B2E-44CE4DF3A30C}"/>
              </a:ext>
            </a:extLst>
          </p:cNvPr>
          <p:cNvSpPr txBox="1">
            <a:spLocks/>
          </p:cNvSpPr>
          <p:nvPr/>
        </p:nvSpPr>
        <p:spPr>
          <a:xfrm>
            <a:off x="838200" y="1650124"/>
            <a:ext cx="10515600" cy="479271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Clr>
                <a:srgbClr val="324A9F"/>
              </a:buClr>
              <a:buNone/>
            </a:pPr>
            <a:r>
              <a:rPr lang="en-US" sz="3200" dirty="0">
                <a:latin typeface="Lato Black" panose="020F0A02020204030203" pitchFamily="34" charset="0"/>
              </a:rPr>
              <a:t>Today’s definitions</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Outage</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What it is, what it means, and what to do.</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Critical Bug</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What it is, what to do.</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Data Breach</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What it is, and what to do.</a:t>
            </a:r>
          </a:p>
        </p:txBody>
      </p:sp>
      <p:sp>
        <p:nvSpPr>
          <p:cNvPr id="5" name="Title 1">
            <a:extLst>
              <a:ext uri="{FF2B5EF4-FFF2-40B4-BE49-F238E27FC236}">
                <a16:creationId xmlns:a16="http://schemas.microsoft.com/office/drawing/2014/main" id="{3AF90C98-16AD-4C9F-A5D5-D490693F3FDB}"/>
              </a:ext>
            </a:extLst>
          </p:cNvPr>
          <p:cNvSpPr txBox="1">
            <a:spLocks/>
          </p:cNvSpPr>
          <p:nvPr/>
        </p:nvSpPr>
        <p:spPr>
          <a:xfrm>
            <a:off x="764628" y="8854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Critical Response Plan</a:t>
            </a:r>
          </a:p>
        </p:txBody>
      </p:sp>
      <p:cxnSp>
        <p:nvCxnSpPr>
          <p:cNvPr id="6" name="Straight Connector 5">
            <a:extLst>
              <a:ext uri="{FF2B5EF4-FFF2-40B4-BE49-F238E27FC236}">
                <a16:creationId xmlns:a16="http://schemas.microsoft.com/office/drawing/2014/main" id="{8528B6C7-DEF4-4351-8242-06F428F99AD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854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E6E50-8E10-4120-98E3-B1B4AED70365}"/>
              </a:ext>
            </a:extLst>
          </p:cNvPr>
          <p:cNvPicPr>
            <a:picLocks noChangeAspect="1"/>
          </p:cNvPicPr>
          <p:nvPr/>
        </p:nvPicPr>
        <p:blipFill>
          <a:blip r:embed="rId3"/>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A2892B75-548B-4EA3-8B2E-44CE4DF3A30C}"/>
              </a:ext>
            </a:extLst>
          </p:cNvPr>
          <p:cNvSpPr txBox="1">
            <a:spLocks/>
          </p:cNvSpPr>
          <p:nvPr/>
        </p:nvSpPr>
        <p:spPr>
          <a:xfrm>
            <a:off x="838200" y="1650124"/>
            <a:ext cx="10515600" cy="479271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Clr>
                <a:srgbClr val="324A9F"/>
              </a:buClr>
              <a:buNone/>
            </a:pPr>
            <a:r>
              <a:rPr lang="en-US" sz="3200" dirty="0">
                <a:latin typeface="Lato Black" panose="020F0A02020204030203" pitchFamily="34" charset="0"/>
              </a:rPr>
              <a:t>Process:</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Check Teams - General Announcements if it is already reported </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If it’s not reported – Report It</a:t>
            </a:r>
          </a:p>
          <a:p>
            <a:pPr marL="971550" lvl="1" indent="-514350">
              <a:spcBef>
                <a:spcPts val="600"/>
              </a:spcBef>
              <a:spcAft>
                <a:spcPts val="600"/>
              </a:spcAft>
              <a:buClr>
                <a:srgbClr val="324A9F"/>
              </a:buClr>
              <a:buFont typeface="+mj-lt"/>
              <a:buAutoNum type="alphaLcPeriod"/>
            </a:pPr>
            <a:r>
              <a:rPr lang="en-US" sz="2000" dirty="0">
                <a:latin typeface="Lato Black" panose="020F0A02020204030203" pitchFamily="34" charset="0"/>
              </a:rPr>
              <a:t>Call Tree </a:t>
            </a:r>
          </a:p>
          <a:p>
            <a:pPr marL="971550" lvl="1" indent="-514350">
              <a:spcBef>
                <a:spcPts val="600"/>
              </a:spcBef>
              <a:spcAft>
                <a:spcPts val="600"/>
              </a:spcAft>
              <a:buClr>
                <a:srgbClr val="324A9F"/>
              </a:buClr>
              <a:buFont typeface="+mj-lt"/>
              <a:buAutoNum type="alphaLcPeriod"/>
            </a:pPr>
            <a:r>
              <a:rPr lang="en-US" sz="2000" dirty="0">
                <a:latin typeface="Lato Black" panose="020F0A02020204030203" pitchFamily="34" charset="0"/>
              </a:rPr>
              <a:t>E-mail</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Proper messaging to customer</a:t>
            </a:r>
          </a:p>
          <a:p>
            <a:pPr marL="971550" lvl="1" indent="-514350">
              <a:spcBef>
                <a:spcPts val="600"/>
              </a:spcBef>
              <a:spcAft>
                <a:spcPts val="600"/>
              </a:spcAft>
              <a:buClr>
                <a:srgbClr val="324A9F"/>
              </a:buClr>
              <a:buFont typeface="+mj-lt"/>
              <a:buAutoNum type="alphaLcPeriod"/>
            </a:pPr>
            <a:r>
              <a:rPr lang="en-US" sz="1600" dirty="0">
                <a:latin typeface="Lato Black" panose="020F0A02020204030203" pitchFamily="34" charset="0"/>
              </a:rPr>
              <a:t>Thank you for reaching out to us! </a:t>
            </a:r>
          </a:p>
          <a:p>
            <a:pPr marL="971550" lvl="1" indent="-514350">
              <a:spcBef>
                <a:spcPts val="600"/>
              </a:spcBef>
              <a:spcAft>
                <a:spcPts val="600"/>
              </a:spcAft>
              <a:buClr>
                <a:srgbClr val="324A9F"/>
              </a:buClr>
              <a:buFont typeface="+mj-lt"/>
              <a:buAutoNum type="alphaLcPeriod"/>
            </a:pPr>
            <a:r>
              <a:rPr lang="en-US" sz="1600" dirty="0">
                <a:latin typeface="Lato Black" panose="020F0A02020204030203" pitchFamily="34" charset="0"/>
              </a:rPr>
              <a:t>Proper Follow-up</a:t>
            </a:r>
          </a:p>
          <a:p>
            <a:pPr marL="457200" lvl="1" indent="0">
              <a:spcBef>
                <a:spcPts val="600"/>
              </a:spcBef>
              <a:spcAft>
                <a:spcPts val="600"/>
              </a:spcAft>
              <a:buClr>
                <a:srgbClr val="324A9F"/>
              </a:buClr>
              <a:buNone/>
            </a:pPr>
            <a:endParaRPr lang="en-US" sz="1600" dirty="0">
              <a:latin typeface="Lato Black" panose="020F0A02020204030203" pitchFamily="34" charset="0"/>
            </a:endParaRPr>
          </a:p>
        </p:txBody>
      </p:sp>
      <p:sp>
        <p:nvSpPr>
          <p:cNvPr id="5" name="Title 1">
            <a:extLst>
              <a:ext uri="{FF2B5EF4-FFF2-40B4-BE49-F238E27FC236}">
                <a16:creationId xmlns:a16="http://schemas.microsoft.com/office/drawing/2014/main" id="{3AF90C98-16AD-4C9F-A5D5-D490693F3FDB}"/>
              </a:ext>
            </a:extLst>
          </p:cNvPr>
          <p:cNvSpPr txBox="1">
            <a:spLocks/>
          </p:cNvSpPr>
          <p:nvPr/>
        </p:nvSpPr>
        <p:spPr>
          <a:xfrm>
            <a:off x="764628" y="8854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Critical Response Plan</a:t>
            </a:r>
          </a:p>
        </p:txBody>
      </p:sp>
      <p:cxnSp>
        <p:nvCxnSpPr>
          <p:cNvPr id="6" name="Straight Connector 5">
            <a:extLst>
              <a:ext uri="{FF2B5EF4-FFF2-40B4-BE49-F238E27FC236}">
                <a16:creationId xmlns:a16="http://schemas.microsoft.com/office/drawing/2014/main" id="{8528B6C7-DEF4-4351-8242-06F428F99AD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339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E6E50-8E10-4120-98E3-B1B4AED70365}"/>
              </a:ext>
            </a:extLst>
          </p:cNvPr>
          <p:cNvPicPr>
            <a:picLocks noChangeAspect="1"/>
          </p:cNvPicPr>
          <p:nvPr/>
        </p:nvPicPr>
        <p:blipFill>
          <a:blip r:embed="rId3"/>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A2892B75-548B-4EA3-8B2E-44CE4DF3A30C}"/>
              </a:ext>
            </a:extLst>
          </p:cNvPr>
          <p:cNvSpPr txBox="1">
            <a:spLocks/>
          </p:cNvSpPr>
          <p:nvPr/>
        </p:nvSpPr>
        <p:spPr>
          <a:xfrm>
            <a:off x="838200" y="1650124"/>
            <a:ext cx="10515600" cy="479271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Clr>
                <a:srgbClr val="324A9F"/>
              </a:buClr>
              <a:buNone/>
            </a:pPr>
            <a:r>
              <a:rPr lang="en-US" sz="3200" dirty="0">
                <a:latin typeface="Lato Black" panose="020F0A02020204030203" pitchFamily="34" charset="0"/>
              </a:rPr>
              <a:t>Site Down messaging:</a:t>
            </a:r>
          </a:p>
          <a:p>
            <a:pPr algn="l"/>
            <a:r>
              <a:rPr lang="en-US" sz="2000" b="0" i="0" dirty="0">
                <a:solidFill>
                  <a:srgbClr val="172B4D"/>
                </a:solidFill>
                <a:effectLst/>
                <a:latin typeface="Lato Black" panose="020F0A02020204030203" pitchFamily="34" charset="0"/>
              </a:rPr>
              <a:t>Thank you for reaching out to us!</a:t>
            </a:r>
          </a:p>
          <a:p>
            <a:pPr algn="l"/>
            <a:r>
              <a:rPr lang="en-US" sz="2000" b="0" i="0" dirty="0">
                <a:solidFill>
                  <a:srgbClr val="172B4D"/>
                </a:solidFill>
                <a:effectLst/>
                <a:latin typeface="Lato Black" panose="020F0A02020204030203" pitchFamily="34" charset="0"/>
              </a:rPr>
              <a:t>Our development and support teams are aware the platform is currently unavailable and is currently working to restore the service. </a:t>
            </a:r>
          </a:p>
          <a:p>
            <a:pPr algn="l"/>
            <a:r>
              <a:rPr lang="en-US" sz="2000" b="0" i="0" dirty="0">
                <a:solidFill>
                  <a:srgbClr val="172B4D"/>
                </a:solidFill>
                <a:effectLst/>
                <a:latin typeface="Lato Black" panose="020F0A02020204030203" pitchFamily="34" charset="0"/>
              </a:rPr>
              <a:t>We apologize for any inconvenience. We will notify you as soon as the systems are restored.</a:t>
            </a:r>
          </a:p>
          <a:p>
            <a:pPr marL="0" indent="0">
              <a:spcBef>
                <a:spcPts val="600"/>
              </a:spcBef>
              <a:spcAft>
                <a:spcPts val="600"/>
              </a:spcAft>
              <a:buClr>
                <a:srgbClr val="324A9F"/>
              </a:buClr>
              <a:buNone/>
            </a:pPr>
            <a:r>
              <a:rPr lang="en-US" sz="3200" dirty="0">
                <a:latin typeface="Lato Black" panose="020F0A02020204030203" pitchFamily="34" charset="0"/>
              </a:rPr>
              <a:t>Security / Data Breach messaging:</a:t>
            </a:r>
          </a:p>
          <a:p>
            <a:pPr>
              <a:spcBef>
                <a:spcPts val="600"/>
              </a:spcBef>
              <a:spcAft>
                <a:spcPts val="600"/>
              </a:spcAft>
              <a:buClr>
                <a:srgbClr val="324A9F"/>
              </a:buClr>
            </a:pPr>
            <a:r>
              <a:rPr lang="en-US" sz="2000" dirty="0">
                <a:latin typeface="Lato Black" panose="020F0A02020204030203" pitchFamily="34" charset="0"/>
              </a:rPr>
              <a:t>Thank you for reaching out to us!</a:t>
            </a:r>
          </a:p>
          <a:p>
            <a:pPr>
              <a:spcBef>
                <a:spcPts val="600"/>
              </a:spcBef>
              <a:spcAft>
                <a:spcPts val="600"/>
              </a:spcAft>
              <a:buClr>
                <a:srgbClr val="324A9F"/>
              </a:buClr>
            </a:pPr>
            <a:r>
              <a:rPr lang="en-US" sz="2000" b="0" i="0" dirty="0">
                <a:solidFill>
                  <a:srgbClr val="172B4D"/>
                </a:solidFill>
                <a:effectLst/>
                <a:latin typeface="Lato Black" panose="020F0A02020204030203" pitchFamily="34" charset="0"/>
              </a:rPr>
              <a:t>We are aware of the issue and will notify any party impacted. </a:t>
            </a:r>
          </a:p>
          <a:p>
            <a:pPr>
              <a:spcBef>
                <a:spcPts val="600"/>
              </a:spcBef>
              <a:spcAft>
                <a:spcPts val="600"/>
              </a:spcAft>
              <a:buClr>
                <a:srgbClr val="324A9F"/>
              </a:buClr>
            </a:pPr>
            <a:r>
              <a:rPr lang="en-US" sz="2000" b="0" i="0" dirty="0">
                <a:solidFill>
                  <a:srgbClr val="172B4D"/>
                </a:solidFill>
                <a:effectLst/>
                <a:latin typeface="Lato Black" panose="020F0A02020204030203" pitchFamily="34" charset="0"/>
              </a:rPr>
              <a:t>If you have not been notified, your data was not exposed or impacted. </a:t>
            </a:r>
            <a:endParaRPr lang="en-US" sz="2000" dirty="0">
              <a:latin typeface="Lato Black" panose="020F0A02020204030203" pitchFamily="34" charset="0"/>
            </a:endParaRPr>
          </a:p>
        </p:txBody>
      </p:sp>
      <p:sp>
        <p:nvSpPr>
          <p:cNvPr id="5" name="Title 1">
            <a:extLst>
              <a:ext uri="{FF2B5EF4-FFF2-40B4-BE49-F238E27FC236}">
                <a16:creationId xmlns:a16="http://schemas.microsoft.com/office/drawing/2014/main" id="{3AF90C98-16AD-4C9F-A5D5-D490693F3FDB}"/>
              </a:ext>
            </a:extLst>
          </p:cNvPr>
          <p:cNvSpPr txBox="1">
            <a:spLocks/>
          </p:cNvSpPr>
          <p:nvPr/>
        </p:nvSpPr>
        <p:spPr>
          <a:xfrm>
            <a:off x="764628" y="8854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Critical Response Plan</a:t>
            </a:r>
          </a:p>
        </p:txBody>
      </p:sp>
      <p:cxnSp>
        <p:nvCxnSpPr>
          <p:cNvPr id="6" name="Straight Connector 5">
            <a:extLst>
              <a:ext uri="{FF2B5EF4-FFF2-40B4-BE49-F238E27FC236}">
                <a16:creationId xmlns:a16="http://schemas.microsoft.com/office/drawing/2014/main" id="{8528B6C7-DEF4-4351-8242-06F428F99AD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48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E6E50-8E10-4120-98E3-B1B4AED70365}"/>
              </a:ext>
            </a:extLst>
          </p:cNvPr>
          <p:cNvPicPr>
            <a:picLocks noChangeAspect="1"/>
          </p:cNvPicPr>
          <p:nvPr/>
        </p:nvPicPr>
        <p:blipFill>
          <a:blip r:embed="rId3"/>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A2892B75-548B-4EA3-8B2E-44CE4DF3A30C}"/>
              </a:ext>
            </a:extLst>
          </p:cNvPr>
          <p:cNvSpPr txBox="1">
            <a:spLocks/>
          </p:cNvSpPr>
          <p:nvPr/>
        </p:nvSpPr>
        <p:spPr>
          <a:xfrm>
            <a:off x="838200" y="1650124"/>
            <a:ext cx="10515600" cy="4792715"/>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Clr>
                <a:srgbClr val="324A9F"/>
              </a:buClr>
              <a:buNone/>
            </a:pPr>
            <a:r>
              <a:rPr lang="en-US" sz="3200" dirty="0">
                <a:latin typeface="Lato Black" panose="020F0A02020204030203" pitchFamily="34" charset="0"/>
              </a:rPr>
              <a:t>Plan:</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Check on Teams General Alerts if the issue has been reported.</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If not - Alert the Outage Response team by phone at </a:t>
            </a:r>
            <a:br>
              <a:rPr lang="en-US" sz="3200" dirty="0">
                <a:latin typeface="Lato Black" panose="020F0A02020204030203" pitchFamily="34" charset="0"/>
              </a:rPr>
            </a:br>
            <a:r>
              <a:rPr lang="en-US" sz="3200" dirty="0">
                <a:latin typeface="Lato Black" panose="020F0A02020204030203" pitchFamily="34" charset="0"/>
                <a:hlinkClick r:id="rId4"/>
              </a:rPr>
              <a:t>888-908-4924 </a:t>
            </a:r>
            <a:r>
              <a:rPr lang="en-US" sz="3200" dirty="0" err="1">
                <a:latin typeface="Lato Black" panose="020F0A02020204030203" pitchFamily="34" charset="0"/>
                <a:hlinkClick r:id="rId4"/>
              </a:rPr>
              <a:t>ext</a:t>
            </a:r>
            <a:r>
              <a:rPr lang="en-US" sz="3200" dirty="0">
                <a:latin typeface="Lato Black" panose="020F0A02020204030203" pitchFamily="34" charset="0"/>
                <a:hlinkClick r:id="rId4"/>
              </a:rPr>
              <a:t> 66 </a:t>
            </a:r>
            <a:endParaRPr lang="en-US" sz="3200" dirty="0">
              <a:latin typeface="Lato Black" panose="020F0A02020204030203" pitchFamily="34" charset="0"/>
            </a:endParaRP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Email Outage Response Team</a:t>
            </a:r>
          </a:p>
          <a:p>
            <a:pPr lvl="1">
              <a:spcBef>
                <a:spcPts val="600"/>
              </a:spcBef>
              <a:spcAft>
                <a:spcPts val="600"/>
              </a:spcAft>
              <a:buClr>
                <a:srgbClr val="324A9F"/>
              </a:buClr>
            </a:pPr>
            <a:r>
              <a:rPr lang="en-US" sz="1800" dirty="0">
                <a:latin typeface="Lato Black" panose="020F0A02020204030203" pitchFamily="34" charset="0"/>
              </a:rPr>
              <a:t>Security / Data Breach and Outage Response Plan </a:t>
            </a:r>
          </a:p>
          <a:p>
            <a:pPr marL="0" indent="0">
              <a:spcBef>
                <a:spcPts val="600"/>
              </a:spcBef>
              <a:spcAft>
                <a:spcPts val="600"/>
              </a:spcAft>
              <a:buClr>
                <a:srgbClr val="324A9F"/>
              </a:buClr>
              <a:buNone/>
            </a:pPr>
            <a:endParaRPr lang="en-US" sz="3200" dirty="0">
              <a:latin typeface="Lato Black" panose="020F0A02020204030203" pitchFamily="34" charset="0"/>
            </a:endParaRPr>
          </a:p>
        </p:txBody>
      </p:sp>
      <p:sp>
        <p:nvSpPr>
          <p:cNvPr id="5" name="Title 1">
            <a:extLst>
              <a:ext uri="{FF2B5EF4-FFF2-40B4-BE49-F238E27FC236}">
                <a16:creationId xmlns:a16="http://schemas.microsoft.com/office/drawing/2014/main" id="{3AF90C98-16AD-4C9F-A5D5-D490693F3FDB}"/>
              </a:ext>
            </a:extLst>
          </p:cNvPr>
          <p:cNvSpPr txBox="1">
            <a:spLocks/>
          </p:cNvSpPr>
          <p:nvPr/>
        </p:nvSpPr>
        <p:spPr>
          <a:xfrm>
            <a:off x="764628" y="8854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Critical Response Plan</a:t>
            </a:r>
          </a:p>
        </p:txBody>
      </p:sp>
      <p:cxnSp>
        <p:nvCxnSpPr>
          <p:cNvPr id="6" name="Straight Connector 5">
            <a:extLst>
              <a:ext uri="{FF2B5EF4-FFF2-40B4-BE49-F238E27FC236}">
                <a16:creationId xmlns:a16="http://schemas.microsoft.com/office/drawing/2014/main" id="{8528B6C7-DEF4-4351-8242-06F428F99AD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337D682-EC0D-4313-8833-39DE7D78CB8F}"/>
              </a:ext>
            </a:extLst>
          </p:cNvPr>
          <p:cNvPicPr>
            <a:picLocks noChangeAspect="1"/>
          </p:cNvPicPr>
          <p:nvPr/>
        </p:nvPicPr>
        <p:blipFill>
          <a:blip r:embed="rId5"/>
          <a:stretch>
            <a:fillRect/>
          </a:stretch>
        </p:blipFill>
        <p:spPr>
          <a:xfrm>
            <a:off x="7396826" y="4008876"/>
            <a:ext cx="4270086" cy="2037803"/>
          </a:xfrm>
          <a:prstGeom prst="rect">
            <a:avLst/>
          </a:prstGeom>
        </p:spPr>
      </p:pic>
      <p:sp>
        <p:nvSpPr>
          <p:cNvPr id="2" name="Rectangle 1">
            <a:extLst>
              <a:ext uri="{FF2B5EF4-FFF2-40B4-BE49-F238E27FC236}">
                <a16:creationId xmlns:a16="http://schemas.microsoft.com/office/drawing/2014/main" id="{2916BD45-A87B-507F-FF26-B579D55F9A52}"/>
              </a:ext>
            </a:extLst>
          </p:cNvPr>
          <p:cNvSpPr/>
          <p:nvPr/>
        </p:nvSpPr>
        <p:spPr>
          <a:xfrm>
            <a:off x="1242646" y="3751385"/>
            <a:ext cx="4564185" cy="382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2517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E6E50-8E10-4120-98E3-B1B4AED70365}"/>
              </a:ext>
            </a:extLst>
          </p:cNvPr>
          <p:cNvPicPr>
            <a:picLocks noChangeAspect="1"/>
          </p:cNvPicPr>
          <p:nvPr/>
        </p:nvPicPr>
        <p:blipFill>
          <a:blip r:embed="rId3"/>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A2892B75-548B-4EA3-8B2E-44CE4DF3A30C}"/>
              </a:ext>
            </a:extLst>
          </p:cNvPr>
          <p:cNvSpPr txBox="1">
            <a:spLocks/>
          </p:cNvSpPr>
          <p:nvPr/>
        </p:nvSpPr>
        <p:spPr>
          <a:xfrm>
            <a:off x="838200" y="1650124"/>
            <a:ext cx="10515600" cy="4792715"/>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Clr>
                <a:srgbClr val="324A9F"/>
              </a:buClr>
              <a:buNone/>
            </a:pPr>
            <a:r>
              <a:rPr lang="en-US" sz="3200" dirty="0">
                <a:latin typeface="Lato Black" panose="020F0A02020204030203" pitchFamily="34" charset="0"/>
              </a:rPr>
              <a:t>Gather and share the information:</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Behavior being reported</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Any available contact information for the reporter</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Contact person, school, district, license, </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Which Platform</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Time of discovery</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How they discovered it</a:t>
            </a:r>
          </a:p>
          <a:p>
            <a:pPr marL="514350" indent="-514350">
              <a:spcBef>
                <a:spcPts val="600"/>
              </a:spcBef>
              <a:spcAft>
                <a:spcPts val="600"/>
              </a:spcAft>
              <a:buClr>
                <a:srgbClr val="324A9F"/>
              </a:buClr>
              <a:buFont typeface="+mj-lt"/>
              <a:buAutoNum type="arabicPeriod"/>
            </a:pPr>
            <a:r>
              <a:rPr lang="en-US" sz="3200" dirty="0">
                <a:latin typeface="Lato Black" panose="020F0A02020204030203" pitchFamily="34" charset="0"/>
              </a:rPr>
              <a:t>Data Breach? (all of the above, and)</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Why do they believe their data is compromised?</a:t>
            </a:r>
          </a:p>
          <a:p>
            <a:pPr marL="971550" lvl="1" indent="-514350">
              <a:spcBef>
                <a:spcPts val="600"/>
              </a:spcBef>
              <a:spcAft>
                <a:spcPts val="600"/>
              </a:spcAft>
              <a:buClr>
                <a:srgbClr val="324A9F"/>
              </a:buClr>
              <a:buFont typeface="+mj-lt"/>
              <a:buAutoNum type="alphaLcPeriod"/>
            </a:pPr>
            <a:r>
              <a:rPr lang="en-US" sz="2800" dirty="0">
                <a:latin typeface="Lato Black" panose="020F0A02020204030203" pitchFamily="34" charset="0"/>
              </a:rPr>
              <a:t>How did they discover it?</a:t>
            </a:r>
          </a:p>
          <a:p>
            <a:pPr marL="0" indent="0">
              <a:spcBef>
                <a:spcPts val="600"/>
              </a:spcBef>
              <a:spcAft>
                <a:spcPts val="600"/>
              </a:spcAft>
              <a:buClr>
                <a:srgbClr val="324A9F"/>
              </a:buClr>
              <a:buNone/>
            </a:pPr>
            <a:endParaRPr lang="en-US" sz="3200" dirty="0">
              <a:latin typeface="Lato Black" panose="020F0A02020204030203" pitchFamily="34" charset="0"/>
            </a:endParaRPr>
          </a:p>
        </p:txBody>
      </p:sp>
      <p:sp>
        <p:nvSpPr>
          <p:cNvPr id="5" name="Title 1">
            <a:extLst>
              <a:ext uri="{FF2B5EF4-FFF2-40B4-BE49-F238E27FC236}">
                <a16:creationId xmlns:a16="http://schemas.microsoft.com/office/drawing/2014/main" id="{3AF90C98-16AD-4C9F-A5D5-D490693F3FDB}"/>
              </a:ext>
            </a:extLst>
          </p:cNvPr>
          <p:cNvSpPr txBox="1">
            <a:spLocks/>
          </p:cNvSpPr>
          <p:nvPr/>
        </p:nvSpPr>
        <p:spPr>
          <a:xfrm>
            <a:off x="764628" y="885464"/>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Critical Response Plan</a:t>
            </a:r>
          </a:p>
        </p:txBody>
      </p:sp>
      <p:cxnSp>
        <p:nvCxnSpPr>
          <p:cNvPr id="6" name="Straight Connector 5">
            <a:extLst>
              <a:ext uri="{FF2B5EF4-FFF2-40B4-BE49-F238E27FC236}">
                <a16:creationId xmlns:a16="http://schemas.microsoft.com/office/drawing/2014/main" id="{8528B6C7-DEF4-4351-8242-06F428F99AD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16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8E6E50-8E10-4120-98E3-B1B4AED70365}"/>
              </a:ext>
            </a:extLst>
          </p:cNvPr>
          <p:cNvPicPr>
            <a:picLocks noChangeAspect="1"/>
          </p:cNvPicPr>
          <p:nvPr/>
        </p:nvPicPr>
        <p:blipFill>
          <a:blip r:embed="rId3"/>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A2892B75-548B-4EA3-8B2E-44CE4DF3A30C}"/>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Clr>
                <a:srgbClr val="324A9F"/>
              </a:buClr>
              <a:buNone/>
            </a:pPr>
            <a:r>
              <a:rPr lang="en-US" sz="3200">
                <a:latin typeface="Lato Black" panose="020F0A02020204030203" pitchFamily="34" charset="0"/>
              </a:rPr>
              <a:t>Any questions or concerns to raise for the basic  submission process and how it’s managed?    </a:t>
            </a:r>
          </a:p>
        </p:txBody>
      </p:sp>
      <p:sp>
        <p:nvSpPr>
          <p:cNvPr id="5" name="Title 1">
            <a:extLst>
              <a:ext uri="{FF2B5EF4-FFF2-40B4-BE49-F238E27FC236}">
                <a16:creationId xmlns:a16="http://schemas.microsoft.com/office/drawing/2014/main" id="{3AF90C98-16AD-4C9F-A5D5-D490693F3FDB}"/>
              </a:ext>
            </a:extLst>
          </p:cNvPr>
          <p:cNvSpPr txBox="1">
            <a:spLocks/>
          </p:cNvSpPr>
          <p:nvPr/>
        </p:nvSpPr>
        <p:spPr>
          <a:xfrm>
            <a:off x="838200" y="365125"/>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endPar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endParaRPr>
          </a:p>
          <a:p>
            <a:pPr algn="r"/>
            <a:r>
              <a:rPr lang="en-US" sz="4000" dirty="0">
                <a:solidFill>
                  <a:srgbClr val="324A9F"/>
                </a:solidFill>
                <a:latin typeface="Lato Black" panose="020F0A02020204030203" pitchFamily="34" charset="0"/>
                <a:ea typeface="Lato Medium" panose="020F0502020204030203" pitchFamily="34" charset="0"/>
                <a:cs typeface="Lato Medium" panose="020F0502020204030203" pitchFamily="34" charset="0"/>
              </a:rPr>
              <a:t>Discussion</a:t>
            </a:r>
          </a:p>
        </p:txBody>
      </p:sp>
      <p:cxnSp>
        <p:nvCxnSpPr>
          <p:cNvPr id="6" name="Straight Connector 5">
            <a:extLst>
              <a:ext uri="{FF2B5EF4-FFF2-40B4-BE49-F238E27FC236}">
                <a16:creationId xmlns:a16="http://schemas.microsoft.com/office/drawing/2014/main" id="{8528B6C7-DEF4-4351-8242-06F428F99ADB}"/>
              </a:ext>
            </a:extLst>
          </p:cNvPr>
          <p:cNvCxnSpPr/>
          <p:nvPr/>
        </p:nvCxnSpPr>
        <p:spPr>
          <a:xfrm>
            <a:off x="838200" y="1548246"/>
            <a:ext cx="10778836" cy="0"/>
          </a:xfrm>
          <a:prstGeom prst="line">
            <a:avLst/>
          </a:prstGeom>
        </p:spPr>
        <p:style>
          <a:lnRef idx="1">
            <a:schemeClr val="dk1"/>
          </a:lnRef>
          <a:fillRef idx="0">
            <a:schemeClr val="dk1"/>
          </a:fillRef>
          <a:effectRef idx="0">
            <a:schemeClr val="dk1"/>
          </a:effectRef>
          <a:fontRef idx="minor">
            <a:schemeClr val="tx1"/>
          </a:fontRef>
        </p:style>
      </p:cxnSp>
      <p:pic>
        <p:nvPicPr>
          <p:cNvPr id="9" name="Picture 8" descr="A picture containing handwear&#10;&#10;Description automatically generated">
            <a:extLst>
              <a:ext uri="{FF2B5EF4-FFF2-40B4-BE49-F238E27FC236}">
                <a16:creationId xmlns:a16="http://schemas.microsoft.com/office/drawing/2014/main" id="{61DFF4F1-673A-4FF2-8CBC-4298704C0BB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17684" y="2929064"/>
            <a:ext cx="8191500" cy="2540000"/>
          </a:xfrm>
          <a:prstGeom prst="rect">
            <a:avLst/>
          </a:prstGeom>
        </p:spPr>
      </p:pic>
      <p:sp>
        <p:nvSpPr>
          <p:cNvPr id="10" name="TextBox 9">
            <a:extLst>
              <a:ext uri="{FF2B5EF4-FFF2-40B4-BE49-F238E27FC236}">
                <a16:creationId xmlns:a16="http://schemas.microsoft.com/office/drawing/2014/main" id="{1F42572E-26BD-4BC4-BEBB-96D462EA4EBE}"/>
              </a:ext>
            </a:extLst>
          </p:cNvPr>
          <p:cNvSpPr txBox="1"/>
          <p:nvPr/>
        </p:nvSpPr>
        <p:spPr>
          <a:xfrm>
            <a:off x="917684" y="5413809"/>
            <a:ext cx="8191500" cy="230832"/>
          </a:xfrm>
          <a:prstGeom prst="rect">
            <a:avLst/>
          </a:prstGeom>
          <a:noFill/>
        </p:spPr>
        <p:txBody>
          <a:bodyPr wrap="square" rtlCol="0">
            <a:spAutoFit/>
          </a:bodyPr>
          <a:lstStyle/>
          <a:p>
            <a:r>
              <a:rPr lang="en-US" sz="900">
                <a:hlinkClick r:id="rId5" tooltip="http://getmespark.com/blog/"/>
              </a:rPr>
              <a:t>This Photo</a:t>
            </a:r>
            <a:r>
              <a:rPr lang="en-US" sz="900"/>
              <a:t> by Unknown Author is licensed under </a:t>
            </a:r>
            <a:r>
              <a:rPr lang="en-US" sz="900">
                <a:hlinkClick r:id="rId6" tooltip="https://creativecommons.org/licenses/by-nc-sa/3.0/"/>
              </a:rPr>
              <a:t>CC BY-SA-NC</a:t>
            </a:r>
            <a:endParaRPr lang="en-US" sz="900"/>
          </a:p>
        </p:txBody>
      </p:sp>
    </p:spTree>
    <p:extLst>
      <p:ext uri="{BB962C8B-B14F-4D97-AF65-F5344CB8AC3E}">
        <p14:creationId xmlns:p14="http://schemas.microsoft.com/office/powerpoint/2010/main" val="72419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B25580-78FD-4B1D-917F-51B7094057DA}"/>
              </a:ext>
            </a:extLst>
          </p:cNvPr>
          <p:cNvSpPr/>
          <p:nvPr/>
        </p:nvSpPr>
        <p:spPr>
          <a:xfrm>
            <a:off x="-1" y="1"/>
            <a:ext cx="12192001" cy="6858000"/>
          </a:xfrm>
          <a:prstGeom prst="rect">
            <a:avLst/>
          </a:prstGeom>
          <a:solidFill>
            <a:srgbClr val="3C9FD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B0B96B0-7473-4766-8BBD-F082B6C2AFC9}"/>
              </a:ext>
            </a:extLst>
          </p:cNvPr>
          <p:cNvCxnSpPr>
            <a:cxnSpLocks/>
          </p:cNvCxnSpPr>
          <p:nvPr/>
        </p:nvCxnSpPr>
        <p:spPr>
          <a:xfrm>
            <a:off x="0" y="448627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2FF4194-DAED-4563-B186-07EB9C4DE06B}"/>
              </a:ext>
            </a:extLst>
          </p:cNvPr>
          <p:cNvCxnSpPr>
            <a:cxnSpLocks/>
          </p:cNvCxnSpPr>
          <p:nvPr/>
        </p:nvCxnSpPr>
        <p:spPr>
          <a:xfrm>
            <a:off x="0" y="239077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drawing&#10;&#10;Description automatically generated">
            <a:extLst>
              <a:ext uri="{FF2B5EF4-FFF2-40B4-BE49-F238E27FC236}">
                <a16:creationId xmlns:a16="http://schemas.microsoft.com/office/drawing/2014/main" id="{B12BF7F8-CD69-418E-BA3D-B652261A719C}"/>
              </a:ext>
            </a:extLst>
          </p:cNvPr>
          <p:cNvPicPr>
            <a:picLocks noChangeAspect="1"/>
          </p:cNvPicPr>
          <p:nvPr/>
        </p:nvPicPr>
        <p:blipFill>
          <a:blip r:embed="rId3">
            <a:alphaModFix amt="13000"/>
            <a:extLst>
              <a:ext uri="{28A0092B-C50C-407E-A947-70E740481C1C}">
                <a14:useLocalDpi xmlns:a14="http://schemas.microsoft.com/office/drawing/2010/main" val="0"/>
              </a:ext>
            </a:extLst>
          </a:blip>
          <a:stretch>
            <a:fillRect/>
          </a:stretch>
        </p:blipFill>
        <p:spPr>
          <a:xfrm>
            <a:off x="2924174" y="257175"/>
            <a:ext cx="6343650" cy="6343650"/>
          </a:xfrm>
          <a:prstGeom prst="rect">
            <a:avLst/>
          </a:prstGeom>
        </p:spPr>
      </p:pic>
      <p:sp>
        <p:nvSpPr>
          <p:cNvPr id="6" name="Title 1">
            <a:extLst>
              <a:ext uri="{FF2B5EF4-FFF2-40B4-BE49-F238E27FC236}">
                <a16:creationId xmlns:a16="http://schemas.microsoft.com/office/drawing/2014/main" id="{7999EE74-DB9A-416F-A994-D060E1D036ED}"/>
              </a:ext>
            </a:extLst>
          </p:cNvPr>
          <p:cNvSpPr>
            <a:spLocks noGrp="1"/>
          </p:cNvSpPr>
          <p:nvPr>
            <p:ph type="title"/>
          </p:nvPr>
        </p:nvSpPr>
        <p:spPr>
          <a:xfrm>
            <a:off x="0" y="2574925"/>
            <a:ext cx="12192000" cy="1325563"/>
          </a:xfrm>
        </p:spPr>
        <p:txBody>
          <a:bodyPr/>
          <a:lstStyle/>
          <a:p>
            <a:pPr algn="ctr"/>
            <a:r>
              <a:rPr lang="en-US">
                <a:solidFill>
                  <a:schemeClr val="bg1"/>
                </a:solidFill>
                <a:latin typeface="Lato Black" panose="020F0A02020204030203" pitchFamily="34" charset="0"/>
                <a:ea typeface="Lato Medium" panose="020F0502020204030203" pitchFamily="34" charset="0"/>
                <a:cs typeface="Lato Medium" panose="020F0502020204030203" pitchFamily="34" charset="0"/>
              </a:rPr>
              <a:t>Related Links</a:t>
            </a:r>
          </a:p>
        </p:txBody>
      </p:sp>
    </p:spTree>
    <p:extLst>
      <p:ext uri="{BB962C8B-B14F-4D97-AF65-F5344CB8AC3E}">
        <p14:creationId xmlns:p14="http://schemas.microsoft.com/office/powerpoint/2010/main" val="2086739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URL xmlns="http://schemas.microsoft.com/sharepoint/v3">
      <Url xsi:nil="true"/>
      <Description xsi:nil="true"/>
    </URL>
    <ol_Department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04759D4F68D045B716F3DE6ED0A9A4" ma:contentTypeVersion="10" ma:contentTypeDescription="Create a new document." ma:contentTypeScope="" ma:versionID="9869dd6cde1df9ac65dc8a63bef8775b">
  <xsd:schema xmlns:xsd="http://www.w3.org/2001/XMLSchema" xmlns:xs="http://www.w3.org/2001/XMLSchema" xmlns:p="http://schemas.microsoft.com/office/2006/metadata/properties" xmlns:ns1="http://schemas.microsoft.com/sharepoint/v3" xmlns:ns2="7723d5f2-343f-42fa-ae9d-f072ce486971" xmlns:ns3="4fe900ce-6a4c-4fe9-927b-c4356d0a580e" targetNamespace="http://schemas.microsoft.com/office/2006/metadata/properties" ma:root="true" ma:fieldsID="92e1e734fc3e7ddece33d0ed8c205861" ns1:_="" ns2:_="" ns3:_="">
    <xsd:import namespace="http://schemas.microsoft.com/sharepoint/v3"/>
    <xsd:import namespace="7723d5f2-343f-42fa-ae9d-f072ce486971"/>
    <xsd:import namespace="4fe900ce-6a4c-4fe9-927b-c4356d0a580e"/>
    <xsd:element name="properties">
      <xsd:complexType>
        <xsd:sequence>
          <xsd:element name="documentManagement">
            <xsd:complexType>
              <xsd:all>
                <xsd:element ref="ns1:ol_Department" minOccurs="0"/>
                <xsd:element ref="ns1:URL" minOccurs="0"/>
                <xsd:element ref="ns2:MediaServiceMetadata" minOccurs="0"/>
                <xsd:element ref="ns2:MediaServiceFastMetadata" minOccurs="0"/>
                <xsd:element ref="ns2:MediaServiceDateTaken" minOccurs="0"/>
                <xsd:element ref="ns3:SharedWithUsers" minOccurs="0"/>
                <xsd:element ref="ns3:SharedWithDetails"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 nillable="true" ma:displayName="Department" ma:internalName="ol_Department">
      <xsd:simpleType>
        <xsd:restriction base="dms:Text"/>
      </xsd:simpleType>
    </xsd:element>
    <xsd:element name="URL" ma:index="3"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723d5f2-343f-42fa-ae9d-f072ce486971" elementFormDefault="qualified">
    <xsd:import namespace="http://schemas.microsoft.com/office/2006/documentManagement/types"/>
    <xsd:import namespace="http://schemas.microsoft.com/office/infopath/2007/PartnerControls"/>
    <xsd:element name="MediaServiceMetadata" ma:index="6" nillable="true" ma:displayName="MediaServiceMetadata" ma:hidden="true" ma:internalName="MediaServiceMetadata" ma:readOnly="true">
      <xsd:simpleType>
        <xsd:restriction base="dms:Note"/>
      </xsd:simpleType>
    </xsd:element>
    <xsd:element name="MediaServiceFastMetadata" ma:index="7" nillable="true" ma:displayName="MediaServiceFastMetadata" ma:hidden="true" ma:internalName="MediaServiceFastMetadata" ma:readOnly="true">
      <xsd:simpleType>
        <xsd:restriction base="dms:Note"/>
      </xsd:simpleType>
    </xsd:element>
    <xsd:element name="MediaServiceDateTaken" ma:index="8"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e900ce-6a4c-4fe9-927b-c4356d0a580e"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C6B7F2-062F-4DA1-8122-2FFD868782FE}">
  <ds:schemaRefs>
    <ds:schemaRef ds:uri="http://schemas.microsoft.com/sharepoint/v3/contenttype/forms"/>
  </ds:schemaRefs>
</ds:datastoreItem>
</file>

<file path=customXml/itemProps2.xml><?xml version="1.0" encoding="utf-8"?>
<ds:datastoreItem xmlns:ds="http://schemas.openxmlformats.org/officeDocument/2006/customXml" ds:itemID="{F844AAC6-CDC7-4653-BDB4-AB62557E58AF}">
  <ds:schemaRef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http://purl.org/dc/terms/"/>
    <ds:schemaRef ds:uri="4fe900ce-6a4c-4fe9-927b-c4356d0a580e"/>
    <ds:schemaRef ds:uri="http://schemas.microsoft.com/office/infopath/2007/PartnerControls"/>
    <ds:schemaRef ds:uri="7723d5f2-343f-42fa-ae9d-f072ce486971"/>
    <ds:schemaRef ds:uri="http://schemas.microsoft.com/sharepoint/v3"/>
    <ds:schemaRef ds:uri="http://www.w3.org/XML/1998/namespace"/>
  </ds:schemaRefs>
</ds:datastoreItem>
</file>

<file path=customXml/itemProps3.xml><?xml version="1.0" encoding="utf-8"?>
<ds:datastoreItem xmlns:ds="http://schemas.openxmlformats.org/officeDocument/2006/customXml" ds:itemID="{31CD48A1-F1F8-480D-90FB-0DD8114898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723d5f2-343f-42fa-ae9d-f072ce486971"/>
    <ds:schemaRef ds:uri="4fe900ce-6a4c-4fe9-927b-c4356d0a58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TotalTime>
  <Words>1297</Words>
  <Application>Microsoft Office PowerPoint</Application>
  <PresentationFormat>Widescreen</PresentationFormat>
  <Paragraphs>130</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Lato</vt:lpstr>
      <vt:lpstr>Lato Black</vt:lpstr>
      <vt:lpstr>Lato Medium</vt:lpstr>
      <vt:lpstr>Lato Semibold</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Related Links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Hamish Matias Horton</dc:creator>
  <cp:lastModifiedBy>A C</cp:lastModifiedBy>
  <cp:revision>21</cp:revision>
  <cp:lastPrinted>2021-10-06T12:49:19Z</cp:lastPrinted>
  <dcterms:created xsi:type="dcterms:W3CDTF">2020-07-08T16:29:17Z</dcterms:created>
  <dcterms:modified xsi:type="dcterms:W3CDTF">2023-08-06T16:50:44Z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0x0101005504759D4F68D045B716F3DE6ED0A9A4</vt:lpwstr>
  </property>
</Properties>
</file>