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12" r:id="rId3"/>
    <p:sldId id="311" r:id="rId4"/>
    <p:sldId id="313" r:id="rId5"/>
    <p:sldId id="314" r:id="rId6"/>
    <p:sldId id="257" r:id="rId7"/>
    <p:sldId id="315" r:id="rId8"/>
    <p:sldId id="275" r:id="rId9"/>
    <p:sldId id="316" r:id="rId10"/>
    <p:sldId id="274" r:id="rId1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Nunito Light" panose="020F0302020204030204" pitchFamily="34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Light" panose="020F0302020204030204" pitchFamily="34" charset="0"/>
      <p:regular r:id="rId25"/>
      <p:italic r:id="rId26"/>
    </p:embeddedFont>
    <p:embeddedFont>
      <p:font typeface="Oswald" pitchFamily="2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B4F80-BE01-46AD-81A0-E3C7DCD9A998}">
  <a:tblStyle styleId="{549B4F80-BE01-46AD-81A0-E3C7DCD9A9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DB8BFE-9A76-44CD-94DD-D9217E1276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/>
    <p:restoredTop sz="91405"/>
  </p:normalViewPr>
  <p:slideViewPr>
    <p:cSldViewPr snapToGrid="0">
      <p:cViewPr varScale="1">
        <p:scale>
          <a:sx n="120" d="100"/>
          <a:sy n="12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afc25c1586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afc25c1586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33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05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afc25c158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afc25c158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18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b01b93a8f8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b01b93a8f8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6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b024a69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b024a69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fc25c1586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fc25c1586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9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b01b93a8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b01b93a8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afc25c158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afc25c158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2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4" y="3707300"/>
            <a:ext cx="3182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797300" y="-225"/>
            <a:ext cx="434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339" y="1114325"/>
            <a:ext cx="3182100" cy="24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512725" y="1263900"/>
            <a:ext cx="0" cy="384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31"/>
          <p:cNvGrpSpPr/>
          <p:nvPr/>
        </p:nvGrpSpPr>
        <p:grpSpPr>
          <a:xfrm>
            <a:off x="-271185" y="-114751"/>
            <a:ext cx="9775097" cy="401400"/>
            <a:chOff x="-271185" y="-114751"/>
            <a:chExt cx="9775097" cy="401400"/>
          </a:xfrm>
        </p:grpSpPr>
        <p:sp>
          <p:nvSpPr>
            <p:cNvPr id="963" name="Google Shape;963;p31"/>
            <p:cNvSpPr/>
            <p:nvPr/>
          </p:nvSpPr>
          <p:spPr>
            <a:xfrm rot="10800000">
              <a:off x="-27118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 rot="10800000">
              <a:off x="427196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 rot="10800000">
              <a:off x="382041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 rot="10800000">
              <a:off x="336886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7" name="Google Shape;967;p31"/>
            <p:cNvSpPr/>
            <p:nvPr/>
          </p:nvSpPr>
          <p:spPr>
            <a:xfrm rot="10800000">
              <a:off x="291731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8" name="Google Shape;968;p31"/>
            <p:cNvSpPr/>
            <p:nvPr/>
          </p:nvSpPr>
          <p:spPr>
            <a:xfrm rot="10800000">
              <a:off x="246575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 rot="10800000">
              <a:off x="201420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 rot="10800000">
              <a:off x="156265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 rot="10800000">
              <a:off x="111110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 rot="10800000">
              <a:off x="65955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3" name="Google Shape;973;p31"/>
            <p:cNvSpPr/>
            <p:nvPr/>
          </p:nvSpPr>
          <p:spPr>
            <a:xfrm rot="10800000">
              <a:off x="20799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4" name="Google Shape;974;p31"/>
            <p:cNvSpPr/>
            <p:nvPr/>
          </p:nvSpPr>
          <p:spPr>
            <a:xfrm rot="10800000">
              <a:off x="404683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5" name="Google Shape;975;p31"/>
            <p:cNvSpPr/>
            <p:nvPr/>
          </p:nvSpPr>
          <p:spPr>
            <a:xfrm rot="10800000">
              <a:off x="359528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 rot="10800000">
              <a:off x="314373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 rot="10800000">
              <a:off x="269218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 rot="10800000">
              <a:off x="224063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9" name="Google Shape;979;p31"/>
            <p:cNvSpPr/>
            <p:nvPr/>
          </p:nvSpPr>
          <p:spPr>
            <a:xfrm rot="10800000">
              <a:off x="178908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31"/>
            <p:cNvSpPr/>
            <p:nvPr/>
          </p:nvSpPr>
          <p:spPr>
            <a:xfrm rot="10800000">
              <a:off x="133752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 rot="10800000">
              <a:off x="88597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 rot="10800000">
              <a:off x="43442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 rot="10800000">
              <a:off x="-1712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 rot="10800000">
              <a:off x="515474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 rot="10800000">
              <a:off x="470318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 rot="10800000">
              <a:off x="425163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 rot="10800000">
              <a:off x="492961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 rot="10800000">
              <a:off x="447806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31"/>
            <p:cNvSpPr/>
            <p:nvPr/>
          </p:nvSpPr>
          <p:spPr>
            <a:xfrm rot="10800000">
              <a:off x="879478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 rot="10800000">
              <a:off x="834323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 rot="10800000">
              <a:off x="789168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 rot="10800000">
              <a:off x="744013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 rot="10800000">
              <a:off x="698857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 rot="10800000">
              <a:off x="653702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 rot="10800000">
              <a:off x="608547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 rot="10800000">
              <a:off x="563392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 rot="10800000">
              <a:off x="902121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 rot="10800000">
              <a:off x="856966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9" name="Google Shape;999;p31"/>
            <p:cNvSpPr/>
            <p:nvPr/>
          </p:nvSpPr>
          <p:spPr>
            <a:xfrm rot="10800000">
              <a:off x="811745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 rot="10800000">
              <a:off x="766655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 rot="10800000">
              <a:off x="721500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2" name="Google Shape;1002;p31"/>
            <p:cNvSpPr/>
            <p:nvPr/>
          </p:nvSpPr>
          <p:spPr>
            <a:xfrm rot="10800000">
              <a:off x="676345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3" name="Google Shape;1003;p31"/>
            <p:cNvSpPr/>
            <p:nvPr/>
          </p:nvSpPr>
          <p:spPr>
            <a:xfrm rot="10800000">
              <a:off x="631190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 rot="10800000">
              <a:off x="586034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 rot="10800000">
              <a:off x="540879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2"/>
          <p:cNvGrpSpPr/>
          <p:nvPr/>
        </p:nvGrpSpPr>
        <p:grpSpPr>
          <a:xfrm>
            <a:off x="8742606" y="-203606"/>
            <a:ext cx="401400" cy="5682199"/>
            <a:chOff x="5985306" y="-203606"/>
            <a:chExt cx="401400" cy="5682199"/>
          </a:xfrm>
        </p:grpSpPr>
        <p:sp>
          <p:nvSpPr>
            <p:cNvPr id="1008" name="Google Shape;1008;p32"/>
            <p:cNvSpPr/>
            <p:nvPr/>
          </p:nvSpPr>
          <p:spPr>
            <a:xfrm rot="-5400000">
              <a:off x="5944656" y="186837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 rot="-5400000">
              <a:off x="5944656" y="141682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 rot="-5400000">
              <a:off x="5944656" y="9652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 rot="-5400000">
              <a:off x="5944656" y="51372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 rot="-5400000">
              <a:off x="5944656" y="6217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 rot="-5400000">
              <a:off x="5944656" y="16432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 rot="-5400000">
              <a:off x="5944656" y="119169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 rot="-5400000">
              <a:off x="5944656" y="74014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 rot="-5400000">
              <a:off x="5944656" y="28859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 rot="-5400000">
              <a:off x="5944656" y="-16295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 rot="-5400000">
              <a:off x="5944656" y="27511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 rot="-5400000">
              <a:off x="5944656" y="22996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 rot="-5400000">
              <a:off x="5944656" y="18480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 rot="-5400000">
              <a:off x="5944656" y="25260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 rot="-5400000">
              <a:off x="5944656" y="20744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 rot="-5400000">
              <a:off x="5944656" y="503654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 rot="-5400000">
              <a:off x="5944656" y="458499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 rot="-5400000">
              <a:off x="5944656" y="413343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 rot="-5400000">
              <a:off x="5944656" y="36818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 rot="-5400000">
              <a:off x="5944656" y="323033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 rot="-5400000">
              <a:off x="5944656" y="481141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 rot="-5400000">
              <a:off x="5944656" y="435986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 rot="-5400000">
              <a:off x="5944656" y="390831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 rot="-5400000">
              <a:off x="5944656" y="345676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 rot="-5400000">
              <a:off x="5944656" y="300521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1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870700" y="1800600"/>
            <a:ext cx="4684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870700" y="2845800"/>
            <a:ext cx="4684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89" name="Google Shape;289;p11"/>
          <p:cNvCxnSpPr/>
          <p:nvPr/>
        </p:nvCxnSpPr>
        <p:spPr>
          <a:xfrm>
            <a:off x="713225" y="1844550"/>
            <a:ext cx="0" cy="145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752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29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9"/>
          <p:cNvSpPr txBox="1">
            <a:spLocks noGrp="1"/>
          </p:cNvSpPr>
          <p:nvPr>
            <p:ph type="title" hasCustomPrompt="1"/>
          </p:nvPr>
        </p:nvSpPr>
        <p:spPr>
          <a:xfrm>
            <a:off x="938425" y="618400"/>
            <a:ext cx="4476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6" name="Google Shape;896;p29"/>
          <p:cNvSpPr txBox="1">
            <a:spLocks noGrp="1"/>
          </p:cNvSpPr>
          <p:nvPr>
            <p:ph type="subTitle" idx="1"/>
          </p:nvPr>
        </p:nvSpPr>
        <p:spPr>
          <a:xfrm>
            <a:off x="938425" y="1354367"/>
            <a:ext cx="4476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29"/>
          <p:cNvSpPr txBox="1">
            <a:spLocks noGrp="1"/>
          </p:cNvSpPr>
          <p:nvPr>
            <p:ph type="title" idx="2" hasCustomPrompt="1"/>
          </p:nvPr>
        </p:nvSpPr>
        <p:spPr>
          <a:xfrm>
            <a:off x="938425" y="1970662"/>
            <a:ext cx="4476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8" name="Google Shape;898;p29"/>
          <p:cNvSpPr txBox="1">
            <a:spLocks noGrp="1"/>
          </p:cNvSpPr>
          <p:nvPr>
            <p:ph type="subTitle" idx="3"/>
          </p:nvPr>
        </p:nvSpPr>
        <p:spPr>
          <a:xfrm>
            <a:off x="938425" y="2706624"/>
            <a:ext cx="4476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9"/>
          <p:cNvSpPr txBox="1">
            <a:spLocks noGrp="1"/>
          </p:cNvSpPr>
          <p:nvPr>
            <p:ph type="title" idx="4" hasCustomPrompt="1"/>
          </p:nvPr>
        </p:nvSpPr>
        <p:spPr>
          <a:xfrm>
            <a:off x="938425" y="3322923"/>
            <a:ext cx="4476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0" name="Google Shape;900;p29"/>
          <p:cNvSpPr txBox="1">
            <a:spLocks noGrp="1"/>
          </p:cNvSpPr>
          <p:nvPr>
            <p:ph type="subTitle" idx="5"/>
          </p:nvPr>
        </p:nvSpPr>
        <p:spPr>
          <a:xfrm>
            <a:off x="938425" y="4058900"/>
            <a:ext cx="4476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29"/>
          <p:cNvSpPr>
            <a:spLocks noGrp="1"/>
          </p:cNvSpPr>
          <p:nvPr>
            <p:ph type="pic" idx="6"/>
          </p:nvPr>
        </p:nvSpPr>
        <p:spPr>
          <a:xfrm flipH="1">
            <a:off x="6386698" y="0"/>
            <a:ext cx="23559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02" name="Google Shape;902;p29"/>
          <p:cNvCxnSpPr/>
          <p:nvPr/>
        </p:nvCxnSpPr>
        <p:spPr>
          <a:xfrm>
            <a:off x="713225" y="637650"/>
            <a:ext cx="0" cy="38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3" name="Google Shape;903;p29"/>
          <p:cNvGrpSpPr/>
          <p:nvPr/>
        </p:nvGrpSpPr>
        <p:grpSpPr>
          <a:xfrm>
            <a:off x="8742606" y="-280656"/>
            <a:ext cx="401400" cy="5682199"/>
            <a:chOff x="8742606" y="-280656"/>
            <a:chExt cx="401400" cy="5682199"/>
          </a:xfrm>
        </p:grpSpPr>
        <p:sp>
          <p:nvSpPr>
            <p:cNvPr id="904" name="Google Shape;904;p29"/>
            <p:cNvSpPr/>
            <p:nvPr/>
          </p:nvSpPr>
          <p:spPr>
            <a:xfrm rot="-5400000">
              <a:off x="8701956" y="179132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 rot="-5400000">
              <a:off x="8701956" y="133977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 rot="-5400000">
              <a:off x="8701956" y="8882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 rot="-5400000">
              <a:off x="8701956" y="43667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8" name="Google Shape;908;p29"/>
            <p:cNvSpPr/>
            <p:nvPr/>
          </p:nvSpPr>
          <p:spPr>
            <a:xfrm rot="-5400000">
              <a:off x="8701956" y="-1488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 rot="-5400000">
              <a:off x="8701956" y="156620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0" name="Google Shape;910;p29"/>
            <p:cNvSpPr/>
            <p:nvPr/>
          </p:nvSpPr>
          <p:spPr>
            <a:xfrm rot="-5400000">
              <a:off x="8701956" y="11146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1" name="Google Shape;911;p29"/>
            <p:cNvSpPr/>
            <p:nvPr/>
          </p:nvSpPr>
          <p:spPr>
            <a:xfrm rot="-5400000">
              <a:off x="8701956" y="66309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2" name="Google Shape;912;p29"/>
            <p:cNvSpPr/>
            <p:nvPr/>
          </p:nvSpPr>
          <p:spPr>
            <a:xfrm rot="-5400000">
              <a:off x="8701956" y="21154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3" name="Google Shape;913;p29"/>
            <p:cNvSpPr/>
            <p:nvPr/>
          </p:nvSpPr>
          <p:spPr>
            <a:xfrm rot="-5400000">
              <a:off x="8701956" y="-24000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4" name="Google Shape;914;p29"/>
            <p:cNvSpPr/>
            <p:nvPr/>
          </p:nvSpPr>
          <p:spPr>
            <a:xfrm rot="-5400000">
              <a:off x="8701956" y="267410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5" name="Google Shape;915;p29"/>
            <p:cNvSpPr/>
            <p:nvPr/>
          </p:nvSpPr>
          <p:spPr>
            <a:xfrm rot="-5400000">
              <a:off x="8701956" y="222255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6" name="Google Shape;916;p29"/>
            <p:cNvSpPr/>
            <p:nvPr/>
          </p:nvSpPr>
          <p:spPr>
            <a:xfrm rot="-5400000">
              <a:off x="8701956" y="177099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29"/>
            <p:cNvSpPr/>
            <p:nvPr/>
          </p:nvSpPr>
          <p:spPr>
            <a:xfrm rot="-5400000">
              <a:off x="8701956" y="244897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8" name="Google Shape;918;p29"/>
            <p:cNvSpPr/>
            <p:nvPr/>
          </p:nvSpPr>
          <p:spPr>
            <a:xfrm rot="-5400000">
              <a:off x="8701956" y="19974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9" name="Google Shape;919;p29"/>
            <p:cNvSpPr/>
            <p:nvPr/>
          </p:nvSpPr>
          <p:spPr>
            <a:xfrm rot="-5400000">
              <a:off x="8701956" y="495949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29"/>
            <p:cNvSpPr/>
            <p:nvPr/>
          </p:nvSpPr>
          <p:spPr>
            <a:xfrm rot="-5400000">
              <a:off x="8701956" y="450794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1" name="Google Shape;921;p29"/>
            <p:cNvSpPr/>
            <p:nvPr/>
          </p:nvSpPr>
          <p:spPr>
            <a:xfrm rot="-5400000">
              <a:off x="8701956" y="405638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2" name="Google Shape;922;p29"/>
            <p:cNvSpPr/>
            <p:nvPr/>
          </p:nvSpPr>
          <p:spPr>
            <a:xfrm rot="-5400000">
              <a:off x="8701956" y="360483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29"/>
            <p:cNvSpPr/>
            <p:nvPr/>
          </p:nvSpPr>
          <p:spPr>
            <a:xfrm rot="-5400000">
              <a:off x="8701956" y="315328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 rot="-5400000">
              <a:off x="8701956" y="473436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 rot="-5400000">
              <a:off x="8701956" y="428281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 rot="-5400000">
              <a:off x="8701956" y="383126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 rot="-5400000">
              <a:off x="8701956" y="337971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 rot="-5400000">
              <a:off x="8701956" y="292816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6" y="-203606"/>
            <a:ext cx="401400" cy="5682199"/>
            <a:chOff x="5985306" y="-203606"/>
            <a:chExt cx="401400" cy="5682199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944656" y="186837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5944656" y="141682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5944656" y="9652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5944656" y="51372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944656" y="6217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944656" y="16432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44656" y="119169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44656" y="74014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5944656" y="28859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5944656" y="-16295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5944656" y="27511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5944656" y="22996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5944656" y="18480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5944656" y="25260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5944656" y="20744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5944656" y="503654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5944656" y="458499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5944656" y="413343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5944656" y="36818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5944656" y="323033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5944656" y="481141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5944656" y="435986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944656" y="390831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5944656" y="345676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44656" y="300521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719875" y="1032975"/>
            <a:ext cx="39774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713225" y="2464100"/>
            <a:ext cx="39774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>
            <a:spLocks noGrp="1"/>
          </p:cNvSpPr>
          <p:nvPr>
            <p:ph type="pic" idx="2"/>
          </p:nvPr>
        </p:nvSpPr>
        <p:spPr>
          <a:xfrm>
            <a:off x="5767200" y="0"/>
            <a:ext cx="33768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4" name="Google Shape;154;p7"/>
          <p:cNvCxnSpPr/>
          <p:nvPr/>
        </p:nvCxnSpPr>
        <p:spPr>
          <a:xfrm>
            <a:off x="508149" y="920025"/>
            <a:ext cx="0" cy="36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1762125" y="1564725"/>
            <a:ext cx="5619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1"/>
          </p:nvPr>
        </p:nvSpPr>
        <p:spPr>
          <a:xfrm>
            <a:off x="1762125" y="2907675"/>
            <a:ext cx="5619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-958996" y="-66476"/>
            <a:ext cx="10610048" cy="605983"/>
            <a:chOff x="-6215890" y="-2454795"/>
            <a:chExt cx="3075020" cy="224322"/>
          </a:xfrm>
        </p:grpSpPr>
        <p:grpSp>
          <p:nvGrpSpPr>
            <p:cNvPr id="216" name="Google Shape;216;p9"/>
            <p:cNvGrpSpPr/>
            <p:nvPr/>
          </p:nvGrpSpPr>
          <p:grpSpPr>
            <a:xfrm>
              <a:off x="-6116858" y="-2454795"/>
              <a:ext cx="2975987" cy="224322"/>
              <a:chOff x="2491950" y="2697400"/>
              <a:chExt cx="3358902" cy="411600"/>
            </a:xfrm>
          </p:grpSpPr>
          <p:sp>
            <p:nvSpPr>
              <p:cNvPr id="217" name="Google Shape;217;p9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9"/>
            <p:cNvGrpSpPr/>
            <p:nvPr/>
          </p:nvGrpSpPr>
          <p:grpSpPr>
            <a:xfrm>
              <a:off x="-6215890" y="-2454795"/>
              <a:ext cx="2975987" cy="224322"/>
              <a:chOff x="2491950" y="2697400"/>
              <a:chExt cx="3358902" cy="411600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48" name="Google Shape;248;p9"/>
          <p:cNvGrpSpPr/>
          <p:nvPr/>
        </p:nvGrpSpPr>
        <p:grpSpPr>
          <a:xfrm>
            <a:off x="-958996" y="4603990"/>
            <a:ext cx="10610048" cy="605983"/>
            <a:chOff x="-6215890" y="-2454795"/>
            <a:chExt cx="3075020" cy="224322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6116858" y="-2454795"/>
              <a:ext cx="2975987" cy="224322"/>
              <a:chOff x="2491950" y="2697400"/>
              <a:chExt cx="3358902" cy="411600"/>
            </a:xfrm>
          </p:grpSpPr>
          <p:sp>
            <p:nvSpPr>
              <p:cNvPr id="250" name="Google Shape;250;p9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-6215890" y="-2454795"/>
              <a:ext cx="2975987" cy="224322"/>
              <a:chOff x="2491950" y="2697400"/>
              <a:chExt cx="3358902" cy="4116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bg>
      <p:bgPr>
        <a:solidFill>
          <a:schemeClr val="accent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3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2" hasCustomPrompt="1"/>
          </p:nvPr>
        </p:nvSpPr>
        <p:spPr>
          <a:xfrm>
            <a:off x="903138" y="152305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3" hasCustomPrompt="1"/>
          </p:nvPr>
        </p:nvSpPr>
        <p:spPr>
          <a:xfrm>
            <a:off x="903138" y="319592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4" hasCustomPrompt="1"/>
          </p:nvPr>
        </p:nvSpPr>
        <p:spPr>
          <a:xfrm>
            <a:off x="3745980" y="152305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5" hasCustomPrompt="1"/>
          </p:nvPr>
        </p:nvSpPr>
        <p:spPr>
          <a:xfrm>
            <a:off x="3745980" y="319592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6" hasCustomPrompt="1"/>
          </p:nvPr>
        </p:nvSpPr>
        <p:spPr>
          <a:xfrm>
            <a:off x="6588585" y="152305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7" hasCustomPrompt="1"/>
          </p:nvPr>
        </p:nvSpPr>
        <p:spPr>
          <a:xfrm>
            <a:off x="6588585" y="319592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1"/>
          </p:nvPr>
        </p:nvSpPr>
        <p:spPr>
          <a:xfrm>
            <a:off x="903138" y="2117225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8"/>
          </p:nvPr>
        </p:nvSpPr>
        <p:spPr>
          <a:xfrm>
            <a:off x="3745980" y="2117225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9"/>
          </p:nvPr>
        </p:nvSpPr>
        <p:spPr>
          <a:xfrm>
            <a:off x="6588585" y="2117225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13"/>
          </p:nvPr>
        </p:nvSpPr>
        <p:spPr>
          <a:xfrm>
            <a:off x="903138" y="3790172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4"/>
          </p:nvPr>
        </p:nvSpPr>
        <p:spPr>
          <a:xfrm>
            <a:off x="3745980" y="3790172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5"/>
          </p:nvPr>
        </p:nvSpPr>
        <p:spPr>
          <a:xfrm>
            <a:off x="6588585" y="3790172"/>
            <a:ext cx="146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 rot="-5400000">
            <a:off x="5908861" y="2334947"/>
            <a:ext cx="6093151" cy="377108"/>
            <a:chOff x="-6215890" y="-2454795"/>
            <a:chExt cx="3075020" cy="224322"/>
          </a:xfrm>
        </p:grpSpPr>
        <p:grpSp>
          <p:nvGrpSpPr>
            <p:cNvPr id="307" name="Google Shape;307;p13"/>
            <p:cNvGrpSpPr/>
            <p:nvPr/>
          </p:nvGrpSpPr>
          <p:grpSpPr>
            <a:xfrm>
              <a:off x="-6116858" y="-2454795"/>
              <a:ext cx="2975987" cy="224322"/>
              <a:chOff x="2491950" y="2697400"/>
              <a:chExt cx="3358902" cy="411600"/>
            </a:xfrm>
          </p:grpSpPr>
          <p:sp>
            <p:nvSpPr>
              <p:cNvPr id="308" name="Google Shape;308;p13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3" name="Google Shape;323;p13"/>
            <p:cNvGrpSpPr/>
            <p:nvPr/>
          </p:nvGrpSpPr>
          <p:grpSpPr>
            <a:xfrm>
              <a:off x="-6215890" y="-2454795"/>
              <a:ext cx="2975987" cy="224322"/>
              <a:chOff x="2491950" y="2697400"/>
              <a:chExt cx="3358902" cy="411600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249195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71485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93776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316067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383579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606487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3829394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052301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27520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498116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721023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943930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5166838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5389745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5612652" y="2697400"/>
                <a:ext cx="238200" cy="411600"/>
              </a:xfrm>
              <a:prstGeom prst="parallelogram">
                <a:avLst>
                  <a:gd name="adj" fmla="val 5532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4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5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15"/>
          <p:cNvGrpSpPr/>
          <p:nvPr/>
        </p:nvGrpSpPr>
        <p:grpSpPr>
          <a:xfrm>
            <a:off x="8742601" y="-293241"/>
            <a:ext cx="401400" cy="6360177"/>
            <a:chOff x="8742601" y="-293241"/>
            <a:chExt cx="401400" cy="6360177"/>
          </a:xfrm>
        </p:grpSpPr>
        <p:sp>
          <p:nvSpPr>
            <p:cNvPr id="364" name="Google Shape;364;p15"/>
            <p:cNvSpPr/>
            <p:nvPr/>
          </p:nvSpPr>
          <p:spPr>
            <a:xfrm rot="-5400000">
              <a:off x="8701951" y="87563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 rot="-5400000">
              <a:off x="8701951" y="4240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 rot="-5400000">
              <a:off x="8701951" y="-2746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 rot="-5400000">
              <a:off x="8701951" y="65051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 rot="-5400000">
              <a:off x="8701951" y="19896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 rot="-5400000">
              <a:off x="8701951" y="-25259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 rot="-5400000">
              <a:off x="8701951" y="175841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 rot="-5400000">
              <a:off x="8701951" y="130686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 rot="-5400000">
              <a:off x="8701951" y="85531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 rot="-5400000">
              <a:off x="8701951" y="15332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 rot="-5400000">
              <a:off x="8701951" y="108173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 rot="-5400000">
              <a:off x="8701951" y="539846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 rot="-5400000">
              <a:off x="8701951" y="494690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-5400000">
              <a:off x="8701951" y="449535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-5400000">
              <a:off x="8701951" y="404380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-5400000">
              <a:off x="8701951" y="35922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-5400000">
              <a:off x="8701951" y="31407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 rot="-5400000">
              <a:off x="8701951" y="26891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 rot="-5400000">
              <a:off x="8701951" y="223759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 rot="-5400000">
              <a:off x="8701951" y="562488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 rot="-5400000">
              <a:off x="8701951" y="517333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 rot="-5400000">
              <a:off x="8701951" y="472113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 rot="-5400000">
              <a:off x="8701951" y="427023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-5400000">
              <a:off x="8701951" y="381867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-5400000">
              <a:off x="8701951" y="33671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-5400000">
              <a:off x="8701951" y="29155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 rot="-5400000">
              <a:off x="8701951" y="246402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 rot="-5400000">
              <a:off x="8701951" y="201247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2" name="Google Shape;392;p15"/>
          <p:cNvGrpSpPr/>
          <p:nvPr/>
        </p:nvGrpSpPr>
        <p:grpSpPr>
          <a:xfrm>
            <a:off x="1" y="-318893"/>
            <a:ext cx="401400" cy="5907975"/>
            <a:chOff x="1" y="-318893"/>
            <a:chExt cx="401400" cy="5907975"/>
          </a:xfrm>
        </p:grpSpPr>
        <p:sp>
          <p:nvSpPr>
            <p:cNvPr id="393" name="Google Shape;393;p15"/>
            <p:cNvSpPr/>
            <p:nvPr/>
          </p:nvSpPr>
          <p:spPr>
            <a:xfrm rot="-5400000">
              <a:off x="-40649" y="130153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 rot="-5400000">
              <a:off x="-40649" y="8499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 rot="-5400000">
              <a:off x="-40649" y="39843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 rot="-5400000">
              <a:off x="-40649" y="-5311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rot="-5400000">
              <a:off x="-40649" y="107641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-40649" y="62486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-40649" y="17330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-40649" y="-27824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-40649" y="218431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-40649" y="173276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-40649" y="128121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-40649" y="19591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-40649" y="150763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-40649" y="492125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-40649" y="446970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-40649" y="40181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-40649" y="35666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-40649" y="31150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 rot="-5400000">
              <a:off x="-40649" y="266349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 rot="-5400000">
              <a:off x="-40649" y="514703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-40649" y="469613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-40649" y="424457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-40649" y="37930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-40649" y="33414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-40649" y="288992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-40649" y="243837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4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4"/>
          <p:cNvSpPr txBox="1">
            <a:spLocks noGrp="1"/>
          </p:cNvSpPr>
          <p:nvPr>
            <p:ph type="subTitle" idx="1"/>
          </p:nvPr>
        </p:nvSpPr>
        <p:spPr>
          <a:xfrm>
            <a:off x="5332775" y="2188800"/>
            <a:ext cx="26772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4"/>
          <p:cNvSpPr txBox="1">
            <a:spLocks noGrp="1"/>
          </p:cNvSpPr>
          <p:nvPr>
            <p:ph type="subTitle" idx="2"/>
          </p:nvPr>
        </p:nvSpPr>
        <p:spPr>
          <a:xfrm>
            <a:off x="1127125" y="2188800"/>
            <a:ext cx="26772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3"/>
          </p:nvPr>
        </p:nvSpPr>
        <p:spPr>
          <a:xfrm>
            <a:off x="1127250" y="1629900"/>
            <a:ext cx="2677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subTitle" idx="4"/>
          </p:nvPr>
        </p:nvSpPr>
        <p:spPr>
          <a:xfrm>
            <a:off x="5332800" y="1629900"/>
            <a:ext cx="2677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28"/>
          <p:cNvPicPr preferRelativeResize="0"/>
          <p:nvPr/>
        </p:nvPicPr>
        <p:blipFill rotWithShape="1">
          <a:blip r:embed="rId2">
            <a:alphaModFix amt="6000"/>
          </a:blip>
          <a:srcRect t="7847" b="785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1"/>
          </p:nvPr>
        </p:nvSpPr>
        <p:spPr>
          <a:xfrm>
            <a:off x="865400" y="17101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2"/>
          </p:nvPr>
        </p:nvSpPr>
        <p:spPr>
          <a:xfrm>
            <a:off x="3448750" y="17101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8"/>
          <p:cNvSpPr txBox="1">
            <a:spLocks noGrp="1"/>
          </p:cNvSpPr>
          <p:nvPr>
            <p:ph type="subTitle" idx="3"/>
          </p:nvPr>
        </p:nvSpPr>
        <p:spPr>
          <a:xfrm>
            <a:off x="8654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8"/>
          <p:cNvSpPr txBox="1">
            <a:spLocks noGrp="1"/>
          </p:cNvSpPr>
          <p:nvPr>
            <p:ph type="subTitle" idx="4"/>
          </p:nvPr>
        </p:nvSpPr>
        <p:spPr>
          <a:xfrm>
            <a:off x="344875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8"/>
          <p:cNvSpPr txBox="1">
            <a:spLocks noGrp="1"/>
          </p:cNvSpPr>
          <p:nvPr>
            <p:ph type="subTitle" idx="5"/>
          </p:nvPr>
        </p:nvSpPr>
        <p:spPr>
          <a:xfrm>
            <a:off x="6032100" y="17101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8"/>
          <p:cNvSpPr txBox="1">
            <a:spLocks noGrp="1"/>
          </p:cNvSpPr>
          <p:nvPr>
            <p:ph type="subTitle" idx="6"/>
          </p:nvPr>
        </p:nvSpPr>
        <p:spPr>
          <a:xfrm>
            <a:off x="60321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8"/>
          <p:cNvSpPr txBox="1">
            <a:spLocks noGrp="1"/>
          </p:cNvSpPr>
          <p:nvPr>
            <p:ph type="subTitle" idx="7"/>
          </p:nvPr>
        </p:nvSpPr>
        <p:spPr>
          <a:xfrm>
            <a:off x="86540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0" name="Google Shape;800;p28"/>
          <p:cNvSpPr txBox="1">
            <a:spLocks noGrp="1"/>
          </p:cNvSpPr>
          <p:nvPr>
            <p:ph type="subTitle" idx="8"/>
          </p:nvPr>
        </p:nvSpPr>
        <p:spPr>
          <a:xfrm>
            <a:off x="344875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1" name="Google Shape;801;p28"/>
          <p:cNvSpPr txBox="1">
            <a:spLocks noGrp="1"/>
          </p:cNvSpPr>
          <p:nvPr>
            <p:ph type="subTitle" idx="9"/>
          </p:nvPr>
        </p:nvSpPr>
        <p:spPr>
          <a:xfrm>
            <a:off x="603210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2" name="Google Shape;802;p28"/>
          <p:cNvSpPr txBox="1">
            <a:spLocks noGrp="1"/>
          </p:cNvSpPr>
          <p:nvPr>
            <p:ph type="subTitle" idx="13"/>
          </p:nvPr>
        </p:nvSpPr>
        <p:spPr>
          <a:xfrm>
            <a:off x="865400" y="31217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3" name="Google Shape;803;p28"/>
          <p:cNvSpPr txBox="1">
            <a:spLocks noGrp="1"/>
          </p:cNvSpPr>
          <p:nvPr>
            <p:ph type="subTitle" idx="14"/>
          </p:nvPr>
        </p:nvSpPr>
        <p:spPr>
          <a:xfrm>
            <a:off x="3448750" y="31217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4" name="Google Shape;804;p28"/>
          <p:cNvSpPr txBox="1">
            <a:spLocks noGrp="1"/>
          </p:cNvSpPr>
          <p:nvPr>
            <p:ph type="subTitle" idx="15"/>
          </p:nvPr>
        </p:nvSpPr>
        <p:spPr>
          <a:xfrm>
            <a:off x="6032100" y="31217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805" name="Google Shape;805;p28"/>
          <p:cNvGrpSpPr/>
          <p:nvPr/>
        </p:nvGrpSpPr>
        <p:grpSpPr>
          <a:xfrm>
            <a:off x="-271185" y="-114751"/>
            <a:ext cx="9775097" cy="401400"/>
            <a:chOff x="-271185" y="-114751"/>
            <a:chExt cx="9775097" cy="401400"/>
          </a:xfrm>
        </p:grpSpPr>
        <p:sp>
          <p:nvSpPr>
            <p:cNvPr id="806" name="Google Shape;806;p28"/>
            <p:cNvSpPr/>
            <p:nvPr/>
          </p:nvSpPr>
          <p:spPr>
            <a:xfrm rot="10800000">
              <a:off x="-27118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28"/>
            <p:cNvSpPr/>
            <p:nvPr/>
          </p:nvSpPr>
          <p:spPr>
            <a:xfrm rot="10800000">
              <a:off x="427196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 rot="10800000">
              <a:off x="382041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 rot="10800000">
              <a:off x="336886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 rot="10800000">
              <a:off x="291731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8"/>
            <p:cNvSpPr/>
            <p:nvPr/>
          </p:nvSpPr>
          <p:spPr>
            <a:xfrm rot="10800000">
              <a:off x="246575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28"/>
            <p:cNvSpPr/>
            <p:nvPr/>
          </p:nvSpPr>
          <p:spPr>
            <a:xfrm rot="10800000">
              <a:off x="201420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 rot="10800000">
              <a:off x="156265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 rot="10800000">
              <a:off x="111110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 rot="10800000">
              <a:off x="65955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28"/>
            <p:cNvSpPr/>
            <p:nvPr/>
          </p:nvSpPr>
          <p:spPr>
            <a:xfrm rot="10800000">
              <a:off x="20799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28"/>
            <p:cNvSpPr/>
            <p:nvPr/>
          </p:nvSpPr>
          <p:spPr>
            <a:xfrm rot="10800000">
              <a:off x="404683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28"/>
            <p:cNvSpPr/>
            <p:nvPr/>
          </p:nvSpPr>
          <p:spPr>
            <a:xfrm rot="10800000">
              <a:off x="359528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 rot="10800000">
              <a:off x="314373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0" name="Google Shape;820;p28"/>
            <p:cNvSpPr/>
            <p:nvPr/>
          </p:nvSpPr>
          <p:spPr>
            <a:xfrm rot="10800000">
              <a:off x="269218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 rot="10800000">
              <a:off x="2240632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 rot="10800000">
              <a:off x="178908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3" name="Google Shape;823;p28"/>
            <p:cNvSpPr/>
            <p:nvPr/>
          </p:nvSpPr>
          <p:spPr>
            <a:xfrm rot="10800000">
              <a:off x="133752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4" name="Google Shape;824;p28"/>
            <p:cNvSpPr/>
            <p:nvPr/>
          </p:nvSpPr>
          <p:spPr>
            <a:xfrm rot="10800000">
              <a:off x="88597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 rot="10800000">
              <a:off x="43442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6" name="Google Shape;826;p28"/>
            <p:cNvSpPr/>
            <p:nvPr/>
          </p:nvSpPr>
          <p:spPr>
            <a:xfrm rot="10800000">
              <a:off x="-1712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7" name="Google Shape;827;p28"/>
            <p:cNvSpPr/>
            <p:nvPr/>
          </p:nvSpPr>
          <p:spPr>
            <a:xfrm rot="10800000">
              <a:off x="5154740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8" name="Google Shape;828;p28"/>
            <p:cNvSpPr/>
            <p:nvPr/>
          </p:nvSpPr>
          <p:spPr>
            <a:xfrm rot="10800000">
              <a:off x="470318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9" name="Google Shape;829;p28"/>
            <p:cNvSpPr/>
            <p:nvPr/>
          </p:nvSpPr>
          <p:spPr>
            <a:xfrm rot="10800000">
              <a:off x="425163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 rot="10800000">
              <a:off x="492961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1" name="Google Shape;831;p28"/>
            <p:cNvSpPr/>
            <p:nvPr/>
          </p:nvSpPr>
          <p:spPr>
            <a:xfrm rot="10800000">
              <a:off x="447806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28"/>
            <p:cNvSpPr/>
            <p:nvPr/>
          </p:nvSpPr>
          <p:spPr>
            <a:xfrm rot="10800000">
              <a:off x="879478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 rot="10800000">
              <a:off x="834323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4" name="Google Shape;834;p28"/>
            <p:cNvSpPr/>
            <p:nvPr/>
          </p:nvSpPr>
          <p:spPr>
            <a:xfrm rot="10800000">
              <a:off x="789168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28"/>
            <p:cNvSpPr/>
            <p:nvPr/>
          </p:nvSpPr>
          <p:spPr>
            <a:xfrm rot="10800000">
              <a:off x="744013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6" name="Google Shape;836;p28"/>
            <p:cNvSpPr/>
            <p:nvPr/>
          </p:nvSpPr>
          <p:spPr>
            <a:xfrm rot="10800000">
              <a:off x="698857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7" name="Google Shape;837;p28"/>
            <p:cNvSpPr/>
            <p:nvPr/>
          </p:nvSpPr>
          <p:spPr>
            <a:xfrm rot="10800000">
              <a:off x="653702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 rot="10800000">
              <a:off x="6085476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 rot="10800000">
              <a:off x="5633924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 rot="10800000">
              <a:off x="902121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 rot="10800000">
              <a:off x="856966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 rot="10800000">
              <a:off x="811745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 rot="10800000">
              <a:off x="7666557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28"/>
            <p:cNvSpPr/>
            <p:nvPr/>
          </p:nvSpPr>
          <p:spPr>
            <a:xfrm rot="10800000">
              <a:off x="7215005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 rot="10800000">
              <a:off x="6763453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 rot="10800000">
              <a:off x="6311901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 rot="10800000">
              <a:off x="5860349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 rot="10800000">
              <a:off x="5408798" y="-1147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9" name="Google Shape;849;p28"/>
          <p:cNvGrpSpPr/>
          <p:nvPr/>
        </p:nvGrpSpPr>
        <p:grpSpPr>
          <a:xfrm>
            <a:off x="-427461" y="4879824"/>
            <a:ext cx="9773797" cy="401400"/>
            <a:chOff x="-427461" y="4879824"/>
            <a:chExt cx="9773797" cy="401400"/>
          </a:xfrm>
        </p:grpSpPr>
        <p:sp>
          <p:nvSpPr>
            <p:cNvPr id="850" name="Google Shape;850;p28"/>
            <p:cNvSpPr/>
            <p:nvPr/>
          </p:nvSpPr>
          <p:spPr>
            <a:xfrm rot="10800000">
              <a:off x="-202335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 rot="10800000">
              <a:off x="-427461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 rot="10800000">
              <a:off x="4340815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 rot="10800000">
              <a:off x="388926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 rot="10800000">
              <a:off x="3437712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 rot="10800000">
              <a:off x="2986160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 rot="10800000">
              <a:off x="2534608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 rot="10800000">
              <a:off x="2083056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 rot="10800000">
              <a:off x="163150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 rot="10800000">
              <a:off x="1179952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 rot="10800000">
              <a:off x="728401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 rot="10800000">
              <a:off x="27684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 rot="10800000">
              <a:off x="411568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 rot="10800000">
              <a:off x="3664138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 rot="10800000">
              <a:off x="3212586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 rot="10800000">
              <a:off x="276103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 rot="10800000">
              <a:off x="2309482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 rot="10800000">
              <a:off x="1857930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 rot="10800000">
              <a:off x="1406378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 rot="10800000">
              <a:off x="954826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rot="10800000">
              <a:off x="50327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10800000">
              <a:off x="51723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 rot="10800000">
              <a:off x="5223590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 rot="10800000">
              <a:off x="477203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 rot="10800000">
              <a:off x="4320487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 rot="10800000">
              <a:off x="499846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 rot="10800000">
              <a:off x="4546913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 rot="10800000">
              <a:off x="8863637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 rot="10800000">
              <a:off x="8412085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 rot="10800000">
              <a:off x="7960533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 rot="10800000">
              <a:off x="7508981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 rot="10800000">
              <a:off x="705742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2" name="Google Shape;882;p28"/>
            <p:cNvSpPr/>
            <p:nvPr/>
          </p:nvSpPr>
          <p:spPr>
            <a:xfrm rot="10800000">
              <a:off x="6605877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 rot="10800000">
              <a:off x="6154326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 rot="10800000">
              <a:off x="5702774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 rot="10800000">
              <a:off x="8638511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6" name="Google Shape;886;p28"/>
            <p:cNvSpPr/>
            <p:nvPr/>
          </p:nvSpPr>
          <p:spPr>
            <a:xfrm rot="10800000">
              <a:off x="818630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7" name="Google Shape;887;p28"/>
            <p:cNvSpPr/>
            <p:nvPr/>
          </p:nvSpPr>
          <p:spPr>
            <a:xfrm rot="10800000">
              <a:off x="7735407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8" name="Google Shape;888;p28"/>
            <p:cNvSpPr/>
            <p:nvPr/>
          </p:nvSpPr>
          <p:spPr>
            <a:xfrm rot="10800000">
              <a:off x="7283855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 rot="10800000">
              <a:off x="6832303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0" name="Google Shape;890;p28"/>
            <p:cNvSpPr/>
            <p:nvPr/>
          </p:nvSpPr>
          <p:spPr>
            <a:xfrm rot="10800000">
              <a:off x="6380751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1" name="Google Shape;891;p28"/>
            <p:cNvSpPr/>
            <p:nvPr/>
          </p:nvSpPr>
          <p:spPr>
            <a:xfrm rot="10800000">
              <a:off x="5929199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28"/>
            <p:cNvSpPr/>
            <p:nvPr/>
          </p:nvSpPr>
          <p:spPr>
            <a:xfrm rot="10800000">
              <a:off x="5477648" y="48798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70" r:id="rId8"/>
    <p:sldLayoutId id="2147483674" r:id="rId9"/>
    <p:sldLayoutId id="2147483677" r:id="rId10"/>
    <p:sldLayoutId id="2147483678" r:id="rId11"/>
    <p:sldLayoutId id="2147483682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6"/>
          <p:cNvSpPr txBox="1">
            <a:spLocks noGrp="1"/>
          </p:cNvSpPr>
          <p:nvPr>
            <p:ph type="ctrTitle"/>
          </p:nvPr>
        </p:nvSpPr>
        <p:spPr>
          <a:xfrm>
            <a:off x="713224" y="523453"/>
            <a:ext cx="3760804" cy="2336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EKSPOSE PENYALAHGUNAAN PEMBANGUNAN GEDUNG TALENT CORNER PADA BPVP/BLK SORONG TA 2022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044" name="Google Shape;1044;p36"/>
          <p:cNvSpPr txBox="1">
            <a:spLocks noGrp="1"/>
          </p:cNvSpPr>
          <p:nvPr>
            <p:ph type="subTitle" idx="1"/>
          </p:nvPr>
        </p:nvSpPr>
        <p:spPr>
          <a:xfrm>
            <a:off x="713224" y="4066752"/>
            <a:ext cx="3401578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PIDSUS KEJARI SORONG</a:t>
            </a:r>
            <a:endParaRPr dirty="0"/>
          </a:p>
        </p:txBody>
      </p:sp>
      <p:grpSp>
        <p:nvGrpSpPr>
          <p:cNvPr id="1046" name="Google Shape;1046;p36"/>
          <p:cNvGrpSpPr/>
          <p:nvPr/>
        </p:nvGrpSpPr>
        <p:grpSpPr>
          <a:xfrm>
            <a:off x="4520868" y="-235872"/>
            <a:ext cx="450610" cy="5876593"/>
            <a:chOff x="4897986" y="-295122"/>
            <a:chExt cx="482400" cy="5733821"/>
          </a:xfrm>
        </p:grpSpPr>
        <p:sp>
          <p:nvSpPr>
            <p:cNvPr id="1047" name="Google Shape;1047;p36"/>
            <p:cNvSpPr/>
            <p:nvPr/>
          </p:nvSpPr>
          <p:spPr>
            <a:xfrm rot="5400000">
              <a:off x="4849236" y="-246372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rot="5400000">
              <a:off x="4849236" y="2962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rot="5400000">
              <a:off x="4849236" y="8388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rot="5400000">
              <a:off x="4849236" y="13814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rot="5400000">
              <a:off x="4849236" y="19240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 rot="5400000">
              <a:off x="4849236" y="24666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 rot="5400000">
              <a:off x="4849236" y="300922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rot="5400000">
              <a:off x="4849236" y="3551830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rot="5400000">
              <a:off x="4849236" y="4094430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rot="5400000">
              <a:off x="4849236" y="4637030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rot="5400000">
              <a:off x="4849236" y="241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 rot="5400000">
              <a:off x="4849236" y="5667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 rot="5400000">
              <a:off x="4849236" y="11093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 rot="5400000">
              <a:off x="4849236" y="16519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 rot="5400000">
              <a:off x="4849236" y="21945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 rot="5400000">
              <a:off x="4849236" y="2737148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 rot="5400000">
              <a:off x="4849236" y="327974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 rot="5400000">
              <a:off x="4849236" y="382234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 rot="5400000">
              <a:off x="4849236" y="436494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 rot="5400000">
              <a:off x="4849236" y="4907549"/>
              <a:ext cx="579900" cy="482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" name="Gambar 8">
            <a:extLst>
              <a:ext uri="{FF2B5EF4-FFF2-40B4-BE49-F238E27FC236}">
                <a16:creationId xmlns:a16="http://schemas.microsoft.com/office/drawing/2014/main" id="{C2E6DDE7-244B-DCD8-EF7E-EA39C780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78" y="0"/>
            <a:ext cx="50027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82" name="Google Shape;1382;p5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70699" y="1800600"/>
                <a:ext cx="5858873" cy="104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" dirty="0"/>
                  <a:t> 1.200.000.000</a:t>
                </a:r>
                <a:endParaRPr dirty="0"/>
              </a:p>
            </p:txBody>
          </p:sp>
        </mc:Choice>
        <mc:Fallback xmlns="">
          <p:sp>
            <p:nvSpPr>
              <p:cNvPr id="1382" name="Google Shape;1382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0699" y="1800600"/>
                <a:ext cx="5858873" cy="1045200"/>
              </a:xfrm>
              <a:prstGeom prst="rect">
                <a:avLst/>
              </a:prstGeom>
              <a:blipFill>
                <a:blip r:embed="rId3"/>
                <a:stretch>
                  <a:fillRect l="-3463" t="-17857" r="-1082" b="-3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3" name="Google Shape;1383;p54"/>
          <p:cNvSpPr txBox="1">
            <a:spLocks noGrp="1"/>
          </p:cNvSpPr>
          <p:nvPr>
            <p:ph type="subTitle" idx="1"/>
          </p:nvPr>
        </p:nvSpPr>
        <p:spPr>
          <a:xfrm>
            <a:off x="870700" y="2845800"/>
            <a:ext cx="4684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Wow that was a Big numbers</a:t>
            </a:r>
            <a:endParaRPr dirty="0"/>
          </a:p>
        </p:txBody>
      </p:sp>
      <p:grpSp>
        <p:nvGrpSpPr>
          <p:cNvPr id="1384" name="Google Shape;1384;p54"/>
          <p:cNvGrpSpPr/>
          <p:nvPr/>
        </p:nvGrpSpPr>
        <p:grpSpPr>
          <a:xfrm>
            <a:off x="8029381" y="-291431"/>
            <a:ext cx="401400" cy="5682199"/>
            <a:chOff x="8029381" y="-291431"/>
            <a:chExt cx="401400" cy="5682199"/>
          </a:xfrm>
        </p:grpSpPr>
        <p:sp>
          <p:nvSpPr>
            <p:cNvPr id="1385" name="Google Shape;1385;p54"/>
            <p:cNvSpPr/>
            <p:nvPr/>
          </p:nvSpPr>
          <p:spPr>
            <a:xfrm rot="-5400000">
              <a:off x="7988731" y="266332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6" name="Google Shape;1386;p54"/>
            <p:cNvSpPr/>
            <p:nvPr/>
          </p:nvSpPr>
          <p:spPr>
            <a:xfrm rot="-5400000">
              <a:off x="7988731" y="221177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7" name="Google Shape;1387;p54"/>
            <p:cNvSpPr/>
            <p:nvPr/>
          </p:nvSpPr>
          <p:spPr>
            <a:xfrm rot="-5400000">
              <a:off x="7988731" y="176022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8" name="Google Shape;1388;p54"/>
            <p:cNvSpPr/>
            <p:nvPr/>
          </p:nvSpPr>
          <p:spPr>
            <a:xfrm rot="-5400000">
              <a:off x="7988731" y="243820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9" name="Google Shape;1389;p54"/>
            <p:cNvSpPr/>
            <p:nvPr/>
          </p:nvSpPr>
          <p:spPr>
            <a:xfrm rot="-5400000">
              <a:off x="7988731" y="19866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0" name="Google Shape;1390;p54"/>
            <p:cNvSpPr/>
            <p:nvPr/>
          </p:nvSpPr>
          <p:spPr>
            <a:xfrm rot="-5400000">
              <a:off x="7988731" y="494871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54"/>
            <p:cNvSpPr/>
            <p:nvPr/>
          </p:nvSpPr>
          <p:spPr>
            <a:xfrm rot="-5400000">
              <a:off x="7988731" y="449716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2" name="Google Shape;1392;p54"/>
            <p:cNvSpPr/>
            <p:nvPr/>
          </p:nvSpPr>
          <p:spPr>
            <a:xfrm rot="-5400000">
              <a:off x="7988731" y="404561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3" name="Google Shape;1393;p54"/>
            <p:cNvSpPr/>
            <p:nvPr/>
          </p:nvSpPr>
          <p:spPr>
            <a:xfrm rot="-5400000">
              <a:off x="7988731" y="359406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54"/>
            <p:cNvSpPr/>
            <p:nvPr/>
          </p:nvSpPr>
          <p:spPr>
            <a:xfrm rot="-5400000">
              <a:off x="7988731" y="314251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5" name="Google Shape;1395;p54"/>
            <p:cNvSpPr/>
            <p:nvPr/>
          </p:nvSpPr>
          <p:spPr>
            <a:xfrm rot="-5400000">
              <a:off x="7988731" y="472359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6" name="Google Shape;1396;p54"/>
            <p:cNvSpPr/>
            <p:nvPr/>
          </p:nvSpPr>
          <p:spPr>
            <a:xfrm rot="-5400000">
              <a:off x="7988731" y="427204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54"/>
            <p:cNvSpPr/>
            <p:nvPr/>
          </p:nvSpPr>
          <p:spPr>
            <a:xfrm rot="-5400000">
              <a:off x="7988731" y="382048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54"/>
            <p:cNvSpPr/>
            <p:nvPr/>
          </p:nvSpPr>
          <p:spPr>
            <a:xfrm rot="-5400000">
              <a:off x="7988731" y="336893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54"/>
            <p:cNvSpPr/>
            <p:nvPr/>
          </p:nvSpPr>
          <p:spPr>
            <a:xfrm rot="-5400000">
              <a:off x="7988731" y="291738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54"/>
            <p:cNvSpPr/>
            <p:nvPr/>
          </p:nvSpPr>
          <p:spPr>
            <a:xfrm rot="-5400000">
              <a:off x="7988731" y="17805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1" name="Google Shape;1401;p54"/>
            <p:cNvSpPr/>
            <p:nvPr/>
          </p:nvSpPr>
          <p:spPr>
            <a:xfrm rot="-5400000">
              <a:off x="7988731" y="13290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2" name="Google Shape;1402;p54"/>
            <p:cNvSpPr/>
            <p:nvPr/>
          </p:nvSpPr>
          <p:spPr>
            <a:xfrm rot="-5400000">
              <a:off x="7988731" y="8774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54"/>
            <p:cNvSpPr/>
            <p:nvPr/>
          </p:nvSpPr>
          <p:spPr>
            <a:xfrm rot="-5400000">
              <a:off x="7988731" y="42589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54"/>
            <p:cNvSpPr/>
            <p:nvPr/>
          </p:nvSpPr>
          <p:spPr>
            <a:xfrm rot="-5400000">
              <a:off x="7988731" y="-2565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54"/>
            <p:cNvSpPr/>
            <p:nvPr/>
          </p:nvSpPr>
          <p:spPr>
            <a:xfrm rot="-5400000">
              <a:off x="7988731" y="15554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54"/>
            <p:cNvSpPr/>
            <p:nvPr/>
          </p:nvSpPr>
          <p:spPr>
            <a:xfrm rot="-5400000">
              <a:off x="7988731" y="11038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7" name="Google Shape;1407;p54"/>
            <p:cNvSpPr/>
            <p:nvPr/>
          </p:nvSpPr>
          <p:spPr>
            <a:xfrm rot="-5400000">
              <a:off x="7988731" y="65232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8" name="Google Shape;1408;p54"/>
            <p:cNvSpPr/>
            <p:nvPr/>
          </p:nvSpPr>
          <p:spPr>
            <a:xfrm rot="-5400000">
              <a:off x="7988731" y="20077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9" name="Google Shape;1409;p54"/>
            <p:cNvSpPr/>
            <p:nvPr/>
          </p:nvSpPr>
          <p:spPr>
            <a:xfrm rot="-5400000">
              <a:off x="7988731" y="-25078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0"/>
          <p:cNvSpPr txBox="1">
            <a:spLocks noGrp="1"/>
          </p:cNvSpPr>
          <p:nvPr>
            <p:ph type="title"/>
          </p:nvPr>
        </p:nvSpPr>
        <p:spPr>
          <a:xfrm>
            <a:off x="1762125" y="1564725"/>
            <a:ext cx="5619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DASAR</a:t>
            </a:r>
            <a:endParaRPr dirty="0"/>
          </a:p>
        </p:txBody>
      </p:sp>
      <p:sp>
        <p:nvSpPr>
          <p:cNvPr id="1108" name="Google Shape;1108;p40"/>
          <p:cNvSpPr txBox="1">
            <a:spLocks noGrp="1"/>
          </p:cNvSpPr>
          <p:nvPr>
            <p:ph type="subTitle" idx="1"/>
          </p:nvPr>
        </p:nvSpPr>
        <p:spPr>
          <a:xfrm>
            <a:off x="1483155" y="2861180"/>
            <a:ext cx="6777441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Surat Perintah Penyidikan Kepala Kejaksaan Negeri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Nomor: </a:t>
            </a:r>
            <a:r>
              <a:rPr lang="it-I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Print-01/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R.2.11/Fd.1/05/2024</a:t>
            </a:r>
            <a:r>
              <a:rPr lang="it-I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tangga</a:t>
            </a:r>
            <a:r>
              <a:rPr lang="it-I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03 Mei 2024</a:t>
            </a:r>
            <a:r>
              <a:rPr lang="id-ID" sz="2000" dirty="0">
                <a:effectLst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5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TABLE OF CONTENTS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8" name="Google Shape;1088;p39"/>
          <p:cNvSpPr txBox="1">
            <a:spLocks noGrp="1"/>
          </p:cNvSpPr>
          <p:nvPr>
            <p:ph type="title" idx="2"/>
          </p:nvPr>
        </p:nvSpPr>
        <p:spPr>
          <a:xfrm>
            <a:off x="903138" y="152305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9" name="Google Shape;1089;p39"/>
          <p:cNvSpPr txBox="1">
            <a:spLocks noGrp="1"/>
          </p:cNvSpPr>
          <p:nvPr>
            <p:ph type="title" idx="3"/>
          </p:nvPr>
        </p:nvSpPr>
        <p:spPr>
          <a:xfrm>
            <a:off x="903138" y="319592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2" name="Google Shape;1092;p39"/>
          <p:cNvSpPr txBox="1">
            <a:spLocks noGrp="1"/>
          </p:cNvSpPr>
          <p:nvPr>
            <p:ph type="title" idx="6"/>
          </p:nvPr>
        </p:nvSpPr>
        <p:spPr>
          <a:xfrm>
            <a:off x="5344269" y="152305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93" name="Google Shape;1093;p39"/>
          <p:cNvSpPr txBox="1">
            <a:spLocks noGrp="1"/>
          </p:cNvSpPr>
          <p:nvPr>
            <p:ph type="title" idx="7"/>
          </p:nvPr>
        </p:nvSpPr>
        <p:spPr>
          <a:xfrm>
            <a:off x="5279824" y="319592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94" name="Google Shape;1094;p39"/>
          <p:cNvSpPr txBox="1">
            <a:spLocks noGrp="1"/>
          </p:cNvSpPr>
          <p:nvPr>
            <p:ph type="subTitle" idx="1"/>
          </p:nvPr>
        </p:nvSpPr>
        <p:spPr>
          <a:xfrm>
            <a:off x="903137" y="2117225"/>
            <a:ext cx="211903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POSISI</a:t>
            </a:r>
            <a:endParaRPr dirty="0"/>
          </a:p>
        </p:txBody>
      </p:sp>
      <p:sp>
        <p:nvSpPr>
          <p:cNvPr id="1096" name="Google Shape;1096;p39"/>
          <p:cNvSpPr txBox="1">
            <a:spLocks noGrp="1"/>
          </p:cNvSpPr>
          <p:nvPr>
            <p:ph type="subTitle" idx="9"/>
          </p:nvPr>
        </p:nvSpPr>
        <p:spPr>
          <a:xfrm>
            <a:off x="5230540" y="2117225"/>
            <a:ext cx="311409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Perbuatan</a:t>
            </a:r>
            <a:r>
              <a:rPr lang="en" dirty="0"/>
              <a:t> </a:t>
            </a:r>
            <a:r>
              <a:rPr lang="en" dirty="0" err="1"/>
              <a:t>Melawan</a:t>
            </a:r>
            <a:r>
              <a:rPr lang="en" dirty="0"/>
              <a:t> Hukum</a:t>
            </a:r>
            <a:endParaRPr dirty="0"/>
          </a:p>
        </p:txBody>
      </p:sp>
      <p:sp>
        <p:nvSpPr>
          <p:cNvPr id="1097" name="Google Shape;1097;p39"/>
          <p:cNvSpPr txBox="1">
            <a:spLocks noGrp="1"/>
          </p:cNvSpPr>
          <p:nvPr>
            <p:ph type="subTitle" idx="13"/>
          </p:nvPr>
        </p:nvSpPr>
        <p:spPr>
          <a:xfrm>
            <a:off x="903137" y="3790172"/>
            <a:ext cx="317083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PENYELIDIKAN</a:t>
            </a:r>
            <a:endParaRPr dirty="0"/>
          </a:p>
        </p:txBody>
      </p:sp>
      <p:sp>
        <p:nvSpPr>
          <p:cNvPr id="1099" name="Google Shape;1099;p39"/>
          <p:cNvSpPr txBox="1">
            <a:spLocks noGrp="1"/>
          </p:cNvSpPr>
          <p:nvPr>
            <p:ph type="subTitle" idx="15"/>
          </p:nvPr>
        </p:nvSpPr>
        <p:spPr>
          <a:xfrm>
            <a:off x="5203958" y="3768628"/>
            <a:ext cx="271566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/ SARAN</a:t>
            </a:r>
            <a:endParaRPr dirty="0"/>
          </a:p>
        </p:txBody>
      </p:sp>
      <p:cxnSp>
        <p:nvCxnSpPr>
          <p:cNvPr id="1100" name="Google Shape;1100;p39"/>
          <p:cNvCxnSpPr/>
          <p:nvPr/>
        </p:nvCxnSpPr>
        <p:spPr>
          <a:xfrm>
            <a:off x="799350" y="1523051"/>
            <a:ext cx="0" cy="3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39"/>
          <p:cNvCxnSpPr/>
          <p:nvPr/>
        </p:nvCxnSpPr>
        <p:spPr>
          <a:xfrm>
            <a:off x="4912474" y="1523051"/>
            <a:ext cx="0" cy="3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4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8"/>
          <p:cNvSpPr txBox="1">
            <a:spLocks noGrp="1"/>
          </p:cNvSpPr>
          <p:nvPr>
            <p:ph type="title"/>
          </p:nvPr>
        </p:nvSpPr>
        <p:spPr>
          <a:xfrm>
            <a:off x="720000" y="3070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KASUS POSISI</a:t>
            </a:r>
            <a:endParaRPr sz="3200"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subTitle" idx="1"/>
          </p:nvPr>
        </p:nvSpPr>
        <p:spPr>
          <a:xfrm>
            <a:off x="420753" y="1493549"/>
            <a:ext cx="2651780" cy="1450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PL </a:t>
            </a:r>
            <a:r>
              <a:rPr lang="en" sz="1050" dirty="0" err="1"/>
              <a:t>kepada</a:t>
            </a:r>
            <a:r>
              <a:rPr lang="en" sz="1050" dirty="0"/>
              <a:t> HARI WIBOWO </a:t>
            </a:r>
            <a:r>
              <a:rPr lang="en" sz="1050" dirty="0" err="1"/>
              <a:t>pinjam</a:t>
            </a:r>
            <a:r>
              <a:rPr lang="en" sz="1050" dirty="0"/>
              <a:t> </a:t>
            </a:r>
            <a:r>
              <a:rPr lang="en" sz="1050" dirty="0" err="1"/>
              <a:t>bendera</a:t>
            </a:r>
            <a:r>
              <a:rPr lang="en" sz="1050" dirty="0"/>
              <a:t> OAP  CV. </a:t>
            </a:r>
            <a:r>
              <a:rPr lang="en" sz="1050" dirty="0" err="1"/>
              <a:t>Sahuna</a:t>
            </a:r>
            <a:r>
              <a:rPr lang="en" sz="1050" dirty="0"/>
              <a:t> </a:t>
            </a:r>
            <a:r>
              <a:rPr lang="en" sz="1050" dirty="0" err="1"/>
              <a:t>kepada</a:t>
            </a:r>
            <a:r>
              <a:rPr lang="en" sz="1050" dirty="0"/>
              <a:t> WILIAM JITMAU </a:t>
            </a:r>
            <a:r>
              <a:rPr lang="en" sz="1050" dirty="0" err="1"/>
              <a:t>selaku</a:t>
            </a:r>
            <a:r>
              <a:rPr lang="en" sz="1050" dirty="0"/>
              <a:t> </a:t>
            </a:r>
            <a:r>
              <a:rPr lang="en" sz="1050" dirty="0" err="1"/>
              <a:t>Ketua</a:t>
            </a:r>
            <a:r>
              <a:rPr lang="en" sz="1050" dirty="0"/>
              <a:t> INKINDO PB</a:t>
            </a:r>
          </a:p>
          <a:p>
            <a:pPr marL="0" indent="0" algn="just"/>
            <a:r>
              <a:rPr lang="en" sz="1050" dirty="0" err="1"/>
              <a:t>Tgl</a:t>
            </a:r>
            <a:r>
              <a:rPr lang="en" sz="1050" dirty="0"/>
              <a:t> </a:t>
            </a:r>
            <a:r>
              <a:rPr lang="en" sz="1050" dirty="0" err="1"/>
              <a:t>kontrak</a:t>
            </a:r>
            <a:r>
              <a:rPr lang="en" sz="1050" dirty="0"/>
              <a:t> : </a:t>
            </a:r>
            <a:r>
              <a:rPr lang="id-ID" sz="1050" dirty="0"/>
              <a:t>13 September 2021</a:t>
            </a:r>
          </a:p>
          <a:p>
            <a:pPr marL="0" indent="0" algn="just"/>
            <a:r>
              <a:rPr lang="en" sz="1050" dirty="0"/>
              <a:t>Nilai </a:t>
            </a:r>
            <a:r>
              <a:rPr lang="en" sz="1050" dirty="0" err="1"/>
              <a:t>kontrak</a:t>
            </a:r>
            <a:r>
              <a:rPr lang="en" sz="1050" dirty="0"/>
              <a:t> : </a:t>
            </a:r>
            <a:r>
              <a:rPr lang="id-ID" sz="1050" dirty="0"/>
              <a:t>Rp.191.400.000,- (APBN)</a:t>
            </a:r>
          </a:p>
          <a:p>
            <a:pPr marL="0" indent="0" algn="just"/>
            <a:r>
              <a:rPr lang="id-ID" sz="1050" dirty="0"/>
              <a:t>Pembayaran 100% : 19 November 2021  </a:t>
            </a:r>
          </a:p>
          <a:p>
            <a:pPr marL="0" indent="0" algn="just"/>
            <a:r>
              <a:rPr lang="id-ID" sz="1050" dirty="0" err="1"/>
              <a:t>Fee</a:t>
            </a:r>
            <a:r>
              <a:rPr lang="id-ID" sz="1050" dirty="0"/>
              <a:t> ke William 8% : Rp.13.363.000</a:t>
            </a:r>
            <a:r>
              <a:rPr lang="id-ID" dirty="0"/>
              <a:t>,-</a:t>
            </a:r>
            <a:endParaRPr dirty="0"/>
          </a:p>
        </p:txBody>
      </p:sp>
      <p:sp>
        <p:nvSpPr>
          <p:cNvPr id="1246" name="Google Shape;1246;p48"/>
          <p:cNvSpPr txBox="1">
            <a:spLocks noGrp="1"/>
          </p:cNvSpPr>
          <p:nvPr>
            <p:ph type="subTitle" idx="2"/>
          </p:nvPr>
        </p:nvSpPr>
        <p:spPr>
          <a:xfrm>
            <a:off x="3364184" y="1186310"/>
            <a:ext cx="2897939" cy="145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err="1"/>
              <a:t>Lelang</a:t>
            </a:r>
            <a:r>
              <a:rPr lang="en" sz="1050" dirty="0"/>
              <a:t> di </a:t>
            </a:r>
            <a:r>
              <a:rPr lang="en" sz="1050" dirty="0" err="1"/>
              <a:t>Kemenaker</a:t>
            </a:r>
            <a:r>
              <a:rPr lang="en" sz="1050" dirty="0"/>
              <a:t> Pusat, 41 </a:t>
            </a:r>
            <a:r>
              <a:rPr lang="en" sz="1050" dirty="0" err="1"/>
              <a:t>peserta</a:t>
            </a:r>
            <a:r>
              <a:rPr lang="en" sz="1050" dirty="0"/>
              <a:t>, 2 </a:t>
            </a:r>
            <a:r>
              <a:rPr lang="en" sz="1050" dirty="0" err="1"/>
              <a:t>memasukkan</a:t>
            </a:r>
            <a:r>
              <a:rPr lang="en" sz="1050" dirty="0"/>
              <a:t> </a:t>
            </a:r>
            <a:r>
              <a:rPr lang="en" sz="1050" dirty="0" err="1"/>
              <a:t>penawaran</a:t>
            </a:r>
            <a:r>
              <a:rPr lang="en" sz="1050" dirty="0"/>
              <a:t>, </a:t>
            </a:r>
            <a:r>
              <a:rPr lang="en" sz="1050" dirty="0" err="1"/>
              <a:t>diputuskan</a:t>
            </a:r>
            <a:r>
              <a:rPr lang="en" sz="1050" dirty="0"/>
              <a:t> </a:t>
            </a:r>
            <a:r>
              <a:rPr lang="en" sz="1050" dirty="0" err="1"/>
              <a:t>pemenang</a:t>
            </a:r>
            <a:r>
              <a:rPr lang="en" sz="1050" dirty="0"/>
              <a:t> CV. </a:t>
            </a:r>
            <a:r>
              <a:rPr lang="en" sz="1050" dirty="0" err="1"/>
              <a:t>Berdikari</a:t>
            </a:r>
            <a:r>
              <a:rPr lang="en" sz="1050" dirty="0"/>
              <a:t>.</a:t>
            </a:r>
          </a:p>
          <a:p>
            <a:pPr marL="0" indent="0" algn="just"/>
            <a:r>
              <a:rPr lang="en" sz="1050" dirty="0"/>
              <a:t>Nilai </a:t>
            </a:r>
            <a:r>
              <a:rPr lang="en" sz="1050" dirty="0" err="1"/>
              <a:t>kontrak</a:t>
            </a:r>
            <a:r>
              <a:rPr lang="en" sz="1050" dirty="0"/>
              <a:t> : </a:t>
            </a:r>
            <a:r>
              <a:rPr lang="id-ID" sz="1050" dirty="0"/>
              <a:t>Rp.4.254.175.314,- dari APBN</a:t>
            </a:r>
          </a:p>
          <a:p>
            <a:pPr marL="0" indent="0" algn="just"/>
            <a:r>
              <a:rPr lang="id-ID" sz="1050" dirty="0" err="1"/>
              <a:t>Tgl</a:t>
            </a:r>
            <a:r>
              <a:rPr lang="id-ID" sz="1050" dirty="0"/>
              <a:t> Kontrak : 6 Juli 2022</a:t>
            </a:r>
          </a:p>
          <a:p>
            <a:pPr marL="0" indent="0" algn="just"/>
            <a:r>
              <a:rPr lang="id-ID" sz="1050" dirty="0"/>
              <a:t>Waktu sampai : 6 Desember 2022</a:t>
            </a:r>
          </a:p>
        </p:txBody>
      </p:sp>
      <p:sp>
        <p:nvSpPr>
          <p:cNvPr id="1247" name="Google Shape;1247;p48"/>
          <p:cNvSpPr txBox="1">
            <a:spLocks noGrp="1"/>
          </p:cNvSpPr>
          <p:nvPr>
            <p:ph type="subTitle" idx="3"/>
          </p:nvPr>
        </p:nvSpPr>
        <p:spPr>
          <a:xfrm>
            <a:off x="459006" y="3375088"/>
            <a:ext cx="2642539" cy="140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id-ID" sz="1050" dirty="0"/>
              <a:t>PL kepada LAODE SAIDNO pinjam bendera PT. Madinah kepada </a:t>
            </a:r>
            <a:r>
              <a:rPr lang="id-ID" sz="1050" dirty="0" err="1"/>
              <a:t>Ir.SLAMET</a:t>
            </a:r>
            <a:r>
              <a:rPr lang="id-ID" sz="1050" dirty="0"/>
              <a:t> WIDODO selaku Direktur PT. MADINAH </a:t>
            </a:r>
          </a:p>
          <a:p>
            <a:pPr marL="0" indent="0" algn="just"/>
            <a:r>
              <a:rPr lang="id-ID" sz="1050" dirty="0" err="1"/>
              <a:t>Tgl</a:t>
            </a:r>
            <a:r>
              <a:rPr lang="id-ID" sz="1050" dirty="0"/>
              <a:t> kontrak : 8 Juli 2022</a:t>
            </a:r>
          </a:p>
          <a:p>
            <a:pPr marL="0" indent="0" algn="just"/>
            <a:r>
              <a:rPr lang="id-ID" sz="1050" dirty="0"/>
              <a:t>Nilai kontrak : Rp.198.100.000,-  (APBN)</a:t>
            </a:r>
          </a:p>
          <a:p>
            <a:pPr marL="0" indent="0" algn="just"/>
            <a:r>
              <a:rPr lang="id-ID" sz="1050" dirty="0"/>
              <a:t>Pembayaran 100% : 15 Desember 2022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50" dirty="0" err="1"/>
              <a:t>Fee</a:t>
            </a:r>
            <a:r>
              <a:rPr lang="id-ID" sz="1050" dirty="0"/>
              <a:t> 7% : Rp.13.000.000,-</a:t>
            </a:r>
          </a:p>
        </p:txBody>
      </p:sp>
      <p:sp>
        <p:nvSpPr>
          <p:cNvPr id="1248" name="Google Shape;1248;p48"/>
          <p:cNvSpPr txBox="1">
            <a:spLocks noGrp="1"/>
          </p:cNvSpPr>
          <p:nvPr>
            <p:ph type="subTitle" idx="4"/>
          </p:nvPr>
        </p:nvSpPr>
        <p:spPr>
          <a:xfrm>
            <a:off x="3360195" y="2352782"/>
            <a:ext cx="2748349" cy="244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BARNABAS OVIDE </a:t>
            </a:r>
            <a:r>
              <a:rPr lang="en" sz="1050" dirty="0" err="1"/>
              <a:t>selaku</a:t>
            </a:r>
            <a:r>
              <a:rPr lang="en" sz="1050" dirty="0"/>
              <a:t> </a:t>
            </a:r>
            <a:r>
              <a:rPr lang="en" sz="1050" dirty="0" err="1"/>
              <a:t>Direktur</a:t>
            </a:r>
            <a:r>
              <a:rPr lang="en" sz="1050" dirty="0"/>
              <a:t> CV. </a:t>
            </a:r>
            <a:r>
              <a:rPr lang="en" sz="1050" dirty="0" err="1"/>
              <a:t>Berdikari</a:t>
            </a:r>
            <a:r>
              <a:rPr lang="en" sz="1050" dirty="0"/>
              <a:t>, </a:t>
            </a:r>
            <a:r>
              <a:rPr lang="en" sz="1050" dirty="0" err="1"/>
              <a:t>tapi</a:t>
            </a:r>
            <a:r>
              <a:rPr lang="en" sz="1050" dirty="0"/>
              <a:t> </a:t>
            </a:r>
            <a:r>
              <a:rPr lang="en" sz="1050" dirty="0" err="1"/>
              <a:t>perusahaan</a:t>
            </a:r>
            <a:r>
              <a:rPr lang="en" sz="1050" dirty="0"/>
              <a:t> </a:t>
            </a:r>
            <a:r>
              <a:rPr lang="en" sz="1050" dirty="0" err="1"/>
              <a:t>dikendalikan</a:t>
            </a:r>
            <a:r>
              <a:rPr lang="en" sz="1050" dirty="0"/>
              <a:t> EKO SUNARYO dan </a:t>
            </a:r>
            <a:r>
              <a:rPr lang="en" sz="1050" dirty="0" err="1"/>
              <a:t>kakaknya</a:t>
            </a:r>
            <a:r>
              <a:rPr lang="en" sz="1050" dirty="0"/>
              <a:t> SURYONO. </a:t>
            </a:r>
            <a:r>
              <a:rPr lang="en" sz="1050" dirty="0" err="1"/>
              <a:t>Dikarenakan</a:t>
            </a:r>
            <a:r>
              <a:rPr lang="en" sz="1050" dirty="0"/>
              <a:t> </a:t>
            </a:r>
            <a:r>
              <a:rPr lang="en" sz="1050" dirty="0" err="1"/>
              <a:t>mereka</a:t>
            </a:r>
            <a:r>
              <a:rPr lang="en" sz="1050" dirty="0"/>
              <a:t> </a:t>
            </a:r>
            <a:r>
              <a:rPr lang="en" sz="1050" dirty="0" err="1"/>
              <a:t>semua</a:t>
            </a:r>
            <a:r>
              <a:rPr lang="en" sz="1050" dirty="0"/>
              <a:t> stay di Jayapura, EKO SUNARYO  </a:t>
            </a:r>
            <a:r>
              <a:rPr lang="en" sz="1050" dirty="0" err="1"/>
              <a:t>menghubungi</a:t>
            </a:r>
            <a:r>
              <a:rPr lang="en" sz="1050" dirty="0"/>
              <a:t>  AQBAR </a:t>
            </a:r>
            <a:r>
              <a:rPr lang="en" sz="1050" dirty="0" err="1"/>
              <a:t>dengan</a:t>
            </a:r>
            <a:r>
              <a:rPr lang="en" sz="1050" dirty="0"/>
              <a:t> </a:t>
            </a:r>
            <a:r>
              <a:rPr lang="en" sz="1050" dirty="0" err="1"/>
              <a:t>maksud</a:t>
            </a:r>
            <a:r>
              <a:rPr lang="en" sz="1050" dirty="0"/>
              <a:t> </a:t>
            </a:r>
            <a:r>
              <a:rPr lang="en" sz="1050" dirty="0" err="1"/>
              <a:t>menyuruh</a:t>
            </a:r>
            <a:r>
              <a:rPr lang="en" sz="1050" dirty="0"/>
              <a:t> </a:t>
            </a:r>
            <a:r>
              <a:rPr lang="en" sz="1050" dirty="0" err="1"/>
              <a:t>mengerjakan</a:t>
            </a:r>
            <a:r>
              <a:rPr lang="en" sz="1050" dirty="0"/>
              <a:t> </a:t>
            </a:r>
            <a:r>
              <a:rPr lang="en" sz="1050" dirty="0" err="1"/>
              <a:t>karena</a:t>
            </a:r>
            <a:r>
              <a:rPr lang="en" sz="1050" dirty="0"/>
              <a:t> AQBAR stay di </a:t>
            </a:r>
            <a:r>
              <a:rPr lang="en" sz="1050" dirty="0" err="1"/>
              <a:t>Sorong</a:t>
            </a:r>
            <a:r>
              <a:rPr lang="en" sz="1050" dirty="0"/>
              <a:t> </a:t>
            </a:r>
            <a:r>
              <a:rPr lang="en" sz="1050" dirty="0" err="1"/>
              <a:t>tp</a:t>
            </a:r>
            <a:r>
              <a:rPr lang="en" sz="1050" dirty="0"/>
              <a:t> </a:t>
            </a:r>
            <a:r>
              <a:rPr lang="en" sz="1050" dirty="0" err="1"/>
              <a:t>tdk</a:t>
            </a:r>
            <a:r>
              <a:rPr lang="en" sz="1050" dirty="0"/>
              <a:t> </a:t>
            </a:r>
            <a:r>
              <a:rPr lang="en" sz="1050" dirty="0" err="1"/>
              <a:t>memiliki</a:t>
            </a:r>
            <a:r>
              <a:rPr lang="en" sz="1050" dirty="0"/>
              <a:t> </a:t>
            </a:r>
            <a:r>
              <a:rPr lang="en" sz="1050" dirty="0" err="1"/>
              <a:t>perusahaan</a:t>
            </a:r>
            <a:r>
              <a:rPr lang="en" sz="1050" dirty="0"/>
              <a:t>. AQBAR </a:t>
            </a:r>
            <a:r>
              <a:rPr lang="en" sz="1050" dirty="0" err="1"/>
              <a:t>menemui</a:t>
            </a:r>
            <a:r>
              <a:rPr lang="en" sz="1050" dirty="0"/>
              <a:t> SURYONO di </a:t>
            </a:r>
            <a:r>
              <a:rPr lang="en" sz="1050" dirty="0" err="1"/>
              <a:t>Feve</a:t>
            </a:r>
            <a:r>
              <a:rPr lang="en" sz="1050" dirty="0"/>
              <a:t> Hotel </a:t>
            </a:r>
            <a:r>
              <a:rPr lang="en" sz="1050" dirty="0" err="1"/>
              <a:t>Sorong</a:t>
            </a:r>
            <a:r>
              <a:rPr lang="en" sz="1050" dirty="0"/>
              <a:t> dan </a:t>
            </a:r>
            <a:r>
              <a:rPr lang="en" sz="1050" dirty="0" err="1"/>
              <a:t>disepakati</a:t>
            </a:r>
            <a:r>
              <a:rPr lang="en" sz="1050" dirty="0"/>
              <a:t> </a:t>
            </a:r>
          </a:p>
          <a:p>
            <a:pPr marL="0" indent="0" algn="just"/>
            <a:r>
              <a:rPr lang="en" sz="1050" dirty="0"/>
              <a:t>Nilai </a:t>
            </a:r>
            <a:r>
              <a:rPr lang="en" sz="1050" dirty="0" err="1"/>
              <a:t>Subkontrak</a:t>
            </a:r>
            <a:r>
              <a:rPr lang="en" sz="1050" dirty="0"/>
              <a:t> : </a:t>
            </a:r>
            <a:r>
              <a:rPr lang="id-ID" sz="1050" dirty="0"/>
              <a:t>Rp.2.350.000.000,-</a:t>
            </a:r>
          </a:p>
          <a:p>
            <a:pPr marL="0" indent="0" algn="just"/>
            <a:r>
              <a:rPr lang="id-ID" sz="1050" dirty="0" err="1"/>
              <a:t>Tgl</a:t>
            </a:r>
            <a:r>
              <a:rPr lang="id-ID" sz="1050" dirty="0"/>
              <a:t> Subkontrak : 8 Agustus 2022.</a:t>
            </a:r>
          </a:p>
          <a:p>
            <a:pPr marL="0" indent="0" algn="just"/>
            <a:r>
              <a:rPr lang="id-ID" sz="1050" dirty="0"/>
              <a:t>Bayar ke </a:t>
            </a:r>
            <a:r>
              <a:rPr lang="id-ID" sz="1050" dirty="0" err="1"/>
              <a:t>Subkon</a:t>
            </a:r>
            <a:r>
              <a:rPr lang="id-ID" sz="1050" dirty="0"/>
              <a:t> : Rp.2.220.000.000,- </a:t>
            </a:r>
            <a:r>
              <a:rPr lang="id-ID" sz="1050" b="1" u="sng" dirty="0"/>
              <a:t>Tanpa sepengetahuan / persetujuan dari PPK</a:t>
            </a:r>
            <a:endParaRPr sz="1050" b="1" u="sng" dirty="0"/>
          </a:p>
        </p:txBody>
      </p:sp>
      <p:sp>
        <p:nvSpPr>
          <p:cNvPr id="1249" name="Google Shape;1249;p48"/>
          <p:cNvSpPr txBox="1">
            <a:spLocks noGrp="1"/>
          </p:cNvSpPr>
          <p:nvPr>
            <p:ph type="subTitle" idx="5"/>
          </p:nvPr>
        </p:nvSpPr>
        <p:spPr>
          <a:xfrm>
            <a:off x="6387001" y="1006016"/>
            <a:ext cx="2686728" cy="128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d-ID" sz="1050" dirty="0"/>
              <a:t>PPK Awal : FERDINANDUS (</a:t>
            </a:r>
            <a:r>
              <a:rPr lang="id-ID" sz="1050" dirty="0" err="1"/>
              <a:t>Plh.Kabalai</a:t>
            </a:r>
            <a:r>
              <a:rPr lang="id-ID" sz="1050" dirty="0"/>
              <a:t> BLK sampai Agustus 2022) </a:t>
            </a:r>
          </a:p>
          <a:p>
            <a:pPr marL="0" indent="0"/>
            <a:r>
              <a:rPr lang="id-ID" sz="1050" dirty="0"/>
              <a:t>Menunjuk Konsultan, Membuat dan Menandatangani Kontrak fisik dan konsultan, mencairkan uang muka 30% pekerjaan fisik dan pelunasan konsultan perencana.</a:t>
            </a:r>
          </a:p>
        </p:txBody>
      </p:sp>
      <p:sp>
        <p:nvSpPr>
          <p:cNvPr id="1251" name="Google Shape;1251;p48"/>
          <p:cNvSpPr txBox="1">
            <a:spLocks noGrp="1"/>
          </p:cNvSpPr>
          <p:nvPr>
            <p:ph type="subTitle" idx="7"/>
          </p:nvPr>
        </p:nvSpPr>
        <p:spPr>
          <a:xfrm>
            <a:off x="459006" y="130918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</a:t>
            </a:r>
            <a:endParaRPr dirty="0"/>
          </a:p>
        </p:txBody>
      </p:sp>
      <p:sp>
        <p:nvSpPr>
          <p:cNvPr id="1252" name="Google Shape;1252;p48"/>
          <p:cNvSpPr txBox="1">
            <a:spLocks noGrp="1"/>
          </p:cNvSpPr>
          <p:nvPr>
            <p:ph type="subTitle" idx="8"/>
          </p:nvPr>
        </p:nvSpPr>
        <p:spPr>
          <a:xfrm>
            <a:off x="3434403" y="997760"/>
            <a:ext cx="191253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PEKERJAAN FISIK</a:t>
            </a:r>
            <a:endParaRPr dirty="0"/>
          </a:p>
        </p:txBody>
      </p:sp>
      <p:sp>
        <p:nvSpPr>
          <p:cNvPr id="1253" name="Google Shape;1253;p48"/>
          <p:cNvSpPr txBox="1">
            <a:spLocks noGrp="1"/>
          </p:cNvSpPr>
          <p:nvPr>
            <p:ph type="subTitle" idx="9"/>
          </p:nvPr>
        </p:nvSpPr>
        <p:spPr>
          <a:xfrm>
            <a:off x="6423688" y="765512"/>
            <a:ext cx="262534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PELAKSANAAN DAN PENCAIRAN</a:t>
            </a:r>
            <a:endParaRPr sz="1600" dirty="0"/>
          </a:p>
        </p:txBody>
      </p:sp>
      <p:cxnSp>
        <p:nvCxnSpPr>
          <p:cNvPr id="1257" name="Google Shape;1257;p48"/>
          <p:cNvCxnSpPr/>
          <p:nvPr/>
        </p:nvCxnSpPr>
        <p:spPr>
          <a:xfrm>
            <a:off x="420753" y="1279678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48"/>
          <p:cNvCxnSpPr/>
          <p:nvPr/>
        </p:nvCxnSpPr>
        <p:spPr>
          <a:xfrm>
            <a:off x="420753" y="3160402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48"/>
          <p:cNvCxnSpPr/>
          <p:nvPr/>
        </p:nvCxnSpPr>
        <p:spPr>
          <a:xfrm>
            <a:off x="3322681" y="1166850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48"/>
          <p:cNvCxnSpPr/>
          <p:nvPr/>
        </p:nvCxnSpPr>
        <p:spPr>
          <a:xfrm>
            <a:off x="3326809" y="2835052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48"/>
          <p:cNvCxnSpPr/>
          <p:nvPr/>
        </p:nvCxnSpPr>
        <p:spPr>
          <a:xfrm>
            <a:off x="6360973" y="983833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48"/>
          <p:cNvCxnSpPr/>
          <p:nvPr/>
        </p:nvCxnSpPr>
        <p:spPr>
          <a:xfrm>
            <a:off x="6367190" y="2670896"/>
            <a:ext cx="0" cy="14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judul 2">
            <a:extLst>
              <a:ext uri="{FF2B5EF4-FFF2-40B4-BE49-F238E27FC236}">
                <a16:creationId xmlns:a16="http://schemas.microsoft.com/office/drawing/2014/main" id="{DC70E5E4-D0A1-D5B6-DA77-535F4D2110E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9345" y="3160402"/>
            <a:ext cx="1986000" cy="377100"/>
          </a:xfrm>
        </p:spPr>
        <p:txBody>
          <a:bodyPr/>
          <a:lstStyle/>
          <a:p>
            <a:r>
              <a:rPr lang="id-ID" dirty="0"/>
              <a:t>PENGAWASAN</a:t>
            </a:r>
          </a:p>
        </p:txBody>
      </p:sp>
      <p:sp>
        <p:nvSpPr>
          <p:cNvPr id="11" name="Google Shape;1249;p48">
            <a:extLst>
              <a:ext uri="{FF2B5EF4-FFF2-40B4-BE49-F238E27FC236}">
                <a16:creationId xmlns:a16="http://schemas.microsoft.com/office/drawing/2014/main" id="{C6D486C0-0756-AD26-9676-96D7FAD5EC28}"/>
              </a:ext>
            </a:extLst>
          </p:cNvPr>
          <p:cNvSpPr txBox="1">
            <a:spLocks/>
          </p:cNvSpPr>
          <p:nvPr/>
        </p:nvSpPr>
        <p:spPr>
          <a:xfrm>
            <a:off x="6367190" y="2222277"/>
            <a:ext cx="2686728" cy="7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id-ID" sz="1050" dirty="0"/>
              <a:t>PPK : RAHMAN (</a:t>
            </a:r>
            <a:r>
              <a:rPr lang="id-ID" sz="1050" dirty="0" err="1"/>
              <a:t>Kabalai</a:t>
            </a:r>
            <a:r>
              <a:rPr lang="id-ID" sz="1050" dirty="0"/>
              <a:t> BPVP/BLK sejak September 2022). Mencairkan Termin I,II,III,IV 100% Pekerjaan Fisik dan pelunasan Konsultan Pengawas.</a:t>
            </a:r>
          </a:p>
          <a:p>
            <a:pPr marL="0" indent="0"/>
            <a:endParaRPr lang="id-ID" sz="1050" dirty="0"/>
          </a:p>
        </p:txBody>
      </p:sp>
      <p:sp>
        <p:nvSpPr>
          <p:cNvPr id="12" name="Google Shape;1249;p48">
            <a:extLst>
              <a:ext uri="{FF2B5EF4-FFF2-40B4-BE49-F238E27FC236}">
                <a16:creationId xmlns:a16="http://schemas.microsoft.com/office/drawing/2014/main" id="{02F925CD-7FB3-5D7E-F6FD-4E2A3B46F580}"/>
              </a:ext>
            </a:extLst>
          </p:cNvPr>
          <p:cNvSpPr txBox="1">
            <a:spLocks/>
          </p:cNvSpPr>
          <p:nvPr/>
        </p:nvSpPr>
        <p:spPr>
          <a:xfrm>
            <a:off x="6362831" y="2943760"/>
            <a:ext cx="2849784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id-ID" sz="1050" dirty="0">
                <a:solidFill>
                  <a:schemeClr val="bg1"/>
                </a:solidFill>
              </a:rPr>
              <a:t>Terdapat 3 kali </a:t>
            </a:r>
            <a:r>
              <a:rPr lang="id-ID" sz="1050" dirty="0" err="1">
                <a:solidFill>
                  <a:schemeClr val="bg1"/>
                </a:solidFill>
              </a:rPr>
              <a:t>Addendum</a:t>
            </a:r>
            <a:r>
              <a:rPr lang="id-ID" sz="1050" dirty="0">
                <a:solidFill>
                  <a:schemeClr val="bg1"/>
                </a:solidFill>
              </a:rPr>
              <a:t> Jangka Waktu</a:t>
            </a:r>
          </a:p>
          <a:p>
            <a:pPr marL="0" indent="0" algn="just"/>
            <a:r>
              <a:rPr lang="id-ID" sz="1050" dirty="0" err="1">
                <a:solidFill>
                  <a:schemeClr val="bg1"/>
                </a:solidFill>
              </a:rPr>
              <a:t>Add</a:t>
            </a:r>
            <a:r>
              <a:rPr lang="id-ID" sz="1050" dirty="0">
                <a:solidFill>
                  <a:schemeClr val="bg1"/>
                </a:solidFill>
              </a:rPr>
              <a:t> I selama 25 hari, </a:t>
            </a:r>
            <a:r>
              <a:rPr lang="id-ID" sz="1050" dirty="0" err="1">
                <a:solidFill>
                  <a:schemeClr val="bg1"/>
                </a:solidFill>
              </a:rPr>
              <a:t>Add</a:t>
            </a:r>
            <a:r>
              <a:rPr lang="id-ID" sz="1050" dirty="0">
                <a:solidFill>
                  <a:schemeClr val="bg1"/>
                </a:solidFill>
              </a:rPr>
              <a:t> II selama 32 hari</a:t>
            </a:r>
          </a:p>
          <a:p>
            <a:pPr marL="0" indent="0" algn="just"/>
            <a:r>
              <a:rPr lang="id-ID" sz="1050" dirty="0" err="1">
                <a:solidFill>
                  <a:schemeClr val="bg1"/>
                </a:solidFill>
              </a:rPr>
              <a:t>Add</a:t>
            </a:r>
            <a:r>
              <a:rPr lang="id-ID" sz="1050" dirty="0">
                <a:solidFill>
                  <a:schemeClr val="bg1"/>
                </a:solidFill>
              </a:rPr>
              <a:t> III selama 27 hari kalender. </a:t>
            </a:r>
            <a:r>
              <a:rPr lang="id-ID" sz="1050" dirty="0" err="1">
                <a:solidFill>
                  <a:schemeClr val="bg1"/>
                </a:solidFill>
              </a:rPr>
              <a:t>Dikarenekan</a:t>
            </a:r>
            <a:r>
              <a:rPr lang="id-ID" sz="1050" dirty="0">
                <a:solidFill>
                  <a:schemeClr val="bg1"/>
                </a:solidFill>
              </a:rPr>
              <a:t> faktor Dana Subkontrak dan Kondisi Hujan sampai Banjir.</a:t>
            </a:r>
          </a:p>
          <a:p>
            <a:pPr marL="0" indent="0" algn="just"/>
            <a:r>
              <a:rPr lang="id-ID" sz="1050" dirty="0">
                <a:solidFill>
                  <a:schemeClr val="bg1"/>
                </a:solidFill>
              </a:rPr>
              <a:t>Selesai Pekerjaan (PHO) 24 Februari 2023.</a:t>
            </a:r>
          </a:p>
          <a:p>
            <a:pPr marL="0" indent="0" algn="just"/>
            <a:r>
              <a:rPr lang="id-ID" sz="1050" dirty="0">
                <a:solidFill>
                  <a:schemeClr val="bg1"/>
                </a:solidFill>
              </a:rPr>
              <a:t>Denda Keterlambatan Rp.237.729.818,- dibayarkan 1 Maret 2023 (1/1000 dari nilai kontrak selama 56 hari)</a:t>
            </a:r>
          </a:p>
          <a:p>
            <a:pPr marL="0" indent="0"/>
            <a:endParaRPr lang="id-ID" sz="1050" dirty="0">
              <a:solidFill>
                <a:schemeClr val="bg1"/>
              </a:solidFill>
            </a:endParaRPr>
          </a:p>
          <a:p>
            <a:pPr marL="0" indent="0"/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PENYIDIKAN</a:t>
            </a:r>
            <a:endParaRPr dirty="0"/>
          </a:p>
        </p:txBody>
      </p:sp>
      <p:sp>
        <p:nvSpPr>
          <p:cNvPr id="1575" name="Google Shape;1575;p66"/>
          <p:cNvSpPr txBox="1"/>
          <p:nvPr/>
        </p:nvSpPr>
        <p:spPr>
          <a:xfrm>
            <a:off x="1343169" y="1665375"/>
            <a:ext cx="1673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Dokumen</a:t>
            </a:r>
            <a:endParaRPr sz="22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6" name="Google Shape;1576;p66"/>
          <p:cNvSpPr txBox="1"/>
          <p:nvPr/>
        </p:nvSpPr>
        <p:spPr>
          <a:xfrm>
            <a:off x="1012329" y="3201964"/>
            <a:ext cx="199942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Ahli </a:t>
            </a:r>
            <a:r>
              <a:rPr lang="en" sz="22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Konstruksi</a:t>
            </a:r>
            <a:endParaRPr sz="22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8" name="Google Shape;1578;p66"/>
              <p:cNvSpPr txBox="1"/>
              <p:nvPr/>
            </p:nvSpPr>
            <p:spPr>
              <a:xfrm>
                <a:off x="565079" y="3570812"/>
                <a:ext cx="2866490" cy="1572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id-ID" sz="1050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Ahli konstruksi Politeknik Negeri Ambon turun ke lokasi dengan Tim penyelidik, PPK, dan pihak-pihak terkait pada tanggal 3 April 2024 di tahap PENYELIDIKAN, laporan resmi sementara disusun, </a:t>
                </a:r>
                <a:r>
                  <a:rPr lang="id-ID" sz="1050" b="1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perkiraan kekurangan volume kurang lebih </a:t>
                </a:r>
                <a14:m>
                  <m:oMath xmlns:m="http://schemas.openxmlformats.org/officeDocument/2006/math">
                    <m:r>
                      <a:rPr lang="id-ID" sz="105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/>
                        <a:sym typeface="Open Sans"/>
                      </a:rPr>
                      <m:t>±</m:t>
                    </m:r>
                  </m:oMath>
                </a14:m>
                <a:r>
                  <a:rPr lang="id-ID" sz="1050" b="1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Rp.1.200.000.000,- (Satu miliar dua ratus juta rupiah)   </a:t>
                </a:r>
                <a:endParaRPr sz="105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1578" name="Google Shape;1578;p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9" y="3570812"/>
                <a:ext cx="2866490" cy="1572688"/>
              </a:xfrm>
              <a:prstGeom prst="rect">
                <a:avLst/>
              </a:prstGeom>
              <a:blipFill>
                <a:blip r:embed="rId3"/>
                <a:stretch>
                  <a:fillRect r="-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" name="Google Shape;1580;p66"/>
          <p:cNvSpPr txBox="1"/>
          <p:nvPr/>
        </p:nvSpPr>
        <p:spPr>
          <a:xfrm>
            <a:off x="1343169" y="2069269"/>
            <a:ext cx="16731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41 </a:t>
            </a:r>
            <a:r>
              <a:rPr lang="en-US" sz="1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Dokumen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didapatkan</a:t>
            </a: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1" name="Google Shape;1581;p66"/>
          <p:cNvSpPr txBox="1"/>
          <p:nvPr/>
        </p:nvSpPr>
        <p:spPr>
          <a:xfrm>
            <a:off x="6127432" y="1247634"/>
            <a:ext cx="218722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SAKSI</a:t>
            </a:r>
            <a:endParaRPr sz="22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2" name="Google Shape;1582;p66"/>
          <p:cNvSpPr txBox="1"/>
          <p:nvPr/>
        </p:nvSpPr>
        <p:spPr>
          <a:xfrm>
            <a:off x="5963099" y="1591059"/>
            <a:ext cx="2768831" cy="31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 Orang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diminta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keterangan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PPK Awal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Ferdinandus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PPK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sekaligus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Kabalai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(Rahman)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Konsultan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Pengawas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Laode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Said)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Konsultan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Pengawas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Adriansyah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SURYONO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Pemodal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EKO SUNARYO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Pemodal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BARNABAS OVIDE (Dir.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Berdikari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AQBAR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Subkontraktor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TUMBUR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Bendahara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Pengeluaran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BLK/BPVP)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/>
              <a:buAutoNum type="arabicPeriod"/>
            </a:pP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MIKA (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Kasubag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Umum</a:t>
            </a:r>
            <a:r>
              <a:rPr lang="en" sz="105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BLK/BPVP)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endParaRPr lang="en" sz="105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05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3" name="Google Shape;1583;p66"/>
          <p:cNvCxnSpPr>
            <a:cxnSpLocks/>
            <a:stCxn id="1584" idx="2"/>
            <a:endCxn id="1576" idx="3"/>
          </p:cNvCxnSpPr>
          <p:nvPr/>
        </p:nvCxnSpPr>
        <p:spPr>
          <a:xfrm rot="10800000" flipV="1">
            <a:off x="3011757" y="2876774"/>
            <a:ext cx="496619" cy="5765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66"/>
          <p:cNvSpPr/>
          <p:nvPr/>
        </p:nvSpPr>
        <p:spPr>
          <a:xfrm>
            <a:off x="3508375" y="1813125"/>
            <a:ext cx="2127300" cy="212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0" name="Google Shape;1610;p66"/>
          <p:cNvCxnSpPr>
            <a:stCxn id="1584" idx="2"/>
            <a:endCxn id="1575" idx="3"/>
          </p:cNvCxnSpPr>
          <p:nvPr/>
        </p:nvCxnSpPr>
        <p:spPr>
          <a:xfrm rot="10800000">
            <a:off x="3016675" y="1916775"/>
            <a:ext cx="491700" cy="960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66"/>
          <p:cNvCxnSpPr>
            <a:cxnSpLocks/>
            <a:stCxn id="1584" idx="6"/>
            <a:endCxn id="1581" idx="1"/>
          </p:cNvCxnSpPr>
          <p:nvPr/>
        </p:nvCxnSpPr>
        <p:spPr>
          <a:xfrm flipV="1">
            <a:off x="5635675" y="1499034"/>
            <a:ext cx="491757" cy="13777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559;p65">
            <a:extLst>
              <a:ext uri="{FF2B5EF4-FFF2-40B4-BE49-F238E27FC236}">
                <a16:creationId xmlns:a16="http://schemas.microsoft.com/office/drawing/2014/main" id="{57BEAC2F-C858-E678-DBA5-09AA6DC4129E}"/>
              </a:ext>
            </a:extLst>
          </p:cNvPr>
          <p:cNvSpPr/>
          <p:nvPr/>
        </p:nvSpPr>
        <p:spPr>
          <a:xfrm>
            <a:off x="3835801" y="2167423"/>
            <a:ext cx="1472398" cy="1403389"/>
          </a:xfrm>
          <a:custGeom>
            <a:avLst/>
            <a:gdLst/>
            <a:ahLst/>
            <a:cxnLst/>
            <a:rect l="l" t="t" r="r" b="b"/>
            <a:pathLst>
              <a:path w="1963197" h="1871186" extrusionOk="0">
                <a:moveTo>
                  <a:pt x="1125474" y="1414177"/>
                </a:moveTo>
                <a:cubicBezTo>
                  <a:pt x="1125474" y="1183767"/>
                  <a:pt x="1312259" y="996982"/>
                  <a:pt x="1542669" y="996982"/>
                </a:cubicBezTo>
                <a:cubicBezTo>
                  <a:pt x="1773079" y="996982"/>
                  <a:pt x="1943100" y="1167479"/>
                  <a:pt x="1958721" y="1383602"/>
                </a:cubicBezTo>
                <a:cubicBezTo>
                  <a:pt x="1961674" y="1360265"/>
                  <a:pt x="1963198" y="1336548"/>
                  <a:pt x="1963198" y="1312450"/>
                </a:cubicBezTo>
                <a:cubicBezTo>
                  <a:pt x="1963198" y="1030129"/>
                  <a:pt x="1753743" y="796766"/>
                  <a:pt x="1481804" y="759238"/>
                </a:cubicBezTo>
                <a:cubicBezTo>
                  <a:pt x="1506569" y="696087"/>
                  <a:pt x="1520190" y="627221"/>
                  <a:pt x="1520190" y="555308"/>
                </a:cubicBezTo>
                <a:cubicBezTo>
                  <a:pt x="1520190" y="267176"/>
                  <a:pt x="1302068" y="30004"/>
                  <a:pt x="1021937" y="0"/>
                </a:cubicBezTo>
                <a:cubicBezTo>
                  <a:pt x="1217771" y="34290"/>
                  <a:pt x="1366647" y="205169"/>
                  <a:pt x="1366647" y="410909"/>
                </a:cubicBezTo>
                <a:cubicBezTo>
                  <a:pt x="1366647" y="641318"/>
                  <a:pt x="1179862" y="828104"/>
                  <a:pt x="949452" y="828104"/>
                </a:cubicBezTo>
                <a:cubicBezTo>
                  <a:pt x="719042" y="828104"/>
                  <a:pt x="532257" y="641318"/>
                  <a:pt x="532257" y="410909"/>
                </a:cubicBezTo>
                <a:cubicBezTo>
                  <a:pt x="532257" y="229172"/>
                  <a:pt x="648462" y="74676"/>
                  <a:pt x="810577" y="17431"/>
                </a:cubicBezTo>
                <a:cubicBezTo>
                  <a:pt x="575405" y="83344"/>
                  <a:pt x="403003" y="299180"/>
                  <a:pt x="403003" y="555308"/>
                </a:cubicBezTo>
                <a:cubicBezTo>
                  <a:pt x="403003" y="629507"/>
                  <a:pt x="417481" y="700278"/>
                  <a:pt x="443770" y="765048"/>
                </a:cubicBezTo>
                <a:cubicBezTo>
                  <a:pt x="208693" y="812578"/>
                  <a:pt x="27146" y="1007650"/>
                  <a:pt x="0" y="1249490"/>
                </a:cubicBezTo>
                <a:cubicBezTo>
                  <a:pt x="59150" y="1091089"/>
                  <a:pt x="211836" y="978313"/>
                  <a:pt x="390906" y="978313"/>
                </a:cubicBezTo>
                <a:cubicBezTo>
                  <a:pt x="621316" y="978313"/>
                  <a:pt x="808101" y="1165098"/>
                  <a:pt x="808101" y="1395508"/>
                </a:cubicBezTo>
                <a:cubicBezTo>
                  <a:pt x="808101" y="1625917"/>
                  <a:pt x="621316" y="1812703"/>
                  <a:pt x="390906" y="1812703"/>
                </a:cubicBezTo>
                <a:cubicBezTo>
                  <a:pt x="351187" y="1812703"/>
                  <a:pt x="312801" y="1807178"/>
                  <a:pt x="276416" y="1796796"/>
                </a:cubicBezTo>
                <a:cubicBezTo>
                  <a:pt x="358426" y="1844135"/>
                  <a:pt x="453581" y="1871186"/>
                  <a:pt x="555022" y="1871186"/>
                </a:cubicBezTo>
                <a:cubicBezTo>
                  <a:pt x="725043" y="1871186"/>
                  <a:pt x="877348" y="1795177"/>
                  <a:pt x="979742" y="1675352"/>
                </a:cubicBezTo>
                <a:cubicBezTo>
                  <a:pt x="1082230" y="1795177"/>
                  <a:pt x="1234440" y="1871186"/>
                  <a:pt x="1404461" y="1871186"/>
                </a:cubicBezTo>
                <a:cubicBezTo>
                  <a:pt x="1487138" y="1871186"/>
                  <a:pt x="1565624" y="1853184"/>
                  <a:pt x="1636205" y="1820990"/>
                </a:cubicBezTo>
                <a:cubicBezTo>
                  <a:pt x="1606105" y="1827943"/>
                  <a:pt x="1574673" y="1831562"/>
                  <a:pt x="1542479" y="1831562"/>
                </a:cubicBezTo>
                <a:cubicBezTo>
                  <a:pt x="1312069" y="1831562"/>
                  <a:pt x="1125284" y="1644777"/>
                  <a:pt x="1125284" y="1414367"/>
                </a:cubicBezTo>
                <a:close/>
                <a:moveTo>
                  <a:pt x="979837" y="1225010"/>
                </a:moveTo>
                <a:cubicBezTo>
                  <a:pt x="899446" y="1225010"/>
                  <a:pt x="834200" y="1159764"/>
                  <a:pt x="834200" y="1079373"/>
                </a:cubicBezTo>
                <a:cubicBezTo>
                  <a:pt x="834200" y="998982"/>
                  <a:pt x="899446" y="933736"/>
                  <a:pt x="979837" y="933736"/>
                </a:cubicBezTo>
                <a:cubicBezTo>
                  <a:pt x="1060228" y="933736"/>
                  <a:pt x="1125474" y="998982"/>
                  <a:pt x="1125474" y="1079373"/>
                </a:cubicBezTo>
                <a:cubicBezTo>
                  <a:pt x="1125474" y="1159764"/>
                  <a:pt x="1060228" y="1225010"/>
                  <a:pt x="979837" y="1225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18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PERBUATAN MELAWAN HUKUM</a:t>
            </a:r>
            <a:endParaRPr dirty="0"/>
          </a:p>
        </p:txBody>
      </p:sp>
      <p:graphicFrame>
        <p:nvGraphicFramePr>
          <p:cNvPr id="1072" name="Google Shape;1072;p37"/>
          <p:cNvGraphicFramePr/>
          <p:nvPr>
            <p:extLst>
              <p:ext uri="{D42A27DB-BD31-4B8C-83A1-F6EECF244321}">
                <p14:modId xmlns:p14="http://schemas.microsoft.com/office/powerpoint/2010/main" val="3057058725"/>
              </p:ext>
            </p:extLst>
          </p:nvPr>
        </p:nvGraphicFramePr>
        <p:xfrm>
          <a:off x="604549" y="1110393"/>
          <a:ext cx="7934902" cy="4033107"/>
        </p:xfrm>
        <a:graphic>
          <a:graphicData uri="http://schemas.openxmlformats.org/drawingml/2006/table">
            <a:tbl>
              <a:tblPr>
                <a:noFill/>
                <a:tableStyleId>{549B4F80-BE01-46AD-81A0-E3C7DCD9A998}</a:tableStyleId>
              </a:tblPr>
              <a:tblGrid>
                <a:gridCol w="241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9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Pinjam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Bendera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/Perusahaan</a:t>
                      </a:r>
                      <a:endParaRPr sz="12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8415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AutoNum type="arabicPeriod"/>
                        <a:tabLst/>
                      </a:pP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Perpres Nomor 12 tahun 2021 tentang Perubahan atas Perpres Nomor 16 tahun 2018 tentang Pengadaan Barang/Jasa </a:t>
                      </a:r>
                      <a:r>
                        <a:rPr lang="id-ID" sz="9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PemerintahPasal</a:t>
                      </a: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7 ayat (1) huruf </a:t>
                      </a:r>
                      <a:r>
                        <a:rPr lang="id-ID" sz="9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" Semua pihak yang terlibat dalam Pengadaan Barang/Jasa mematuhi etika menghindari dan mencegah pemborosan dan kebocoran keuangan negara </a:t>
                      </a:r>
                    </a:p>
                    <a:p>
                      <a:pPr marL="18415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AutoNum type="arabicPeriod"/>
                        <a:tabLst/>
                      </a:pP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Peraturan LKPP No. 9 Tahun 2019, yaitu membuat dan memberikan pernyataan tidak benar atau keterangan palsu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4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Subkontrak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Pengalihan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seluruh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pekerjaan</a:t>
                      </a:r>
                      <a:endParaRPr sz="12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0" lvl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Pasal 53 Ayat (2) Undang-undang nomor 2 tahun 2017 tentang Jasa Konstruksi sebagaimana diubah dengan UU Cipta Kerja.</a:t>
                      </a:r>
                    </a:p>
                    <a:p>
                      <a:pPr marL="184150" marR="0" lvl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Perpres Nomor 12 tahun 2021 tentang Perubahan atas Perpres Nomor 16 tahun 2018 tentang Pengadaan Barang/Jasa </a:t>
                      </a:r>
                      <a:r>
                        <a:rPr lang="id-ID" sz="9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PemerintahPasal</a:t>
                      </a: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7 ayat (1) huruf </a:t>
                      </a:r>
                      <a:r>
                        <a:rPr lang="id-ID" sz="9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" Semua pihak yang terlibat dalam Pengadaan Barang/Jasa mematuhi etika menghindari dan mencegah pemborosan dan kebocoran keuangan negara </a:t>
                      </a:r>
                    </a:p>
                    <a:p>
                      <a:pPr marL="18415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AutoNum type="arabicPeriod"/>
                        <a:tabLst/>
                      </a:pPr>
                      <a:r>
                        <a:rPr lang="id-ID" sz="9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⁠Peraturan LKPP No. 9 Tahun 2018 tentang Pedoman Perencanaan Pengadaan Barang/Jasa Pemerintah yaitu menabrak larangan mengalihkan seluruh atau sebagian pekerjaan kepada pihak lain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Addendum dan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Denda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Keterlambatan</a:t>
                      </a:r>
                      <a:endParaRPr sz="12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Apakah telah sesuai dengan Perpres Nomor 12 tahun 2021 tentang Perubahan atas Peraturan Presiden Nomor 16 tahun 2018 tentang Pengadaan Barang/Jasa?</a:t>
                      </a:r>
                      <a:endParaRPr sz="100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7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Kekurangan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Volume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akibat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 b="1" u="sng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Subkontrak</a:t>
                      </a:r>
                      <a:endParaRPr sz="12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None/>
                        <a:tabLst/>
                      </a:pP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Perpres Nomor 12 tahun 2021 tentang Perubahan atas Perpres Nomor 16 tahun 2018 tentang Pengadaan Barang/Jasa Pemerintah</a:t>
                      </a:r>
                    </a:p>
                    <a:p>
                      <a:pPr marL="18415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AutoNum type="arabicPeriod"/>
                        <a:tabLst/>
                      </a:pP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Pasal 7 ayat (1) huruf </a:t>
                      </a:r>
                      <a:r>
                        <a:rPr lang="id-ID" sz="10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" Semua pihak yang terlibat dalam Pengadaan Barang/Jasa mematuhi etika menghindari dan mencegah pemborosan dan kebocoran keuangan negara.</a:t>
                      </a:r>
                    </a:p>
                    <a:p>
                      <a:pPr marL="184150" marR="0" lvl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Pasal 78 Ayat (5) huruf </a:t>
                      </a:r>
                      <a:r>
                        <a:rPr lang="id-ID" sz="1000" dirty="0" err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</a:t>
                      </a:r>
                      <a:r>
                        <a:rPr lang="id-ID" sz="100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menjelaskan, perbuatan atau tindakan penyedia yang dikenakan sanksi adalah : menyerahkan barang/jasa yang kualitasnya tidak sesuai dengan Kontrak berdasarkan hasil audit, dikenakan sanksi ganti kerugian sebesar nilai kerugian yang ditimbulkan </a:t>
                      </a:r>
                    </a:p>
                    <a:p>
                      <a:pPr marL="18415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+mj-lt"/>
                        <a:buAutoNum type="arabicPeriod"/>
                        <a:tabLst/>
                      </a:pPr>
                      <a:endParaRPr lang="id-ID" sz="100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DAN PENDAPAT</a:t>
            </a:r>
            <a:endParaRPr dirty="0"/>
          </a:p>
        </p:txBody>
      </p:sp>
      <p:sp>
        <p:nvSpPr>
          <p:cNvPr id="1190" name="Google Shape;1190;p45"/>
          <p:cNvSpPr txBox="1">
            <a:spLocks noGrp="1"/>
          </p:cNvSpPr>
          <p:nvPr>
            <p:ph type="subTitle" idx="2"/>
          </p:nvPr>
        </p:nvSpPr>
        <p:spPr>
          <a:xfrm>
            <a:off x="309938" y="2123994"/>
            <a:ext cx="3835311" cy="23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d-ID" dirty="0"/>
              <a:t>Adanya suatu rangkaian perbuatan melawan hukum yang dapat merugikan keuangan Negara terhadap pekerjaan jasa konstruksi Pengembangan </a:t>
            </a:r>
            <a:r>
              <a:rPr lang="id-ID" dirty="0" err="1"/>
              <a:t>Talent</a:t>
            </a:r>
            <a:r>
              <a:rPr lang="id-ID" dirty="0"/>
              <a:t> </a:t>
            </a:r>
            <a:r>
              <a:rPr lang="id-ID" dirty="0" err="1"/>
              <a:t>Corner</a:t>
            </a:r>
            <a:r>
              <a:rPr lang="id-ID" dirty="0"/>
              <a:t> UPTP Balai Latihan Kerja Industri (BLKI) Sorong pada Kementerian Ketenagakerjaan Tahun Anggaran 2022, sehingga untuk membuat terang </a:t>
            </a:r>
            <a:r>
              <a:rPr lang="id-ID" dirty="0" err="1"/>
              <a:t>pristiwa</a:t>
            </a:r>
            <a:r>
              <a:rPr lang="id-ID" dirty="0"/>
              <a:t> pidana yang terjadi, tim penyidik berpendapat meminta keterangan Ahli LKPP, Ahli Audit Fisik Konstruksi, dan Ahli BPKP dalam hal perhitungan kerugian keuangan negara.   </a:t>
            </a:r>
          </a:p>
        </p:txBody>
      </p:sp>
      <p:sp>
        <p:nvSpPr>
          <p:cNvPr id="1191" name="Google Shape;1191;p45"/>
          <p:cNvSpPr txBox="1">
            <a:spLocks noGrp="1"/>
          </p:cNvSpPr>
          <p:nvPr>
            <p:ph type="subTitle" idx="3"/>
          </p:nvPr>
        </p:nvSpPr>
        <p:spPr>
          <a:xfrm>
            <a:off x="1127250" y="1629900"/>
            <a:ext cx="2677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Pendapat</a:t>
            </a:r>
            <a:endParaRPr dirty="0"/>
          </a:p>
        </p:txBody>
      </p:sp>
      <p:sp>
        <p:nvSpPr>
          <p:cNvPr id="1192" name="Google Shape;1192;p45"/>
          <p:cNvSpPr txBox="1">
            <a:spLocks noGrp="1"/>
          </p:cNvSpPr>
          <p:nvPr>
            <p:ph type="subTitle" idx="4"/>
          </p:nvPr>
        </p:nvSpPr>
        <p:spPr>
          <a:xfrm>
            <a:off x="5332800" y="1629900"/>
            <a:ext cx="2677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grpSp>
        <p:nvGrpSpPr>
          <p:cNvPr id="1193" name="Google Shape;1193;p45"/>
          <p:cNvGrpSpPr/>
          <p:nvPr/>
        </p:nvGrpSpPr>
        <p:grpSpPr>
          <a:xfrm>
            <a:off x="4367268" y="1452917"/>
            <a:ext cx="402713" cy="3700625"/>
            <a:chOff x="5365812" y="903125"/>
            <a:chExt cx="402713" cy="3700625"/>
          </a:xfrm>
        </p:grpSpPr>
        <p:sp>
          <p:nvSpPr>
            <p:cNvPr id="1194" name="Google Shape;1194;p45"/>
            <p:cNvSpPr/>
            <p:nvPr/>
          </p:nvSpPr>
          <p:spPr>
            <a:xfrm rot="5400000">
              <a:off x="5325162" y="118402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 rot="5400000">
              <a:off x="5325162" y="163557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 rot="5400000">
              <a:off x="5325162" y="208712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 rot="5400000">
              <a:off x="5325162" y="253867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 rot="5400000">
              <a:off x="5325162" y="299022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 rot="5400000">
              <a:off x="5325162" y="344177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 rot="5400000">
              <a:off x="5325162" y="389333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 rot="5400000">
              <a:off x="5325162" y="95759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 rot="5400000">
              <a:off x="5325162" y="140914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 rot="5400000">
              <a:off x="5325162" y="186069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 rot="5400000">
              <a:off x="5325162" y="23122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 rot="5400000">
              <a:off x="5325162" y="276380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 rot="5400000">
              <a:off x="5325162" y="321535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 rot="5400000">
              <a:off x="5325162" y="366690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 rot="5400000">
              <a:off x="5325162" y="411845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5370825" y="4330300"/>
              <a:ext cx="397700" cy="273450"/>
            </a:xfrm>
            <a:custGeom>
              <a:avLst/>
              <a:gdLst/>
              <a:ahLst/>
              <a:cxnLst/>
              <a:rect l="l" t="t" r="r" b="b"/>
              <a:pathLst>
                <a:path w="15908" h="10938" extrusionOk="0">
                  <a:moveTo>
                    <a:pt x="0" y="0"/>
                  </a:moveTo>
                  <a:lnTo>
                    <a:pt x="0" y="10886"/>
                  </a:lnTo>
                  <a:lnTo>
                    <a:pt x="15908" y="10938"/>
                  </a:lnTo>
                  <a:lnTo>
                    <a:pt x="15891" y="89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10" name="Google Shape;1210;p45"/>
            <p:cNvSpPr/>
            <p:nvPr/>
          </p:nvSpPr>
          <p:spPr>
            <a:xfrm>
              <a:off x="5366650" y="903125"/>
              <a:ext cx="401850" cy="237950"/>
            </a:xfrm>
            <a:custGeom>
              <a:avLst/>
              <a:gdLst/>
              <a:ahLst/>
              <a:cxnLst/>
              <a:rect l="l" t="t" r="r" b="b"/>
              <a:pathLst>
                <a:path w="16074" h="9518" extrusionOk="0">
                  <a:moveTo>
                    <a:pt x="0" y="0"/>
                  </a:moveTo>
                  <a:lnTo>
                    <a:pt x="0" y="576"/>
                  </a:lnTo>
                  <a:lnTo>
                    <a:pt x="16074" y="9518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sp>
        <p:nvSpPr>
          <p:cNvPr id="2" name="Google Shape;1190;p45">
            <a:extLst>
              <a:ext uri="{FF2B5EF4-FFF2-40B4-BE49-F238E27FC236}">
                <a16:creationId xmlns:a16="http://schemas.microsoft.com/office/drawing/2014/main" id="{33068417-8693-6BE7-00A7-BE1A4A1AE060}"/>
              </a:ext>
            </a:extLst>
          </p:cNvPr>
          <p:cNvSpPr txBox="1">
            <a:spLocks/>
          </p:cNvSpPr>
          <p:nvPr/>
        </p:nvSpPr>
        <p:spPr>
          <a:xfrm>
            <a:off x="4888786" y="2106381"/>
            <a:ext cx="3945276" cy="239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id-ID" dirty="0"/>
              <a:t>Terdapat perbuatan pinjam bendara / pinjam perusahaan yang tidak dibenarkan sesuai peraturan perundang-undangan.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id-ID" dirty="0"/>
              <a:t>Terdapat pengalihan seluruh pekerjaan kepada subkontraktor yang tidak memiliki perusahaan, tanpa adanya persetujuan atau termuat dalam kontrak yang diizinkan secara tertulis dari PPK.</a:t>
            </a:r>
          </a:p>
          <a:p>
            <a:pPr marL="228600" indent="-228600" algn="l">
              <a:buFont typeface="+mj-lt"/>
              <a:buAutoNum type="arabicPeriod"/>
            </a:pPr>
            <a:r>
              <a:rPr lang="id-ID" dirty="0"/>
              <a:t>Terdapat kekurangan volume pekerjaan, karena anggaran pekerjaan sebesar Rp.4.254.175.314,- , </a:t>
            </a:r>
            <a:r>
              <a:rPr lang="id-ID" dirty="0" err="1"/>
              <a:t>disubkontrakkan</a:t>
            </a:r>
            <a:r>
              <a:rPr lang="id-ID" dirty="0"/>
              <a:t> sebesar  Rp.2.220.000.000,-.</a:t>
            </a:r>
          </a:p>
        </p:txBody>
      </p:sp>
    </p:spTree>
    <p:extLst>
      <p:ext uri="{BB962C8B-B14F-4D97-AF65-F5344CB8AC3E}">
        <p14:creationId xmlns:p14="http://schemas.microsoft.com/office/powerpoint/2010/main" val="11295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5"/>
          <p:cNvSpPr txBox="1">
            <a:spLocks noGrp="1"/>
          </p:cNvSpPr>
          <p:nvPr>
            <p:ph type="subTitle" idx="1"/>
          </p:nvPr>
        </p:nvSpPr>
        <p:spPr>
          <a:xfrm>
            <a:off x="938425" y="1217206"/>
            <a:ext cx="5448275" cy="3926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</a:pPr>
            <a:r>
              <a:rPr lang="en" sz="1800" dirty="0" err="1"/>
              <a:t>Ditingkatkan</a:t>
            </a:r>
            <a:r>
              <a:rPr lang="en" sz="1800" dirty="0"/>
              <a:t> </a:t>
            </a:r>
            <a:r>
              <a:rPr lang="en" sz="1800" dirty="0" err="1"/>
              <a:t>ke</a:t>
            </a:r>
            <a:r>
              <a:rPr lang="en" sz="1800" dirty="0"/>
              <a:t> </a:t>
            </a:r>
            <a:r>
              <a:rPr lang="en" sz="1800" dirty="0" err="1"/>
              <a:t>tahap</a:t>
            </a:r>
            <a:r>
              <a:rPr lang="en" sz="1800" dirty="0"/>
              <a:t> </a:t>
            </a:r>
            <a:r>
              <a:rPr lang="en" sz="1800" dirty="0" err="1"/>
              <a:t>Penyidikan</a:t>
            </a:r>
            <a:r>
              <a:rPr lang="en" sz="1800" dirty="0"/>
              <a:t>, </a:t>
            </a:r>
            <a:r>
              <a:rPr lang="en" sz="1800" dirty="0" err="1"/>
              <a:t>guna</a:t>
            </a:r>
            <a:endParaRPr lang="en" sz="1800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" dirty="0" err="1"/>
              <a:t>Mengumpulkan</a:t>
            </a:r>
            <a:r>
              <a:rPr lang="en" dirty="0"/>
              <a:t> </a:t>
            </a:r>
            <a:r>
              <a:rPr lang="en" dirty="0" err="1"/>
              <a:t>dokumen</a:t>
            </a:r>
            <a:r>
              <a:rPr lang="en" dirty="0"/>
              <a:t> yang </a:t>
            </a:r>
            <a:r>
              <a:rPr lang="en" dirty="0" err="1"/>
              <a:t>belum</a:t>
            </a:r>
            <a:r>
              <a:rPr lang="en" dirty="0"/>
              <a:t> </a:t>
            </a:r>
            <a:r>
              <a:rPr lang="en" dirty="0" err="1"/>
              <a:t>didapatkan</a:t>
            </a:r>
            <a:r>
              <a:rPr lang="en" dirty="0"/>
              <a:t> dan </a:t>
            </a:r>
            <a:r>
              <a:rPr lang="en" dirty="0" err="1"/>
              <a:t>melakukan</a:t>
            </a:r>
            <a:r>
              <a:rPr lang="en" dirty="0"/>
              <a:t> </a:t>
            </a:r>
            <a:r>
              <a:rPr lang="en" dirty="0" err="1"/>
              <a:t>penyitaan</a:t>
            </a:r>
            <a:r>
              <a:rPr lang="en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" dirty="0" err="1"/>
              <a:t>Mengupayakan</a:t>
            </a:r>
            <a:r>
              <a:rPr lang="en" dirty="0"/>
              <a:t> </a:t>
            </a:r>
            <a:r>
              <a:rPr lang="en" dirty="0" err="1"/>
              <a:t>memeriksa</a:t>
            </a:r>
            <a:r>
              <a:rPr lang="en" dirty="0"/>
              <a:t> </a:t>
            </a:r>
            <a:r>
              <a:rPr lang="en" dirty="0" err="1"/>
              <a:t>pihak-pihak</a:t>
            </a:r>
            <a:r>
              <a:rPr lang="en" dirty="0"/>
              <a:t> </a:t>
            </a:r>
            <a:r>
              <a:rPr lang="en" dirty="0" err="1"/>
              <a:t>sebagai</a:t>
            </a:r>
            <a:r>
              <a:rPr lang="en" dirty="0"/>
              <a:t> </a:t>
            </a:r>
            <a:r>
              <a:rPr lang="en" dirty="0" err="1"/>
              <a:t>saksi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mulai</a:t>
            </a:r>
            <a:r>
              <a:rPr lang="en" dirty="0"/>
              <a:t> </a:t>
            </a:r>
            <a:r>
              <a:rPr lang="en" dirty="0" err="1"/>
              <a:t>pelelangan</a:t>
            </a:r>
            <a:r>
              <a:rPr lang="en" dirty="0"/>
              <a:t> </a:t>
            </a:r>
            <a:r>
              <a:rPr lang="en" dirty="0" err="1"/>
              <a:t>sampai</a:t>
            </a:r>
            <a:r>
              <a:rPr lang="en" dirty="0"/>
              <a:t> </a:t>
            </a:r>
            <a:r>
              <a:rPr lang="en" dirty="0" err="1"/>
              <a:t>selesainya</a:t>
            </a:r>
            <a:r>
              <a:rPr lang="en" dirty="0"/>
              <a:t> </a:t>
            </a:r>
            <a:r>
              <a:rPr lang="en" dirty="0" err="1"/>
              <a:t>pekerjaan</a:t>
            </a:r>
            <a:r>
              <a:rPr lang="en" dirty="0"/>
              <a:t> yang </a:t>
            </a:r>
            <a:r>
              <a:rPr lang="en" dirty="0" err="1"/>
              <a:t>berkaitan</a:t>
            </a:r>
            <a:r>
              <a:rPr lang="en" dirty="0"/>
              <a:t> </a:t>
            </a:r>
            <a:r>
              <a:rPr lang="en" dirty="0" err="1"/>
              <a:t>dengan</a:t>
            </a:r>
            <a:r>
              <a:rPr lang="en" dirty="0"/>
              <a:t> </a:t>
            </a:r>
            <a:r>
              <a:rPr lang="en" dirty="0" err="1"/>
              <a:t>materi</a:t>
            </a:r>
            <a:r>
              <a:rPr lang="en" dirty="0"/>
              <a:t> </a:t>
            </a:r>
            <a:r>
              <a:rPr lang="en" dirty="0" err="1"/>
              <a:t>perkara</a:t>
            </a:r>
            <a:r>
              <a:rPr lang="en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" dirty="0" err="1"/>
              <a:t>Meminta</a:t>
            </a:r>
            <a:r>
              <a:rPr lang="en" dirty="0"/>
              <a:t> </a:t>
            </a:r>
            <a:r>
              <a:rPr lang="en" dirty="0" err="1"/>
              <a:t>pendapat</a:t>
            </a:r>
            <a:r>
              <a:rPr lang="en" dirty="0"/>
              <a:t> Ahli </a:t>
            </a:r>
            <a:r>
              <a:rPr lang="en" dirty="0" err="1"/>
              <a:t>dari</a:t>
            </a:r>
            <a:r>
              <a:rPr lang="en" dirty="0"/>
              <a:t> LKPP </a:t>
            </a:r>
            <a:r>
              <a:rPr lang="en" dirty="0" err="1"/>
              <a:t>berkaitan</a:t>
            </a:r>
            <a:r>
              <a:rPr lang="en" dirty="0"/>
              <a:t> </a:t>
            </a:r>
            <a:r>
              <a:rPr lang="en" dirty="0" err="1"/>
              <a:t>pengalihan</a:t>
            </a:r>
            <a:r>
              <a:rPr lang="en" dirty="0"/>
              <a:t> </a:t>
            </a:r>
            <a:r>
              <a:rPr lang="en" dirty="0" err="1"/>
              <a:t>pekerjaan</a:t>
            </a:r>
            <a:r>
              <a:rPr lang="en" dirty="0"/>
              <a:t> (</a:t>
            </a:r>
            <a:r>
              <a:rPr lang="en" dirty="0" err="1"/>
              <a:t>subkontrak</a:t>
            </a:r>
            <a:r>
              <a:rPr lang="en" dirty="0"/>
              <a:t>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" dirty="0" err="1"/>
              <a:t>Meminta</a:t>
            </a:r>
            <a:r>
              <a:rPr lang="en" dirty="0"/>
              <a:t> </a:t>
            </a:r>
            <a:r>
              <a:rPr lang="id-ID" dirty="0" err="1"/>
              <a:t>K</a:t>
            </a:r>
            <a:r>
              <a:rPr lang="en" dirty="0" err="1"/>
              <a:t>embali</a:t>
            </a:r>
            <a:r>
              <a:rPr lang="en" dirty="0"/>
              <a:t> Audit </a:t>
            </a:r>
            <a:r>
              <a:rPr lang="en" dirty="0" err="1"/>
              <a:t>Fisik</a:t>
            </a:r>
            <a:r>
              <a:rPr lang="en" dirty="0"/>
              <a:t> </a:t>
            </a:r>
            <a:r>
              <a:rPr lang="en" dirty="0" err="1"/>
              <a:t>Konstruksi</a:t>
            </a:r>
            <a:r>
              <a:rPr lang="en" dirty="0"/>
              <a:t> </a:t>
            </a:r>
            <a:r>
              <a:rPr lang="en" dirty="0" err="1"/>
              <a:t>kepada</a:t>
            </a:r>
            <a:r>
              <a:rPr lang="en" dirty="0"/>
              <a:t> </a:t>
            </a:r>
            <a:r>
              <a:rPr lang="en" dirty="0" err="1"/>
              <a:t>Politeknik</a:t>
            </a:r>
            <a:r>
              <a:rPr lang="en" dirty="0"/>
              <a:t> Negeri Ambon.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" dirty="0" err="1"/>
              <a:t>Meminta</a:t>
            </a:r>
            <a:r>
              <a:rPr lang="en" dirty="0"/>
              <a:t> Audit </a:t>
            </a:r>
            <a:r>
              <a:rPr lang="en" dirty="0" err="1"/>
              <a:t>perhitungan</a:t>
            </a:r>
            <a:r>
              <a:rPr lang="en" dirty="0"/>
              <a:t> </a:t>
            </a:r>
            <a:r>
              <a:rPr lang="en" dirty="0" err="1"/>
              <a:t>Kerugian</a:t>
            </a:r>
            <a:r>
              <a:rPr lang="en" dirty="0"/>
              <a:t> </a:t>
            </a:r>
            <a:r>
              <a:rPr lang="en" dirty="0" err="1"/>
              <a:t>Keuangan</a:t>
            </a:r>
            <a:r>
              <a:rPr lang="en" dirty="0"/>
              <a:t> Negara </a:t>
            </a:r>
            <a:r>
              <a:rPr lang="en" dirty="0" err="1"/>
              <a:t>kepada</a:t>
            </a:r>
            <a:r>
              <a:rPr lang="en" dirty="0"/>
              <a:t> Ahli Auditor BPKP PB.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dirty="0"/>
          </a:p>
        </p:txBody>
      </p:sp>
      <p:sp>
        <p:nvSpPr>
          <p:cNvPr id="1415" name="Google Shape;1415;p55"/>
          <p:cNvSpPr txBox="1">
            <a:spLocks noGrp="1"/>
          </p:cNvSpPr>
          <p:nvPr>
            <p:ph type="title"/>
          </p:nvPr>
        </p:nvSpPr>
        <p:spPr>
          <a:xfrm>
            <a:off x="938425" y="448307"/>
            <a:ext cx="4476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pic>
        <p:nvPicPr>
          <p:cNvPr id="1420" name="Google Shape;1420;p55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969" b="1969"/>
          <a:stretch/>
        </p:blipFill>
        <p:spPr>
          <a:xfrm flipH="1">
            <a:off x="6386700" y="0"/>
            <a:ext cx="235589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4"/>
          <p:cNvSpPr txBox="1">
            <a:spLocks noGrp="1"/>
          </p:cNvSpPr>
          <p:nvPr>
            <p:ph type="title"/>
          </p:nvPr>
        </p:nvSpPr>
        <p:spPr>
          <a:xfrm>
            <a:off x="604067" y="1028101"/>
            <a:ext cx="4561042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TERIMAKASIH</a:t>
            </a:r>
            <a:endParaRPr sz="4400" dirty="0"/>
          </a:p>
        </p:txBody>
      </p:sp>
      <p:sp>
        <p:nvSpPr>
          <p:cNvPr id="1156" name="Google Shape;1156;p44"/>
          <p:cNvSpPr txBox="1">
            <a:spLocks noGrp="1"/>
          </p:cNvSpPr>
          <p:nvPr>
            <p:ph type="subTitle" idx="1"/>
          </p:nvPr>
        </p:nvSpPr>
        <p:spPr>
          <a:xfrm>
            <a:off x="604067" y="2361085"/>
            <a:ext cx="4469918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Selanjutnya mohon saran  dan petunjuk</a:t>
            </a:r>
            <a:r>
              <a:rPr lang="id-ID" dirty="0"/>
              <a:t>.</a:t>
            </a:r>
            <a:endParaRPr lang="id-ID"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7" name="Google Shape;1157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5767200" y="0"/>
            <a:ext cx="3376801" cy="5143501"/>
          </a:xfrm>
          <a:prstGeom prst="rect">
            <a:avLst/>
          </a:prstGeom>
        </p:spPr>
      </p:pic>
      <p:grpSp>
        <p:nvGrpSpPr>
          <p:cNvPr id="1158" name="Google Shape;1158;p44"/>
          <p:cNvGrpSpPr/>
          <p:nvPr/>
        </p:nvGrpSpPr>
        <p:grpSpPr>
          <a:xfrm>
            <a:off x="5365806" y="-203606"/>
            <a:ext cx="401400" cy="5682199"/>
            <a:chOff x="5985306" y="-203606"/>
            <a:chExt cx="401400" cy="5682199"/>
          </a:xfrm>
        </p:grpSpPr>
        <p:sp>
          <p:nvSpPr>
            <p:cNvPr id="1159" name="Google Shape;1159;p44"/>
            <p:cNvSpPr/>
            <p:nvPr/>
          </p:nvSpPr>
          <p:spPr>
            <a:xfrm rot="-5400000">
              <a:off x="5944656" y="186837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0" name="Google Shape;1160;p44"/>
            <p:cNvSpPr/>
            <p:nvPr/>
          </p:nvSpPr>
          <p:spPr>
            <a:xfrm rot="-5400000">
              <a:off x="5944656" y="141682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1" name="Google Shape;1161;p44"/>
            <p:cNvSpPr/>
            <p:nvPr/>
          </p:nvSpPr>
          <p:spPr>
            <a:xfrm rot="-5400000">
              <a:off x="5944656" y="9652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 rot="-5400000">
              <a:off x="5944656" y="51372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 rot="-5400000">
              <a:off x="5944656" y="6217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4" name="Google Shape;1164;p44"/>
            <p:cNvSpPr/>
            <p:nvPr/>
          </p:nvSpPr>
          <p:spPr>
            <a:xfrm rot="-5400000">
              <a:off x="5944656" y="164325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5" name="Google Shape;1165;p44"/>
            <p:cNvSpPr/>
            <p:nvPr/>
          </p:nvSpPr>
          <p:spPr>
            <a:xfrm rot="-5400000">
              <a:off x="5944656" y="119169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6" name="Google Shape;1166;p44"/>
            <p:cNvSpPr/>
            <p:nvPr/>
          </p:nvSpPr>
          <p:spPr>
            <a:xfrm rot="-5400000">
              <a:off x="5944656" y="740148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7" name="Google Shape;1167;p44"/>
            <p:cNvSpPr/>
            <p:nvPr/>
          </p:nvSpPr>
          <p:spPr>
            <a:xfrm rot="-5400000">
              <a:off x="5944656" y="28859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 rot="-5400000">
              <a:off x="5944656" y="-16295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 rot="-5400000">
              <a:off x="5944656" y="2751152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0" name="Google Shape;1170;p44"/>
            <p:cNvSpPr/>
            <p:nvPr/>
          </p:nvSpPr>
          <p:spPr>
            <a:xfrm rot="-5400000">
              <a:off x="5944656" y="229960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1" name="Google Shape;1171;p44"/>
            <p:cNvSpPr/>
            <p:nvPr/>
          </p:nvSpPr>
          <p:spPr>
            <a:xfrm rot="-5400000">
              <a:off x="5944656" y="184804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 rot="-5400000">
              <a:off x="5944656" y="252602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 rot="-5400000">
              <a:off x="5944656" y="2074474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 rot="-5400000">
              <a:off x="5944656" y="503654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 rot="-5400000">
              <a:off x="5944656" y="458499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 rot="-5400000">
              <a:off x="5944656" y="4133439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 rot="-5400000">
              <a:off x="5944656" y="368188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 rot="-5400000">
              <a:off x="5944656" y="3230336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 rot="-5400000">
              <a:off x="5944656" y="4811417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 rot="-5400000">
              <a:off x="5944656" y="4359865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 rot="-5400000">
              <a:off x="5944656" y="3908313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 rot="-5400000">
              <a:off x="5944656" y="3456761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 rot="-5400000">
              <a:off x="5944656" y="3005210"/>
              <a:ext cx="482700" cy="401400"/>
            </a:xfrm>
            <a:prstGeom prst="parallelogram">
              <a:avLst>
                <a:gd name="adj" fmla="val 553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521149"/>
      </p:ext>
    </p:extLst>
  </p:cSld>
  <p:clrMapOvr>
    <a:masterClrMapping/>
  </p:clrMapOvr>
</p:sld>
</file>

<file path=ppt/theme/theme1.xml><?xml version="1.0" encoding="utf-8"?>
<a:theme xmlns:a="http://schemas.openxmlformats.org/drawingml/2006/main" name="Civil Engineering Safety by Slidesgo">
  <a:themeElements>
    <a:clrScheme name="Simple Light">
      <a:dk1>
        <a:srgbClr val="000000"/>
      </a:dk1>
      <a:lt1>
        <a:srgbClr val="FFFFFF"/>
      </a:lt1>
      <a:dk2>
        <a:srgbClr val="FDC00D"/>
      </a:dk2>
      <a:lt2>
        <a:srgbClr val="FF8201"/>
      </a:lt2>
      <a:accent1>
        <a:srgbClr val="BDBDC1"/>
      </a:accent1>
      <a:accent2>
        <a:srgbClr val="01143A"/>
      </a:accent2>
      <a:accent3>
        <a:srgbClr val="9C9C9C"/>
      </a:accent3>
      <a:accent4>
        <a:srgbClr val="1F1F1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1041</Words>
  <Application>Microsoft Macintosh PowerPoint</Application>
  <PresentationFormat>Peragaan Layar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9" baseType="lpstr">
      <vt:lpstr>Open Sans</vt:lpstr>
      <vt:lpstr>Calibri</vt:lpstr>
      <vt:lpstr>Cambria Math</vt:lpstr>
      <vt:lpstr>Anaheim</vt:lpstr>
      <vt:lpstr>Open Sans Light</vt:lpstr>
      <vt:lpstr>Nunito Light</vt:lpstr>
      <vt:lpstr>Oswald</vt:lpstr>
      <vt:lpstr>Arial</vt:lpstr>
      <vt:lpstr>Civil Engineering Safety by Slidesgo</vt:lpstr>
      <vt:lpstr>EKSPOSE PENYALAHGUNAAN PEMBANGUNAN GEDUNG TALENT CORNER PADA BPVP/BLK SORONG TA 2022</vt:lpstr>
      <vt:lpstr>DASAR</vt:lpstr>
      <vt:lpstr>TABLE OF CONTENTS</vt:lpstr>
      <vt:lpstr>KASUS POSISI</vt:lpstr>
      <vt:lpstr>HASIL PENYIDIKAN</vt:lpstr>
      <vt:lpstr>PERBUATAN MELAWAN HUKUM</vt:lpstr>
      <vt:lpstr>KESIMPULAN DAN PENDAPAT</vt:lpstr>
      <vt:lpstr>SARAN</vt:lpstr>
      <vt:lpstr>TERIMAKASIH</vt:lpstr>
      <vt:lpstr>± 1.200.000.000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EKSPOSE PENYELIDIKAN PENYALAHGUNAAN PEMBANGUNAN GEDUNG TALENT CORNER PADA BPVP/BLK SORONG TA 2022</dc:title>
  <cp:lastModifiedBy>Microsoft Office User</cp:lastModifiedBy>
  <cp:revision>15</cp:revision>
  <dcterms:modified xsi:type="dcterms:W3CDTF">2024-06-13T04:29:59Z</dcterms:modified>
</cp:coreProperties>
</file>