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type="screen16x9"/>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5000" lnSpcReduction="20000"/>
          </a:bodyPr>
          <a:lstStyle/>
          <a:p>
            <a:r>
              <a:t>In this speech, I will introduce the overall content to you through the following aspects. The first is goal setting and time setting. We will define our wealth growth goals and set corresponding time nodes. Next, I will introduce our investment team and the investment guidance services they provide to ensure that each client receives personalized planning and support. At the same time, we will strictly abide by the requirements of trading instructions to ensure the safety of funds. In addition, we will emphasize our commitment to risk protection, so that customers have a full understanding of our strength and confidence. AI robot market insight will also be one of our advantages. Finally, we will work together to reach the peak of wealth and ensure the safety of funds. Thank you all!</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Investment Guidance Service is a comprehensive and in-depth financial service. In the second level outline &lt; Brief Introduction to the Contents of All-round Investment Guidance Services &gt;, we will first discuss the interpretation and prediction of market trends. Then it will discuss how to allocate assets according to investors'risk tolerance and investment objectives. Finally, we will analyze the portfolio construction and adjustment strategy in detail.</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r>
              <a:t>In this paragraph, I will focus on the specific content of the comprehensive investment guidance service. First of all, we provide professional investment strategy guidance. We understand that developing an effective investment plan is the key to maximizing profitability. As a result, our team of experts is dedicated to providing cutting-edge investment strategies to help participants optimize their portfolios for maximum benefit. Secondly, we provide participants with accurate market trends and opportunities through in-depth market analysis and forecasting. In this rapidly changing market, it is very important to understand and grasp the dynamics of the market. Our professional analysts use advanced technology and extensive experience to provide participants with the latest and most accurate market information to help them make informed investment decisions. Finally, we provide comprehensive risk management advice. Investment is always accompanied by risks, and identifying and avoiding risks is the key to protect the safety of investment funds. Our risk management experts will provide personalized risk management solutions according to the specific situation of participants to help them effectively identify and respond to various potential risks. On this page, we introduce the three major contents of comprehensive investment guidance services: investment strategy guidance, market analysis and forecasting, and risk management advice. Our goal is to provide every participant with the most professional, comprehensive and effective investment guidance services to help them go further and more steadily on the road of investment.</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Personalized planning is an important investment strategy, which can help investors tailor their portfolios according to their needs and risk tolerance. When making personalized plans, we should determine the investment varieties and proportions according to different investment objectives and time constraints, and adjust them regularly to maintain the best state. In this way, we can better achieve financial growth and reduce risk.</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7500" lnSpcReduction="10000"/>
          </a:bodyPr>
          <a:lstStyle/>
          <a:p>
            <a:r>
              <a:t>In this section, I will use the investment option customization process as a starting point to explore how to make the best investment plan according to individual needs and risk tolerance. In the field of investment, we know that everyone's needs and affordability are unique. Therefore, we will tailor our investment plan to your personal situation and ensure that your return is maximized. By carefully analyzing your needs and risk tolerance, we will find the right investment option for you. The advantage of a personalized investment plan is that it can better meet your personal situation. We take into account not only your investment objectives and time constraints, but also your financial strength and risk appetite. Through this customized approach, we are able to reduce investment risk and increase the potential for return. So on this page, I'll focus on how to adjust and optimize your investment options to make sure you're always on top of your game. We understand that the market is constantly changing, so we need to keep an eye on the market dynamics and your feedback. By adjusting and optimizing your investment options in a timely manner, we can ensure that your portfolio is in line with market changes, thereby maximizing investment returns. During the investment process, we will pay close attention to the changes in the market, and adjust and optimize your investment options according to these changes. At the same time, we also pay great attention to your feedback, because you are the core of investment decisions. Only through close cooperation and communication can we provide you with the best investment solutions. In a word, we will strictly abide by the above requirements and provide concise and professional language expression. By tailoring your investment options to your individual needs and risk tolerance, we can create an investment plan that best fits your individual situation, reduces risk and improves returns. During the investment process, we will constantly adjust and optimize your investment options to ensure that you are always in the best position. Let us work together to achieve your investment goals.</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One-to-one service description. Our professional team provides a meticulous service process. First of all, we conduct demand research and customer communication to ensure that we understand customer needs. We then develop a personalized plan to meet the specific needs of each client. Next, our team members will maintain close communication and collaboration with the customer to ensure the smooth progress of the project. Finally, we will evaluate and provide ongoing support to the project to ensure customer satisfaction and successful implementation.</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2500" lnSpcReduction="20000"/>
          </a:bodyPr>
          <a:lstStyle/>
          <a:p>
            <a:r>
              <a:t>In this paragraph, I will take the topic of "one-to-one service process of professional team" and discuss its detailed description in depth. This personalized service model is based on the needs and risk tolerance of individual clients, and provides investment guidance and services by experienced members of our team. Then the main content of this page is to introduce the key links of the one-to-one service process. The first is to understand the needs of customers, which is the basis of our services. Only by fully understanding the needs of customers, can we provide investment solutions that truly meet their expectations. The next step is to formulate an investment plan, and our experts will tailor the most suitable investment strategy for customers according to their risk tolerance and market dynamics. In this process, we will also track the progress of transactions in real time, so as to adjust the investment plan in time when the market changes, and protect the interests of customers to the maximum extent. Finally, we provide market analysis and recommendations to help clients better understand market dynamics, mitigate risk and achieve profitability. This part is the advantage and value of our professional team's one-to-one service process. In this way, we can provide customers with more personalized investment guidance to help them seize opportunities in the complex and changeable market and achieve wealth growth.</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20000"/>
          </a:bodyPr>
          <a:lstStyle/>
          <a:p>
            <a:r>
              <a:t>In this paragraph, I will use the theme of "strict compliance with trading instructions" to emphasize that all necessary trading instructions in this project must be strictly complied with by participants. Trading order is the cornerstone of market operation, which ensures the fair, transparent and effective operation of the market. Any negligence or violation of trading orders may bring unpredictable market risks and undermine the stability and health of the market. Therefore, every participant must have a high degree of professionalism and responsibility, strictly abide by all trading regulations, and ensure that every transaction is conducted on the premise of compliance, so as to protect their own and other people's interests.</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r>
              <a:t>In this paragraph, I will focus on the importance of strict compliance with all trading orders by our members participating in the program. Trading orders play a key role in our investment activities. These instructions not only guide the direction of our operation, but also determine the success of our investment. It is only through strict adherence to these directives that we can ensure that the planning of our entire team can be carried out in an orderly and effective manner. When the market fluctuates, it is particularly important to strictly follow the trading instructions. Because of the uncertainty and risk of the market, if we do not strictly follow the instructions, it may have a serious impact on our investment, and even threaten our personal capital security. Therefore, whether in a stable market or in a turbulent market, we must strictly enforce trading orders, which is an effective means for us to deal with various risks and protect our investments. On this page, I would like to emphasize that every participant has the responsibility and obligation to strictly abide by all trading instructions. This is not only the protection of our own investment, but also the guarantee of the progress of the whole team's plan. We must always be vigilant and not violate any instructions. Only in this way can we ensure that our investment activities can proceed smoothly and our goals can be achieved smoothly. I will explain in detail how to understand and execute trading orders correctly. First, we need to understand the meaning and purpose of each trading order..</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In this part, I will introduce the importance of money management. In the trading account, we need to ensure that the funds are sufficient to cope with market fluctuations and avoid withdrawing halfway, which will affect the completion of the whole team's plan.</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r>
              <a:t>In this paragraph, I will discuss the necessity of sufficient funds for personal trading accounts with the theme of the importance of capital security. Before participating in the plan, it is one of the necessary conditions to ensure that the funds in the personal trading account are sufficient. Only sufficient funds can cope with market fluctuations, maintain stability and ensure that the whole team's plan can be completed on time. Leaving in the middle of the journey will have a negative impact on the schedule of the whole team. Team members need to trust and cooperate with each other to face the challenges of the market together. Only by sticking to the end can we achieve the common goal. Whether each team member's personal trading account funds are sufficient or not directly determines the progress of the whole team's plan. The success of the whole team can only be ensured if everyone can trade according to the plan and keep enough money. In order to ensure that individual trading accounts are fully funded, we need to strictly comply with the requirements. First of all, the language should be refined and professional. Secondly, do not appear any greetings or honorifics at the beginning, and go directly to the content of the speech. In addition, the language should be refined to avoid the use of spoken language. Finally, don't make a summary or closing statement. Then the topic of this page is about the importance of having sufficient funds in a personal trading account and how to strictly comply with the requirements to make a speech. By ensuring that individuals have sufficient funds and teamwork, we can move steadily through market fluctuations and ultimately achieve common goals.</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&lt; Program Introduction &gt; In this presentation, we will provide an overview of the Big Fire Bull Cryptocurrency Profitability Plan. This program is designed to capitalize on the growth potential of the cryptocurrency market in order to achieve high returns. Through detailed analysis and strategies, we will reveal how to successfully invest in the cryptocurrency market in a highly competitive environment and achieve substantial profits. I'll detail the key points of the plan below.</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In terms of risk protection commitment, we are committed to providing customers with comprehensive compensation protection. In particular, we promise to provide full compensation for losses after the final closing of the transaction. Whenever and wherever any unexpected situation occurs, we will ensure that the interests of our customers are protected to the maximum extent possible.</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r>
              <a:t>In this paragraph, I will focus on the topic of full compensation for losses, and explore its importance to the Big Fire Bull cryptocurrency program, as well as how to enhance participants' confidence and willingness to participate. So on this page we're going to focus on one of the highlights of Big Fire Bull's cryptocurrency program: the promise of full compensation after the final deal closes. This is a strategy that provides participants with strong risk protection. It not only keeps the money safe, but also conveys our confidence in the success of the program, thus increasing the confidence and willingness of participants to participate. We know that only in a safe environment can investors feel at ease to invest, stimulate their enthusiasm for investment, and make them more willing to participate in this plan. Next, we will detail how this full indemnity commitment works. First of all, once the transaction is closed, if the result is not as expected, we promise to compensate investors for their losses in full. Such a commitment undoubtedly gives investors a reassuring pill, making them more confident and daring to try in the process of investment. The accumulation of this confidence will further promote the development of our plan and achieve our goals. Finally, we will explain the importance of this full indemnity commitment to achieving the goals of the Big Fire Bull cryptocurrency program. Our goal is for every participant to earn at least $10 Million. This commitment to full compensation is one of the important means for us to achieve this goal. Through this commitment, we encourage more people to join our plan to reach the peak of wealth together.</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Strength and confidence are the two most important elements for us in the face of challenges. Today, I want to show you confidence in the big data flame intelligent AI trading system, the trading instructions of AI intelligent robots, and our own strength and ability. First, let's look at the power of AI intelligent trading system.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2500" lnSpcReduction="10000"/>
          </a:bodyPr>
          <a:lstStyle/>
          <a:p>
            <a:r>
              <a:t>In this paragraph, I will take the Big Fire Bull Intelligent AI Trading System as an example to introduce the strength and ability of our team. Dahuoniu Intelligent AI Trading System is a trading tool based on artificial intelligence technology. By using big data analysis and machine learning algorithms, it can accurately predict market trends and optimize trading strategies. The introduction of this system will provide investors with a more accurate and efficient trading experience. In addition to the Big Fire Bull Intelligent AI Trading System, we also have AI intelligent robots with powerful capabilities. According to the preset trading instructions, the robot can carry out fast and accurate trading operations in the real-time market. Compared with human investors, AI intelligent robots can effectively reduce human errors and emotional interference, and improve trading efficiency and profitability. With the support of Big Fire Bull team's investment experience and professional background for many years, we are confident in the trading instructions of Big Fire Bull Intelligent AI Trading System and AI Intelligent Robot. We firmly believe that with these two advanced tools, each participant will be able to achieve profitability goals. So that's the end of this page of speech. Thank you all!</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In this part of AI Robot Market Insight, I will focus on how to accurately capture market dynamics with the theme of demonstrating capabilities. In the ever-changing market environment, it is essential to understand and grasp the market trends. We will explore the methods and tools of data analysis, trend forecasting and competitor analysis to help you better meet the challenges of the market.</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t>In this paragraph, I will focus on the accurate grasp of market dynamics and introduce how Big Fire Bull's cryptocurrency plan uses AI intelligent robots to achieve this goal. Big Fire Bull's AI intelligent robot has powerful data analysis capabilities, which can monitor the global financial market in real time and accurately predict the market trend. In an ever-changing market environment, the Big Fire Bull cryptocurrency program is able to flexibly adjust its investment strategy according to market dynamics to ensure maximum returns. So on this page, we focus on the market insight of AI robots. Big Fire Bull's AI intelligent robot has advanced data analysis capabilities and can dig deep into market information. By collecting and analyzing a large amount of financial data, including market index, trading volume and trading equivalence, AI robots can discover the hidden rules and trends of the market. Through accurate interpretation and analysis of these data, AI robots can provide strong support for investment decisions. Below, I will highlight the Big Fire Bull cryptocurrency program's response to the dynamic market. In an ever-changing market, it is essential to adjust the investment strategy in time. Big Fire Bull plans to make full use of the advantages of AI intelligent robots to adjust portfolio allocation and risk control strategies in a timely manner by constantly monitoring and analyzing market dynamics. This flexible strategy adjustment can help investors seize market opportunities, reduce risks and maximize returns. The above is about demonstrating the ability to accurately grasp the market dynamics. Through the application of AI intelligent robots, the Big Fire Bull encrypted currency project has achieved real-time monitoring and accurate prediction of the global financial market. Its strong market insight and flexible coping strategies enable investors to gain greater returns in the dynamic market.</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5000" lnSpcReduction="20000"/>
          </a:bodyPr>
          <a:lstStyle/>
          <a:p>
            <a:r>
              <a:t>Join the advantage. Below I will detail the benefits of participating in the Big Fire Bull cryptocurrency program. First of all, this program provides you with a brand new investment opportunity, by using blockchain technology, you can easily and safely trade cryptocurrencies. Second, participating in the program can help you earn higher returns, as cryptocurrency prices have huge upside potential. In addition, this program has a strong community support network, so you can exchange experiences with other investors and grow together. Finally, participating in the program can also increase the diversity of your digital portfolio and reduce risk. Therefore, it is a wise decision to join the Big Fire Bull Cryptocurrency Program, so that you can seize more opportunities in the era of digital economy.</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r>
              <a:t>In this section, I will focus on the benefits of the Big Fire Bull cryptocurrency program and explain in detail why this is an investment opportunity worth your participation. First of all, this program is dedicated to helping every participant achieve wealth growth. By setting a time frame of 30 days, and a goal of at least $10 million in gains, Big Fire Bull offers an opportunity to build wealth quickly. Whether you are a novice investor or an experienced investor, this provides a good platform for you to achieve wealth growth. Secondly, our team will develop a personalized investment plan for you according to your needs and risk tolerance. Our goal is not just to help you participate in the Big Fire Bull cryptocurrency program, but more importantly, to ensure that you get the most out of your investment. We believe that every investor has his own unique investment needs and risk preferences, so we will provide customized services to meet your individual needs. Finally, the Big Fire Bull cryptocurrency program is very focused on the security of funds. We take strict capital management measures to ensure that your trading account is fully funded to cope with market fluctuations. In addition, we promise to fully compensate you in the event of a loss resulting from the final closing of the transaction, so that you will have no worries in the process of participating in this program. In summary, the Big Fire Bull cryptocurrency program is an investment opportunity that will help you grow your wealth, provide a personalized investment plan, and keep your money safe. So that's the end of this page, and I'll explain in detail how to participate in the Big Fire Bull cryptocurrency program.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Next, I will introduce you to the key safeguards for the safety of funds. First, make sure your account password settings are strong and changed regularly. Secondly, do not disclose personal and financial information to others at will. Third, use secure Internet connections for financial transactions, and regularly update the security software of computers and mobile phones to defend against cyber attacks. Finally, choose a trusted financial institution for investment and deposit business. Through these steps, you can effectively protect your money from loss.</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t>In this paragraph, I will elaborate on the fund security measures of Big Fire Bull's cryptocurrency plan. The first task is that we know that the safety of funds is the focus of every participant, so we have taken strict measures to ensure that every participant's funds are safe and secure. Secondly, in order to further ensure the security of funds and prevent possible abuse, we have carried out the isolation and supervision of funds. Every transaction strictly follows the prescribed procedures and is subject to the supervision of third-party regulators to ensure its transparency and fairness. Last but not least, we have established a sound risk control and insurance mechanism at the beginning of project design. This mechanism is based on scientific risk assessment and aims to protect the interests of participants to the greatest extent. Through this series of strict measures, we can ensure the stable operation of the Big Fire Bull cryptocurrency program, so that every participant can safely participate in and share the fruits of development.</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2500" lnSpcReduction="20000"/>
          </a:bodyPr>
          <a:lstStyle/>
          <a:p>
            <a:r>
              <a:t>I'll start this paragraph with an overview of Big Fire Bull's cryptocurrency monetization plan. This is a plan that aims to achieve a profit target of at least $10 million. By setting a 30-day time frame and relying on an experienced investment team, the program maximizes participants' potential. So on this page, let's take a look at investment guidance and personalized planning. Big Fire Bull offers a full range of investment coaching services that tailor investment plans to each individual's needs and risk tolerance. At the same time, the professional team will provide one-to-one service process support to each participant to ensure that everyone can get the help they need. Next, let's look at order compliance and money management. Members participating in this program are required to strictly follow all trading instructions and ensure that their personal trading accounts have sufficient funds to cope with market fluctuations. In addition, participants are not allowed to leave at will while the program is in progress to ensure that the program is completed by the entire team. Last but not least, Big Fire Bull has promised full compensation for losses after the final closing. This safeguard allows participants to participate in the program without worrying about possible risks. The above is an overview of Big Fire Bull's cryptocurrency profit plan, hoping to provide some valuable reference information for your investment journey.</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It is an exciting goal to reach the peak of wealth together. In order to achieve this goal, we need to encourage everyone to actively participate in and create a future of wealth. In this era, wealth is no longer just the privilege of a few people, but can be obtained by everyone through hard work and wisdom. Through collaboration, innovation, and investment, we can move toward the pinnacle of success together. Let's work together to realize this common dream!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r>
              <a:t>In this section, I will use the Big Fire Bull cryptocurrency program as the theme to discuss how we can encourage participation and create wealth for the future. First of all, let's be clear that the Big Fire Bull cryptocurrency program is not just a project, it's an opportunity, an opportunity to take us to the top of our wealth together. We know that the cryptocurrency market is growing at an unprecedented rate, and the Big Fire Bull cryptocurrency plan is a bright pearl in this market. Its value and potential are immeasurable, so we sincerely invite you to join us to create a future of wealth. So on this page, we're going to talk about financial security. In the Big Fire Bull cryptocurrency program, we will strictly abide by the rules of fund security to ensure that your investment is safe and secure. We have a special team for fund management, and all fund flows will be carried out under strict supervision. In addition, we conduct regular fund audits to ensure the safety of funds. Next I will talk about professional team support. The Big Fire Bull cryptocurrency program has an experienced investment team that will provide you with one-on-one professional guidance and support. Whether you are a novice investor or a veteran investor, you can find your own investment plan in our team. Our team members are experts with extensive experience in the cryptocurrency field, and they will use their knowledge and experience to help you succeed in the cryptocurrency market. Finally, I want to say that the Big Fire Bull cryptocurrency plan is not just our plan, but your plan. We are looking forward to your joining and creating wealth for our future together.</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Thank you for watching. In this presentation, we detail the goal setting, time frame, investment team and services of the Big Fire Bull Cryptocurrency Profitability Plan. Our personalised programme and one-to-one service will ensure that you are able to comply with your trading instructions and manage your money effectively. At the same time, we promise to provide you with risk protection and strength and confidence. Join us to reach the peak of wealth together!</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7500" lnSpcReduction="20000"/>
          </a:bodyPr>
          <a:lstStyle/>
          <a:p>
            <a:r>
              <a:t>Goal setting is an important part of what we do. Today, I'm going to focus on the Achieve a profit goal of at least $10 Million per participant. First, let us be clear about the importance of this goal. Achieving a profitability goal of at least $10 million per participant is a long-term strategic goal for our business. This goal is not only about the financial performance of our company, but also the joint efforts of our team. To achieve this goal, we need to take a series of effective measures. First of all, we will strengthen market research, in-depth understanding of the industry and competitors, in order to develop a more accurate sales strategy. At the same time, we will also focus on product innovation and quality control to ensure that our products are competitive in the market. Secondly, we should optimize the internal management process to improve efficiency and productivity. By introducing advanced production technology and information management system, we can better grasp the production process and improve capacity utilization. In addition, we should also attach importance to staff training and motivation, stimulate their potential and creativity, and make greater contributions to the development of enterprises. Third, we should actively expand the market and open up new sales channels and customer groups. We should not only consolidate the existing market share, but also actively seek opportunities for cooperation with outstanding enterprises in the industry to jointly expand the market. At the same time, we should also pay attention to brand building, enhance corporate image and brand awareness, and enhance the market competitiveness of products. Finally, we must maintain the spirit of continuous innovation. Only by continuous innovation can we remain invincible in the fierce market competition. We should pay attention to the development of technology, actively introduce and apply new technologies, and constantly improve the quality and performance of products. At the same time, we should also encourage employees to put forward innovative ideas and improvement programs to provide continuous impetus for the innovation and development of enterprises. In the process of achieving this goal, I believe that as long as we unite as one, cooperate closely and overcome all kinds of difficulties and challenges, we will surely achieve brilliant results! Thank you all!</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5000" lnSpcReduction="10000"/>
          </a:bodyPr>
          <a:lstStyle/>
          <a:p>
            <a:r>
              <a:t>In this paragraph, I will introduce how the Big Fire Bull cryptocurrency program can help each participant achieve a profit goal of at least $10 million. First, we will discuss strategies to achieve our profitability goals. Through precise investment guidance and personalized program development, Big Fire Bull provides professional services to each participant to ensure that they can achieve this profit target. Secondly, we should emphasize the professional background of the investment team. Big Fire Bull team members are experienced and have professional backgrounds, and they will provide participants with a full range of investment guidance services to ensure that they can successfully achieve their profitability goals. Finally, we need to consider the importance of risk protection and capital management. Big Fire Bull requires participants to strictly follow their trading orders and ensure that their personal trading accounts are fully funded to cope with market fluctuations. In the event of a loss after the closing of the final transaction, Big Fire Bull will fully compensate the participants, providing them with risk protection. Below, I will describe the investment strategy of Big Fire Bull's cryptocurrency plan in detail. Through precise investment guidance and personalized program development, the program provides each participant with the opportunity to achieve a profit target of at least $10 million. These guidelines and programs are developed based on market analysis and the risk tolerance of participants to ensure that the profit potential is maximized. So on this page, we're going to focus on the background and experience of the investment team members of the Big Fire Bull cryptocurrency program. These professionals have years of investment experience and a wealth of knowledge in the cryptocurrency space. They will use their expertise and insight to provide comprehensive investment guidance services to each participant to help them make informed decisions in the market. In this section, we must emphasize the importance of compliance with trading instructions and personal money management. The Big Fire Bull cryptocurrency program requires each participant to strictly follow trading instructions to ensure that their operations in the market meet the requirements of the program. At the same time, participants also need to ensure that their personal trading accounts have sufficient funds to cope with the risks posed by market fluctuations. This can avoid the situation that the necessary transactions cannot be carried out due to insufficient funds. Finally, we would like to mention the risk safeguards provided by the Big Fire Bull cryptocurrency program. Despite the risks of investing in the cryptocurrency market, Big Fire Bull promises to fully compensate participants if losses occur after the end of the final transaction. This risk protection mechanism provides participants with additional security and enables them to conduct investment operations more confidently in the market. In short, the Big Fire Bull Cryptocurrency Program helps each participant achieve a profit target of at least $10 million through precise investment guidance, professional investment team members and risk safeguards. This is a potential investment opportunity, which can bring great returns. However, please note that investment involves risk, and investors need to carefully assess their risk tolerance and conduct reasonable risk management.</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Time setting is a necessary skill in our work and life. How can we achieve our goals and plans in a limited time? Here's an amazing example of how to make $10 million in 30 days. This is not only a successful case of time management, but also the ultimate embodiment of self-worth and ability.</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t>In this section, I will use the Big Fire Bull cryptocurrency program as a starting point to explain our profit objectives and the professional background of the investment team. Within 30 days, we set a profit goal of $10 million, which will result in excellent returns for each participant. This goal is the result of our team's in-depth research and analysis, and we believe that we can achieve this goal through professional investment strategy and market judgment. Then on this page, we will introduce our investment team. Big Fire Bull has experienced investment team members with professional backgrounds and skills to provide investors with a full range of guidance and services. Our team members include financial analysts, traders and technical specialist with deep knowledge and experience in their respective fields. They will work together to use their expertise and insight to develop optimal portfolios and trading strategies for investors. Next I will focus on order compliance and money management. Members participating in this program must strictly follow all trading instructions, which is an important guarantee to ensure the smooth completion of the whole team's plan. We will formulate detailed trading plans and execution plans, and adjust and optimize them according to market conditions. At the same time, we encourage investors to maintain sufficient funds in their personal trading accounts to cope with market volatility. We will conduct risk assessment and management on a regular basis to reduce investment risks and protect the interests of investors. To sum up, our profit target is to achieve a profit of $10 million in 30 days, and our investment team will provide investors with a full range of guidance and services through professional background and skills. At the same time, we also emphasized the importance of compliance with trading instructions and money management to ensure the smooth completion of the whole team's plan. Thank you for listening.</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In this section, I will introduce the members of our investment team and their professional backgrounds. Our team members are highly experienced, with extensive knowledge of the investment field and extensive practical experience. They will provide professional advice and guidance for your investment decisions.</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10000"/>
          </a:bodyPr>
          <a:lstStyle/>
          <a:p>
            <a:r>
              <a:t>I will begin this paragraph by introducing the expertise and background of our investment team. Our investment team is made up of a group of professionals with extensive knowledge and experience in the cryptocurrency field. They have rich investment experience and keen market insight, and can accurately grasp market trends and opportunities. Then on this page, we will focus on the professional background of the members of the investment team. The members of the investment team come from different fields and have many professional backgrounds such as finance, technology and market analysis. Their deep knowledge and practical experience in these areas provide us with solid support in formulating investment strategies and making decisions. The members of the investment team have excellent investment strategy and decision-making ability. They can accurately judge market trends and make wise investment decisions based on market dynamics. They have unique insights and methods in risk control and asset allocation, which can help investors achieve long-term value-added and returns. Collectively, our investment team members have built a solid foundation for the success of our investment programs with their extensive experience and professional backgrounds. Their expertise and decision-making ability will provide strong support for our investment decisions and help us achieve excellent results in this market full of opportunities and challenges.</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315223"/>
            <a:ext cx="11038043" cy="230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F47373"/>
                </a:solidFill>
                <a:latin typeface="微软雅黑" panose="020B0503020204020204" charset="-122"/>
              </a:rPr>
              <a:t>Big Fire Bull Cryptocurrency </a:t>
            </a:r>
            <a:endParaRPr sz="4800" b="1" i="0">
              <a:solidFill>
                <a:srgbClr val="F47373"/>
              </a:solidFill>
              <a:latin typeface="微软雅黑" panose="020B0503020204020204" charset="-122"/>
            </a:endParaRPr>
          </a:p>
          <a:p>
            <a:pPr algn="ctr">
              <a:lnSpc>
                <a:spcPct val="150000"/>
              </a:lnSpc>
            </a:pPr>
            <a:r>
              <a:rPr sz="4800" b="1" i="0">
                <a:solidFill>
                  <a:srgbClr val="F47373"/>
                </a:solidFill>
                <a:latin typeface="微软雅黑" panose="020B0503020204020204" charset="-122"/>
              </a:rPr>
              <a:t>$10 Million Profitability Plan</a:t>
            </a:r>
            <a:endParaRPr sz="4800" b="1" i="0">
              <a:solidFill>
                <a:srgbClr val="F47373"/>
              </a:solidFill>
              <a:latin typeface="微软雅黑" panose="020B0503020204020204" charset="-122"/>
            </a:endParaRPr>
          </a:p>
        </p:txBody>
      </p:sp>
      <p:sp>
        <p:nvSpPr>
          <p:cNvPr id="3" name="New shape"/>
          <p:cNvSpPr/>
          <p:nvPr/>
        </p:nvSpPr>
        <p:spPr>
          <a:xfrm>
            <a:off x="622800" y="3375607"/>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375607"/>
            <a:ext cx="11038043" cy="1464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a:solidFill>
                  <a:srgbClr val="CD9B63"/>
                </a:solidFill>
                <a:latin typeface="微软雅黑" panose="020B0503020204020204" charset="-122"/>
              </a:rPr>
              <a:t>Intelligent Investment Strategies to Achieve Millions of Wealth</a:t>
            </a:r>
            <a:endParaRPr sz="3000" b="1" i="0">
              <a:solidFill>
                <a:srgbClr val="CD9B63"/>
              </a:solidFill>
              <a:latin typeface="微软雅黑" panose="020B0503020204020204" charset="-122"/>
            </a:endParaRPr>
          </a:p>
        </p:txBody>
      </p:sp>
      <p:sp>
        <p:nvSpPr>
          <p:cNvPr id="5" name="New shape"/>
          <p:cNvSpPr/>
          <p:nvPr/>
        </p:nvSpPr>
        <p:spPr>
          <a:xfrm>
            <a:off x="622800" y="5328277"/>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5328277"/>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5328277"/>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5328277"/>
            <a:ext cx="11038043" cy="451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a:solidFill>
                  <a:srgbClr val="FFFFFF"/>
                </a:solidFill>
                <a:latin typeface="微软雅黑" panose="020B0503020204020204" charset="-122"/>
              </a:rPr>
              <a:t>Author: [ Robin Sandner ]</a:t>
            </a:r>
            <a:endParaRPr sz="1575" b="0" i="0">
              <a:solidFill>
                <a:srgbClr val="FFFFFF"/>
              </a:solidFill>
              <a:latin typeface="微软雅黑" panose="020B0503020204020204" charset="-122"/>
            </a:endParaRPr>
          </a:p>
        </p:txBody>
      </p:sp>
      <p:sp>
        <p:nvSpPr>
          <p:cNvPr id="9" name="New shape"/>
          <p:cNvSpPr/>
          <p:nvPr/>
        </p:nvSpPr>
        <p:spPr>
          <a:xfrm>
            <a:off x="611778" y="5930860"/>
            <a:ext cx="11038043" cy="451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a:solidFill>
                  <a:srgbClr val="FFFFFF"/>
                </a:solidFill>
                <a:latin typeface="微软雅黑" panose="020B0503020204020204" charset="-122"/>
              </a:rPr>
              <a:t>2024/06/09</a:t>
            </a:r>
            <a:endParaRPr sz="1575" b="0" i="0">
              <a:solidFill>
                <a:srgbClr val="FFFFFF"/>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41635"/>
            <a:ext cx="9369360" cy="50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b="1" i="0">
                <a:solidFill>
                  <a:srgbClr val="FFFFFF"/>
                </a:solidFill>
                <a:latin typeface="微软雅黑" panose="020B0503020204020204" charset="-122"/>
              </a:rPr>
              <a:t>Experienced investment team members and professional background display</a:t>
            </a:r>
            <a:endParaRPr b="1" i="0">
              <a:solidFill>
                <a:srgbClr val="FFFFFF"/>
              </a:solidFill>
              <a:latin typeface="微软雅黑" panose="020B0503020204020204" charset="-122"/>
            </a:endParaRPr>
          </a:p>
        </p:txBody>
      </p:sp>
      <p:sp>
        <p:nvSpPr>
          <p:cNvPr id="4" name="New shape"/>
          <p:cNvSpPr/>
          <p:nvPr/>
        </p:nvSpPr>
        <p:spPr>
          <a:xfrm>
            <a:off x="1076835" y="2709892"/>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panose="020B0503020204020204" charset="-122"/>
              </a:rPr>
              <a:t>The investment team is comprised of seasoned professionals with extensive knowledge and experience in the cryptocurrency space.</a:t>
            </a:r>
            <a:endParaRPr sz="1575" b="0" i="0">
              <a:solidFill>
                <a:srgbClr val="FFFFFF"/>
              </a:solidFill>
              <a:latin typeface="微软雅黑" panose="020B0503020204020204" charset="-122"/>
            </a:endParaRPr>
          </a:p>
        </p:txBody>
      </p:sp>
      <p:sp>
        <p:nvSpPr>
          <p:cNvPr id="5" name="New shape"/>
          <p:cNvSpPr/>
          <p:nvPr/>
        </p:nvSpPr>
        <p:spPr>
          <a:xfrm>
            <a:off x="1189938" y="748360"/>
            <a:ext cx="2631281" cy="1603392"/>
          </a:xfrm>
          <a:prstGeom prst="roundRect">
            <a:avLst>
              <a:gd name="adj" fmla="val 7475"/>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panose="020B0503020204020204" charset="-122"/>
              </a:rPr>
              <a:t>Introduction of investment team members</a:t>
            </a:r>
            <a:endParaRPr sz="2100" b="1" i="0">
              <a:solidFill>
                <a:srgbClr val="CD9B63"/>
              </a:solidFill>
              <a:latin typeface="微软雅黑" panose="020B0503020204020204" charset="-122"/>
            </a:endParaRPr>
          </a:p>
        </p:txBody>
      </p:sp>
      <p:sp>
        <p:nvSpPr>
          <p:cNvPr id="6" name="New shape"/>
          <p:cNvSpPr/>
          <p:nvPr/>
        </p:nvSpPr>
        <p:spPr>
          <a:xfrm>
            <a:off x="4352545" y="2582256"/>
            <a:ext cx="2744215" cy="3335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panose="020B0503020204020204" charset="-122"/>
              </a:rPr>
              <a:t>Members of the investment team have professional backgrounds in the fields of finance, technology and market analysis, and their expertise will provide strong support for the success of the plan.</a:t>
            </a:r>
            <a:endParaRPr sz="1575" b="0" i="0">
              <a:solidFill>
                <a:srgbClr val="FFFFFF"/>
              </a:solidFill>
              <a:latin typeface="微软雅黑" panose="020B0503020204020204" charset="-122"/>
            </a:endParaRPr>
          </a:p>
        </p:txBody>
      </p:sp>
      <p:sp>
        <p:nvSpPr>
          <p:cNvPr id="7" name="New shape"/>
          <p:cNvSpPr/>
          <p:nvPr/>
        </p:nvSpPr>
        <p:spPr>
          <a:xfrm>
            <a:off x="4351983" y="748360"/>
            <a:ext cx="2631280" cy="1603392"/>
          </a:xfrm>
          <a:prstGeom prst="roundRect">
            <a:avLst>
              <a:gd name="adj" fmla="val 7475"/>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panose="020B0503020204020204" charset="-122"/>
              </a:rPr>
              <a:t>Professional background display</a:t>
            </a:r>
            <a:endParaRPr sz="2100" b="1" i="0">
              <a:solidFill>
                <a:srgbClr val="CD9B63"/>
              </a:solidFill>
              <a:latin typeface="微软雅黑" panose="020B0503020204020204" charset="-122"/>
            </a:endParaRPr>
          </a:p>
        </p:txBody>
      </p:sp>
      <p:sp>
        <p:nvSpPr>
          <p:cNvPr id="8" name="New shape"/>
          <p:cNvSpPr/>
          <p:nvPr/>
        </p:nvSpPr>
        <p:spPr>
          <a:xfrm>
            <a:off x="7310119" y="2582424"/>
            <a:ext cx="2744216" cy="3335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panose="020B0503020204020204" charset="-122"/>
              </a:rPr>
              <a:t>The members of the investment team have excellent ability to formulate investment strategies and make decisions. They can accurately judge market trends and make wise investment decisions.</a:t>
            </a:r>
            <a:endParaRPr sz="1575" b="0" i="0">
              <a:solidFill>
                <a:srgbClr val="FFFFFF"/>
              </a:solidFill>
              <a:latin typeface="微软雅黑" panose="020B0503020204020204" charset="-122"/>
            </a:endParaRPr>
          </a:p>
        </p:txBody>
      </p:sp>
      <p:sp>
        <p:nvSpPr>
          <p:cNvPr id="9" name="New shape"/>
          <p:cNvSpPr/>
          <p:nvPr/>
        </p:nvSpPr>
        <p:spPr>
          <a:xfrm>
            <a:off x="7174230" y="858188"/>
            <a:ext cx="2657475" cy="1384329"/>
          </a:xfrm>
          <a:prstGeom prst="roundRect">
            <a:avLst>
              <a:gd name="adj" fmla="val 5691"/>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50000"/>
              </a:lnSpc>
            </a:pPr>
            <a:r>
              <a:rPr b="1" i="0">
                <a:solidFill>
                  <a:srgbClr val="CD9B63"/>
                </a:solidFill>
                <a:latin typeface="微软雅黑" panose="020B0503020204020204" charset="-122"/>
              </a:rPr>
              <a:t>Investment strategy and decision-making ability</a:t>
            </a:r>
            <a:endParaRPr b="1" i="0">
              <a:solidFill>
                <a:srgbClr val="CD9B63"/>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767325" y="570131"/>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05</a:t>
            </a:r>
            <a:endParaRPr sz="4800" b="1" i="0">
              <a:solidFill>
                <a:srgbClr val="CD9B63"/>
              </a:solidFill>
              <a:latin typeface="微软雅黑" panose="020B0503020204020204" charset="-122"/>
            </a:endParaRPr>
          </a:p>
        </p:txBody>
      </p:sp>
      <p:sp>
        <p:nvSpPr>
          <p:cNvPr id="5" name="New shape"/>
          <p:cNvSpPr/>
          <p:nvPr/>
        </p:nvSpPr>
        <p:spPr>
          <a:xfrm>
            <a:off x="986155" y="2713038"/>
            <a:ext cx="6666230" cy="82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3200" b="1" i="0">
                <a:solidFill>
                  <a:srgbClr val="EC9F48"/>
                </a:solidFill>
                <a:latin typeface="微软雅黑" panose="020B0503020204020204" charset="-122"/>
              </a:rPr>
              <a:t>Investment guidance services</a:t>
            </a:r>
            <a:endParaRPr sz="32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41635"/>
            <a:ext cx="9369360" cy="50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b="1" i="0">
                <a:solidFill>
                  <a:srgbClr val="FFFFFF"/>
                </a:solidFill>
                <a:latin typeface="微软雅黑" panose="020B0503020204020204" charset="-122"/>
              </a:rPr>
              <a:t>Brief Introduction to the Contents of All-round Investment Guidance Services</a:t>
            </a:r>
            <a:endParaRPr b="1" i="0">
              <a:solidFill>
                <a:srgbClr val="FFFFFF"/>
              </a:solidFill>
              <a:latin typeface="微软雅黑" panose="020B0503020204020204" charset="-122"/>
            </a:endParaRPr>
          </a:p>
        </p:txBody>
      </p:sp>
      <p:sp>
        <p:nvSpPr>
          <p:cNvPr id="4" name="New shape"/>
          <p:cNvSpPr/>
          <p:nvPr/>
        </p:nvSpPr>
        <p:spPr>
          <a:xfrm>
            <a:off x="1499110" y="2576905"/>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Investment strategy guidance</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Provide professional investment strategy guidance to help participants develop effective investment plans to maximize profits.</a:t>
            </a:r>
            <a:endParaRPr sz="1575" b="0" i="0">
              <a:solidFill>
                <a:srgbClr val="FFFFFF"/>
              </a:solidFill>
              <a:latin typeface="微软雅黑" panose="020B0503020204020204" charset="-122"/>
            </a:endParaRPr>
          </a:p>
        </p:txBody>
      </p:sp>
      <p:sp>
        <p:nvSpPr>
          <p:cNvPr id="5" name="New shape"/>
          <p:cNvSpPr/>
          <p:nvPr/>
        </p:nvSpPr>
        <p:spPr>
          <a:xfrm>
            <a:off x="4557015" y="2576904"/>
            <a:ext cx="2744215" cy="3529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Market analysis and forecast</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Through in-depth market analysis and forecasting, it provides participants with accurate market trends and opportunities to help them make informed investment decisions.</a:t>
            </a:r>
            <a:endParaRPr sz="1575" b="0" i="0">
              <a:solidFill>
                <a:srgbClr val="FFFFFF"/>
              </a:solidFill>
              <a:latin typeface="微软雅黑" panose="020B0503020204020204" charset="-122"/>
            </a:endParaRPr>
          </a:p>
        </p:txBody>
      </p:sp>
      <p:sp>
        <p:nvSpPr>
          <p:cNvPr id="6" name="New shape"/>
          <p:cNvSpPr/>
          <p:nvPr/>
        </p:nvSpPr>
        <p:spPr>
          <a:xfrm>
            <a:off x="7301229" y="2576905"/>
            <a:ext cx="2744216" cy="3529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Risk management recommendations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Provide comprehensive risk management advice to help participants identify and avoid potential risks and protect the safety of their investment funds.</a:t>
            </a:r>
            <a:endParaRPr sz="1575" b="0" i="0">
              <a:solidFill>
                <a:srgbClr val="FFFFFF"/>
              </a:solidFill>
              <a:latin typeface="微软雅黑" panose="020B0503020204020204" charset="-122"/>
            </a:endParaRPr>
          </a:p>
        </p:txBody>
      </p:sp>
      <p:pic>
        <p:nvPicPr>
          <p:cNvPr id="10" name="图片 9"/>
          <p:cNvPicPr>
            <a:picLocks noChangeAspect="1"/>
          </p:cNvPicPr>
          <p:nvPr/>
        </p:nvPicPr>
        <p:blipFill>
          <a:blip r:embed="rId3"/>
          <a:stretch>
            <a:fillRect/>
          </a:stretch>
        </p:blipFill>
        <p:spPr>
          <a:xfrm>
            <a:off x="1043940" y="848995"/>
            <a:ext cx="3118485" cy="1637665"/>
          </a:xfrm>
          <a:prstGeom prst="rect">
            <a:avLst/>
          </a:prstGeom>
        </p:spPr>
      </p:pic>
      <p:pic>
        <p:nvPicPr>
          <p:cNvPr id="11" name="图片 10"/>
          <p:cNvPicPr>
            <a:picLocks noChangeAspect="1"/>
          </p:cNvPicPr>
          <p:nvPr/>
        </p:nvPicPr>
        <p:blipFill>
          <a:blip r:embed="rId4"/>
          <a:stretch>
            <a:fillRect/>
          </a:stretch>
        </p:blipFill>
        <p:spPr>
          <a:xfrm>
            <a:off x="4385310" y="848995"/>
            <a:ext cx="2779395" cy="1540510"/>
          </a:xfrm>
          <a:prstGeom prst="rect">
            <a:avLst/>
          </a:prstGeom>
        </p:spPr>
      </p:pic>
      <p:pic>
        <p:nvPicPr>
          <p:cNvPr id="12" name="图片 11"/>
          <p:cNvPicPr>
            <a:picLocks noChangeAspect="1"/>
          </p:cNvPicPr>
          <p:nvPr/>
        </p:nvPicPr>
        <p:blipFill>
          <a:blip r:embed="rId5"/>
          <a:stretch>
            <a:fillRect/>
          </a:stretch>
        </p:blipFill>
        <p:spPr>
          <a:xfrm>
            <a:off x="7457440" y="821690"/>
            <a:ext cx="3041015" cy="159512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849875" y="7028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06</a:t>
            </a:r>
            <a:endParaRPr sz="4800" b="1" i="0">
              <a:solidFill>
                <a:srgbClr val="CD9B63"/>
              </a:solidFill>
              <a:latin typeface="微软雅黑" panose="020B0503020204020204" charset="-122"/>
            </a:endParaRPr>
          </a:p>
        </p:txBody>
      </p:sp>
      <p:sp>
        <p:nvSpPr>
          <p:cNvPr id="5" name="New shape"/>
          <p:cNvSpPr/>
          <p:nvPr/>
        </p:nvSpPr>
        <p:spPr>
          <a:xfrm>
            <a:off x="986155" y="2616200"/>
            <a:ext cx="7892415" cy="922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3600" b="1" i="0">
                <a:solidFill>
                  <a:srgbClr val="EC9F48"/>
                </a:solidFill>
                <a:latin typeface="微软雅黑" panose="020B0503020204020204" charset="-122"/>
              </a:rPr>
              <a:t>Individualized plan formulation</a:t>
            </a:r>
            <a:endParaRPr sz="36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37252"/>
            <a:ext cx="9369360" cy="1464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panose="020B0503020204020204" charset="-122"/>
              </a:rPr>
              <a:t>Customize investment options based on individual needs and risk tolerance</a:t>
            </a:r>
            <a:endParaRPr sz="3000" b="1" i="0">
              <a:solidFill>
                <a:srgbClr val="FFFFFF"/>
              </a:solidFill>
              <a:latin typeface="微软雅黑" panose="020B0503020204020204" charset="-122"/>
            </a:endParaRPr>
          </a:p>
        </p:txBody>
      </p:sp>
      <p:sp>
        <p:nvSpPr>
          <p:cNvPr id="4" name="New shape"/>
          <p:cNvSpPr/>
          <p:nvPr/>
        </p:nvSpPr>
        <p:spPr>
          <a:xfrm>
            <a:off x="6458401" y="1735403"/>
            <a:ext cx="4545078" cy="181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Investment Option Customization Process</a:t>
            </a:r>
            <a:endParaRPr sz="2100" b="1" i="0">
              <a:solidFill>
                <a:srgbClr val="CD9B63"/>
              </a:solidFill>
              <a:latin typeface="微软雅黑" panose="020B0503020204020204" charset="-122"/>
            </a:endParaRPr>
          </a:p>
          <a:p>
            <a:pPr algn="l">
              <a:lnSpc>
                <a:spcPct val="150000"/>
              </a:lnSpc>
            </a:pPr>
            <a:r>
              <a:rPr sz="1575" b="0" i="0">
                <a:solidFill>
                  <a:srgbClr val="FFFFFF"/>
                </a:solidFill>
                <a:latin typeface="微软雅黑" panose="020B0503020204020204" charset="-122"/>
              </a:rPr>
              <a:t>Based on your individual needs and risk tolerance, we will tailor your investment plan to maximize your return.</a:t>
            </a:r>
            <a:endParaRPr sz="1575" b="0" i="0">
              <a:solidFill>
                <a:srgbClr val="FFFFFF"/>
              </a:solidFill>
              <a:latin typeface="微软雅黑" panose="020B0503020204020204" charset="-122"/>
            </a:endParaRPr>
          </a:p>
        </p:txBody>
      </p:sp>
      <p:sp>
        <p:nvSpPr>
          <p:cNvPr id="5" name="New shape"/>
          <p:cNvSpPr/>
          <p:nvPr/>
        </p:nvSpPr>
        <p:spPr>
          <a:xfrm>
            <a:off x="981860" y="2390400"/>
            <a:ext cx="4545077" cy="2173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latin typeface="微软雅黑" panose="020B0503020204020204" charset="-122"/>
              </a:rPr>
              <a:t>Advantages of personalized investment plan</a:t>
            </a:r>
            <a:endParaRPr sz="2100" b="1" i="0">
              <a:solidFill>
                <a:srgbClr val="CD9B63"/>
              </a:solidFill>
              <a:latin typeface="微软雅黑" panose="020B0503020204020204" charset="-122"/>
            </a:endParaRPr>
          </a:p>
          <a:p>
            <a:pPr algn="r">
              <a:lnSpc>
                <a:spcPct val="150000"/>
              </a:lnSpc>
            </a:pPr>
            <a:r>
              <a:rPr sz="1575" b="0" i="0">
                <a:solidFill>
                  <a:srgbClr val="FFFFFF"/>
                </a:solidFill>
                <a:latin typeface="微软雅黑" panose="020B0503020204020204" charset="-122"/>
              </a:rPr>
              <a:t>By tailoring your investment options to your individual needs and risk tolerance, you can get a more personalized investment plan that reduces risk and improves returns.</a:t>
            </a:r>
            <a:endParaRPr sz="1575" b="0" i="0">
              <a:solidFill>
                <a:srgbClr val="FFFFFF"/>
              </a:solidFill>
              <a:latin typeface="微软雅黑" panose="020B0503020204020204" charset="-122"/>
            </a:endParaRPr>
          </a:p>
        </p:txBody>
      </p:sp>
      <p:sp>
        <p:nvSpPr>
          <p:cNvPr id="6" name="New shape"/>
          <p:cNvSpPr/>
          <p:nvPr/>
        </p:nvSpPr>
        <p:spPr>
          <a:xfrm>
            <a:off x="6458401" y="4046572"/>
            <a:ext cx="4554174" cy="2534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Investment option adjustment and optimization</a:t>
            </a:r>
            <a:endParaRPr sz="2100" b="1" i="0">
              <a:solidFill>
                <a:srgbClr val="CD9B63"/>
              </a:solidFill>
              <a:latin typeface="微软雅黑" panose="020B0503020204020204" charset="-122"/>
            </a:endParaRPr>
          </a:p>
          <a:p>
            <a:pPr algn="l">
              <a:lnSpc>
                <a:spcPct val="150000"/>
              </a:lnSpc>
            </a:pPr>
            <a:r>
              <a:rPr sz="1575" b="0" i="0">
                <a:solidFill>
                  <a:srgbClr val="FFFFFF"/>
                </a:solidFill>
                <a:latin typeface="微软雅黑" panose="020B0503020204020204" charset="-122"/>
              </a:rPr>
              <a:t>During the investment process, we will adjust and optimize your investment options in time according to your feedback and market changes, so as to ensure that you are always in the best condition.</a:t>
            </a:r>
            <a:endParaRPr sz="1575" b="0" i="0">
              <a:solidFill>
                <a:srgbClr val="FFFFFF"/>
              </a:solidFill>
              <a:latin typeface="微软雅黑" panose="020B0503020204020204" charset="-122"/>
            </a:endParaRPr>
          </a:p>
        </p:txBody>
      </p:sp>
      <p:sp>
        <p:nvSpPr>
          <p:cNvPr id="7" name="New shape"/>
          <p:cNvSpPr/>
          <p:nvPr/>
        </p:nvSpPr>
        <p:spPr>
          <a:xfrm>
            <a:off x="5965200" y="2106203"/>
            <a:ext cx="39600" cy="284197"/>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91594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35403"/>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0"/>
            <a:ext cx="39600" cy="1285373"/>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4417373"/>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422711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404657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696840" y="702211"/>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07</a:t>
            </a:r>
            <a:endParaRPr sz="4800" b="1" i="0">
              <a:solidFill>
                <a:srgbClr val="CD9B63"/>
              </a:solidFill>
              <a:latin typeface="微软雅黑" panose="020B0503020204020204" charset="-122"/>
            </a:endParaRPr>
          </a:p>
        </p:txBody>
      </p:sp>
      <p:sp>
        <p:nvSpPr>
          <p:cNvPr id="5" name="New shape"/>
          <p:cNvSpPr/>
          <p:nvPr/>
        </p:nvSpPr>
        <p:spPr>
          <a:xfrm>
            <a:off x="986400" y="2495939"/>
            <a:ext cx="5771526" cy="737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800" b="1" i="0">
                <a:solidFill>
                  <a:srgbClr val="EC9F48"/>
                </a:solidFill>
                <a:latin typeface="微软雅黑" panose="020B0503020204020204" charset="-122"/>
              </a:rPr>
              <a:t>One-to-one service description</a:t>
            </a:r>
            <a:endParaRPr sz="28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64812"/>
            <a:ext cx="9369360"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1600" b="1" i="0">
                <a:solidFill>
                  <a:srgbClr val="FFFFFF"/>
                </a:solidFill>
                <a:latin typeface="微软雅黑" panose="020B0503020204020204" charset="-122"/>
              </a:rPr>
              <a:t>Detailed description of the one-to-one service process provided by the professional team</a:t>
            </a:r>
            <a:endParaRPr sz="1600" b="1" i="0">
              <a:solidFill>
                <a:srgbClr val="FFFFFF"/>
              </a:solidFill>
              <a:latin typeface="微软雅黑" panose="020B0503020204020204" charset="-122"/>
            </a:endParaRPr>
          </a:p>
        </p:txBody>
      </p:sp>
      <p:sp>
        <p:nvSpPr>
          <p:cNvPr id="4" name="New shape"/>
          <p:cNvSpPr/>
          <p:nvPr/>
        </p:nvSpPr>
        <p:spPr>
          <a:xfrm>
            <a:off x="1826235" y="725255"/>
            <a:ext cx="8016003" cy="1767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Professional Team One-to-One Service Process Overview</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Professional team one-to-one service process refers to the provision of personalized investment guidance and services by experienced team members according to individual needs and risk tolerance.</a:t>
            </a:r>
            <a:endParaRPr sz="1575" b="0" i="0">
              <a:solidFill>
                <a:srgbClr val="FFFFFF"/>
              </a:solidFill>
              <a:latin typeface="微软雅黑" panose="020B0503020204020204" charset="-122"/>
            </a:endParaRPr>
          </a:p>
        </p:txBody>
      </p:sp>
      <p:sp>
        <p:nvSpPr>
          <p:cNvPr id="5" name="New shape"/>
          <p:cNvSpPr/>
          <p:nvPr/>
        </p:nvSpPr>
        <p:spPr>
          <a:xfrm>
            <a:off x="1894205" y="2602865"/>
            <a:ext cx="7880350" cy="1783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a:solidFill>
                  <a:srgbClr val="CD9B63"/>
                </a:solidFill>
                <a:latin typeface="微软雅黑" panose="020B0503020204020204" charset="-122"/>
              </a:rPr>
              <a:t>The key link of one-to-one service process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key links of one-to-one service process include understanding customer needs, formulating investment plans, tracking transaction progress in real time, and providing market analysis and suggestions.</a:t>
            </a:r>
            <a:endParaRPr sz="1575" b="0" i="0">
              <a:solidFill>
                <a:srgbClr val="FFFFFF"/>
              </a:solidFill>
              <a:latin typeface="微软雅黑" panose="020B0503020204020204" charset="-122"/>
            </a:endParaRPr>
          </a:p>
        </p:txBody>
      </p:sp>
      <p:sp>
        <p:nvSpPr>
          <p:cNvPr id="6" name="New shape"/>
          <p:cNvSpPr/>
          <p:nvPr/>
        </p:nvSpPr>
        <p:spPr>
          <a:xfrm>
            <a:off x="1758290" y="4440997"/>
            <a:ext cx="8016003" cy="1767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Advantages and Value of One-to-One Service Process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advantage of the one-to-one service process is that it can provide personalized investment guidance to help participants better understand market dynamics, reduce risk and achieve profitability goals.</a:t>
            </a:r>
            <a:endParaRPr sz="1575" b="0" i="0">
              <a:solidFill>
                <a:srgbClr val="FFFFFF"/>
              </a:solidFill>
              <a:latin typeface="微软雅黑" panose="020B0503020204020204" charset="-122"/>
            </a:endParaRPr>
          </a:p>
        </p:txBody>
      </p:sp>
      <p:sp>
        <p:nvSpPr>
          <p:cNvPr id="7" name="New shape"/>
          <p:cNvSpPr/>
          <p:nvPr/>
        </p:nvSpPr>
        <p:spPr>
          <a:xfrm>
            <a:off x="1414945" y="8313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8" name="New shape"/>
          <p:cNvSpPr/>
          <p:nvPr/>
        </p:nvSpPr>
        <p:spPr>
          <a:xfrm>
            <a:off x="1414945" y="260281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9" name="New shape"/>
          <p:cNvSpPr/>
          <p:nvPr/>
        </p:nvSpPr>
        <p:spPr>
          <a:xfrm>
            <a:off x="1228090" y="4441190"/>
            <a:ext cx="385445" cy="29464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92200" y="818055"/>
            <a:ext cx="925200" cy="925200"/>
          </a:xfrm>
          <a:prstGeom prst="rect">
            <a:avLst/>
          </a:prstGeom>
          <a:ln>
            <a:noFill/>
          </a:ln>
        </p:spPr>
      </p:pic>
      <p:sp>
        <p:nvSpPr>
          <p:cNvPr id="4" name="New shape"/>
          <p:cNvSpPr/>
          <p:nvPr/>
        </p:nvSpPr>
        <p:spPr>
          <a:xfrm>
            <a:off x="792725" y="685701"/>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08</a:t>
            </a:r>
            <a:endParaRPr sz="4800" b="1" i="0">
              <a:solidFill>
                <a:srgbClr val="CD9B63"/>
              </a:solidFill>
              <a:latin typeface="微软雅黑" panose="020B0503020204020204" charset="-122"/>
            </a:endParaRPr>
          </a:p>
        </p:txBody>
      </p:sp>
      <p:sp>
        <p:nvSpPr>
          <p:cNvPr id="5" name="New shape"/>
          <p:cNvSpPr/>
          <p:nvPr/>
        </p:nvSpPr>
        <p:spPr>
          <a:xfrm>
            <a:off x="986155" y="2585403"/>
            <a:ext cx="6816090" cy="737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2800" b="1" i="0">
                <a:solidFill>
                  <a:srgbClr val="EC9F48"/>
                </a:solidFill>
                <a:latin typeface="微软雅黑" panose="020B0503020204020204" charset="-122"/>
              </a:rPr>
              <a:t>Compliance with trading instructions</a:t>
            </a:r>
            <a:endParaRPr sz="28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80027"/>
            <a:ext cx="9369360" cy="82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1600" b="1" i="0">
                <a:solidFill>
                  <a:srgbClr val="FFFFFF"/>
                </a:solidFill>
                <a:latin typeface="微软雅黑" panose="020B0503020204020204" charset="-122"/>
              </a:rPr>
              <a:t>Emphasize the importance of strict compliance with all trading instructions by members participating in this program</a:t>
            </a:r>
            <a:endParaRPr sz="1600" b="1" i="0">
              <a:solidFill>
                <a:srgbClr val="FFFFFF"/>
              </a:solidFill>
              <a:latin typeface="微软雅黑" panose="020B0503020204020204" charset="-122"/>
            </a:endParaRPr>
          </a:p>
        </p:txBody>
      </p:sp>
      <p:sp>
        <p:nvSpPr>
          <p:cNvPr id="4" name="New shape"/>
          <p:cNvSpPr/>
          <p:nvPr/>
        </p:nvSpPr>
        <p:spPr>
          <a:xfrm>
            <a:off x="1169545" y="2611195"/>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Importance of trading orders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Trading orders are the key to investment success, and compliance with orders ensures the smooth operation of the plan.</a:t>
            </a:r>
            <a:endParaRPr sz="1575" b="0" i="0">
              <a:solidFill>
                <a:srgbClr val="FFFFFF"/>
              </a:solidFill>
              <a:latin typeface="微软雅黑" panose="020B0503020204020204" charset="-122"/>
            </a:endParaRPr>
          </a:p>
        </p:txBody>
      </p:sp>
      <p:sp>
        <p:nvSpPr>
          <p:cNvPr id="5" name="New shape"/>
          <p:cNvSpPr/>
          <p:nvPr/>
        </p:nvSpPr>
        <p:spPr>
          <a:xfrm>
            <a:off x="4295395" y="2611194"/>
            <a:ext cx="2744215" cy="3129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Strict compliance with trading instructions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Each participant must strictly follow all trading instructions to ensure that the entire team's plan is completed.</a:t>
            </a:r>
            <a:endParaRPr sz="1575" b="0" i="0">
              <a:solidFill>
                <a:srgbClr val="FFFFFF"/>
              </a:solidFill>
              <a:latin typeface="微软雅黑" panose="020B0503020204020204" charset="-122"/>
            </a:endParaRPr>
          </a:p>
        </p:txBody>
      </p:sp>
      <p:sp>
        <p:nvSpPr>
          <p:cNvPr id="6" name="New shape"/>
          <p:cNvSpPr/>
          <p:nvPr/>
        </p:nvSpPr>
        <p:spPr>
          <a:xfrm>
            <a:off x="7301229" y="2472466"/>
            <a:ext cx="2744216" cy="3039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Trading Orders and Market Volatility</a:t>
            </a:r>
            <a:br>
              <a:rPr sz="2100" b="1" i="0">
                <a:solidFill>
                  <a:srgbClr val="CD9B63"/>
                </a:solidFill>
                <a:latin typeface="微软雅黑" panose="020B0503020204020204" charset="-122"/>
              </a:rPr>
            </a:br>
            <a:br>
              <a:rPr sz="1800">
                <a:latin typeface="微软雅黑" panose="020B0503020204020204" charset="-122"/>
              </a:rPr>
            </a:br>
            <a:r>
              <a:rPr sz="1575" b="0" i="0">
                <a:solidFill>
                  <a:srgbClr val="FFFFFF"/>
                </a:solidFill>
                <a:latin typeface="微软雅黑" panose="020B0503020204020204" charset="-122"/>
              </a:rPr>
              <a:t>When the market fluctuates, strict compliance with trading instructions can effectively deal with risks and protect the safety of personal funds.</a:t>
            </a:r>
            <a:endParaRPr sz="1575" b="0" i="0">
              <a:solidFill>
                <a:srgbClr val="FFFFFF"/>
              </a:solidFill>
              <a:latin typeface="微软雅黑" panose="020B0503020204020204" charset="-122"/>
            </a:endParaRPr>
          </a:p>
        </p:txBody>
      </p:sp>
      <p:pic>
        <p:nvPicPr>
          <p:cNvPr id="10" name="图片 9"/>
          <p:cNvPicPr>
            <a:picLocks noChangeAspect="1"/>
          </p:cNvPicPr>
          <p:nvPr/>
        </p:nvPicPr>
        <p:blipFill>
          <a:blip r:embed="rId3"/>
          <a:stretch>
            <a:fillRect/>
          </a:stretch>
        </p:blipFill>
        <p:spPr>
          <a:xfrm>
            <a:off x="1058545" y="909955"/>
            <a:ext cx="2967355" cy="1537970"/>
          </a:xfrm>
          <a:prstGeom prst="rect">
            <a:avLst/>
          </a:prstGeom>
        </p:spPr>
      </p:pic>
      <p:pic>
        <p:nvPicPr>
          <p:cNvPr id="11" name="图片 10"/>
          <p:cNvPicPr>
            <a:picLocks noChangeAspect="1"/>
          </p:cNvPicPr>
          <p:nvPr/>
        </p:nvPicPr>
        <p:blipFill>
          <a:blip r:embed="rId4"/>
          <a:stretch>
            <a:fillRect/>
          </a:stretch>
        </p:blipFill>
        <p:spPr>
          <a:xfrm>
            <a:off x="4222115" y="839470"/>
            <a:ext cx="2618740" cy="1576705"/>
          </a:xfrm>
          <a:prstGeom prst="rect">
            <a:avLst/>
          </a:prstGeom>
        </p:spPr>
      </p:pic>
      <p:pic>
        <p:nvPicPr>
          <p:cNvPr id="12" name="图片 11"/>
          <p:cNvPicPr>
            <a:picLocks noChangeAspect="1"/>
          </p:cNvPicPr>
          <p:nvPr/>
        </p:nvPicPr>
        <p:blipFill>
          <a:blip r:embed="rId5"/>
          <a:stretch>
            <a:fillRect/>
          </a:stretch>
        </p:blipFill>
        <p:spPr>
          <a:xfrm>
            <a:off x="7098665" y="876300"/>
            <a:ext cx="2498090" cy="1571625"/>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824475" y="778411"/>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09</a:t>
            </a:r>
            <a:endParaRPr sz="4800" b="1" i="0">
              <a:solidFill>
                <a:srgbClr val="CD9B63"/>
              </a:solidFill>
              <a:latin typeface="微软雅黑" panose="020B0503020204020204" charset="-122"/>
            </a:endParaRPr>
          </a:p>
        </p:txBody>
      </p:sp>
      <p:sp>
        <p:nvSpPr>
          <p:cNvPr id="5" name="New shape"/>
          <p:cNvSpPr/>
          <p:nvPr/>
        </p:nvSpPr>
        <p:spPr>
          <a:xfrm>
            <a:off x="986400" y="2494216"/>
            <a:ext cx="5771526" cy="1106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400" b="1" i="0">
                <a:solidFill>
                  <a:srgbClr val="EC9F48"/>
                </a:solidFill>
                <a:latin typeface="微软雅黑" panose="020B0503020204020204" charset="-122"/>
              </a:rPr>
              <a:t>Fund management</a:t>
            </a:r>
            <a:endParaRPr sz="44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979200"/>
            <a:ext cx="3672000" cy="511200"/>
          </a:xfrm>
          <a:prstGeom prst="rect">
            <a:avLst/>
          </a:prstGeom>
          <a:ln>
            <a:noFill/>
          </a:ln>
        </p:spPr>
      </p:pic>
      <p:sp>
        <p:nvSpPr>
          <p:cNvPr id="3" name="New shape"/>
          <p:cNvSpPr/>
          <p:nvPr/>
        </p:nvSpPr>
        <p:spPr>
          <a:xfrm>
            <a:off x="2340000" y="2494800"/>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01</a:t>
            </a:r>
            <a:r>
              <a:rPr sz="1800">
                <a:latin typeface="微软雅黑" panose="020B0503020204020204" charset="-122"/>
              </a:rPr>
              <a:t> </a:t>
            </a:r>
            <a:r>
              <a:rPr sz="1575" b="0" i="0">
                <a:solidFill>
                  <a:srgbClr val="FFFFFF"/>
                </a:solidFill>
                <a:latin typeface="微软雅黑" panose="020B0503020204020204" charset="-122"/>
              </a:rPr>
              <a:t>Introduction to the plan</a:t>
            </a:r>
            <a:endParaRPr sz="1575" b="0" i="0">
              <a:solidFill>
                <a:srgbClr val="FFFFFF"/>
              </a:solidFill>
              <a:latin typeface="微软雅黑" panose="020B0503020204020204" charset="-122"/>
            </a:endParaRPr>
          </a:p>
        </p:txBody>
      </p:sp>
      <p:sp>
        <p:nvSpPr>
          <p:cNvPr id="4" name="New shape"/>
          <p:cNvSpPr/>
          <p:nvPr/>
        </p:nvSpPr>
        <p:spPr>
          <a:xfrm>
            <a:off x="6484141" y="2494800"/>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02</a:t>
            </a:r>
            <a:r>
              <a:rPr sz="1800">
                <a:latin typeface="微软雅黑" panose="020B0503020204020204" charset="-122"/>
              </a:rPr>
              <a:t> </a:t>
            </a:r>
            <a:r>
              <a:rPr sz="1575" b="0" i="0">
                <a:solidFill>
                  <a:srgbClr val="FFFFFF"/>
                </a:solidFill>
                <a:latin typeface="微软雅黑" panose="020B0503020204020204" charset="-122"/>
              </a:rPr>
              <a:t>Goal setting</a:t>
            </a:r>
            <a:endParaRPr sz="1575" b="0" i="0">
              <a:solidFill>
                <a:srgbClr val="FFFFFF"/>
              </a:solidFill>
              <a:latin typeface="微软雅黑" panose="020B0503020204020204" charset="-122"/>
            </a:endParaRPr>
          </a:p>
        </p:txBody>
      </p:sp>
      <p:sp>
        <p:nvSpPr>
          <p:cNvPr id="5" name="New shape"/>
          <p:cNvSpPr/>
          <p:nvPr/>
        </p:nvSpPr>
        <p:spPr>
          <a:xfrm>
            <a:off x="2340000" y="2998223"/>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03</a:t>
            </a:r>
            <a:r>
              <a:rPr sz="1800">
                <a:latin typeface="微软雅黑" panose="020B0503020204020204" charset="-122"/>
              </a:rPr>
              <a:t> </a:t>
            </a:r>
            <a:r>
              <a:rPr sz="1575" b="0" i="0">
                <a:solidFill>
                  <a:srgbClr val="FFFFFF"/>
                </a:solidFill>
                <a:latin typeface="微软雅黑" panose="020B0503020204020204" charset="-122"/>
              </a:rPr>
              <a:t>Time setting</a:t>
            </a:r>
            <a:endParaRPr sz="1575" b="0" i="0">
              <a:solidFill>
                <a:srgbClr val="FFFFFF"/>
              </a:solidFill>
              <a:latin typeface="微软雅黑" panose="020B0503020204020204" charset="-122"/>
            </a:endParaRPr>
          </a:p>
        </p:txBody>
      </p:sp>
      <p:sp>
        <p:nvSpPr>
          <p:cNvPr id="6" name="New shape"/>
          <p:cNvSpPr/>
          <p:nvPr/>
        </p:nvSpPr>
        <p:spPr>
          <a:xfrm>
            <a:off x="6484141" y="2998223"/>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04</a:t>
            </a:r>
            <a:r>
              <a:rPr sz="1800">
                <a:latin typeface="微软雅黑" panose="020B0503020204020204" charset="-122"/>
              </a:rPr>
              <a:t> </a:t>
            </a:r>
            <a:r>
              <a:rPr sz="1575" b="0" i="0">
                <a:solidFill>
                  <a:srgbClr val="FFFFFF"/>
                </a:solidFill>
                <a:latin typeface="微软雅黑" panose="020B0503020204020204" charset="-122"/>
              </a:rPr>
              <a:t>Introduction to the investment team</a:t>
            </a:r>
            <a:endParaRPr sz="1575" b="0" i="0">
              <a:solidFill>
                <a:srgbClr val="FFFFFF"/>
              </a:solidFill>
              <a:latin typeface="微软雅黑" panose="020B0503020204020204" charset="-122"/>
            </a:endParaRPr>
          </a:p>
        </p:txBody>
      </p:sp>
      <p:sp>
        <p:nvSpPr>
          <p:cNvPr id="7" name="New shape"/>
          <p:cNvSpPr/>
          <p:nvPr/>
        </p:nvSpPr>
        <p:spPr>
          <a:xfrm>
            <a:off x="2340000" y="3501646"/>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05</a:t>
            </a:r>
            <a:r>
              <a:rPr sz="1800">
                <a:latin typeface="微软雅黑" panose="020B0503020204020204" charset="-122"/>
              </a:rPr>
              <a:t> </a:t>
            </a:r>
            <a:r>
              <a:rPr sz="1575" b="0" i="0">
                <a:solidFill>
                  <a:srgbClr val="FFFFFF"/>
                </a:solidFill>
                <a:latin typeface="微软雅黑" panose="020B0503020204020204" charset="-122"/>
              </a:rPr>
              <a:t>Investment guidance services</a:t>
            </a:r>
            <a:endParaRPr sz="1575" b="0" i="0">
              <a:solidFill>
                <a:srgbClr val="FFFFFF"/>
              </a:solidFill>
              <a:latin typeface="微软雅黑" panose="020B0503020204020204" charset="-122"/>
            </a:endParaRPr>
          </a:p>
        </p:txBody>
      </p:sp>
      <p:sp>
        <p:nvSpPr>
          <p:cNvPr id="8" name="New shape"/>
          <p:cNvSpPr/>
          <p:nvPr/>
        </p:nvSpPr>
        <p:spPr>
          <a:xfrm>
            <a:off x="6484141" y="3501646"/>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06</a:t>
            </a:r>
            <a:r>
              <a:rPr sz="1800">
                <a:latin typeface="微软雅黑" panose="020B0503020204020204" charset="-122"/>
              </a:rPr>
              <a:t> </a:t>
            </a:r>
            <a:r>
              <a:rPr sz="1575" b="0" i="0">
                <a:solidFill>
                  <a:srgbClr val="FFFFFF"/>
                </a:solidFill>
                <a:latin typeface="微软雅黑" panose="020B0503020204020204" charset="-122"/>
              </a:rPr>
              <a:t>Individualized plan formulation</a:t>
            </a:r>
            <a:endParaRPr sz="1575" b="0" i="0">
              <a:solidFill>
                <a:srgbClr val="FFFFFF"/>
              </a:solidFill>
              <a:latin typeface="微软雅黑" panose="020B0503020204020204" charset="-122"/>
            </a:endParaRPr>
          </a:p>
        </p:txBody>
      </p:sp>
      <p:sp>
        <p:nvSpPr>
          <p:cNvPr id="9" name="New shape"/>
          <p:cNvSpPr/>
          <p:nvPr/>
        </p:nvSpPr>
        <p:spPr>
          <a:xfrm>
            <a:off x="2340000" y="4005069"/>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07</a:t>
            </a:r>
            <a:r>
              <a:rPr sz="1800">
                <a:latin typeface="微软雅黑" panose="020B0503020204020204" charset="-122"/>
              </a:rPr>
              <a:t> </a:t>
            </a:r>
            <a:r>
              <a:rPr sz="1575" b="0" i="0">
                <a:solidFill>
                  <a:srgbClr val="FFFFFF"/>
                </a:solidFill>
                <a:latin typeface="微软雅黑" panose="020B0503020204020204" charset="-122"/>
              </a:rPr>
              <a:t>One-to-one service description</a:t>
            </a:r>
            <a:endParaRPr sz="1575" b="0" i="0">
              <a:solidFill>
                <a:srgbClr val="FFFFFF"/>
              </a:solidFill>
              <a:latin typeface="微软雅黑" panose="020B0503020204020204" charset="-122"/>
            </a:endParaRPr>
          </a:p>
        </p:txBody>
      </p:sp>
      <p:sp>
        <p:nvSpPr>
          <p:cNvPr id="10" name="New shape"/>
          <p:cNvSpPr/>
          <p:nvPr/>
        </p:nvSpPr>
        <p:spPr>
          <a:xfrm>
            <a:off x="6484141" y="4005069"/>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08</a:t>
            </a:r>
            <a:r>
              <a:rPr sz="1800">
                <a:latin typeface="微软雅黑" panose="020B0503020204020204" charset="-122"/>
              </a:rPr>
              <a:t> </a:t>
            </a:r>
            <a:r>
              <a:rPr sz="1575" b="0" i="0">
                <a:solidFill>
                  <a:srgbClr val="FFFFFF"/>
                </a:solidFill>
                <a:latin typeface="微软雅黑" panose="020B0503020204020204" charset="-122"/>
              </a:rPr>
              <a:t>Compliance with trading instructions</a:t>
            </a:r>
            <a:endParaRPr sz="1575" b="0" i="0">
              <a:solidFill>
                <a:srgbClr val="FFFFFF"/>
              </a:solidFill>
              <a:latin typeface="微软雅黑" panose="020B0503020204020204" charset="-122"/>
            </a:endParaRPr>
          </a:p>
        </p:txBody>
      </p:sp>
      <p:sp>
        <p:nvSpPr>
          <p:cNvPr id="11" name="New shape"/>
          <p:cNvSpPr/>
          <p:nvPr/>
        </p:nvSpPr>
        <p:spPr>
          <a:xfrm>
            <a:off x="2340000" y="4508491"/>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09</a:t>
            </a:r>
            <a:r>
              <a:rPr sz="1800">
                <a:latin typeface="微软雅黑" panose="020B0503020204020204" charset="-122"/>
              </a:rPr>
              <a:t> </a:t>
            </a:r>
            <a:r>
              <a:rPr sz="1575" b="0" i="0">
                <a:solidFill>
                  <a:srgbClr val="FFFFFF"/>
                </a:solidFill>
                <a:latin typeface="微软雅黑" panose="020B0503020204020204" charset="-122"/>
              </a:rPr>
              <a:t>Fund management</a:t>
            </a:r>
            <a:endParaRPr sz="1575" b="0" i="0">
              <a:solidFill>
                <a:srgbClr val="FFFFFF"/>
              </a:solidFill>
              <a:latin typeface="微软雅黑" panose="020B0503020204020204" charset="-122"/>
            </a:endParaRPr>
          </a:p>
        </p:txBody>
      </p:sp>
      <p:sp>
        <p:nvSpPr>
          <p:cNvPr id="12" name="New shape"/>
          <p:cNvSpPr/>
          <p:nvPr/>
        </p:nvSpPr>
        <p:spPr>
          <a:xfrm>
            <a:off x="6484141" y="4508491"/>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10</a:t>
            </a:r>
            <a:r>
              <a:rPr sz="1800">
                <a:latin typeface="微软雅黑" panose="020B0503020204020204" charset="-122"/>
              </a:rPr>
              <a:t> </a:t>
            </a:r>
            <a:r>
              <a:rPr sz="1575" b="0" i="0">
                <a:solidFill>
                  <a:srgbClr val="FFFFFF"/>
                </a:solidFill>
                <a:latin typeface="微软雅黑" panose="020B0503020204020204" charset="-122"/>
              </a:rPr>
              <a:t>Risk guarantee commitment</a:t>
            </a:r>
            <a:endParaRPr sz="1575" b="0" i="0">
              <a:solidFill>
                <a:srgbClr val="FFFFFF"/>
              </a:solidFill>
              <a:latin typeface="微软雅黑" panose="020B0503020204020204" charset="-122"/>
            </a:endParaRPr>
          </a:p>
        </p:txBody>
      </p:sp>
      <p:sp>
        <p:nvSpPr>
          <p:cNvPr id="13" name="New shape"/>
          <p:cNvSpPr/>
          <p:nvPr/>
        </p:nvSpPr>
        <p:spPr>
          <a:xfrm>
            <a:off x="2340000" y="5011915"/>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11</a:t>
            </a:r>
            <a:r>
              <a:rPr sz="1800">
                <a:latin typeface="微软雅黑" panose="020B0503020204020204" charset="-122"/>
              </a:rPr>
              <a:t> </a:t>
            </a:r>
            <a:r>
              <a:rPr sz="1575" b="0" i="0">
                <a:solidFill>
                  <a:srgbClr val="FFFFFF"/>
                </a:solidFill>
                <a:latin typeface="微软雅黑" panose="020B0503020204020204" charset="-122"/>
              </a:rPr>
              <a:t>Strength and confidence</a:t>
            </a:r>
            <a:endParaRPr sz="1575" b="0" i="0">
              <a:solidFill>
                <a:srgbClr val="FFFFFF"/>
              </a:solidFill>
              <a:latin typeface="微软雅黑" panose="020B0503020204020204" charset="-122"/>
            </a:endParaRPr>
          </a:p>
        </p:txBody>
      </p:sp>
      <p:sp>
        <p:nvSpPr>
          <p:cNvPr id="14" name="New shape"/>
          <p:cNvSpPr/>
          <p:nvPr/>
        </p:nvSpPr>
        <p:spPr>
          <a:xfrm>
            <a:off x="6484141" y="5011915"/>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12</a:t>
            </a:r>
            <a:r>
              <a:rPr sz="1800">
                <a:latin typeface="微软雅黑" panose="020B0503020204020204" charset="-122"/>
              </a:rPr>
              <a:t> </a:t>
            </a:r>
            <a:r>
              <a:rPr sz="1575" b="0" i="0">
                <a:solidFill>
                  <a:srgbClr val="FFFFFF"/>
                </a:solidFill>
                <a:latin typeface="微软雅黑" panose="020B0503020204020204" charset="-122"/>
              </a:rPr>
              <a:t>AI Robot Market Insight</a:t>
            </a:r>
            <a:endParaRPr sz="1575" b="0" i="0">
              <a:solidFill>
                <a:srgbClr val="FFFFFF"/>
              </a:solidFill>
              <a:latin typeface="微软雅黑" panose="020B0503020204020204" charset="-122"/>
            </a:endParaRPr>
          </a:p>
        </p:txBody>
      </p:sp>
      <p:sp>
        <p:nvSpPr>
          <p:cNvPr id="15" name="New shape"/>
          <p:cNvSpPr/>
          <p:nvPr/>
        </p:nvSpPr>
        <p:spPr>
          <a:xfrm>
            <a:off x="2340000" y="5515337"/>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13</a:t>
            </a:r>
            <a:r>
              <a:rPr sz="1800">
                <a:latin typeface="微软雅黑" panose="020B0503020204020204" charset="-122"/>
              </a:rPr>
              <a:t> </a:t>
            </a:r>
            <a:r>
              <a:rPr sz="1575" b="0" i="0">
                <a:solidFill>
                  <a:srgbClr val="FFFFFF"/>
                </a:solidFill>
                <a:latin typeface="微软雅黑" panose="020B0503020204020204" charset="-122"/>
              </a:rPr>
              <a:t>Join the advantage</a:t>
            </a:r>
            <a:endParaRPr sz="1575" b="0" i="0">
              <a:solidFill>
                <a:srgbClr val="FFFFFF"/>
              </a:solidFill>
              <a:latin typeface="微软雅黑" panose="020B0503020204020204" charset="-122"/>
            </a:endParaRPr>
          </a:p>
        </p:txBody>
      </p:sp>
      <p:sp>
        <p:nvSpPr>
          <p:cNvPr id="16" name="New shape"/>
          <p:cNvSpPr/>
          <p:nvPr/>
        </p:nvSpPr>
        <p:spPr>
          <a:xfrm>
            <a:off x="6484141" y="5515337"/>
            <a:ext cx="4152433"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14</a:t>
            </a:r>
            <a:r>
              <a:rPr sz="1800">
                <a:latin typeface="微软雅黑" panose="020B0503020204020204" charset="-122"/>
              </a:rPr>
              <a:t> </a:t>
            </a:r>
            <a:r>
              <a:rPr sz="1575" b="0" i="0">
                <a:solidFill>
                  <a:srgbClr val="FFFFFF"/>
                </a:solidFill>
                <a:latin typeface="微软雅黑" panose="020B0503020204020204" charset="-122"/>
              </a:rPr>
              <a:t>Security of funds</a:t>
            </a:r>
            <a:endParaRPr sz="1575" b="0" i="0">
              <a:solidFill>
                <a:srgbClr val="FFFFFF"/>
              </a:solidFill>
              <a:latin typeface="微软雅黑" panose="020B0503020204020204" charset="-122"/>
            </a:endParaRPr>
          </a:p>
        </p:txBody>
      </p:sp>
      <p:sp>
        <p:nvSpPr>
          <p:cNvPr id="17" name="New shape"/>
          <p:cNvSpPr/>
          <p:nvPr/>
        </p:nvSpPr>
        <p:spPr>
          <a:xfrm>
            <a:off x="2340000" y="6018761"/>
            <a:ext cx="4152432" cy="50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a:solidFill>
                  <a:srgbClr val="CD9B63"/>
                </a:solidFill>
                <a:latin typeface="微软雅黑" panose="020B0503020204020204" charset="-122"/>
              </a:rPr>
              <a:t>15</a:t>
            </a:r>
            <a:r>
              <a:rPr sz="1800">
                <a:latin typeface="微软雅黑" panose="020B0503020204020204" charset="-122"/>
              </a:rPr>
              <a:t> </a:t>
            </a:r>
            <a:r>
              <a:rPr sz="1575" b="0" i="0">
                <a:solidFill>
                  <a:srgbClr val="FFFFFF"/>
                </a:solidFill>
                <a:latin typeface="微软雅黑" panose="020B0503020204020204" charset="-122"/>
              </a:rPr>
              <a:t>Jointly towards the peak of wealth</a:t>
            </a:r>
            <a:endParaRPr sz="1575" b="0" i="0">
              <a:solidFill>
                <a:srgbClr val="FFFFFF"/>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65835" y="-206692"/>
            <a:ext cx="9386570" cy="1430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3000" b="1" i="0">
                <a:solidFill>
                  <a:srgbClr val="FFFFFF"/>
                </a:solidFill>
                <a:latin typeface="微软雅黑" panose="020B0503020204020204" charset="-122"/>
              </a:rPr>
              <a:t>Ensure that individual trading account funds </a:t>
            </a:r>
            <a:r>
              <a:rPr sz="1400" b="1" i="0">
                <a:solidFill>
                  <a:srgbClr val="FFFFFF"/>
                </a:solidFill>
                <a:latin typeface="微软雅黑" panose="020B0503020204020204" charset="-122"/>
              </a:rPr>
              <a:t>are sufficient to cope with market fluctuations, not to leave halfway, affecting the progress of the whole team's plan to complete.</a:t>
            </a:r>
            <a:endParaRPr sz="1400" b="1" i="0">
              <a:solidFill>
                <a:srgbClr val="FFFFFF"/>
              </a:solidFill>
              <a:latin typeface="微软雅黑" panose="020B0503020204020204" charset="-122"/>
            </a:endParaRPr>
          </a:p>
        </p:txBody>
      </p:sp>
      <p:sp>
        <p:nvSpPr>
          <p:cNvPr id="4" name="New shape"/>
          <p:cNvSpPr/>
          <p:nvPr/>
        </p:nvSpPr>
        <p:spPr>
          <a:xfrm>
            <a:off x="1090805" y="2960108"/>
            <a:ext cx="2744215" cy="2861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200" b="0" i="0">
                <a:solidFill>
                  <a:srgbClr val="FFFFFF"/>
                </a:solidFill>
                <a:latin typeface="微软雅黑" panose="020B0503020204020204" charset="-122"/>
              </a:rPr>
              <a:t>Ensuring that an individual's trading account is adequately funded to deal with market volatility is a prerequisite for participating in the program. Only sufficient funds can maintain stability in the market fluctuations and ensure that the plan of the whole team can be completed on time.</a:t>
            </a:r>
            <a:endParaRPr sz="1200" b="0" i="0">
              <a:solidFill>
                <a:srgbClr val="FFFFFF"/>
              </a:solidFill>
              <a:latin typeface="微软雅黑" panose="020B0503020204020204" charset="-122"/>
            </a:endParaRPr>
          </a:p>
        </p:txBody>
      </p:sp>
      <p:sp>
        <p:nvSpPr>
          <p:cNvPr id="5" name="New shape"/>
          <p:cNvSpPr/>
          <p:nvPr/>
        </p:nvSpPr>
        <p:spPr>
          <a:xfrm>
            <a:off x="1147393" y="1274775"/>
            <a:ext cx="2631281" cy="1603392"/>
          </a:xfrm>
          <a:prstGeom prst="roundRect">
            <a:avLst>
              <a:gd name="adj" fmla="val 7475"/>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panose="020B0503020204020204" charset="-122"/>
              </a:rPr>
              <a:t>The importance of financial security</a:t>
            </a:r>
            <a:endParaRPr sz="2100" b="1" i="0">
              <a:solidFill>
                <a:srgbClr val="CD9B63"/>
              </a:solidFill>
              <a:latin typeface="微软雅黑" panose="020B0503020204020204" charset="-122"/>
            </a:endParaRPr>
          </a:p>
        </p:txBody>
      </p:sp>
      <p:sp>
        <p:nvSpPr>
          <p:cNvPr id="6" name="New shape"/>
          <p:cNvSpPr/>
          <p:nvPr/>
        </p:nvSpPr>
        <p:spPr>
          <a:xfrm>
            <a:off x="4287140" y="2960681"/>
            <a:ext cx="2744215" cy="2584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200" b="0" i="0">
                <a:solidFill>
                  <a:srgbClr val="FFFFFF"/>
                </a:solidFill>
                <a:latin typeface="微软雅黑" panose="020B0503020204020204" charset="-122"/>
              </a:rPr>
              <a:t>Leaving in the middle of the journey will have a negative impact on the schedule of the whole team. Team members need to trust and cooperate with each other to face the challenges of the market together. Only by sticking to the end can we achieve the common goal.</a:t>
            </a:r>
            <a:endParaRPr sz="1200" b="0" i="0">
              <a:solidFill>
                <a:srgbClr val="FFFFFF"/>
              </a:solidFill>
              <a:latin typeface="微软雅黑" panose="020B0503020204020204" charset="-122"/>
            </a:endParaRPr>
          </a:p>
        </p:txBody>
      </p:sp>
      <p:sp>
        <p:nvSpPr>
          <p:cNvPr id="7" name="New shape"/>
          <p:cNvSpPr/>
          <p:nvPr/>
        </p:nvSpPr>
        <p:spPr>
          <a:xfrm>
            <a:off x="4171720" y="1274775"/>
            <a:ext cx="2580660"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panose="020B0503020204020204" charset="-122"/>
              </a:rPr>
              <a:t>Risk of leaving in the middle</a:t>
            </a:r>
            <a:endParaRPr sz="2100" b="1" i="0">
              <a:solidFill>
                <a:srgbClr val="CD9B63"/>
              </a:solidFill>
              <a:latin typeface="微软雅黑" panose="020B0503020204020204" charset="-122"/>
            </a:endParaRPr>
          </a:p>
        </p:txBody>
      </p:sp>
      <p:sp>
        <p:nvSpPr>
          <p:cNvPr id="8" name="New shape"/>
          <p:cNvSpPr/>
          <p:nvPr/>
        </p:nvSpPr>
        <p:spPr>
          <a:xfrm>
            <a:off x="7156449" y="2960658"/>
            <a:ext cx="2744216" cy="2999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400" b="0" i="0">
                <a:solidFill>
                  <a:srgbClr val="FFFFFF"/>
                </a:solidFill>
                <a:latin typeface="微软雅黑" panose="020B0503020204020204" charset="-122"/>
              </a:rPr>
              <a:t>The adequacy of each team member's personal trading account directly affects the progress of the whole team's plan. The success of the whole team can only be ensured if everyone can trade according to the plan and keep enough money.</a:t>
            </a:r>
            <a:endParaRPr sz="1400" b="0" i="0">
              <a:solidFill>
                <a:srgbClr val="FFFFFF"/>
              </a:solidFill>
              <a:latin typeface="微软雅黑" panose="020B0503020204020204" charset="-122"/>
            </a:endParaRPr>
          </a:p>
        </p:txBody>
      </p:sp>
      <p:sp>
        <p:nvSpPr>
          <p:cNvPr id="9" name="New shape"/>
          <p:cNvSpPr/>
          <p:nvPr/>
        </p:nvSpPr>
        <p:spPr>
          <a:xfrm>
            <a:off x="7051749" y="1223340"/>
            <a:ext cx="2631280" cy="1603392"/>
          </a:xfrm>
          <a:prstGeom prst="roundRect">
            <a:avLst>
              <a:gd name="adj" fmla="val 7475"/>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panose="020B0503020204020204" charset="-122"/>
              </a:rPr>
              <a:t>Progress toward completion of the team plan</a:t>
            </a:r>
            <a:endParaRPr sz="2100" b="1" i="0">
              <a:solidFill>
                <a:srgbClr val="CD9B63"/>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10</a:t>
            </a:r>
            <a:endParaRPr sz="4800" b="1" i="0">
              <a:solidFill>
                <a:srgbClr val="CD9B63"/>
              </a:solidFill>
              <a:latin typeface="微软雅黑" panose="020B0503020204020204" charset="-122"/>
            </a:endParaRPr>
          </a:p>
        </p:txBody>
      </p:sp>
      <p:sp>
        <p:nvSpPr>
          <p:cNvPr id="5" name="New shape"/>
          <p:cNvSpPr/>
          <p:nvPr/>
        </p:nvSpPr>
        <p:spPr>
          <a:xfrm>
            <a:off x="986400" y="2679001"/>
            <a:ext cx="5771526" cy="737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800" b="1" i="0">
                <a:solidFill>
                  <a:srgbClr val="EC9F48"/>
                </a:solidFill>
                <a:latin typeface="微软雅黑" panose="020B0503020204020204" charset="-122"/>
              </a:rPr>
              <a:t>Risk guarantee commitment</a:t>
            </a:r>
            <a:endParaRPr sz="28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37252"/>
            <a:ext cx="9369360" cy="1464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panose="020B0503020204020204" charset="-122"/>
              </a:rPr>
              <a:t>Full compensation for losses after the end of the final transaction (highlight)</a:t>
            </a:r>
            <a:endParaRPr sz="3000" b="1" i="0">
              <a:solidFill>
                <a:srgbClr val="FFFFFF"/>
              </a:solidFill>
              <a:latin typeface="微软雅黑" panose="020B0503020204020204" charset="-122"/>
            </a:endParaRPr>
          </a:p>
        </p:txBody>
      </p:sp>
      <p:sp>
        <p:nvSpPr>
          <p:cNvPr id="4" name="New shape"/>
          <p:cNvSpPr/>
          <p:nvPr/>
        </p:nvSpPr>
        <p:spPr>
          <a:xfrm>
            <a:off x="1558800" y="1627201"/>
            <a:ext cx="2744215" cy="4210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The importance of the promise of full compensation</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One of the highlights of the Big Fire Bull cryptocurrency program is the full compensation of losses after the final transaction, which provides strong risk protection for participants.</a:t>
            </a:r>
            <a:endParaRPr sz="1575" b="0" i="0">
              <a:solidFill>
                <a:srgbClr val="FFFFFF"/>
              </a:solidFill>
              <a:latin typeface="微软雅黑" panose="020B0503020204020204" charset="-122"/>
            </a:endParaRPr>
          </a:p>
        </p:txBody>
      </p:sp>
      <p:sp>
        <p:nvSpPr>
          <p:cNvPr id="5" name="New shape"/>
          <p:cNvSpPr/>
          <p:nvPr/>
        </p:nvSpPr>
        <p:spPr>
          <a:xfrm>
            <a:off x="4430015" y="1627200"/>
            <a:ext cx="2744215" cy="4931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Capital security and confidence assurance</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Big Fire Bull cryptocurrency program conveys confidence in the safety of the funds and the program through the promise of full compensation for losses, increasing participants' confidence and willingness to participate.</a:t>
            </a:r>
            <a:endParaRPr sz="1575" b="0" i="0">
              <a:solidFill>
                <a:srgbClr val="FFFFFF"/>
              </a:solidFill>
              <a:latin typeface="微软雅黑" panose="020B0503020204020204" charset="-122"/>
            </a:endParaRPr>
          </a:p>
        </p:txBody>
      </p:sp>
      <p:sp>
        <p:nvSpPr>
          <p:cNvPr id="6" name="New shape"/>
          <p:cNvSpPr/>
          <p:nvPr/>
        </p:nvSpPr>
        <p:spPr>
          <a:xfrm>
            <a:off x="7301229" y="1627200"/>
            <a:ext cx="2744216" cy="4971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Jointly towards the peak of wealth</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goal of the Big Fire Bull cryptocurrency program is to achieve a profit target of at least $10 Million per participant, and to encourage more people to join and reach the peak of wealth together through the promise of full compensation for losses.</a:t>
            </a:r>
            <a:endParaRPr sz="1575" b="0" i="0">
              <a:solidFill>
                <a:srgbClr val="FFFFFF"/>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11</a:t>
            </a:r>
            <a:endParaRPr sz="4800" b="1" i="0">
              <a:solidFill>
                <a:srgbClr val="CD9B63"/>
              </a:solidFill>
              <a:latin typeface="微软雅黑" panose="020B0503020204020204" charset="-122"/>
            </a:endParaRPr>
          </a:p>
        </p:txBody>
      </p:sp>
      <p:sp>
        <p:nvSpPr>
          <p:cNvPr id="5" name="New shape"/>
          <p:cNvSpPr/>
          <p:nvPr/>
        </p:nvSpPr>
        <p:spPr>
          <a:xfrm>
            <a:off x="986400" y="2632646"/>
            <a:ext cx="5771526" cy="82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200" b="1" i="0">
                <a:solidFill>
                  <a:srgbClr val="EC9F48"/>
                </a:solidFill>
                <a:latin typeface="微软雅黑" panose="020B0503020204020204" charset="-122"/>
              </a:rPr>
              <a:t>Strength and confidence</a:t>
            </a:r>
            <a:endParaRPr sz="32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80028"/>
            <a:ext cx="9369360" cy="82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1600" b="1" i="0">
                <a:solidFill>
                  <a:srgbClr val="FFFFFF"/>
                </a:solidFill>
                <a:latin typeface="微软雅黑" panose="020B0503020204020204" charset="-122"/>
              </a:rPr>
              <a:t>Demonstrate confidence in Big Fire Bull Intelligent AI Trading System, AI Intelligent Robot's trading instructions and its own strength and ability</a:t>
            </a:r>
            <a:endParaRPr sz="1600" b="1" i="0">
              <a:solidFill>
                <a:srgbClr val="FFFFFF"/>
              </a:solidFill>
              <a:latin typeface="微软雅黑" panose="020B0503020204020204" charset="-122"/>
            </a:endParaRPr>
          </a:p>
        </p:txBody>
      </p:sp>
      <p:sp>
        <p:nvSpPr>
          <p:cNvPr id="4" name="New shape"/>
          <p:cNvSpPr/>
          <p:nvPr/>
        </p:nvSpPr>
        <p:spPr>
          <a:xfrm>
            <a:off x="1043815" y="2645431"/>
            <a:ext cx="2744215" cy="341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b="1" i="0">
                <a:solidFill>
                  <a:srgbClr val="CD9B63"/>
                </a:solidFill>
                <a:latin typeface="微软雅黑" panose="020B0503020204020204" charset="-122"/>
              </a:rPr>
              <a:t>Introduction of Dahuoniu Intelligent AI Trading System</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Dahuoniu Intelligent AI Trading System is a trading tool based on artificial intelligence technology, which can accurately predict market trends and optimize trading strategies through big data analysis and machine learning algorithms.</a:t>
            </a:r>
            <a:endParaRPr sz="1200" b="0" i="0">
              <a:solidFill>
                <a:srgbClr val="FFFFFF"/>
              </a:solidFill>
              <a:latin typeface="微软雅黑" panose="020B0503020204020204" charset="-122"/>
            </a:endParaRPr>
          </a:p>
        </p:txBody>
      </p:sp>
      <p:sp>
        <p:nvSpPr>
          <p:cNvPr id="5" name="New shape"/>
          <p:cNvSpPr/>
          <p:nvPr/>
        </p:nvSpPr>
        <p:spPr>
          <a:xfrm>
            <a:off x="4202050" y="2589552"/>
            <a:ext cx="2744215" cy="341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800" b="1" i="0">
                <a:solidFill>
                  <a:srgbClr val="CD9B63"/>
                </a:solidFill>
                <a:latin typeface="微软雅黑" panose="020B0503020204020204" charset="-122"/>
              </a:rPr>
              <a:t>AI intelligent robot transaction instruction execution</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AI intelligent robots conduct fast and accurate trading operations in the real-time market according to preset trading instructions, effectively reducing human errors and emotional interference, and improving trading efficiency and profitability.</a:t>
            </a:r>
            <a:endParaRPr sz="1200" b="0" i="0">
              <a:solidFill>
                <a:srgbClr val="FFFFFF"/>
              </a:solidFill>
              <a:latin typeface="微软雅黑" panose="020B0503020204020204" charset="-122"/>
            </a:endParaRPr>
          </a:p>
        </p:txBody>
      </p:sp>
      <p:sp>
        <p:nvSpPr>
          <p:cNvPr id="6" name="New shape"/>
          <p:cNvSpPr/>
          <p:nvPr/>
        </p:nvSpPr>
        <p:spPr>
          <a:xfrm>
            <a:off x="7232649" y="2589234"/>
            <a:ext cx="2744216" cy="3969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800" b="1" i="0">
                <a:solidFill>
                  <a:srgbClr val="CD9B63"/>
                </a:solidFill>
                <a:latin typeface="微软雅黑" panose="020B0503020204020204" charset="-122"/>
              </a:rPr>
              <a:t>Confidence demonstration of their own strength and ability</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With years of investment experience and professional background, the Big Fire Bull team is confident in the trading instructions of Big Fire Bull Intelligent AI Trading System and AI Intelligent Robot, and believes that it can achieve the profit target of each participant.</a:t>
            </a:r>
            <a:endParaRPr sz="1200" b="0" i="0">
              <a:solidFill>
                <a:srgbClr val="FFFFFF"/>
              </a:solidFill>
              <a:latin typeface="微软雅黑" panose="020B0503020204020204" charset="-122"/>
            </a:endParaRPr>
          </a:p>
        </p:txBody>
      </p:sp>
      <p:pic>
        <p:nvPicPr>
          <p:cNvPr id="10" name="图片 9"/>
          <p:cNvPicPr>
            <a:picLocks noChangeAspect="1"/>
          </p:cNvPicPr>
          <p:nvPr/>
        </p:nvPicPr>
        <p:blipFill>
          <a:blip r:embed="rId3"/>
          <a:stretch>
            <a:fillRect/>
          </a:stretch>
        </p:blipFill>
        <p:spPr>
          <a:xfrm>
            <a:off x="1043940" y="939165"/>
            <a:ext cx="2437130" cy="1623695"/>
          </a:xfrm>
          <a:prstGeom prst="rect">
            <a:avLst/>
          </a:prstGeom>
        </p:spPr>
      </p:pic>
      <p:pic>
        <p:nvPicPr>
          <p:cNvPr id="11" name="图片 10"/>
          <p:cNvPicPr>
            <a:picLocks noChangeAspect="1"/>
          </p:cNvPicPr>
          <p:nvPr/>
        </p:nvPicPr>
        <p:blipFill>
          <a:blip r:embed="rId4"/>
          <a:stretch>
            <a:fillRect/>
          </a:stretch>
        </p:blipFill>
        <p:spPr>
          <a:xfrm>
            <a:off x="3928110" y="1004570"/>
            <a:ext cx="2799715" cy="1558290"/>
          </a:xfrm>
          <a:prstGeom prst="rect">
            <a:avLst/>
          </a:prstGeom>
        </p:spPr>
      </p:pic>
      <p:pic>
        <p:nvPicPr>
          <p:cNvPr id="12" name="图片 11"/>
          <p:cNvPicPr>
            <a:picLocks noChangeAspect="1"/>
          </p:cNvPicPr>
          <p:nvPr/>
        </p:nvPicPr>
        <p:blipFill>
          <a:blip r:embed="rId5"/>
          <a:stretch>
            <a:fillRect/>
          </a:stretch>
        </p:blipFill>
        <p:spPr>
          <a:xfrm>
            <a:off x="7019925" y="909955"/>
            <a:ext cx="2625090" cy="1576705"/>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12</a:t>
            </a:r>
            <a:endParaRPr sz="4800" b="1" i="0">
              <a:solidFill>
                <a:srgbClr val="CD9B63"/>
              </a:solidFill>
              <a:latin typeface="微软雅黑" panose="020B0503020204020204" charset="-122"/>
            </a:endParaRPr>
          </a:p>
        </p:txBody>
      </p:sp>
      <p:sp>
        <p:nvSpPr>
          <p:cNvPr id="5" name="New shape"/>
          <p:cNvSpPr/>
          <p:nvPr/>
        </p:nvSpPr>
        <p:spPr>
          <a:xfrm>
            <a:off x="986400" y="2586608"/>
            <a:ext cx="5771526" cy="922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600" b="1" i="0">
                <a:solidFill>
                  <a:srgbClr val="EC9F48"/>
                </a:solidFill>
                <a:latin typeface="微软雅黑" panose="020B0503020204020204" charset="-122"/>
              </a:rPr>
              <a:t>AI Robot Market Insight</a:t>
            </a:r>
            <a:endParaRPr sz="36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96833"/>
            <a:ext cx="9369360" cy="1383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800" b="1" i="0">
                <a:solidFill>
                  <a:srgbClr val="FFFFFF"/>
                </a:solidFill>
                <a:latin typeface="微软雅黑" panose="020B0503020204020204" charset="-122"/>
              </a:rPr>
              <a:t>Demonstrate the ability to accurately grasp market dynamics</a:t>
            </a:r>
            <a:endParaRPr sz="2800" b="1" i="0">
              <a:solidFill>
                <a:srgbClr val="FFFFFF"/>
              </a:solidFill>
              <a:latin typeface="微软雅黑" panose="020B0503020204020204" charset="-122"/>
            </a:endParaRP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Accurate grasp of market dynamics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Big Fire Bull plans to use AI intelligent robots to monitor global financial markets in real time and accurately predict market trends.</a:t>
            </a:r>
            <a:endParaRPr sz="1575" b="0" i="0">
              <a:solidFill>
                <a:srgbClr val="FFFFFF"/>
              </a:solidFill>
              <a:latin typeface="微软雅黑" panose="020B0503020204020204" charset="-122"/>
            </a:endParaRPr>
          </a:p>
        </p:txBody>
      </p:sp>
      <p:sp>
        <p:nvSpPr>
          <p:cNvPr id="5" name="New shape"/>
          <p:cNvSpPr/>
          <p:nvPr/>
        </p:nvSpPr>
        <p:spPr>
          <a:xfrm>
            <a:off x="1774800" y="3089496"/>
            <a:ext cx="8016003" cy="1767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Market Insight of AI Robots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Big Fire Bull's AI intelligent robot has powerful data analysis capabilities, which can deeply mine market information and provide strong support for investment decisions.</a:t>
            </a:r>
            <a:endParaRPr sz="1575" b="0" i="0">
              <a:solidFill>
                <a:srgbClr val="FFFFFF"/>
              </a:solidFill>
              <a:latin typeface="微软雅黑" panose="020B0503020204020204" charset="-122"/>
            </a:endParaRPr>
          </a:p>
        </p:txBody>
      </p:sp>
      <p:sp>
        <p:nvSpPr>
          <p:cNvPr id="6" name="New shape"/>
          <p:cNvSpPr/>
          <p:nvPr/>
        </p:nvSpPr>
        <p:spPr>
          <a:xfrm>
            <a:off x="1774800" y="4984197"/>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Coping Strategies for Dynamic Market</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Big Fire Bull cryptocurrency plans to adjust its investment strategy according to market dynamics to ensure maximum profit in the ever-changing market.</a:t>
            </a:r>
            <a:endParaRPr sz="1575" b="0" i="0">
              <a:solidFill>
                <a:srgbClr val="FFFFFF"/>
              </a:solidFill>
              <a:latin typeface="微软雅黑" panose="020B0503020204020204" charset="-122"/>
            </a:endParaRP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9" name="New shape"/>
          <p:cNvSpPr/>
          <p:nvPr/>
        </p:nvSpPr>
        <p:spPr>
          <a:xfrm>
            <a:off x="1270800" y="498419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13</a:t>
            </a:r>
            <a:endParaRPr sz="4800" b="1" i="0">
              <a:solidFill>
                <a:srgbClr val="CD9B63"/>
              </a:solidFill>
              <a:latin typeface="微软雅黑" panose="020B0503020204020204" charset="-122"/>
            </a:endParaRPr>
          </a:p>
        </p:txBody>
      </p:sp>
      <p:sp>
        <p:nvSpPr>
          <p:cNvPr id="5" name="New shape"/>
          <p:cNvSpPr/>
          <p:nvPr/>
        </p:nvSpPr>
        <p:spPr>
          <a:xfrm>
            <a:off x="986400" y="2494216"/>
            <a:ext cx="5771526" cy="1106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400" b="1" i="0">
                <a:solidFill>
                  <a:srgbClr val="EC9F48"/>
                </a:solidFill>
                <a:latin typeface="微软雅黑" panose="020B0503020204020204" charset="-122"/>
              </a:rPr>
              <a:t>Join the advantage</a:t>
            </a:r>
            <a:endParaRPr sz="44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64812"/>
            <a:ext cx="9369360"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16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rPr>
              <a:t>Explain the benefits of participating in the Big Fire Bull cryptocurrency program</a:t>
            </a:r>
            <a:endParaRPr sz="16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ndParaRPr>
          </a:p>
        </p:txBody>
      </p:sp>
      <p:sp>
        <p:nvSpPr>
          <p:cNvPr id="4" name="New shape"/>
          <p:cNvSpPr/>
          <p:nvPr/>
        </p:nvSpPr>
        <p:spPr>
          <a:xfrm>
            <a:off x="1209550" y="885522"/>
            <a:ext cx="3040605" cy="6511603"/>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sz="16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rPr>
              <a:t>Achieve wealth growth</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Designed to help each participant achieve a profit goal of at least $10 Million, the Big Fire Bull cryptocurrency program offers you a chance to build wealth quickly with a 30-day timeframe.</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458435" y="834722"/>
            <a:ext cx="3040622" cy="6511603"/>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sz="16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rPr>
              <a:t>Personalized investment plan</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Our investment team will customize your investment plan according to your personal needs and risk tolerance, so that you can get the maximum benefit when you participate in the Big Fire Bull cryptocurrency program.</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706704" y="885523"/>
            <a:ext cx="3040647" cy="6511603"/>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sz="16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rPr>
              <a:t>Security of funds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Big Fire Bull cryptocurrency program focuses on capital security. We take strict capital management measures to ensure that your trading account is fully funded to cope with market fluctuations, and promise to fully compensate for losses after the end of the final transaction, so that you have no worries.</a:t>
            </a:r>
            <a:br>
              <a:rPr sz="1800">
                <a:latin typeface="微软雅黑" panose="020B0503020204020204" charset="-122"/>
              </a:rPr>
            </a:br>
            <a:endParaRPr sz="1800">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14</a:t>
            </a:r>
            <a:endParaRPr sz="4800" b="1" i="0">
              <a:solidFill>
                <a:srgbClr val="CD9B63"/>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panose="020B0503020204020204" charset="-122"/>
              </a:rPr>
              <a:t>Security of funds</a:t>
            </a:r>
            <a:endParaRPr sz="48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831850" y="561340"/>
            <a:ext cx="2281555"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b="1" i="0">
                <a:solidFill>
                  <a:srgbClr val="CD9B63"/>
                </a:solidFill>
                <a:latin typeface="微软雅黑" panose="020B0503020204020204" charset="-122"/>
              </a:rPr>
              <a:t>01</a:t>
            </a:r>
            <a:endParaRPr sz="4800" b="1" i="0">
              <a:solidFill>
                <a:srgbClr val="CD9B63"/>
              </a:solidFill>
              <a:latin typeface="微软雅黑" panose="020B0503020204020204" charset="-122"/>
            </a:endParaRPr>
          </a:p>
        </p:txBody>
      </p:sp>
      <p:sp>
        <p:nvSpPr>
          <p:cNvPr id="5" name="New shape"/>
          <p:cNvSpPr/>
          <p:nvPr/>
        </p:nvSpPr>
        <p:spPr>
          <a:xfrm>
            <a:off x="986400" y="2586608"/>
            <a:ext cx="5771526" cy="922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600" b="1" i="0">
                <a:solidFill>
                  <a:srgbClr val="EC9F48"/>
                </a:solidFill>
                <a:latin typeface="微软雅黑" panose="020B0503020204020204" charset="-122"/>
              </a:rPr>
              <a:t>Introduction to the plan</a:t>
            </a:r>
            <a:endParaRPr sz="36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72420"/>
            <a:ext cx="936936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4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rPr>
              <a:t>Introduce the safeguard measures for the safety of funds</a:t>
            </a:r>
            <a:endParaRPr sz="2400" b="1" i="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ndParaRPr>
          </a:p>
        </p:txBody>
      </p:sp>
      <p:sp>
        <p:nvSpPr>
          <p:cNvPr id="4" name="New shape"/>
          <p:cNvSpPr/>
          <p:nvPr/>
        </p:nvSpPr>
        <p:spPr>
          <a:xfrm>
            <a:off x="1558800" y="3011880"/>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Overview of fund security measures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Big Fire Bull cryptocurrency plans to adopt strict capital security measures to ensure the safety of participants' funds.</a:t>
            </a:r>
            <a:endParaRPr sz="1575" b="0" i="0">
              <a:solidFill>
                <a:srgbClr val="FFFFFF"/>
              </a:solidFill>
              <a:latin typeface="微软雅黑" panose="020B0503020204020204" charset="-122"/>
            </a:endParaRPr>
          </a:p>
        </p:txBody>
      </p:sp>
      <p:sp>
        <p:nvSpPr>
          <p:cNvPr id="5" name="New shape"/>
          <p:cNvSpPr/>
          <p:nvPr/>
        </p:nvSpPr>
        <p:spPr>
          <a:xfrm>
            <a:off x="4430015" y="3011879"/>
            <a:ext cx="2744215" cy="3489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Capital Segregation and Supervision</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Big Fire Bull cryptocurrency program segregates and supervises participants' funds, keeping them safe and preventing misuse.</a:t>
            </a:r>
            <a:endParaRPr sz="1575" b="0" i="0">
              <a:solidFill>
                <a:srgbClr val="FFFFFF"/>
              </a:solidFill>
              <a:latin typeface="微软雅黑" panose="020B0503020204020204" charset="-122"/>
            </a:endParaRPr>
          </a:p>
        </p:txBody>
      </p:sp>
      <p:sp>
        <p:nvSpPr>
          <p:cNvPr id="6" name="New shape"/>
          <p:cNvSpPr/>
          <p:nvPr/>
        </p:nvSpPr>
        <p:spPr>
          <a:xfrm>
            <a:off x="7301229" y="3011899"/>
            <a:ext cx="2744216" cy="35998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Risk Control and Insurance Mechanism</a:t>
            </a:r>
            <a:br>
              <a:rPr sz="1800">
                <a:latin typeface="微软雅黑" panose="020B0503020204020204" charset="-122"/>
              </a:rPr>
            </a:br>
            <a:endParaRPr sz="1800">
              <a:latin typeface="微软雅黑" panose="020B0503020204020204" charset="-122"/>
            </a:endParaRPr>
          </a:p>
          <a:p>
            <a:pPr algn="l">
              <a:lnSpc>
                <a:spcPct val="150000"/>
              </a:lnSpc>
            </a:pPr>
            <a:r>
              <a:rPr sz="1400" b="0" i="0">
                <a:solidFill>
                  <a:srgbClr val="FFFFFF"/>
                </a:solidFill>
                <a:latin typeface="微软雅黑" panose="020B0503020204020204" charset="-122"/>
              </a:rPr>
              <a:t>The Big Fire Bull cryptocurrency program has established a sound risk control and insurance mechanism to protect the interests of participants to the greatest extent.</a:t>
            </a:r>
            <a:endParaRPr sz="1400" b="0" i="0">
              <a:solidFill>
                <a:srgbClr val="FFFFFF"/>
              </a:solidFill>
              <a:latin typeface="微软雅黑" panose="020B0503020204020204" charset="-122"/>
            </a:endParaRPr>
          </a:p>
        </p:txBody>
      </p:sp>
      <p:pic>
        <p:nvPicPr>
          <p:cNvPr id="10" name="图片 9"/>
          <p:cNvPicPr>
            <a:picLocks noChangeAspect="1"/>
          </p:cNvPicPr>
          <p:nvPr/>
        </p:nvPicPr>
        <p:blipFill>
          <a:blip r:embed="rId3"/>
          <a:stretch>
            <a:fillRect/>
          </a:stretch>
        </p:blipFill>
        <p:spPr>
          <a:xfrm>
            <a:off x="1043940" y="1066800"/>
            <a:ext cx="2918460" cy="1530350"/>
          </a:xfrm>
          <a:prstGeom prst="rect">
            <a:avLst/>
          </a:prstGeom>
        </p:spPr>
      </p:pic>
      <p:pic>
        <p:nvPicPr>
          <p:cNvPr id="11" name="图片 10"/>
          <p:cNvPicPr>
            <a:picLocks noChangeAspect="1"/>
          </p:cNvPicPr>
          <p:nvPr/>
        </p:nvPicPr>
        <p:blipFill>
          <a:blip r:embed="rId4"/>
          <a:stretch>
            <a:fillRect/>
          </a:stretch>
        </p:blipFill>
        <p:spPr>
          <a:xfrm>
            <a:off x="4429760" y="1066800"/>
            <a:ext cx="2404110" cy="1747520"/>
          </a:xfrm>
          <a:prstGeom prst="rect">
            <a:avLst/>
          </a:prstGeom>
        </p:spPr>
      </p:pic>
      <p:pic>
        <p:nvPicPr>
          <p:cNvPr id="12" name="图片 11"/>
          <p:cNvPicPr>
            <a:picLocks noChangeAspect="1"/>
          </p:cNvPicPr>
          <p:nvPr/>
        </p:nvPicPr>
        <p:blipFill>
          <a:blip r:embed="rId5"/>
          <a:stretch>
            <a:fillRect/>
          </a:stretch>
        </p:blipFill>
        <p:spPr>
          <a:xfrm flipH="1">
            <a:off x="7301230" y="998220"/>
            <a:ext cx="2922905" cy="1816735"/>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767325" y="83492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15</a:t>
            </a:r>
            <a:endParaRPr sz="4800" b="1" i="0">
              <a:solidFill>
                <a:srgbClr val="CD9B63"/>
              </a:solidFill>
              <a:latin typeface="微软雅黑" panose="020B0503020204020204" charset="-122"/>
            </a:endParaRPr>
          </a:p>
        </p:txBody>
      </p:sp>
      <p:sp>
        <p:nvSpPr>
          <p:cNvPr id="5" name="New shape"/>
          <p:cNvSpPr/>
          <p:nvPr/>
        </p:nvSpPr>
        <p:spPr>
          <a:xfrm>
            <a:off x="986400" y="2541976"/>
            <a:ext cx="5771526"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400" b="1" i="0">
                <a:solidFill>
                  <a:srgbClr val="EC9F48"/>
                </a:solidFill>
                <a:latin typeface="微软雅黑" panose="020B0503020204020204" charset="-122"/>
              </a:rPr>
              <a:t>Jointly towards the peak of wealth</a:t>
            </a:r>
            <a:endParaRPr sz="24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237252"/>
            <a:ext cx="9369360" cy="1464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panose="020B0503020204020204" charset="-122"/>
              </a:rPr>
              <a:t>Encourage to join and create wealth for the future</a:t>
            </a:r>
            <a:endParaRPr sz="3000" b="1" i="0">
              <a:solidFill>
                <a:srgbClr val="FFFFFF"/>
              </a:solidFill>
              <a:latin typeface="微软雅黑" panose="020B0503020204020204" charset="-122"/>
            </a:endParaRPr>
          </a:p>
        </p:txBody>
      </p:sp>
      <p:sp>
        <p:nvSpPr>
          <p:cNvPr id="4" name="New shape"/>
          <p:cNvSpPr/>
          <p:nvPr/>
        </p:nvSpPr>
        <p:spPr>
          <a:xfrm>
            <a:off x="1558800" y="1627200"/>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Create Wealth and Future Together</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Big Fire Bull cryptocurrency program encourages you to join to reach the peak of wealth and create the wealth of the future.</a:t>
            </a:r>
            <a:endParaRPr sz="1575" b="0" i="0">
              <a:solidFill>
                <a:srgbClr val="FFFFFF"/>
              </a:solidFill>
              <a:latin typeface="微软雅黑" panose="020B0503020204020204" charset="-122"/>
            </a:endParaRPr>
          </a:p>
        </p:txBody>
      </p:sp>
      <p:sp>
        <p:nvSpPr>
          <p:cNvPr id="5" name="New shape"/>
          <p:cNvSpPr/>
          <p:nvPr/>
        </p:nvSpPr>
        <p:spPr>
          <a:xfrm>
            <a:off x="4430015" y="1627200"/>
            <a:ext cx="2744215" cy="3209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Security of funds</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Big Fire Bull cryptocurrency program offers strict security measures for your money, ensuring that your investments are safe and secure.</a:t>
            </a:r>
            <a:endParaRPr sz="1575" b="0" i="0">
              <a:solidFill>
                <a:srgbClr val="FFFFFF"/>
              </a:solidFill>
              <a:latin typeface="微软雅黑" panose="020B0503020204020204" charset="-122"/>
            </a:endParaRPr>
          </a:p>
        </p:txBody>
      </p:sp>
      <p:sp>
        <p:nvSpPr>
          <p:cNvPr id="6" name="New shape"/>
          <p:cNvSpPr/>
          <p:nvPr/>
        </p:nvSpPr>
        <p:spPr>
          <a:xfrm>
            <a:off x="7301229" y="1627200"/>
            <a:ext cx="2744216" cy="3890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panose="020B0503020204020204" charset="-122"/>
              </a:rPr>
              <a:t>Professional team support</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The Big Fire Bull cryptocurrency program has experienced investment team members to provide you with one-on-one professional guidance and support.</a:t>
            </a:r>
            <a:endParaRPr sz="1575" b="0" i="0">
              <a:solidFill>
                <a:srgbClr val="FFFFFF"/>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FFFFFF"/>
                </a:solidFill>
                <a:latin typeface="微软雅黑" panose="020B0503020204020204" charset="-122"/>
              </a:rPr>
              <a:t>T H A N K S</a:t>
            </a:r>
            <a:endParaRPr sz="4800" b="1" i="0">
              <a:solidFill>
                <a:srgbClr val="FFFFFF"/>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72420"/>
            <a:ext cx="936936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400" b="1" i="0">
                <a:solidFill>
                  <a:srgbClr val="FFFFFF"/>
                </a:solidFill>
                <a:latin typeface="微软雅黑" panose="020B0503020204020204" charset="-122"/>
              </a:rPr>
              <a:t>Big Fire Bull Cryptocurrency Profitability Plan Overview</a:t>
            </a:r>
            <a:endParaRPr sz="2400" b="1" i="0">
              <a:solidFill>
                <a:srgbClr val="FFFFFF"/>
              </a:solidFill>
              <a:latin typeface="微软雅黑" panose="020B0503020204020204" charset="-122"/>
            </a:endParaRPr>
          </a:p>
        </p:txBody>
      </p:sp>
      <p:sp>
        <p:nvSpPr>
          <p:cNvPr id="4" name="New shape"/>
          <p:cNvSpPr/>
          <p:nvPr/>
        </p:nvSpPr>
        <p:spPr>
          <a:xfrm>
            <a:off x="6382201" y="1134712"/>
            <a:ext cx="4545078" cy="2261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400" b="1" i="0">
                <a:solidFill>
                  <a:srgbClr val="CD9B63"/>
                </a:solidFill>
                <a:latin typeface="微软雅黑" panose="020B0503020204020204" charset="-122"/>
              </a:rPr>
              <a:t>Big Fire Bull Cryptocurrency Profitability Plan Overview</a:t>
            </a:r>
            <a:endParaRPr sz="2100" b="1" i="0">
              <a:solidFill>
                <a:srgbClr val="CD9B63"/>
              </a:solidFill>
              <a:latin typeface="微软雅黑" panose="020B0503020204020204" charset="-122"/>
            </a:endParaRPr>
          </a:p>
          <a:p>
            <a:pPr algn="l">
              <a:lnSpc>
                <a:spcPct val="150000"/>
              </a:lnSpc>
            </a:pPr>
            <a:r>
              <a:rPr sz="1400" b="0" i="0">
                <a:solidFill>
                  <a:srgbClr val="FFFFFF"/>
                </a:solidFill>
                <a:latin typeface="微软雅黑" panose="020B0503020204020204" charset="-122"/>
              </a:rPr>
              <a:t>The Big Fire Bull Cryptocurrency Profitability Program is a program designed to help participants achieve a profit goal of at least $10 million through a 30-day time frame and the support of an experienced investment team.</a:t>
            </a:r>
            <a:endParaRPr sz="1400" b="0" i="0">
              <a:solidFill>
                <a:srgbClr val="FFFFFF"/>
              </a:solidFill>
              <a:latin typeface="微软雅黑" panose="020B0503020204020204" charset="-122"/>
            </a:endParaRPr>
          </a:p>
        </p:txBody>
      </p:sp>
      <p:sp>
        <p:nvSpPr>
          <p:cNvPr id="5" name="New shape"/>
          <p:cNvSpPr/>
          <p:nvPr/>
        </p:nvSpPr>
        <p:spPr>
          <a:xfrm>
            <a:off x="1044090" y="1711466"/>
            <a:ext cx="4545077" cy="3071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1400" b="1" i="0">
                <a:solidFill>
                  <a:srgbClr val="CD9B63"/>
                </a:solidFill>
                <a:latin typeface="微软雅黑" panose="020B0503020204020204" charset="-122"/>
              </a:rPr>
              <a:t>Investment guidance and personalized program development</a:t>
            </a:r>
            <a:endParaRPr sz="2100" b="1" i="0">
              <a:solidFill>
                <a:srgbClr val="CD9B63"/>
              </a:solidFill>
              <a:latin typeface="微软雅黑" panose="020B0503020204020204" charset="-122"/>
            </a:endParaRPr>
          </a:p>
          <a:p>
            <a:pPr algn="r">
              <a:lnSpc>
                <a:spcPct val="150000"/>
              </a:lnSpc>
            </a:pPr>
            <a:r>
              <a:rPr sz="1200" b="0" i="0">
                <a:solidFill>
                  <a:srgbClr val="FFFFFF"/>
                </a:solidFill>
                <a:latin typeface="微软雅黑" panose="020B0503020204020204" charset="-122"/>
              </a:rPr>
              <a:t>The Big Fire Bull Cryptocurrency Profitability Program provides a full range of investment guidance services, customizes personalized investment plans according to individual needs and risk tolerance, and provides a one-to-one service process by a professional team.</a:t>
            </a:r>
            <a:endParaRPr sz="1200" b="0" i="0">
              <a:solidFill>
                <a:srgbClr val="FFFFFF"/>
              </a:solidFill>
              <a:latin typeface="微软雅黑" panose="020B0503020204020204" charset="-122"/>
            </a:endParaRPr>
          </a:p>
        </p:txBody>
      </p:sp>
      <p:sp>
        <p:nvSpPr>
          <p:cNvPr id="6" name="New shape"/>
          <p:cNvSpPr/>
          <p:nvPr/>
        </p:nvSpPr>
        <p:spPr>
          <a:xfrm>
            <a:off x="6462211" y="3815190"/>
            <a:ext cx="4554174" cy="2461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400" b="1" i="0">
                <a:solidFill>
                  <a:srgbClr val="CD9B63"/>
                </a:solidFill>
                <a:latin typeface="微软雅黑" panose="020B0503020204020204" charset="-122"/>
              </a:rPr>
              <a:t>Trade Order Compliance and Money Management</a:t>
            </a:r>
            <a:endParaRPr sz="1400" b="1" i="0">
              <a:solidFill>
                <a:srgbClr val="CD9B63"/>
              </a:solidFill>
              <a:latin typeface="微软雅黑" panose="020B0503020204020204" charset="-122"/>
            </a:endParaRPr>
          </a:p>
          <a:p>
            <a:pPr algn="l">
              <a:lnSpc>
                <a:spcPct val="150000"/>
              </a:lnSpc>
            </a:pPr>
            <a:r>
              <a:rPr sz="1200" b="0" i="0">
                <a:solidFill>
                  <a:srgbClr val="FFFFFF"/>
                </a:solidFill>
                <a:latin typeface="微软雅黑" panose="020B0503020204020204" charset="-122"/>
              </a:rPr>
              <a:t>Members participating in this program are required to strictly follow all trading instructions, ensure that individual trading account funds are sufficient to cope with market fluctuations, and at the same time, they can not leave halfway to ensure the progress of the whole team's plan. In addition, Big Fire Bull has promised to fully compensate for losses after the final closing of the transaction.</a:t>
            </a:r>
            <a:endParaRPr sz="1200" b="0" i="0">
              <a:solidFill>
                <a:srgbClr val="FFFFFF"/>
              </a:solidFill>
              <a:latin typeface="微软雅黑" panose="020B0503020204020204" charset="-122"/>
            </a:endParaRPr>
          </a:p>
        </p:txBody>
      </p:sp>
      <p:sp>
        <p:nvSpPr>
          <p:cNvPr id="7" name="New shape"/>
          <p:cNvSpPr/>
          <p:nvPr/>
        </p:nvSpPr>
        <p:spPr>
          <a:xfrm>
            <a:off x="5965200" y="2266383"/>
            <a:ext cx="39600" cy="124017"/>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207612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895583"/>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0"/>
            <a:ext cx="39600" cy="2686948"/>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5324918"/>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417517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4009238"/>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02</a:t>
            </a:r>
            <a:endParaRPr sz="4800" b="1" i="0">
              <a:solidFill>
                <a:srgbClr val="CD9B63"/>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panose="020B0503020204020204" charset="-122"/>
              </a:rPr>
              <a:t>Goal setting</a:t>
            </a:r>
            <a:endParaRPr sz="48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72420"/>
            <a:ext cx="936936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400" b="1" i="0">
                <a:solidFill>
                  <a:srgbClr val="FFFFFF"/>
                </a:solidFill>
                <a:latin typeface="微软雅黑" panose="020B0503020204020204" charset="-122"/>
              </a:rPr>
              <a:t>Achieve a profit goal of at least $10 Million per participant</a:t>
            </a:r>
            <a:endParaRPr sz="2400" b="1" i="0">
              <a:solidFill>
                <a:srgbClr val="FFFFFF"/>
              </a:solidFill>
              <a:latin typeface="微软雅黑" panose="020B0503020204020204" charset="-122"/>
            </a:endParaRPr>
          </a:p>
        </p:txBody>
      </p:sp>
      <p:sp>
        <p:nvSpPr>
          <p:cNvPr id="4" name="New shape"/>
          <p:cNvSpPr/>
          <p:nvPr/>
        </p:nvSpPr>
        <p:spPr>
          <a:xfrm>
            <a:off x="1685165" y="2546646"/>
            <a:ext cx="2744215" cy="2584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800" b="1" i="0">
                <a:solidFill>
                  <a:srgbClr val="CD9B63"/>
                </a:solidFill>
                <a:latin typeface="微软雅黑" panose="020B0503020204020204" charset="-122"/>
              </a:rPr>
              <a:t>Strategies to achieve profitability targets</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The Big Fire Bull cryptocurrency program helps each participant achieve a profit target of at least $10 million through precise investment guidance and personalized programming.</a:t>
            </a:r>
            <a:endParaRPr sz="1200" b="0" i="0">
              <a:solidFill>
                <a:srgbClr val="FFFFFF"/>
              </a:solidFill>
              <a:latin typeface="微软雅黑" panose="020B0503020204020204" charset="-122"/>
            </a:endParaRPr>
          </a:p>
        </p:txBody>
      </p:sp>
      <p:sp>
        <p:nvSpPr>
          <p:cNvPr id="5" name="New shape"/>
          <p:cNvSpPr/>
          <p:nvPr/>
        </p:nvSpPr>
        <p:spPr>
          <a:xfrm>
            <a:off x="4430015" y="2546073"/>
            <a:ext cx="2744215" cy="3415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b="1" i="0">
                <a:solidFill>
                  <a:srgbClr val="CD9B63"/>
                </a:solidFill>
                <a:latin typeface="微软雅黑" panose="020B0503020204020204" charset="-122"/>
              </a:rPr>
              <a:t>Professional background of the investment team</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The investment team members of the Big Fire Bull cryptocurrency program are experienced and have professional backgrounds, and they will provide participants with a full range of investment guidance services to ensure that profitability targets are met.</a:t>
            </a:r>
            <a:endParaRPr sz="1200" b="0" i="0">
              <a:solidFill>
                <a:srgbClr val="FFFFFF"/>
              </a:solidFill>
              <a:latin typeface="微软雅黑" panose="020B0503020204020204" charset="-122"/>
            </a:endParaRPr>
          </a:p>
        </p:txBody>
      </p:sp>
      <p:sp>
        <p:nvSpPr>
          <p:cNvPr id="6" name="New shape"/>
          <p:cNvSpPr/>
          <p:nvPr/>
        </p:nvSpPr>
        <p:spPr>
          <a:xfrm>
            <a:off x="7295514" y="2546475"/>
            <a:ext cx="2744216" cy="3969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1800" b="1" i="0">
                <a:solidFill>
                  <a:srgbClr val="CD9B63"/>
                </a:solidFill>
                <a:latin typeface="微软雅黑" panose="020B0503020204020204" charset="-122"/>
              </a:rPr>
              <a:t>Risk protection and capital management</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The Big Fire Bull cryptocurrency program emphasizes that participants must strictly comply with trading instructions, while ensuring that individual trading accounts have sufficient funds to cope with market fluctuations, and that losses after the end of the final transaction will be fully compensated to provide risk protection for participants.</a:t>
            </a:r>
            <a:endParaRPr sz="1200" b="0" i="0">
              <a:solidFill>
                <a:srgbClr val="FFFFFF"/>
              </a:solidFill>
              <a:latin typeface="微软雅黑" panose="020B0503020204020204" charset="-122"/>
            </a:endParaRPr>
          </a:p>
        </p:txBody>
      </p:sp>
      <p:pic>
        <p:nvPicPr>
          <p:cNvPr id="12" name="图片 11"/>
          <p:cNvPicPr>
            <a:picLocks noChangeAspect="1"/>
          </p:cNvPicPr>
          <p:nvPr/>
        </p:nvPicPr>
        <p:blipFill>
          <a:blip r:embed="rId3"/>
          <a:stretch>
            <a:fillRect/>
          </a:stretch>
        </p:blipFill>
        <p:spPr>
          <a:xfrm>
            <a:off x="4310380" y="977265"/>
            <a:ext cx="2579370" cy="1312545"/>
          </a:xfrm>
          <a:prstGeom prst="rect">
            <a:avLst/>
          </a:prstGeom>
        </p:spPr>
      </p:pic>
      <p:pic>
        <p:nvPicPr>
          <p:cNvPr id="13" name="图片 12"/>
          <p:cNvPicPr>
            <a:picLocks noChangeAspect="1"/>
          </p:cNvPicPr>
          <p:nvPr/>
        </p:nvPicPr>
        <p:blipFill>
          <a:blip r:embed="rId4"/>
          <a:stretch>
            <a:fillRect/>
          </a:stretch>
        </p:blipFill>
        <p:spPr>
          <a:xfrm>
            <a:off x="1764665" y="836295"/>
            <a:ext cx="2129155" cy="1522095"/>
          </a:xfrm>
          <a:prstGeom prst="rect">
            <a:avLst/>
          </a:prstGeom>
        </p:spPr>
      </p:pic>
      <p:pic>
        <p:nvPicPr>
          <p:cNvPr id="14" name="图片 13"/>
          <p:cNvPicPr>
            <a:picLocks noChangeAspect="1"/>
          </p:cNvPicPr>
          <p:nvPr/>
        </p:nvPicPr>
        <p:blipFill>
          <a:blip r:embed="rId5"/>
          <a:stretch>
            <a:fillRect/>
          </a:stretch>
        </p:blipFill>
        <p:spPr>
          <a:xfrm>
            <a:off x="7388860" y="1024890"/>
            <a:ext cx="2558415" cy="13335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panose="020B0503020204020204" charset="-122"/>
              </a:rPr>
              <a:t>03</a:t>
            </a:r>
            <a:endParaRPr sz="4800" b="1" i="0">
              <a:solidFill>
                <a:srgbClr val="CD9B63"/>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panose="020B0503020204020204" charset="-122"/>
              </a:rPr>
              <a:t>Time setting</a:t>
            </a:r>
            <a:endParaRPr sz="48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panose="020B0503020204020204" charset="-122"/>
              </a:rPr>
              <a:t>$10 Million in 30 days</a:t>
            </a:r>
            <a:endParaRPr sz="3000" b="1" i="0">
              <a:solidFill>
                <a:srgbClr val="FFFFFF"/>
              </a:solidFill>
              <a:latin typeface="微软雅黑" panose="020B0503020204020204" charset="-122"/>
            </a:endParaRPr>
          </a:p>
        </p:txBody>
      </p:sp>
      <p:sp>
        <p:nvSpPr>
          <p:cNvPr id="4" name="New shape"/>
          <p:cNvSpPr/>
          <p:nvPr/>
        </p:nvSpPr>
        <p:spPr>
          <a:xfrm>
            <a:off x="1456565" y="971247"/>
            <a:ext cx="3040586" cy="6391349"/>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sz="1800" b="1" i="0">
                <a:solidFill>
                  <a:srgbClr val="CD9B63"/>
                </a:solidFill>
                <a:latin typeface="微软雅黑" panose="020B0503020204020204" charset="-122"/>
              </a:rPr>
              <a:t>30-day profit target achievement plan</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With the Big Fire Bull cryptocurrency program, we have set a profit goal of $10 million in 30 days, which will bring great returns to every participant.</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674951" y="971248"/>
            <a:ext cx="3040603" cy="6391349"/>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sz="1800" b="1" i="0">
                <a:solidFill>
                  <a:srgbClr val="CD9B63"/>
                </a:solidFill>
                <a:latin typeface="微软雅黑" panose="020B0503020204020204" charset="-122"/>
              </a:rPr>
              <a:t>Professional background of the investment team</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latin typeface="微软雅黑" panose="020B0503020204020204" charset="-122"/>
              </a:rPr>
              <a:t>Big Fire Bull has experienced investment team members with professional backgrounds and skills to provide investors with a full range of guidance and services.</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851444" y="971248"/>
            <a:ext cx="3040649" cy="6391349"/>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b="1" i="0">
                <a:solidFill>
                  <a:srgbClr val="CD9B63"/>
                </a:solidFill>
                <a:latin typeface="微软雅黑" panose="020B0503020204020204" charset="-122"/>
              </a:rPr>
              <a:t>Trade Order Compliance and Money Management</a:t>
            </a:r>
            <a:br>
              <a:rPr sz="1800">
                <a:latin typeface="微软雅黑" panose="020B0503020204020204" charset="-122"/>
              </a:rPr>
            </a:br>
            <a:endParaRPr sz="1800">
              <a:latin typeface="微软雅黑" panose="020B0503020204020204" charset="-122"/>
            </a:endParaRPr>
          </a:p>
          <a:p>
            <a:pPr algn="l">
              <a:lnSpc>
                <a:spcPct val="150000"/>
              </a:lnSpc>
            </a:pPr>
            <a:r>
              <a:rPr sz="1200" b="0" i="0">
                <a:solidFill>
                  <a:srgbClr val="FFFFFF"/>
                </a:solidFill>
                <a:latin typeface="微软雅黑" panose="020B0503020204020204" charset="-122"/>
              </a:rPr>
              <a:t>Members participating in this program must strictly comply with all trading instructions and ensure that their personal trading accounts are adequately funded to cope with market fluctuations and ensure that the whole team's plan is successfully completed.</a:t>
            </a:r>
            <a:br>
              <a:rPr sz="1400">
                <a:latin typeface="微软雅黑" panose="020B0503020204020204" charset="-122"/>
              </a:rPr>
            </a:br>
            <a:endParaRPr sz="1400">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767080" y="719455"/>
            <a:ext cx="6209665"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b="1" i="0">
                <a:solidFill>
                  <a:srgbClr val="CD9B63"/>
                </a:solidFill>
                <a:latin typeface="微软雅黑" panose="020B0503020204020204" charset="-122"/>
              </a:rPr>
              <a:t>04</a:t>
            </a:r>
            <a:endParaRPr sz="4800" b="1" i="0">
              <a:solidFill>
                <a:srgbClr val="CD9B63"/>
              </a:solidFill>
              <a:latin typeface="微软雅黑" panose="020B0503020204020204" charset="-122"/>
            </a:endParaRPr>
          </a:p>
        </p:txBody>
      </p:sp>
      <p:sp>
        <p:nvSpPr>
          <p:cNvPr id="5" name="New shape"/>
          <p:cNvSpPr/>
          <p:nvPr/>
        </p:nvSpPr>
        <p:spPr>
          <a:xfrm>
            <a:off x="986400" y="2588014"/>
            <a:ext cx="5771526"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2000" b="1" i="0">
                <a:solidFill>
                  <a:srgbClr val="EC9F48"/>
                </a:solidFill>
                <a:latin typeface="微软雅黑" panose="020B0503020204020204" charset="-122"/>
              </a:rPr>
              <a:t>Introduction to the investment team</a:t>
            </a:r>
            <a:endParaRPr sz="2000" b="1" i="0">
              <a:solidFill>
                <a:srgbClr val="EC9F48"/>
              </a:solidFill>
              <a:latin typeface="微软雅黑" panose="020B0503020204020204"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MDExZjk4ODYwYjQ4MzA3MzQ4YmM3ZWJhZjA3ZDEyYT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12804</Words>
  <Application>WPS 演示</Application>
  <PresentationFormat>全屏显示(4:3)</PresentationFormat>
  <Paragraphs>295</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止水。</cp:lastModifiedBy>
  <cp:revision>4</cp:revision>
  <dcterms:created xsi:type="dcterms:W3CDTF">2024-06-09T22:43:00Z</dcterms:created>
  <dcterms:modified xsi:type="dcterms:W3CDTF">2024-06-09T23:47:58Z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6DF55A5B37AB4902B3D3813D48DAC349_13</vt:lpwstr>
  </property>
</Properties>
</file>