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7" r:id="rId1"/>
  </p:sldMasterIdLst>
  <p:sldIdLst>
    <p:sldId id="256" r:id="rId2"/>
    <p:sldId id="257" r:id="rId3"/>
    <p:sldId id="258" r:id="rId4"/>
    <p:sldId id="259" r:id="rId5"/>
    <p:sldId id="260" r:id="rId6"/>
    <p:sldId id="261" r:id="rId7"/>
    <p:sldId id="262" r:id="rId8"/>
    <p:sldId id="264" r:id="rId9"/>
    <p:sldId id="265" r:id="rId10"/>
    <p:sldId id="266" r:id="rId11"/>
    <p:sldId id="269"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1" autoAdjust="0"/>
    <p:restoredTop sz="94660"/>
  </p:normalViewPr>
  <p:slideViewPr>
    <p:cSldViewPr snapToGrid="0">
      <p:cViewPr varScale="1">
        <p:scale>
          <a:sx n="116" d="100"/>
          <a:sy n="116" d="100"/>
        </p:scale>
        <p:origin x="33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02-Aug-20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275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02-Aug-20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7784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02-Aug-20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44358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02-Aug-20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74673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02-Aug-20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5630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02-Aug-20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67022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02-Aug-20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479314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02-Aug-20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53444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02-Aug-20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46234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02-Aug-20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51009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02-Aug-20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02497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02-Aug-20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26235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02-Aug-20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33092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02-Aug-20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89439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02-Aug-20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08488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02-Aug-20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2482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02-Aug-20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27301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02-Aug-20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892042219"/>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8477" y="1070919"/>
            <a:ext cx="8825658" cy="1564624"/>
          </a:xfrm>
        </p:spPr>
        <p:txBody>
          <a:bodyPr/>
          <a:lstStyle/>
          <a:p>
            <a:r>
              <a:rPr lang="en-US" dirty="0" err="1" smtClean="0"/>
              <a:t>Arcyon</a:t>
            </a:r>
            <a:r>
              <a:rPr lang="en-US" dirty="0" smtClean="0"/>
              <a:t> </a:t>
            </a:r>
            <a:r>
              <a:rPr lang="en-US" dirty="0"/>
              <a:t/>
            </a:r>
            <a:br>
              <a:rPr lang="en-US" dirty="0"/>
            </a:br>
            <a:r>
              <a:rPr lang="en-US" sz="3200" dirty="0" smtClean="0"/>
              <a:t>Your Personal Health Advisor</a:t>
            </a:r>
            <a:endParaRPr lang="en-US" dirty="0"/>
          </a:p>
        </p:txBody>
      </p:sp>
      <p:sp>
        <p:nvSpPr>
          <p:cNvPr id="3" name="Subtitle 2"/>
          <p:cNvSpPr>
            <a:spLocks noGrp="1"/>
          </p:cNvSpPr>
          <p:nvPr>
            <p:ph type="subTitle" idx="1"/>
          </p:nvPr>
        </p:nvSpPr>
        <p:spPr>
          <a:xfrm>
            <a:off x="1138477" y="3409897"/>
            <a:ext cx="10616917" cy="2908525"/>
          </a:xfrm>
        </p:spPr>
        <p:txBody>
          <a:bodyPr>
            <a:normAutofit/>
          </a:bodyPr>
          <a:lstStyle/>
          <a:p>
            <a:r>
              <a:rPr lang="en-US" sz="2800" dirty="0" smtClean="0"/>
              <a:t>The idea behind </a:t>
            </a:r>
            <a:r>
              <a:rPr lang="en-US" sz="2800" dirty="0" err="1" smtClean="0"/>
              <a:t>Arcyon</a:t>
            </a:r>
            <a:r>
              <a:rPr lang="en-US" sz="2800" dirty="0" smtClean="0"/>
              <a:t> is to provide health related information with the assist of Artificial intelligence. </a:t>
            </a:r>
            <a:r>
              <a:rPr lang="en-US" sz="2800" dirty="0" err="1" smtClean="0"/>
              <a:t>Arcyon</a:t>
            </a:r>
            <a:r>
              <a:rPr lang="en-US" sz="2800" dirty="0" smtClean="0"/>
              <a:t>  gives immediate medical information. It makes it very useful for the user to take necessary medical actions without any hustle.</a:t>
            </a:r>
            <a:endParaRPr lang="en-US" sz="2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8281" y="801880"/>
            <a:ext cx="2339546" cy="1997115"/>
          </a:xfrm>
          <a:prstGeom prst="rect">
            <a:avLst/>
          </a:prstGeom>
          <a:ln w="28575">
            <a:solidFill>
              <a:schemeClr val="bg1"/>
            </a:solidFill>
          </a:ln>
        </p:spPr>
      </p:pic>
    </p:spTree>
    <p:extLst>
      <p:ext uri="{BB962C8B-B14F-4D97-AF65-F5344CB8AC3E}">
        <p14:creationId xmlns:p14="http://schemas.microsoft.com/office/powerpoint/2010/main" val="32885008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News API</a:t>
            </a:r>
            <a:endParaRPr lang="en-US" dirty="0"/>
          </a:p>
        </p:txBody>
      </p:sp>
      <p:sp>
        <p:nvSpPr>
          <p:cNvPr id="3" name="Content Placeholder 2"/>
          <p:cNvSpPr>
            <a:spLocks noGrp="1"/>
          </p:cNvSpPr>
          <p:nvPr>
            <p:ph idx="1"/>
          </p:nvPr>
        </p:nvSpPr>
        <p:spPr>
          <a:xfrm>
            <a:off x="714206" y="1907627"/>
            <a:ext cx="7525121" cy="4195481"/>
          </a:xfrm>
        </p:spPr>
        <p:txBody>
          <a:bodyPr/>
          <a:lstStyle/>
          <a:p>
            <a:r>
              <a:rPr lang="en-US" dirty="0"/>
              <a:t>News API is a simple and easy-to-use API that returns JSON metadata for headlines and articles live all over the web right now. The bot will be using News API for current disease spread in the particular location where the user </a:t>
            </a:r>
            <a:r>
              <a:rPr lang="en-US" dirty="0" smtClean="0"/>
              <a:t>lives.</a:t>
            </a:r>
          </a:p>
          <a:p>
            <a:pPr marL="0" indent="0">
              <a:buNone/>
            </a:pPr>
            <a:endParaRPr lang="en-US" dirty="0" smtClean="0"/>
          </a:p>
          <a:p>
            <a:r>
              <a:rPr lang="en-US" dirty="0" smtClean="0"/>
              <a:t>This </a:t>
            </a:r>
            <a:r>
              <a:rPr lang="en-US" dirty="0"/>
              <a:t>is dynamic feature of </a:t>
            </a:r>
            <a:r>
              <a:rPr lang="en-US" dirty="0" err="1" smtClean="0"/>
              <a:t>Arcyon</a:t>
            </a:r>
            <a:r>
              <a:rPr lang="en-US" dirty="0" smtClean="0"/>
              <a:t> provides the </a:t>
            </a:r>
            <a:r>
              <a:rPr lang="en-US" dirty="0"/>
              <a:t>user </a:t>
            </a:r>
            <a:r>
              <a:rPr lang="en-US" dirty="0" smtClean="0"/>
              <a:t>health related news </a:t>
            </a:r>
            <a:r>
              <a:rPr lang="en-US" dirty="0"/>
              <a:t>and some good blogs on health of nearby </a:t>
            </a:r>
            <a:r>
              <a:rPr lang="en-US" dirty="0" smtClean="0"/>
              <a:t>particular area.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1355" y="1536970"/>
            <a:ext cx="2546692" cy="4951375"/>
          </a:xfrm>
          <a:prstGeom prst="rect">
            <a:avLst/>
          </a:prstGeom>
          <a:ln w="28575">
            <a:solidFill>
              <a:schemeClr val="bg1"/>
            </a:solidFill>
          </a:ln>
        </p:spPr>
      </p:pic>
    </p:spTree>
    <p:extLst>
      <p:ext uri="{BB962C8B-B14F-4D97-AF65-F5344CB8AC3E}">
        <p14:creationId xmlns:p14="http://schemas.microsoft.com/office/powerpoint/2010/main" val="674538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BMI Calculator</a:t>
            </a:r>
            <a:endParaRPr lang="en-US" dirty="0"/>
          </a:p>
        </p:txBody>
      </p:sp>
      <p:sp>
        <p:nvSpPr>
          <p:cNvPr id="3" name="Content Placeholder 2"/>
          <p:cNvSpPr>
            <a:spLocks noGrp="1"/>
          </p:cNvSpPr>
          <p:nvPr>
            <p:ph idx="1"/>
          </p:nvPr>
        </p:nvSpPr>
        <p:spPr>
          <a:xfrm>
            <a:off x="798510" y="4337441"/>
            <a:ext cx="8946541" cy="1266931"/>
          </a:xfrm>
        </p:spPr>
        <p:txBody>
          <a:bodyPr/>
          <a:lstStyle/>
          <a:p>
            <a:r>
              <a:rPr lang="en-US" dirty="0" smtClean="0"/>
              <a:t>In case of severe medical conditions, </a:t>
            </a:r>
            <a:r>
              <a:rPr lang="en-US" dirty="0" err="1" smtClean="0"/>
              <a:t>Arcyon</a:t>
            </a:r>
            <a:r>
              <a:rPr lang="en-US" dirty="0" smtClean="0"/>
              <a:t> can provide you with some first aid actions that the user should take until he reaches the hospital.</a:t>
            </a:r>
            <a:endParaRPr lang="en-US" dirty="0"/>
          </a:p>
        </p:txBody>
      </p:sp>
      <p:sp>
        <p:nvSpPr>
          <p:cNvPr id="4" name="Title 1"/>
          <p:cNvSpPr txBox="1">
            <a:spLocks/>
          </p:cNvSpPr>
          <p:nvPr/>
        </p:nvSpPr>
        <p:spPr>
          <a:xfrm>
            <a:off x="646110" y="315884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Emergency First Aid </a:t>
            </a:r>
            <a:endParaRPr lang="en-US" dirty="0"/>
          </a:p>
        </p:txBody>
      </p:sp>
      <p:sp>
        <p:nvSpPr>
          <p:cNvPr id="5" name="Content Placeholder 2"/>
          <p:cNvSpPr txBox="1">
            <a:spLocks/>
          </p:cNvSpPr>
          <p:nvPr/>
        </p:nvSpPr>
        <p:spPr>
          <a:xfrm>
            <a:off x="798511" y="1480388"/>
            <a:ext cx="8946541" cy="126693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mtClean="0"/>
              <a:t>Arcyon provides another feature which allow the user to enter his height and weight and the application will calculate his Body mass index for him.</a:t>
            </a:r>
            <a:endParaRPr lang="en-US" dirty="0"/>
          </a:p>
        </p:txBody>
      </p:sp>
    </p:spTree>
    <p:extLst>
      <p:ext uri="{BB962C8B-B14F-4D97-AF65-F5344CB8AC3E}">
        <p14:creationId xmlns:p14="http://schemas.microsoft.com/office/powerpoint/2010/main" val="36397879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063" y="652388"/>
            <a:ext cx="9404723" cy="1400530"/>
          </a:xfrm>
        </p:spPr>
        <p:txBody>
          <a:bodyPr/>
          <a:lstStyle/>
          <a:p>
            <a:r>
              <a:rPr lang="en-US" dirty="0" smtClean="0"/>
              <a:t>A special Feature</a:t>
            </a:r>
            <a:endParaRPr lang="en-US" dirty="0"/>
          </a:p>
        </p:txBody>
      </p:sp>
      <p:sp>
        <p:nvSpPr>
          <p:cNvPr id="3" name="Content Placeholder 2"/>
          <p:cNvSpPr>
            <a:spLocks noGrp="1"/>
          </p:cNvSpPr>
          <p:nvPr>
            <p:ph idx="1"/>
          </p:nvPr>
        </p:nvSpPr>
        <p:spPr>
          <a:xfrm>
            <a:off x="1103313" y="2052918"/>
            <a:ext cx="7554656" cy="4195481"/>
          </a:xfrm>
        </p:spPr>
        <p:txBody>
          <a:bodyPr/>
          <a:lstStyle/>
          <a:p>
            <a:pPr marL="0" indent="0">
              <a:buNone/>
            </a:pPr>
            <a:r>
              <a:rPr lang="en-US" dirty="0" smtClean="0"/>
              <a:t>We have included a very </a:t>
            </a:r>
            <a:r>
              <a:rPr lang="en-US" dirty="0" smtClean="0"/>
              <a:t>simple but very crucial feature which shows you the current statistics of the effect of COVID19. </a:t>
            </a:r>
          </a:p>
          <a:p>
            <a:pPr marL="0" indent="0">
              <a:buNone/>
            </a:pPr>
            <a:endParaRPr lang="en-US" dirty="0"/>
          </a:p>
          <a:p>
            <a:pPr marL="0" indent="0">
              <a:buNone/>
            </a:pPr>
            <a:r>
              <a:rPr lang="en-US" dirty="0" smtClean="0"/>
              <a:t>These stats are continuously updated so that the user has the latest information about the virus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9860" y="1626762"/>
            <a:ext cx="2354976" cy="4604898"/>
          </a:xfrm>
          <a:prstGeom prst="rect">
            <a:avLst/>
          </a:prstGeom>
        </p:spPr>
      </p:pic>
    </p:spTree>
    <p:extLst>
      <p:ext uri="{BB962C8B-B14F-4D97-AF65-F5344CB8AC3E}">
        <p14:creationId xmlns:p14="http://schemas.microsoft.com/office/powerpoint/2010/main" val="23541502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51975"/>
          </a:xfrm>
        </p:spPr>
        <p:txBody>
          <a:bodyPr/>
          <a:lstStyle/>
          <a:p>
            <a:r>
              <a:rPr lang="en-US" dirty="0" smtClean="0"/>
              <a:t>Conclusion </a:t>
            </a:r>
            <a:endParaRPr lang="en-US" dirty="0"/>
          </a:p>
        </p:txBody>
      </p:sp>
      <p:sp>
        <p:nvSpPr>
          <p:cNvPr id="3" name="Content Placeholder 2"/>
          <p:cNvSpPr>
            <a:spLocks noGrp="1"/>
          </p:cNvSpPr>
          <p:nvPr>
            <p:ph idx="1"/>
          </p:nvPr>
        </p:nvSpPr>
        <p:spPr>
          <a:xfrm>
            <a:off x="646111" y="1941406"/>
            <a:ext cx="9323079" cy="4604360"/>
          </a:xfrm>
        </p:spPr>
        <p:txBody>
          <a:bodyPr>
            <a:normAutofit/>
          </a:bodyPr>
          <a:lstStyle/>
          <a:p>
            <a:r>
              <a:rPr lang="en-US" sz="2400" dirty="0" err="1" smtClean="0"/>
              <a:t>Arcyon</a:t>
            </a:r>
            <a:r>
              <a:rPr lang="en-US" sz="2400" dirty="0" smtClean="0"/>
              <a:t> is very user friendly.</a:t>
            </a:r>
          </a:p>
          <a:p>
            <a:r>
              <a:rPr lang="en-US" sz="2400" dirty="0"/>
              <a:t>It provides sufficient accurate results.</a:t>
            </a:r>
          </a:p>
          <a:p>
            <a:r>
              <a:rPr lang="en-US" sz="2400" dirty="0"/>
              <a:t>It only makes the cautious against what the user might be suffering from</a:t>
            </a:r>
            <a:r>
              <a:rPr lang="en-US" sz="2400" dirty="0" smtClean="0"/>
              <a:t>.</a:t>
            </a:r>
          </a:p>
          <a:p>
            <a:r>
              <a:rPr lang="en-US" sz="2400" dirty="0" smtClean="0"/>
              <a:t>We tend to take the application on a even higher level.</a:t>
            </a:r>
          </a:p>
          <a:p>
            <a:r>
              <a:rPr lang="en-US" sz="2400" dirty="0" smtClean="0"/>
              <a:t>Our application follows a real world working model.</a:t>
            </a:r>
          </a:p>
          <a:p>
            <a:r>
              <a:rPr lang="en-US" sz="2400" dirty="0"/>
              <a:t> </a:t>
            </a:r>
            <a:r>
              <a:rPr lang="en-US" sz="2400" dirty="0" smtClean="0"/>
              <a:t>Still has lot of room for new features.</a:t>
            </a:r>
          </a:p>
        </p:txBody>
      </p:sp>
    </p:spTree>
    <p:extLst>
      <p:ext uri="{BB962C8B-B14F-4D97-AF65-F5344CB8AC3E}">
        <p14:creationId xmlns:p14="http://schemas.microsoft.com/office/powerpoint/2010/main" val="14417141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930513"/>
            <a:ext cx="9404723" cy="1400530"/>
          </a:xfrm>
        </p:spPr>
        <p:txBody>
          <a:bodyPr/>
          <a:lstStyle/>
          <a:p>
            <a:r>
              <a:rPr lang="en-US" sz="4000" dirty="0" smtClean="0"/>
              <a:t>DIALOGFLOW</a:t>
            </a:r>
            <a:endParaRPr lang="en-US" sz="4000" dirty="0"/>
          </a:p>
        </p:txBody>
      </p:sp>
      <p:sp>
        <p:nvSpPr>
          <p:cNvPr id="3" name="Content Placeholder 2"/>
          <p:cNvSpPr>
            <a:spLocks noGrp="1"/>
          </p:cNvSpPr>
          <p:nvPr>
            <p:ph idx="1"/>
          </p:nvPr>
        </p:nvSpPr>
        <p:spPr/>
        <p:txBody>
          <a:bodyPr/>
          <a:lstStyle/>
          <a:p>
            <a:pPr marL="0" indent="0">
              <a:buNone/>
            </a:pPr>
            <a:r>
              <a:rPr lang="en-US" dirty="0" smtClean="0"/>
              <a:t>Why </a:t>
            </a:r>
            <a:r>
              <a:rPr lang="en-US" dirty="0" err="1" smtClean="0"/>
              <a:t>DialogFlow</a:t>
            </a:r>
            <a:r>
              <a:rPr lang="en-US" dirty="0" smtClean="0"/>
              <a:t> ?</a:t>
            </a:r>
            <a:endParaRPr lang="en-US" dirty="0"/>
          </a:p>
          <a:p>
            <a:pPr marL="0" indent="0">
              <a:buNone/>
            </a:pPr>
            <a:r>
              <a:rPr lang="en-US" dirty="0"/>
              <a:t/>
            </a:r>
            <a:br>
              <a:rPr lang="en-US" dirty="0"/>
            </a:br>
            <a:r>
              <a:rPr lang="en-US" dirty="0" err="1" smtClean="0"/>
              <a:t>Dialogflow</a:t>
            </a:r>
            <a:r>
              <a:rPr lang="en-US" dirty="0" smtClean="0"/>
              <a:t> </a:t>
            </a:r>
            <a:r>
              <a:rPr lang="en-US" dirty="0"/>
              <a:t>can analyze multiple types of input from your customers, including text or audio inputs (like from a phone or voice recording). It can also respond to your customers in a couple of ways, either through text or with synthetic speech</a:t>
            </a:r>
            <a:r>
              <a:rPr lang="en-US" dirty="0" smtClean="0"/>
              <a:t>.</a:t>
            </a:r>
          </a:p>
          <a:p>
            <a:pPr marL="0" indent="0">
              <a:buNone/>
            </a:pPr>
            <a:r>
              <a:rPr lang="en-US" dirty="0"/>
              <a:t/>
            </a:r>
            <a:br>
              <a:rPr lang="en-US" dirty="0"/>
            </a:br>
            <a:r>
              <a:rPr lang="en-US" dirty="0" smtClean="0"/>
              <a:t>We </a:t>
            </a:r>
            <a:r>
              <a:rPr lang="en-US" dirty="0"/>
              <a:t>Integrated </a:t>
            </a:r>
            <a:r>
              <a:rPr lang="en-US" dirty="0" err="1"/>
              <a:t>dialogflow</a:t>
            </a:r>
            <a:r>
              <a:rPr lang="en-US" dirty="0"/>
              <a:t> to our android app to implement chat feature.</a:t>
            </a:r>
            <a:br>
              <a:rPr lang="en-US" dirty="0"/>
            </a:br>
            <a:r>
              <a:rPr lang="en-US" dirty="0" smtClean="0"/>
              <a:t>Here </a:t>
            </a:r>
            <a:r>
              <a:rPr lang="en-US" dirty="0"/>
              <a:t>user can interact with our </a:t>
            </a:r>
            <a:r>
              <a:rPr lang="en-US" dirty="0" err="1"/>
              <a:t>chatbot</a:t>
            </a:r>
            <a:r>
              <a:rPr lang="en-US" dirty="0"/>
              <a:t> and do a lot of cool things like predicting diseases based on the symptoms.</a:t>
            </a:r>
            <a:br>
              <a:rPr lang="en-US" dirty="0"/>
            </a:br>
            <a:endParaRPr lang="en-US" dirty="0"/>
          </a:p>
        </p:txBody>
      </p:sp>
    </p:spTree>
    <p:extLst>
      <p:ext uri="{BB962C8B-B14F-4D97-AF65-F5344CB8AC3E}">
        <p14:creationId xmlns:p14="http://schemas.microsoft.com/office/powerpoint/2010/main" val="26703458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41768"/>
          </a:xfrm>
        </p:spPr>
        <p:txBody>
          <a:bodyPr/>
          <a:lstStyle/>
          <a:p>
            <a:r>
              <a:rPr lang="en-US" dirty="0" smtClean="0"/>
              <a:t>Our Prediction Model</a:t>
            </a:r>
            <a:br>
              <a:rPr lang="en-US" dirty="0" smtClean="0"/>
            </a:br>
            <a:endParaRPr lang="en-US" dirty="0"/>
          </a:p>
        </p:txBody>
      </p:sp>
      <p:sp>
        <p:nvSpPr>
          <p:cNvPr id="3" name="Content Placeholder 2"/>
          <p:cNvSpPr>
            <a:spLocks noGrp="1"/>
          </p:cNvSpPr>
          <p:nvPr>
            <p:ph idx="1"/>
          </p:nvPr>
        </p:nvSpPr>
        <p:spPr/>
        <p:txBody>
          <a:bodyPr>
            <a:normAutofit/>
          </a:bodyPr>
          <a:lstStyle/>
          <a:p>
            <a:pPr marL="457200" indent="-457200">
              <a:buAutoNum type="arabicPeriod"/>
            </a:pPr>
            <a:r>
              <a:rPr lang="en-US" sz="3200" dirty="0" smtClean="0"/>
              <a:t>Trained </a:t>
            </a:r>
            <a:r>
              <a:rPr lang="en-US" sz="3200" dirty="0"/>
              <a:t>our model</a:t>
            </a:r>
            <a:r>
              <a:rPr lang="en-US" sz="3200" dirty="0" smtClean="0"/>
              <a:t>:</a:t>
            </a:r>
          </a:p>
          <a:p>
            <a:pPr marL="0" indent="0">
              <a:buNone/>
            </a:pPr>
            <a:endParaRPr lang="en-US" sz="2400" dirty="0"/>
          </a:p>
          <a:p>
            <a:r>
              <a:rPr lang="en-US" sz="1800" dirty="0" smtClean="0"/>
              <a:t>Our </a:t>
            </a:r>
            <a:r>
              <a:rPr lang="en-US" sz="1800" dirty="0"/>
              <a:t>dataset has 132 symptoms and 41 </a:t>
            </a:r>
            <a:r>
              <a:rPr lang="en-US" sz="1800" dirty="0" smtClean="0"/>
              <a:t>diseases.</a:t>
            </a:r>
          </a:p>
          <a:p>
            <a:r>
              <a:rPr lang="en-US" sz="1800" dirty="0" smtClean="0"/>
              <a:t>We </a:t>
            </a:r>
            <a:r>
              <a:rPr lang="en-US" sz="1800" dirty="0"/>
              <a:t>used several classification algorithms and finalized 4 classification algorithms for making the model.</a:t>
            </a:r>
          </a:p>
          <a:p>
            <a:r>
              <a:rPr lang="en-US" sz="1800" dirty="0" smtClean="0"/>
              <a:t>Algorithms </a:t>
            </a:r>
            <a:r>
              <a:rPr lang="en-US" sz="1800" dirty="0"/>
              <a:t>used: multinomial naïve Bayes, SGD classifier, random forest and multilayer perceptron(neural networks)</a:t>
            </a:r>
          </a:p>
          <a:p>
            <a:r>
              <a:rPr lang="en-US" sz="1800" dirty="0" smtClean="0"/>
              <a:t>We </a:t>
            </a:r>
            <a:r>
              <a:rPr lang="en-US" sz="1800" dirty="0"/>
              <a:t>extracted top 3 diseased on the basis of their probability with the help of these algorithms.</a:t>
            </a:r>
          </a:p>
          <a:p>
            <a:pPr marL="0" indent="0">
              <a:buNone/>
            </a:pPr>
            <a:endParaRPr lang="en-US" dirty="0"/>
          </a:p>
        </p:txBody>
      </p:sp>
    </p:spTree>
    <p:extLst>
      <p:ext uri="{BB962C8B-B14F-4D97-AF65-F5344CB8AC3E}">
        <p14:creationId xmlns:p14="http://schemas.microsoft.com/office/powerpoint/2010/main" val="31455968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7308" y="881449"/>
            <a:ext cx="10280822" cy="6079525"/>
          </a:xfrm>
        </p:spPr>
        <p:txBody>
          <a:bodyPr/>
          <a:lstStyle/>
          <a:p>
            <a:pPr marL="0" indent="0">
              <a:buNone/>
            </a:pPr>
            <a:r>
              <a:rPr lang="en-US" sz="3200" dirty="0" smtClean="0"/>
              <a:t>2. </a:t>
            </a:r>
            <a:r>
              <a:rPr lang="en-US" sz="3200" dirty="0"/>
              <a:t>Created web app using </a:t>
            </a:r>
            <a:r>
              <a:rPr lang="en-US" sz="3200" dirty="0" smtClean="0"/>
              <a:t>flask :</a:t>
            </a:r>
            <a:r>
              <a:rPr lang="en-US" dirty="0" smtClean="0"/>
              <a:t>  </a:t>
            </a:r>
          </a:p>
          <a:p>
            <a:pPr marL="0" indent="0">
              <a:buNone/>
            </a:pPr>
            <a:endParaRPr lang="en-US" dirty="0"/>
          </a:p>
          <a:p>
            <a:r>
              <a:rPr lang="en-US" dirty="0"/>
              <a:t>· Flask is a micro framework written in python used for web applications</a:t>
            </a:r>
          </a:p>
          <a:p>
            <a:r>
              <a:rPr lang="en-US" dirty="0"/>
              <a:t>· We implemented all our functions in flask.</a:t>
            </a:r>
          </a:p>
          <a:p>
            <a:r>
              <a:rPr lang="en-US" dirty="0"/>
              <a:t>· We used pickle to store our ml model and </a:t>
            </a:r>
            <a:r>
              <a:rPr lang="en-US" dirty="0" err="1"/>
              <a:t>unpickled</a:t>
            </a:r>
            <a:r>
              <a:rPr lang="en-US" dirty="0"/>
              <a:t> in flask</a:t>
            </a:r>
            <a:r>
              <a:rPr lang="en-US" dirty="0" smtClean="0"/>
              <a:t>.</a:t>
            </a:r>
          </a:p>
          <a:p>
            <a:pPr marL="0" indent="0">
              <a:buNone/>
            </a:pPr>
            <a:endParaRPr lang="en-US" dirty="0"/>
          </a:p>
          <a:p>
            <a:pPr marL="0" indent="0">
              <a:buNone/>
            </a:pPr>
            <a:r>
              <a:rPr lang="en-US" sz="3200" dirty="0"/>
              <a:t>3. Committed the code in </a:t>
            </a:r>
            <a:r>
              <a:rPr lang="en-US" sz="3200" dirty="0" err="1" smtClean="0"/>
              <a:t>GitHub</a:t>
            </a:r>
            <a:r>
              <a:rPr lang="en-US" sz="3200" dirty="0" smtClean="0"/>
              <a:t> :</a:t>
            </a:r>
          </a:p>
          <a:p>
            <a:pPr marL="0" indent="0">
              <a:buNone/>
            </a:pPr>
            <a:endParaRPr lang="en-US" dirty="0"/>
          </a:p>
          <a:p>
            <a:r>
              <a:rPr lang="en-US" dirty="0"/>
              <a:t>· </a:t>
            </a:r>
            <a:r>
              <a:rPr lang="en-US" dirty="0" err="1"/>
              <a:t>GitHub</a:t>
            </a:r>
            <a:r>
              <a:rPr lang="en-US" dirty="0"/>
              <a:t> is a platform that provides hosting for software development.</a:t>
            </a:r>
          </a:p>
          <a:p>
            <a:r>
              <a:rPr lang="en-US" dirty="0"/>
              <a:t>· We uploaded all our source code including model and dataset in </a:t>
            </a:r>
            <a:r>
              <a:rPr lang="en-US" dirty="0" err="1"/>
              <a:t>GitHub</a:t>
            </a:r>
            <a:r>
              <a:rPr lang="en-US" dirty="0"/>
              <a:t>.</a:t>
            </a:r>
          </a:p>
          <a:p>
            <a:endParaRPr lang="en-US" dirty="0"/>
          </a:p>
        </p:txBody>
      </p:sp>
    </p:spTree>
    <p:extLst>
      <p:ext uri="{BB962C8B-B14F-4D97-AF65-F5344CB8AC3E}">
        <p14:creationId xmlns:p14="http://schemas.microsoft.com/office/powerpoint/2010/main" val="905759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2108" y="782595"/>
            <a:ext cx="9530869" cy="5630561"/>
          </a:xfrm>
        </p:spPr>
        <p:txBody>
          <a:bodyPr/>
          <a:lstStyle/>
          <a:p>
            <a:pPr marL="0" indent="0">
              <a:buNone/>
            </a:pPr>
            <a:r>
              <a:rPr lang="en-US" sz="3200" dirty="0" smtClean="0"/>
              <a:t>4. </a:t>
            </a:r>
            <a:r>
              <a:rPr lang="en-US" sz="3200" dirty="0"/>
              <a:t>Created a </a:t>
            </a:r>
            <a:r>
              <a:rPr lang="en-US" sz="3200" dirty="0" err="1"/>
              <a:t>Heroku</a:t>
            </a:r>
            <a:r>
              <a:rPr lang="en-US" sz="3200" dirty="0"/>
              <a:t> account</a:t>
            </a:r>
            <a:r>
              <a:rPr lang="en-US" sz="3200" dirty="0" smtClean="0"/>
              <a:t>:</a:t>
            </a:r>
          </a:p>
          <a:p>
            <a:pPr marL="0" indent="0">
              <a:buNone/>
            </a:pPr>
            <a:endParaRPr lang="en-US" sz="100" dirty="0"/>
          </a:p>
          <a:p>
            <a:r>
              <a:rPr lang="en-US" dirty="0"/>
              <a:t>· </a:t>
            </a:r>
            <a:r>
              <a:rPr lang="en-US" dirty="0" err="1"/>
              <a:t>Heroku</a:t>
            </a:r>
            <a:r>
              <a:rPr lang="en-US" dirty="0"/>
              <a:t> is platform as a service that enables developers to build , run and operate application entirely in the cloud</a:t>
            </a:r>
            <a:r>
              <a:rPr lang="en-US" dirty="0" smtClean="0"/>
              <a:t>.</a:t>
            </a:r>
          </a:p>
          <a:p>
            <a:pPr marL="0" indent="0">
              <a:buNone/>
            </a:pPr>
            <a:endParaRPr lang="en-US" sz="1400" dirty="0"/>
          </a:p>
          <a:p>
            <a:pPr marL="0" indent="0">
              <a:buNone/>
            </a:pPr>
            <a:r>
              <a:rPr lang="en-US" sz="3200" dirty="0"/>
              <a:t>5. Linked the </a:t>
            </a:r>
            <a:r>
              <a:rPr lang="en-US" sz="3200" dirty="0" err="1"/>
              <a:t>GitHub</a:t>
            </a:r>
            <a:r>
              <a:rPr lang="en-US" sz="3200" dirty="0"/>
              <a:t> to </a:t>
            </a:r>
            <a:r>
              <a:rPr lang="en-US" sz="3200" dirty="0" err="1"/>
              <a:t>Heroku</a:t>
            </a:r>
            <a:r>
              <a:rPr lang="en-US" sz="3200" dirty="0" smtClean="0"/>
              <a:t>:</a:t>
            </a:r>
          </a:p>
          <a:p>
            <a:pPr marL="0" indent="0">
              <a:buNone/>
            </a:pPr>
            <a:endParaRPr lang="en-US" sz="100" dirty="0"/>
          </a:p>
          <a:p>
            <a:r>
              <a:rPr lang="en-US" dirty="0"/>
              <a:t>· Then we linked our </a:t>
            </a:r>
            <a:r>
              <a:rPr lang="en-US" dirty="0" err="1"/>
              <a:t>GitHub</a:t>
            </a:r>
            <a:r>
              <a:rPr lang="en-US" dirty="0"/>
              <a:t> account with all the source code to </a:t>
            </a:r>
            <a:r>
              <a:rPr lang="en-US" dirty="0" err="1"/>
              <a:t>Heroku</a:t>
            </a:r>
            <a:r>
              <a:rPr lang="en-US" dirty="0"/>
              <a:t> platform to deploy </a:t>
            </a:r>
            <a:r>
              <a:rPr lang="en-US" dirty="0" smtClean="0"/>
              <a:t>it.</a:t>
            </a:r>
          </a:p>
          <a:p>
            <a:pPr marL="0" indent="0">
              <a:buNone/>
            </a:pPr>
            <a:endParaRPr lang="en-US" sz="1400" dirty="0" smtClean="0"/>
          </a:p>
          <a:p>
            <a:pPr marL="0" indent="0">
              <a:buNone/>
            </a:pPr>
            <a:r>
              <a:rPr lang="en-US" sz="3200" dirty="0" smtClean="0"/>
              <a:t>6</a:t>
            </a:r>
            <a:r>
              <a:rPr lang="en-US" sz="3200" dirty="0"/>
              <a:t>. Deployed the model</a:t>
            </a:r>
            <a:r>
              <a:rPr lang="en-US" sz="3200" dirty="0" smtClean="0"/>
              <a:t>:</a:t>
            </a:r>
          </a:p>
          <a:p>
            <a:pPr marL="0" indent="0">
              <a:buNone/>
            </a:pPr>
            <a:endParaRPr lang="en-US" sz="100" dirty="0"/>
          </a:p>
          <a:p>
            <a:r>
              <a:rPr lang="en-US" dirty="0" smtClean="0"/>
              <a:t> </a:t>
            </a:r>
            <a:r>
              <a:rPr lang="en-US" dirty="0"/>
              <a:t>We deployed our ml model with the help of </a:t>
            </a:r>
            <a:r>
              <a:rPr lang="en-US" dirty="0" err="1"/>
              <a:t>Heroku</a:t>
            </a:r>
            <a:r>
              <a:rPr lang="en-US" dirty="0"/>
              <a:t>.</a:t>
            </a:r>
          </a:p>
          <a:p>
            <a:endParaRPr lang="en-US" dirty="0"/>
          </a:p>
        </p:txBody>
      </p:sp>
    </p:spTree>
    <p:extLst>
      <p:ext uri="{BB962C8B-B14F-4D97-AF65-F5344CB8AC3E}">
        <p14:creationId xmlns:p14="http://schemas.microsoft.com/office/powerpoint/2010/main" val="3839083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955031" y="1426842"/>
            <a:ext cx="8946541" cy="4195481"/>
          </a:xfrm>
        </p:spPr>
        <p:txBody>
          <a:bodyPr/>
          <a:lstStyle/>
          <a:p>
            <a:pPr marL="0" indent="0">
              <a:buNone/>
            </a:pPr>
            <a:r>
              <a:rPr lang="en-US" sz="3200" dirty="0"/>
              <a:t>7. Connected the model to dialog flow</a:t>
            </a:r>
            <a:r>
              <a:rPr lang="en-US" sz="3200" dirty="0" smtClean="0"/>
              <a:t>:</a:t>
            </a:r>
          </a:p>
          <a:p>
            <a:pPr marL="0" indent="0">
              <a:buNone/>
            </a:pPr>
            <a:endParaRPr lang="en-US" sz="3200" dirty="0"/>
          </a:p>
          <a:p>
            <a:r>
              <a:rPr lang="en-US" dirty="0"/>
              <a:t>· After deploying our model on </a:t>
            </a:r>
            <a:r>
              <a:rPr lang="en-US" dirty="0" err="1"/>
              <a:t>Heroku</a:t>
            </a:r>
            <a:r>
              <a:rPr lang="en-US" dirty="0"/>
              <a:t>, it generates a URL with which we connected our </a:t>
            </a:r>
            <a:r>
              <a:rPr lang="en-US" dirty="0" err="1"/>
              <a:t>dialogflow</a:t>
            </a:r>
            <a:r>
              <a:rPr lang="en-US" dirty="0"/>
              <a:t> using </a:t>
            </a:r>
            <a:r>
              <a:rPr lang="en-US" dirty="0" err="1"/>
              <a:t>webhook</a:t>
            </a:r>
            <a:endParaRPr lang="en-US" dirty="0"/>
          </a:p>
          <a:p>
            <a:r>
              <a:rPr lang="en-US" dirty="0"/>
              <a:t>· We enabled </a:t>
            </a:r>
            <a:r>
              <a:rPr lang="en-US" dirty="0" err="1"/>
              <a:t>webhook</a:t>
            </a:r>
            <a:r>
              <a:rPr lang="en-US" dirty="0"/>
              <a:t> in </a:t>
            </a:r>
            <a:r>
              <a:rPr lang="en-US" dirty="0" err="1"/>
              <a:t>dialogflow</a:t>
            </a:r>
            <a:r>
              <a:rPr lang="en-US" dirty="0"/>
              <a:t> which allowed to send predictions from deployed model on the basis of symptoms given by </a:t>
            </a:r>
            <a:r>
              <a:rPr lang="en-US" dirty="0" err="1"/>
              <a:t>dialogflow</a:t>
            </a:r>
            <a:r>
              <a:rPr lang="en-US" dirty="0"/>
              <a:t>.</a:t>
            </a:r>
          </a:p>
          <a:p>
            <a:endParaRPr lang="en-US" dirty="0"/>
          </a:p>
        </p:txBody>
      </p:sp>
    </p:spTree>
    <p:extLst>
      <p:ext uri="{BB962C8B-B14F-4D97-AF65-F5344CB8AC3E}">
        <p14:creationId xmlns:p14="http://schemas.microsoft.com/office/powerpoint/2010/main" val="3828891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463" y="377953"/>
            <a:ext cx="2870991" cy="1225707"/>
          </a:xfrm>
        </p:spPr>
        <p:txBody>
          <a:bodyPr/>
          <a:lstStyle/>
          <a:p>
            <a:r>
              <a:rPr lang="en-US" sz="3600" dirty="0" smtClean="0"/>
              <a:t>Login </a:t>
            </a:r>
            <a:br>
              <a:rPr lang="en-US" sz="3600" dirty="0" smtClean="0"/>
            </a:br>
            <a:r>
              <a:rPr lang="en-US" sz="3600" dirty="0" smtClean="0"/>
              <a:t>Page</a:t>
            </a:r>
            <a:endParaRPr lang="en-US" sz="36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67201" y="1746777"/>
            <a:ext cx="2453666" cy="4562037"/>
          </a:xfrm>
          <a:ln w="28575">
            <a:solidFill>
              <a:schemeClr val="bg1"/>
            </a:solidFill>
          </a:ln>
        </p:spPr>
      </p:pic>
      <p:pic>
        <p:nvPicPr>
          <p:cNvPr id="3" name="Picture 2"/>
          <p:cNvPicPr>
            <a:picLocks noChangeAspect="1"/>
          </p:cNvPicPr>
          <p:nvPr/>
        </p:nvPicPr>
        <p:blipFill>
          <a:blip r:embed="rId3"/>
          <a:stretch>
            <a:fillRect/>
          </a:stretch>
        </p:blipFill>
        <p:spPr>
          <a:xfrm>
            <a:off x="885463" y="1746777"/>
            <a:ext cx="2675573" cy="455964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7117" y="1735722"/>
            <a:ext cx="2346485" cy="4581752"/>
          </a:xfrm>
          <a:prstGeom prst="rect">
            <a:avLst/>
          </a:prstGeom>
          <a:ln w="28575">
            <a:solidFill>
              <a:schemeClr val="bg1"/>
            </a:solidFill>
          </a:ln>
        </p:spPr>
      </p:pic>
      <p:sp>
        <p:nvSpPr>
          <p:cNvPr id="7" name="Title 1"/>
          <p:cNvSpPr txBox="1">
            <a:spLocks/>
          </p:cNvSpPr>
          <p:nvPr/>
        </p:nvSpPr>
        <p:spPr>
          <a:xfrm>
            <a:off x="4112687" y="377953"/>
            <a:ext cx="2870991" cy="122570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smtClean="0"/>
              <a:t>Registration </a:t>
            </a:r>
            <a:br>
              <a:rPr lang="en-US" sz="3600" dirty="0" smtClean="0"/>
            </a:br>
            <a:r>
              <a:rPr lang="en-US" sz="3600" dirty="0" smtClean="0"/>
              <a:t>Page</a:t>
            </a:r>
            <a:endParaRPr lang="en-US" sz="3600" dirty="0"/>
          </a:p>
        </p:txBody>
      </p:sp>
      <p:sp>
        <p:nvSpPr>
          <p:cNvPr id="9" name="Title 1"/>
          <p:cNvSpPr txBox="1">
            <a:spLocks/>
          </p:cNvSpPr>
          <p:nvPr/>
        </p:nvSpPr>
        <p:spPr>
          <a:xfrm>
            <a:off x="7642571" y="377953"/>
            <a:ext cx="2870991" cy="122570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smtClean="0"/>
              <a:t>Chat </a:t>
            </a:r>
          </a:p>
          <a:p>
            <a:r>
              <a:rPr lang="en-US" sz="3600" dirty="0" smtClean="0"/>
              <a:t>Layout</a:t>
            </a:r>
            <a:endParaRPr lang="en-US" sz="3600" dirty="0"/>
          </a:p>
        </p:txBody>
      </p:sp>
    </p:spTree>
    <p:extLst>
      <p:ext uri="{BB962C8B-B14F-4D97-AF65-F5344CB8AC3E}">
        <p14:creationId xmlns:p14="http://schemas.microsoft.com/office/powerpoint/2010/main" val="28364709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4090646" cy="807671"/>
          </a:xfrm>
        </p:spPr>
        <p:txBody>
          <a:bodyPr/>
          <a:lstStyle/>
          <a:p>
            <a:r>
              <a:rPr lang="en-US" dirty="0" smtClean="0"/>
              <a:t> User Timeline</a:t>
            </a:r>
            <a:endParaRPr lang="en-US" dirty="0"/>
          </a:p>
        </p:txBody>
      </p:sp>
      <p:sp>
        <p:nvSpPr>
          <p:cNvPr id="3" name="Content Placeholder 2"/>
          <p:cNvSpPr>
            <a:spLocks noGrp="1"/>
          </p:cNvSpPr>
          <p:nvPr>
            <p:ph idx="1"/>
          </p:nvPr>
        </p:nvSpPr>
        <p:spPr>
          <a:xfrm>
            <a:off x="741175" y="2087624"/>
            <a:ext cx="7705710" cy="4195481"/>
          </a:xfrm>
        </p:spPr>
        <p:txBody>
          <a:bodyPr/>
          <a:lstStyle/>
          <a:p>
            <a:r>
              <a:rPr lang="en-US" dirty="0" err="1" smtClean="0"/>
              <a:t>Arcyon</a:t>
            </a:r>
            <a:r>
              <a:rPr lang="en-US" dirty="0" smtClean="0"/>
              <a:t> keeps record of the users previous symptoms.</a:t>
            </a:r>
          </a:p>
          <a:p>
            <a:r>
              <a:rPr lang="en-US" dirty="0" smtClean="0"/>
              <a:t>This will help the doctor to understand about user’s previous sufferings.</a:t>
            </a:r>
          </a:p>
          <a:p>
            <a:r>
              <a:rPr lang="en-US" dirty="0" err="1" smtClean="0"/>
              <a:t>Arcyon</a:t>
            </a:r>
            <a:r>
              <a:rPr lang="en-US" dirty="0" smtClean="0"/>
              <a:t> saves data using String Regex.</a:t>
            </a:r>
          </a:p>
          <a:p>
            <a:r>
              <a:rPr lang="en-US" dirty="0" smtClean="0"/>
              <a:t>Data is stored in Firebase </a:t>
            </a:r>
            <a:r>
              <a:rPr lang="en-US" dirty="0" err="1" smtClean="0"/>
              <a:t>Firestore</a:t>
            </a:r>
            <a:r>
              <a:rPr lang="en-US" dirty="0" smtClean="0"/>
              <a:t> </a:t>
            </a:r>
            <a:r>
              <a:rPr lang="en-US" dirty="0" err="1" smtClean="0"/>
              <a:t>Databse</a:t>
            </a:r>
            <a:r>
              <a:rPr lang="en-US" dirty="0" smtClean="0"/>
              <a:t> which is </a:t>
            </a:r>
            <a:r>
              <a:rPr lang="en-US" dirty="0" err="1" smtClean="0"/>
              <a:t>NoSQL</a:t>
            </a:r>
            <a:r>
              <a:rPr lang="en-US" dirty="0" smtClean="0"/>
              <a:t> based.</a:t>
            </a:r>
          </a:p>
          <a:p>
            <a:r>
              <a:rPr lang="en-US" dirty="0" smtClean="0"/>
              <a:t>Design is very simple and easy for the user to get data easily.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9558" y="1490296"/>
            <a:ext cx="2454575" cy="4792809"/>
          </a:xfrm>
          <a:prstGeom prst="rect">
            <a:avLst/>
          </a:prstGeom>
          <a:ln w="28575">
            <a:solidFill>
              <a:schemeClr val="bg1"/>
            </a:solidFill>
          </a:ln>
        </p:spPr>
      </p:pic>
    </p:spTree>
    <p:extLst>
      <p:ext uri="{BB962C8B-B14F-4D97-AF65-F5344CB8AC3E}">
        <p14:creationId xmlns:p14="http://schemas.microsoft.com/office/powerpoint/2010/main" val="256375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Medication </a:t>
            </a:r>
            <a:r>
              <a:rPr lang="en-US" dirty="0" smtClean="0"/>
              <a:t>Reminder</a:t>
            </a:r>
            <a:endParaRPr lang="en-US" dirty="0"/>
          </a:p>
        </p:txBody>
      </p:sp>
      <p:sp>
        <p:nvSpPr>
          <p:cNvPr id="3" name="Content Placeholder 2"/>
          <p:cNvSpPr>
            <a:spLocks noGrp="1"/>
          </p:cNvSpPr>
          <p:nvPr>
            <p:ph idx="1"/>
          </p:nvPr>
        </p:nvSpPr>
        <p:spPr>
          <a:xfrm>
            <a:off x="729573" y="2052918"/>
            <a:ext cx="7295745" cy="4195481"/>
          </a:xfrm>
        </p:spPr>
        <p:txBody>
          <a:bodyPr>
            <a:normAutofit/>
          </a:bodyPr>
          <a:lstStyle/>
          <a:p>
            <a:r>
              <a:rPr lang="en-US" dirty="0" smtClean="0"/>
              <a:t>In the 21</a:t>
            </a:r>
            <a:r>
              <a:rPr lang="en-US" baseline="30000" dirty="0" smtClean="0"/>
              <a:t>st</a:t>
            </a:r>
            <a:r>
              <a:rPr lang="en-US" dirty="0"/>
              <a:t> </a:t>
            </a:r>
            <a:r>
              <a:rPr lang="en-US" dirty="0" smtClean="0"/>
              <a:t>century busy lifestyle, people easily forget to remember to take their medications, that’s why </a:t>
            </a:r>
            <a:r>
              <a:rPr lang="en-US" dirty="0" err="1" smtClean="0"/>
              <a:t>Arcyon</a:t>
            </a:r>
            <a:r>
              <a:rPr lang="en-US" dirty="0" smtClean="0"/>
              <a:t> provides a </a:t>
            </a:r>
            <a:r>
              <a:rPr lang="en-US" dirty="0" smtClean="0"/>
              <a:t>reminder</a:t>
            </a:r>
            <a:r>
              <a:rPr lang="en-US" dirty="0" smtClean="0"/>
              <a:t>, which will alert the user to take their medications</a:t>
            </a:r>
          </a:p>
          <a:p>
            <a:pPr marL="0" indent="0">
              <a:buNone/>
            </a:pPr>
            <a:endParaRPr lang="en-US" dirty="0" smtClean="0"/>
          </a:p>
          <a:p>
            <a:r>
              <a:rPr lang="en-US" dirty="0" smtClean="0"/>
              <a:t>This helps the application to be more productive and interacting.</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5957" y="1483723"/>
            <a:ext cx="2476750" cy="4847616"/>
          </a:xfrm>
          <a:prstGeom prst="rect">
            <a:avLst/>
          </a:prstGeom>
          <a:ln w="28575">
            <a:solidFill>
              <a:schemeClr val="bg1"/>
            </a:solidFill>
          </a:ln>
        </p:spPr>
      </p:pic>
    </p:spTree>
    <p:extLst>
      <p:ext uri="{BB962C8B-B14F-4D97-AF65-F5344CB8AC3E}">
        <p14:creationId xmlns:p14="http://schemas.microsoft.com/office/powerpoint/2010/main" val="4828919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153</TotalTime>
  <Words>648</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vt:lpstr>
      <vt:lpstr>Arcyon  Your Personal Health Advisor</vt:lpstr>
      <vt:lpstr>DIALOGFLOW</vt:lpstr>
      <vt:lpstr>Our Prediction Model </vt:lpstr>
      <vt:lpstr>PowerPoint Presentation</vt:lpstr>
      <vt:lpstr>PowerPoint Presentation</vt:lpstr>
      <vt:lpstr>PowerPoint Presentation</vt:lpstr>
      <vt:lpstr>Login  Page</vt:lpstr>
      <vt:lpstr> User Timeline</vt:lpstr>
      <vt:lpstr>Medication Reminder</vt:lpstr>
      <vt:lpstr>News API</vt:lpstr>
      <vt:lpstr>BMI Calculator</vt:lpstr>
      <vt:lpstr>A special Feature</vt:lpstr>
      <vt:lpstr>Conclusion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Arcyon</dc:title>
  <dc:creator>Animesh Gurjar</dc:creator>
  <cp:lastModifiedBy>Animesh Gurjar</cp:lastModifiedBy>
  <cp:revision>13</cp:revision>
  <dcterms:created xsi:type="dcterms:W3CDTF">2020-08-02T08:37:51Z</dcterms:created>
  <dcterms:modified xsi:type="dcterms:W3CDTF">2020-08-02T11:20:27Z</dcterms:modified>
</cp:coreProperties>
</file>