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3-->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725" r:id="rId4"/>
    <p:sldMasterId id="2147483743" r:id="rId5"/>
  </p:sld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5" r:id="rId18"/>
    <p:sldId id="298" r:id="rId19"/>
    <p:sldId id="301" r:id="rId20"/>
    <p:sldId id="304" r:id="rId21"/>
    <p:sldId id="307" r:id="rId22"/>
    <p:sldId id="310" r:id="rId23"/>
    <p:sldId id="313" r:id="rId24"/>
    <p:sldId id="316" r:id="rId25"/>
    <p:sldId id="319" r:id="rId26"/>
    <p:sldId id="322" r:id="rId27"/>
    <p:sldId id="325" r:id="rId28"/>
    <p:sldId id="328" r:id="rId29"/>
    <p:sldId id="331" r:id="rId30"/>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slideMaster" Target="slideMasters/slideMaster2.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slideMaster" Target="slideMasters/slideMaster3.xml" /><Relationship Id="rId30" Type="http://schemas.openxmlformats.org/officeDocument/2006/relationships/slide" Target="slides/slide25.xml" /><Relationship Id="rId31" Type="http://schemas.openxmlformats.org/officeDocument/2006/relationships/tags" Target="tags/tag1.xml" /><Relationship Id="rId32" Type="http://schemas.openxmlformats.org/officeDocument/2006/relationships/presProps" Target="presProps.xml" /><Relationship Id="rId33" Type="http://schemas.openxmlformats.org/officeDocument/2006/relationships/viewProps" Target="viewProps.xml" /><Relationship Id="rId34" Type="http://schemas.openxmlformats.org/officeDocument/2006/relationships/theme" Target="theme/theme1.xml" /><Relationship Id="rId35" Type="http://schemas.openxmlformats.org/officeDocument/2006/relationships/tableStyles" Target="tableStyles.xml" /><Relationship Id="rId4" Type="http://schemas.openxmlformats.org/officeDocument/2006/relationships/slideMaster" Target="slideMasters/slideMaster4.xml" /><Relationship Id="rId5" Type="http://schemas.openxmlformats.org/officeDocument/2006/relationships/slideMaster" Target="slideMasters/slideMaster5.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diagrams/colors1.xml><?xml version="1.0" encoding="utf-8"?>
<dgm:colorsDef xmlns:a="http://schemas.openxmlformats.org/drawingml/2006/main" xmlns:dgm="http://schemas.openxmlformats.org/drawingml/2006/diagram"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dgm="http://schemas.openxmlformats.org/drawingml/2006/diagram">
  <dgm:ptLst>
    <dgm:pt modelId="{FE37182B-1CAC-45E6-9512-865F00CCF5E7}"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IN"/>
        </a:p>
      </dgm:t>
    </dgm:pt>
    <dgm:pt modelId="{AEE1488F-F0AC-4987-8776-06E1B6C9A61E}" type="parTrans" cxnId="{CC02A498-425C-4103-9AF1-1E9C45F6D274}">
      <dgm:prSet/>
      <dgm:spPr/>
      <dgm:t>
        <a:bodyPr/>
        <a:lstStyle/>
        <a:p>
          <a:endParaRPr lang="en-IN"/>
        </a:p>
      </dgm:t>
    </dgm:pt>
    <dgm:pt modelId="{E0812922-35CC-4729-AC90-FD8388207E90}">
      <dgm:prSet phldrT="[Text]" custT="1"/>
      <dgm:spPr/>
      <dgm:t>
        <a:bodyPr/>
        <a:lstStyle/>
        <a:p>
          <a:r>
            <a:rPr lang="en-US" sz="1800"/>
            <a:t>Prediction with logic</a:t>
          </a:r>
          <a:endParaRPr lang="en-IN" sz="1800"/>
        </a:p>
      </dgm:t>
    </dgm:pt>
    <dgm:pt modelId="{059B1989-9A12-41B9-8416-A1FAFE098956}" type="parTrans" cxnId="{5419EA40-0C84-4D1A-947F-5D48308557B3}">
      <dgm:prSet/>
      <dgm:spPr/>
      <dgm:t>
        <a:bodyPr/>
        <a:lstStyle/>
        <a:p>
          <a:endParaRPr lang="en-IN"/>
        </a:p>
      </dgm:t>
    </dgm:pt>
    <dgm:pt modelId="{C3A8499E-C524-4D94-B98B-81329E3FD63B}">
      <dgm:prSet phldrT="[Text]" custT="1"/>
      <dgm:spPr/>
      <dgm:t>
        <a:bodyPr/>
        <a:lstStyle/>
        <a:p>
          <a:r>
            <a:rPr lang="en-US" sz="1800"/>
            <a:t>MLP classifier</a:t>
          </a:r>
          <a:endParaRPr lang="en-IN" sz="1800"/>
        </a:p>
      </dgm:t>
    </dgm:pt>
    <dgm:pt modelId="{95CAE24D-1B18-460B-8901-8B9AC27AD667}" type="sibTrans" cxnId="{5419EA40-0C84-4D1A-947F-5D48308557B3}">
      <dgm:prSet/>
      <dgm:spPr/>
      <dgm:t>
        <a:bodyPr/>
        <a:lstStyle/>
        <a:p>
          <a:endParaRPr lang="en-IN"/>
        </a:p>
      </dgm:t>
    </dgm:pt>
    <dgm:pt modelId="{8F559BD7-AC77-411D-A311-01B0213AD586}" type="parTrans" cxnId="{6361E4C8-170B-470C-8E72-88D95765AD5F}">
      <dgm:prSet/>
      <dgm:spPr/>
      <dgm:t>
        <a:bodyPr/>
        <a:lstStyle/>
        <a:p>
          <a:endParaRPr lang="en-IN"/>
        </a:p>
      </dgm:t>
    </dgm:pt>
    <dgm:pt modelId="{0917AFB9-23C5-4F9F-B65C-EB2CAAF4F42A}">
      <dgm:prSet phldrT="[Text]" custT="1"/>
      <dgm:spPr/>
      <dgm:t>
        <a:bodyPr/>
        <a:lstStyle/>
        <a:p>
          <a:r>
            <a:rPr lang="en-US" sz="1800"/>
            <a:t>MN naïve bayes</a:t>
          </a:r>
          <a:endParaRPr lang="en-IN" sz="1800"/>
        </a:p>
      </dgm:t>
    </dgm:pt>
    <dgm:pt modelId="{3B6FF5A0-A159-450F-841B-91A76849F895}" type="sibTrans" cxnId="{6361E4C8-170B-470C-8E72-88D95765AD5F}">
      <dgm:prSet/>
      <dgm:spPr/>
      <dgm:t>
        <a:bodyPr/>
        <a:lstStyle/>
        <a:p>
          <a:endParaRPr lang="en-IN"/>
        </a:p>
      </dgm:t>
    </dgm:pt>
    <dgm:pt modelId="{BF7E92E4-59AB-47DA-AA87-094C647082F5}" type="parTrans" cxnId="{296B20DD-D6FB-4E1F-83C4-CE45D6DE6A73}">
      <dgm:prSet/>
      <dgm:spPr/>
      <dgm:t>
        <a:bodyPr/>
        <a:lstStyle/>
        <a:p>
          <a:endParaRPr lang="en-IN"/>
        </a:p>
      </dgm:t>
    </dgm:pt>
    <dgm:pt modelId="{9E1CC666-177E-48C0-B2AD-9F98FF23E2CC}">
      <dgm:prSet phldrT="[Text]" custT="1"/>
      <dgm:spPr/>
      <dgm:t>
        <a:bodyPr/>
        <a:lstStyle/>
        <a:p>
          <a:r>
            <a:rPr lang="en-US" sz="1800"/>
            <a:t>SGD classifier</a:t>
          </a:r>
          <a:endParaRPr lang="en-IN" sz="1800"/>
        </a:p>
      </dgm:t>
    </dgm:pt>
    <dgm:pt modelId="{AA055016-582C-49EC-A024-F530E01D9A38}" type="sibTrans" cxnId="{296B20DD-D6FB-4E1F-83C4-CE45D6DE6A73}">
      <dgm:prSet/>
      <dgm:spPr/>
      <dgm:t>
        <a:bodyPr/>
        <a:lstStyle/>
        <a:p>
          <a:endParaRPr lang="en-IN"/>
        </a:p>
      </dgm:t>
    </dgm:pt>
    <dgm:pt modelId="{C4F57D58-4ED2-4B3B-95D9-B1F967E2E257}" type="parTrans" cxnId="{E4E44F18-02C8-416B-A948-D33F3B986554}">
      <dgm:prSet/>
      <dgm:spPr/>
      <dgm:t>
        <a:bodyPr/>
        <a:lstStyle/>
        <a:p>
          <a:endParaRPr lang="en-IN"/>
        </a:p>
      </dgm:t>
    </dgm:pt>
    <dgm:pt modelId="{D498939C-B3BB-4A1D-8C51-3FFA919EFE36}">
      <dgm:prSet phldrT="[Text]" custT="1"/>
      <dgm:spPr/>
      <dgm:t>
        <a:bodyPr/>
        <a:lstStyle/>
        <a:p>
          <a:r>
            <a:rPr lang="en-US" sz="1800"/>
            <a:t>Random Forest</a:t>
          </a:r>
          <a:endParaRPr lang="en-IN" sz="1800"/>
        </a:p>
      </dgm:t>
    </dgm:pt>
    <dgm:pt modelId="{F65796AA-FACE-4712-828B-95B6E58E7479}" type="sibTrans" cxnId="{E4E44F18-02C8-416B-A948-D33F3B986554}">
      <dgm:prSet/>
      <dgm:spPr/>
      <dgm:t>
        <a:bodyPr/>
        <a:lstStyle/>
        <a:p>
          <a:endParaRPr lang="en-IN"/>
        </a:p>
      </dgm:t>
    </dgm:pt>
    <dgm:pt modelId="{9AA18201-18E7-4B24-9FDE-82C6561532FF}" type="sibTrans" cxnId="{CC02A498-425C-4103-9AF1-1E9C45F6D274}">
      <dgm:prSet/>
      <dgm:spPr/>
      <dgm:t>
        <a:bodyPr/>
        <a:lstStyle/>
        <a:p>
          <a:endParaRPr lang="en-IN"/>
        </a:p>
      </dgm:t>
    </dgm:pt>
    <dgm:pt modelId="{D25F5665-0A09-4F01-83D3-793D50FA023D}" type="pres">
      <dgm:prSet presAssocID="{FE37182B-1CAC-45E6-9512-865F00CCF5E7}" presName="cycle">
        <dgm:presLayoutVars>
          <dgm:chMax val="1"/>
          <dgm:dir/>
          <dgm:animLvl val="ctr"/>
          <dgm:resizeHandles val="exact"/>
        </dgm:presLayoutVars>
      </dgm:prSet>
      <dgm:spPr/>
      <dgm:t>
        <a:bodyPr/>
        <a:lstStyle/>
        <a:p/>
      </dgm:t>
    </dgm:pt>
    <dgm:pt modelId="{979B3D2B-6900-41B7-99D5-001DA3CEA4DF}" type="pres">
      <dgm:prSet presAssocID="{E0812922-35CC-4729-AC90-FD8388207E90}" presName="centerShape" presStyleLbl="node0" presStyleCnt="1"/>
      <dgm:spPr/>
      <dgm:t>
        <a:bodyPr/>
        <a:lstStyle/>
        <a:p/>
      </dgm:t>
    </dgm:pt>
    <dgm:pt modelId="{1FFD77D1-33C5-4D98-9F8A-F1C3D726378E}" type="pres">
      <dgm:prSet presAssocID="{059B1989-9A12-41B9-8416-A1FAFE098956}" presName="Name9" presStyleLbl="parChTrans1D2" presStyleCnt="4"/>
      <dgm:spPr/>
      <dgm:t>
        <a:bodyPr/>
        <a:lstStyle/>
        <a:p/>
      </dgm:t>
    </dgm:pt>
    <dgm:pt modelId="{BEDBDF55-1C02-42F4-89AF-FAB12B58094D}" type="pres">
      <dgm:prSet presAssocID="{059B1989-9A12-41B9-8416-A1FAFE098956}" presName="connTx" presStyleLbl="parChTrans2D2" presStyleCnt="4"/>
      <dgm:spPr/>
      <dgm:t>
        <a:bodyPr/>
        <a:lstStyle/>
        <a:p/>
      </dgm:t>
    </dgm:pt>
    <dgm:pt modelId="{8C614A1F-CE44-4D8B-BD27-87AB6A8586A5}" type="pres">
      <dgm:prSet presAssocID="{C3A8499E-C524-4D94-B98B-81329E3FD63B}" presName="node" presStyleLbl="node1" presStyleCnt="4">
        <dgm:presLayoutVars>
          <dgm:bulletEnabled val="1"/>
        </dgm:presLayoutVars>
      </dgm:prSet>
      <dgm:spPr/>
      <dgm:t>
        <a:bodyPr/>
        <a:lstStyle/>
        <a:p/>
      </dgm:t>
    </dgm:pt>
    <dgm:pt modelId="{3696B008-5152-4029-AD9B-765D78BC6192}" type="pres">
      <dgm:prSet presAssocID="{8F559BD7-AC77-411D-A311-01B0213AD586}" presName="Name9" presStyleLbl="parChTrans1D2" presStyleIdx="1" presStyleCnt="4"/>
      <dgm:spPr/>
      <dgm:t>
        <a:bodyPr/>
        <a:lstStyle/>
        <a:p/>
      </dgm:t>
    </dgm:pt>
    <dgm:pt modelId="{3CCF709D-636E-4124-B2DE-2F9C9C12E0A5}" type="pres">
      <dgm:prSet presAssocID="{8F559BD7-AC77-411D-A311-01B0213AD586}" presName="connTx" presStyleLbl="parChTrans2D2" presStyleIdx="1" presStyleCnt="4"/>
      <dgm:spPr/>
      <dgm:t>
        <a:bodyPr/>
        <a:lstStyle/>
        <a:p/>
      </dgm:t>
    </dgm:pt>
    <dgm:pt modelId="{39ED4AF9-444B-4051-A492-5AA9B668A727}" type="pres">
      <dgm:prSet presAssocID="{0917AFB9-23C5-4F9F-B65C-EB2CAAF4F42A}" presName="node" presStyleLbl="node1" presStyleIdx="1" presStyleCnt="4">
        <dgm:presLayoutVars>
          <dgm:bulletEnabled val="1"/>
        </dgm:presLayoutVars>
      </dgm:prSet>
      <dgm:spPr/>
      <dgm:t>
        <a:bodyPr/>
        <a:lstStyle/>
        <a:p/>
      </dgm:t>
    </dgm:pt>
    <dgm:pt modelId="{89F792EA-9025-464C-8FFB-F4EC017F4A18}" type="pres">
      <dgm:prSet presAssocID="{BF7E92E4-59AB-47DA-AA87-094C647082F5}" presName="Name9" presStyleLbl="parChTrans1D2" presStyleIdx="2" presStyleCnt="4"/>
      <dgm:spPr/>
      <dgm:t>
        <a:bodyPr/>
        <a:lstStyle/>
        <a:p/>
      </dgm:t>
    </dgm:pt>
    <dgm:pt modelId="{8F778AB4-3744-4CC9-824B-C1E369963000}" type="pres">
      <dgm:prSet presAssocID="{BF7E92E4-59AB-47DA-AA87-094C647082F5}" presName="connTx" presStyleLbl="parChTrans2D2" presStyleIdx="2" presStyleCnt="4"/>
      <dgm:spPr/>
      <dgm:t>
        <a:bodyPr/>
        <a:lstStyle/>
        <a:p/>
      </dgm:t>
    </dgm:pt>
    <dgm:pt modelId="{74FD20AC-9A5A-48E0-8025-3B822D6B99DC}" type="pres">
      <dgm:prSet presAssocID="{9E1CC666-177E-48C0-B2AD-9F98FF23E2CC}" presName="node" presStyleLbl="node1" presStyleIdx="2" presStyleCnt="4">
        <dgm:presLayoutVars>
          <dgm:bulletEnabled val="1"/>
        </dgm:presLayoutVars>
      </dgm:prSet>
      <dgm:spPr/>
      <dgm:t>
        <a:bodyPr/>
        <a:lstStyle/>
        <a:p/>
      </dgm:t>
    </dgm:pt>
    <dgm:pt modelId="{07C23DC7-E8B3-40C3-A521-C756A0E1EDCD}" type="pres">
      <dgm:prSet presAssocID="{C4F57D58-4ED2-4B3B-95D9-B1F967E2E257}" presName="Name9" presStyleLbl="parChTrans1D2" presStyleIdx="3" presStyleCnt="4"/>
      <dgm:spPr/>
      <dgm:t>
        <a:bodyPr/>
        <a:lstStyle/>
        <a:p/>
      </dgm:t>
    </dgm:pt>
    <dgm:pt modelId="{C6AC0C50-E57E-481E-8628-EC1C4EE59B20}" type="pres">
      <dgm:prSet presAssocID="{C4F57D58-4ED2-4B3B-95D9-B1F967E2E257}" presName="connTx" presStyleLbl="parChTrans2D2" presStyleIdx="3" presStyleCnt="4"/>
      <dgm:spPr/>
      <dgm:t>
        <a:bodyPr/>
        <a:lstStyle/>
        <a:p/>
      </dgm:t>
    </dgm:pt>
    <dgm:pt modelId="{8589763B-03D5-43E7-907D-61BC4606F013}" type="pres">
      <dgm:prSet presAssocID="{D498939C-B3BB-4A1D-8C51-3FFA919EFE36}" presName="node" presStyleLbl="node1" presStyleIdx="3" presStyleCnt="4">
        <dgm:presLayoutVars>
          <dgm:bulletEnabled val="1"/>
        </dgm:presLayoutVars>
      </dgm:prSet>
      <dgm:spPr/>
      <dgm:t>
        <a:bodyPr/>
        <a:lstStyle/>
        <a:p/>
      </dgm:t>
    </dgm:pt>
  </dgm:ptLst>
  <dgm:cxnLst>
    <dgm:cxn modelId="{CC02A498-425C-4103-9AF1-1E9C45F6D274}" srcId="{FE37182B-1CAC-45E6-9512-865F00CCF5E7}" destId="{E0812922-35CC-4729-AC90-FD8388207E90}" srcOrd="0" destOrd="0" parTransId="{AEE1488F-F0AC-4987-8776-06E1B6C9A61E}" sibTransId="{9AA18201-18E7-4B24-9FDE-82C6561532FF}"/>
    <dgm:cxn modelId="{5419EA40-0C84-4D1A-947F-5D48308557B3}" srcId="{E0812922-35CC-4729-AC90-FD8388207E90}" destId="{C3A8499E-C524-4D94-B98B-81329E3FD63B}" srcOrd="0" destOrd="0" parTransId="{059B1989-9A12-41B9-8416-A1FAFE098956}" sibTransId="{95CAE24D-1B18-460B-8901-8B9AC27AD667}"/>
    <dgm:cxn modelId="{6361E4C8-170B-470C-8E72-88D95765AD5F}" srcId="{E0812922-35CC-4729-AC90-FD8388207E90}" destId="{0917AFB9-23C5-4F9F-B65C-EB2CAAF4F42A}" srcOrd="1" destOrd="0" parTransId="{8F559BD7-AC77-411D-A311-01B0213AD586}" sibTransId="{3B6FF5A0-A159-450F-841B-91A76849F895}"/>
    <dgm:cxn modelId="{296B20DD-D6FB-4E1F-83C4-CE45D6DE6A73}" srcId="{E0812922-35CC-4729-AC90-FD8388207E90}" destId="{9E1CC666-177E-48C0-B2AD-9F98FF23E2CC}" srcOrd="2" destOrd="0" parTransId="{BF7E92E4-59AB-47DA-AA87-094C647082F5}" sibTransId="{AA055016-582C-49EC-A024-F530E01D9A38}"/>
    <dgm:cxn modelId="{E4E44F18-02C8-416B-A948-D33F3B986554}" srcId="{E0812922-35CC-4729-AC90-FD8388207E90}" destId="{D498939C-B3BB-4A1D-8C51-3FFA919EFE36}" srcOrd="3" destOrd="0" parTransId="{C4F57D58-4ED2-4B3B-95D9-B1F967E2E257}" sibTransId="{F65796AA-FACE-4712-828B-95B6E58E7479}"/>
    <dgm:cxn modelId="{42B1DA99-BC31-4E67-83D1-1486BD9516C7}" type="presOf" srcId="{FE37182B-1CAC-45E6-9512-865F00CCF5E7}" destId="{D25F5665-0A09-4F01-83D3-793D50FA023D}" srcOrd="0" destOrd="0" presId="urn:microsoft.com/office/officeart/2005/8/layout/radial1"/>
    <dgm:cxn modelId="{08471A2C-7B33-4172-9277-ED8A8ADA29AE}" type="presParOf" srcId="{D25F5665-0A09-4F01-83D3-793D50FA023D}" destId="{979B3D2B-6900-41B7-99D5-001DA3CEA4DF}" srcOrd="0" destOrd="0" presId="urn:microsoft.com/office/officeart/2005/8/layout/radial1"/>
    <dgm:cxn modelId="{5A0C50E7-6843-457C-A690-AB27E99E02B6}" type="presOf" srcId="{E0812922-35CC-4729-AC90-FD8388207E90}" destId="{979B3D2B-6900-41B7-99D5-001DA3CEA4DF}" srcOrd="0" destOrd="0" presId="urn:microsoft.com/office/officeart/2005/8/layout/radial1"/>
    <dgm:cxn modelId="{0A13EB28-B005-42BC-AF3A-CE8BD6E7902D}" type="presParOf" srcId="{D25F5665-0A09-4F01-83D3-793D50FA023D}" destId="{1FFD77D1-33C5-4D98-9F8A-F1C3D726378E}" srcOrd="1" destOrd="0" presId="urn:microsoft.com/office/officeart/2005/8/layout/radial1"/>
    <dgm:cxn modelId="{3BA670CB-D455-4C82-8322-061D70274752}" type="presOf" srcId="{059B1989-9A12-41B9-8416-A1FAFE098956}" destId="{1FFD77D1-33C5-4D98-9F8A-F1C3D726378E}" srcOrd="0" destOrd="0" presId="urn:microsoft.com/office/officeart/2005/8/layout/radial1"/>
    <dgm:cxn modelId="{800DCC12-E201-44B8-8AD8-1BE6242B5B38}" type="presParOf" srcId="{1FFD77D1-33C5-4D98-9F8A-F1C3D726378E}" destId="{BEDBDF55-1C02-42F4-89AF-FAB12B58094D}" srcOrd="0" destOrd="0" presId="urn:microsoft.com/office/officeart/2005/8/layout/radial1"/>
    <dgm:cxn modelId="{0E377B52-5E14-4EED-BFED-8DB1FC1CF89F}" type="presOf" srcId="{059B1989-9A12-41B9-8416-A1FAFE098956}" destId="{BEDBDF55-1C02-42F4-89AF-FAB12B58094D}" srcOrd="1" destOrd="0" presId="urn:microsoft.com/office/officeart/2005/8/layout/radial1"/>
    <dgm:cxn modelId="{DFF38923-48BD-4564-B627-E6726F3B99BC}" type="presParOf" srcId="{D25F5665-0A09-4F01-83D3-793D50FA023D}" destId="{8C614A1F-CE44-4D8B-BD27-87AB6A8586A5}" srcOrd="2" destOrd="0" presId="urn:microsoft.com/office/officeart/2005/8/layout/radial1"/>
    <dgm:cxn modelId="{1F70DE0C-5ACD-48C0-B19B-475BD7DE7EDB}" type="presOf" srcId="{C3A8499E-C524-4D94-B98B-81329E3FD63B}" destId="{8C614A1F-CE44-4D8B-BD27-87AB6A8586A5}" srcOrd="0" destOrd="0" presId="urn:microsoft.com/office/officeart/2005/8/layout/radial1"/>
    <dgm:cxn modelId="{0C878B8A-4BC4-4885-962C-19927EF200F7}" type="presParOf" srcId="{D25F5665-0A09-4F01-83D3-793D50FA023D}" destId="{3696B008-5152-4029-AD9B-765D78BC6192}" srcOrd="3" destOrd="0" presId="urn:microsoft.com/office/officeart/2005/8/layout/radial1"/>
    <dgm:cxn modelId="{3695BF24-A903-476F-B3CA-1C95BA01D0D2}" type="presOf" srcId="{8F559BD7-AC77-411D-A311-01B0213AD586}" destId="{3696B008-5152-4029-AD9B-765D78BC6192}" srcOrd="0" destOrd="0" presId="urn:microsoft.com/office/officeart/2005/8/layout/radial1"/>
    <dgm:cxn modelId="{1773626B-8030-4191-B7C0-BB0F19146AFE}" type="presParOf" srcId="{3696B008-5152-4029-AD9B-765D78BC6192}" destId="{3CCF709D-636E-4124-B2DE-2F9C9C12E0A5}" srcOrd="0" destOrd="0" presId="urn:microsoft.com/office/officeart/2005/8/layout/radial1"/>
    <dgm:cxn modelId="{62B05B03-C275-4E82-B4E7-2D2382185472}" type="presOf" srcId="{8F559BD7-AC77-411D-A311-01B0213AD586}" destId="{3CCF709D-636E-4124-B2DE-2F9C9C12E0A5}" srcOrd="1" destOrd="0" presId="urn:microsoft.com/office/officeart/2005/8/layout/radial1"/>
    <dgm:cxn modelId="{3170422C-EC56-4836-8330-3C006F20F213}" type="presParOf" srcId="{D25F5665-0A09-4F01-83D3-793D50FA023D}" destId="{39ED4AF9-444B-4051-A492-5AA9B668A727}" srcOrd="4" destOrd="0" presId="urn:microsoft.com/office/officeart/2005/8/layout/radial1"/>
    <dgm:cxn modelId="{CA317252-8E3A-435A-B9AF-A3A2D914E29A}" type="presOf" srcId="{0917AFB9-23C5-4F9F-B65C-EB2CAAF4F42A}" destId="{39ED4AF9-444B-4051-A492-5AA9B668A727}" srcOrd="0" destOrd="0" presId="urn:microsoft.com/office/officeart/2005/8/layout/radial1"/>
    <dgm:cxn modelId="{ED5F7023-3A1C-40BD-8006-4F2CCDDE622B}" type="presParOf" srcId="{D25F5665-0A09-4F01-83D3-793D50FA023D}" destId="{89F792EA-9025-464C-8FFB-F4EC017F4A18}" srcOrd="5" destOrd="0" presId="urn:microsoft.com/office/officeart/2005/8/layout/radial1"/>
    <dgm:cxn modelId="{201038BF-EA1D-4C89-AAC2-04C1E8AD9D0D}" type="presOf" srcId="{BF7E92E4-59AB-47DA-AA87-094C647082F5}" destId="{89F792EA-9025-464C-8FFB-F4EC017F4A18}" srcOrd="0" destOrd="0" presId="urn:microsoft.com/office/officeart/2005/8/layout/radial1"/>
    <dgm:cxn modelId="{8EF706BF-BA15-45B7-A84F-A497ED8D856C}" type="presParOf" srcId="{89F792EA-9025-464C-8FFB-F4EC017F4A18}" destId="{8F778AB4-3744-4CC9-824B-C1E369963000}" srcOrd="0" destOrd="0" presId="urn:microsoft.com/office/officeart/2005/8/layout/radial1"/>
    <dgm:cxn modelId="{7B23597A-A18E-44C0-AF26-E2C71358F3B9}" type="presOf" srcId="{BF7E92E4-59AB-47DA-AA87-094C647082F5}" destId="{8F778AB4-3744-4CC9-824B-C1E369963000}" srcOrd="1" destOrd="0" presId="urn:microsoft.com/office/officeart/2005/8/layout/radial1"/>
    <dgm:cxn modelId="{954B4A74-9EBE-459B-8F0D-C5B57235A4E8}" type="presParOf" srcId="{D25F5665-0A09-4F01-83D3-793D50FA023D}" destId="{74FD20AC-9A5A-48E0-8025-3B822D6B99DC}" srcOrd="6" destOrd="0" presId="urn:microsoft.com/office/officeart/2005/8/layout/radial1"/>
    <dgm:cxn modelId="{7F8B42F7-CCC1-458A-98D1-C6EE5F004380}" type="presOf" srcId="{9E1CC666-177E-48C0-B2AD-9F98FF23E2CC}" destId="{74FD20AC-9A5A-48E0-8025-3B822D6B99DC}" srcOrd="0" destOrd="0" presId="urn:microsoft.com/office/officeart/2005/8/layout/radial1"/>
    <dgm:cxn modelId="{8EC656C1-B485-437C-B1C5-00E6CE24CD09}" type="presParOf" srcId="{D25F5665-0A09-4F01-83D3-793D50FA023D}" destId="{07C23DC7-E8B3-40C3-A521-C756A0E1EDCD}" srcOrd="7" destOrd="0" presId="urn:microsoft.com/office/officeart/2005/8/layout/radial1"/>
    <dgm:cxn modelId="{52243F68-DBD0-4EDA-A5D9-765FDC83007E}" type="presOf" srcId="{C4F57D58-4ED2-4B3B-95D9-B1F967E2E257}" destId="{07C23DC7-E8B3-40C3-A521-C756A0E1EDCD}" srcOrd="0" destOrd="0" presId="urn:microsoft.com/office/officeart/2005/8/layout/radial1"/>
    <dgm:cxn modelId="{019592C7-7D31-4148-B2D4-BDF4B8F506C3}" type="presParOf" srcId="{07C23DC7-E8B3-40C3-A521-C756A0E1EDCD}" destId="{C6AC0C50-E57E-481E-8628-EC1C4EE59B20}" srcOrd="0" destOrd="0" presId="urn:microsoft.com/office/officeart/2005/8/layout/radial1"/>
    <dgm:cxn modelId="{6DBF2EC2-32FE-4233-910F-DE2C1EB6E01F}" type="presOf" srcId="{C4F57D58-4ED2-4B3B-95D9-B1F967E2E257}" destId="{C6AC0C50-E57E-481E-8628-EC1C4EE59B20}" srcOrd="1" destOrd="0" presId="urn:microsoft.com/office/officeart/2005/8/layout/radial1"/>
    <dgm:cxn modelId="{8C5D547E-FFEE-4503-82F5-C5CC5B9EB573}" type="presParOf" srcId="{D25F5665-0A09-4F01-83D3-793D50FA023D}" destId="{8589763B-03D5-43E7-907D-61BC4606F013}" srcOrd="8" destOrd="0" presId="urn:microsoft.com/office/officeart/2005/8/layout/radial1"/>
    <dgm:cxn modelId="{9663544C-8614-4C87-BA34-3D9F70AD3444}" type="presOf" srcId="{D498939C-B3BB-4A1D-8C51-3FFA919EFE36}" destId="{8589763B-03D5-43E7-907D-61BC4606F013}" srcOrd="0" destOrd="0" presId="urn:microsoft.com/office/officeart/2005/8/layout/radial1"/>
  </dgm:cxnLst>
  <dgm:bg/>
  <dgm:whole/>
  <dgm:extLst>
    <a:ext uri="http://schemas.microsoft.com/office/drawing/2008/diagram">
      <dsp:dataModelExt xmlns:dsp="http://schemas.microsoft.com/office/drawing/2008/diagram" relId="rId2" minVer="http://schemas.openxmlformats.org/drawingml/2006/main"/>
    </a:ext>
  </dgm:extLst>
</dgm:dataModel>
</file>

<file path=ppt/diagrams/drawing1.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dsp="http://schemas.microsoft.com/office/drawing/2008/diagram">
  <dsp:spTree>
    <dsp:nvGrpSpPr>
      <dsp:cNvPr id="18" name=""/>
      <dsp:cNvGrpSpPr/>
    </dsp:nvGrpSpPr>
    <dsp:grpSpPr/>
    <dsp:sp modelId="{979B3D2B-6900-41B7-99D5-001DA3CEA4DF}">
      <dsp:nvSpPr>
        <dsp:cNvPr id="19" name=""/>
        <dsp:cNvSpPr/>
      </dsp:nvSpPr>
      <dsp:spPr>
        <a:xfrm>
          <a:off x="2141168" y="1416340"/>
          <a:ext cx="1076018" cy="10760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Prediction with logic</a:t>
          </a:r>
          <a:endParaRPr lang="en-IN" sz="1800" kern="1200"/>
        </a:p>
      </dsp:txBody>
      <dsp:txXfrm>
        <a:off x="2298747" y="1573919"/>
        <a:ext cx="760860" cy="760860"/>
      </dsp:txXfrm>
    </dsp:sp>
    <dsp:sp modelId="{1FFD77D1-33C5-4D98-9F8A-F1C3D726378E}">
      <dsp:nvSpPr>
        <dsp:cNvPr id="20" name=""/>
        <dsp:cNvSpPr/>
      </dsp:nvSpPr>
      <dsp:spPr>
        <a:xfrm rot="16200000">
          <a:off x="2516893" y="1235984"/>
          <a:ext cx="324567" cy="36146"/>
        </a:xfrm>
        <a:custGeom>
          <a:rect l="0" t="0" r="0" b="0"/>
          <a:pathLst>
            <a:path>
              <a:moveTo>
                <a:pt x="0" y="18073"/>
              </a:moveTo>
              <a:lnTo>
                <a:pt x="324567" y="180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71063" y="1245942"/>
        <a:ext cx="16228" cy="16228"/>
      </dsp:txXfrm>
    </dsp:sp>
    <dsp:sp modelId="{8C614A1F-CE44-4D8B-BD27-87AB6A8586A5}">
      <dsp:nvSpPr>
        <dsp:cNvPr id="21" name=""/>
        <dsp:cNvSpPr/>
      </dsp:nvSpPr>
      <dsp:spPr>
        <a:xfrm>
          <a:off x="2141168" y="15754"/>
          <a:ext cx="1076018" cy="10760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MLP classifier</a:t>
          </a:r>
          <a:endParaRPr lang="en-IN" sz="1800" kern="1200"/>
        </a:p>
      </dsp:txBody>
      <dsp:txXfrm>
        <a:off x="2298747" y="173333"/>
        <a:ext cx="760860" cy="760860"/>
      </dsp:txXfrm>
    </dsp:sp>
    <dsp:sp modelId="{3696B008-5152-4029-AD9B-765D78BC6192}">
      <dsp:nvSpPr>
        <dsp:cNvPr id="22" name=""/>
        <dsp:cNvSpPr/>
      </dsp:nvSpPr>
      <dsp:spPr>
        <a:xfrm>
          <a:off x="3217186" y="1936276"/>
          <a:ext cx="324567" cy="36146"/>
        </a:xfrm>
        <a:custGeom>
          <a:rect l="0" t="0" r="0" b="0"/>
          <a:pathLst>
            <a:path>
              <a:moveTo>
                <a:pt x="0" y="18073"/>
              </a:moveTo>
              <a:lnTo>
                <a:pt x="324567" y="180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71356" y="1946235"/>
        <a:ext cx="16228" cy="16228"/>
      </dsp:txXfrm>
    </dsp:sp>
    <dsp:sp modelId="{39ED4AF9-444B-4051-A492-5AA9B668A727}">
      <dsp:nvSpPr>
        <dsp:cNvPr id="23" name=""/>
        <dsp:cNvSpPr/>
      </dsp:nvSpPr>
      <dsp:spPr>
        <a:xfrm>
          <a:off x="3541754" y="1416340"/>
          <a:ext cx="1076018" cy="10760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MN naïve bayes</a:t>
          </a:r>
          <a:endParaRPr lang="en-IN" sz="1800" kern="1200"/>
        </a:p>
      </dsp:txBody>
      <dsp:txXfrm>
        <a:off x="3699333" y="1573919"/>
        <a:ext cx="760860" cy="760860"/>
      </dsp:txXfrm>
    </dsp:sp>
    <dsp:sp modelId="{89F792EA-9025-464C-8FFB-F4EC017F4A18}">
      <dsp:nvSpPr>
        <dsp:cNvPr id="24" name=""/>
        <dsp:cNvSpPr/>
      </dsp:nvSpPr>
      <dsp:spPr>
        <a:xfrm rot="5400000">
          <a:off x="2516893" y="2636569"/>
          <a:ext cx="324567" cy="36146"/>
        </a:xfrm>
        <a:custGeom>
          <a:rect l="0" t="0" r="0" b="0"/>
          <a:pathLst>
            <a:path>
              <a:moveTo>
                <a:pt x="0" y="18073"/>
              </a:moveTo>
              <a:lnTo>
                <a:pt x="324567" y="180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71063" y="2646528"/>
        <a:ext cx="16228" cy="16228"/>
      </dsp:txXfrm>
    </dsp:sp>
    <dsp:sp modelId="{74FD20AC-9A5A-48E0-8025-3B822D6B99DC}">
      <dsp:nvSpPr>
        <dsp:cNvPr id="25" name=""/>
        <dsp:cNvSpPr/>
      </dsp:nvSpPr>
      <dsp:spPr>
        <a:xfrm>
          <a:off x="2141168" y="2816926"/>
          <a:ext cx="1076018" cy="10760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SGD classifier</a:t>
          </a:r>
          <a:endParaRPr lang="en-IN" sz="1800" kern="1200"/>
        </a:p>
      </dsp:txBody>
      <dsp:txXfrm>
        <a:off x="2298747" y="2974505"/>
        <a:ext cx="760860" cy="760860"/>
      </dsp:txXfrm>
    </dsp:sp>
    <dsp:sp modelId="{07C23DC7-E8B3-40C3-A521-C756A0E1EDCD}">
      <dsp:nvSpPr>
        <dsp:cNvPr id="26" name=""/>
        <dsp:cNvSpPr/>
      </dsp:nvSpPr>
      <dsp:spPr>
        <a:xfrm rot="10800000">
          <a:off x="1816600" y="1936276"/>
          <a:ext cx="324567" cy="36146"/>
        </a:xfrm>
        <a:custGeom>
          <a:rect l="0" t="0" r="0" b="0"/>
          <a:pathLst>
            <a:path>
              <a:moveTo>
                <a:pt x="0" y="18073"/>
              </a:moveTo>
              <a:lnTo>
                <a:pt x="324567" y="180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1970770" y="1946235"/>
        <a:ext cx="16228" cy="16228"/>
      </dsp:txXfrm>
    </dsp:sp>
    <dsp:sp modelId="{8589763B-03D5-43E7-907D-61BC4606F013}">
      <dsp:nvSpPr>
        <dsp:cNvPr id="27" name=""/>
        <dsp:cNvSpPr/>
      </dsp:nvSpPr>
      <dsp:spPr>
        <a:xfrm>
          <a:off x="740582" y="1416340"/>
          <a:ext cx="1076018" cy="10760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Random Forest</a:t>
          </a:r>
          <a:endParaRPr lang="en-IN" sz="1800" kern="1200"/>
        </a:p>
      </dsp:txBody>
      <dsp:txXfrm>
        <a:off x="898161" y="1573919"/>
        <a:ext cx="760860" cy="760860"/>
      </dsp:txXfrm>
    </dsp:sp>
  </dsp:spTree>
</dsp:drawing>
</file>

<file path=ppt/diagrams/layout1.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dgm="http://schemas.openxmlformats.org/drawingml/2006/diagram"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fact="0.8"/>
                <dgm:rule type="h" fact="1"/>
                <dgm:rule type="primFontSz" val="5"/>
              </dgm:ruleLst>
            </dgm:layoutNode>
          </dgm:layoutNode>
        </dgm:forEach>
        <dgm:forEach name="Name10" axis="self" ptType="node">
          <dgm:layoutNode name="node" styleLbl="node1">
            <dgm:varLst>
              <dgm:bulletEnabled val="1"/>
            </dgm:varLst>
            <dgm:alg type="tx">
              <dgm:param type="txAnchorVertCh" val="mid"/>
            </dgm:alg>
            <dgm:shape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dgm:ruleLst>
          </dgm:layoutNode>
        </dgm:forEach>
      </dgm:forEach>
    </dgm:forEach>
  </dgm:layoutNode>
</dgm:layoutDef>
</file>

<file path=ppt/diagrams/quickStyle1.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67F3D2FB-4982-4016-8F08-9CCCE6105B98}"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7DD2CFC-77FE-456F-909C-F5D80A4C4EED}"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3892438A-058A-4B15-B5EA-5953A5DDD6F7}"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25A5304A-D08E-40DB-A13C-12893BBEF0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D31203-13F2-4354-BA29-E61E1B4ED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CEE8BF-116B-4609-8009-2FC4F19380A5}"/>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E58F1278-2AEF-4DF5-B0B1-8C09EAC61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53DA8-EA6A-4258-8895-CB1D94FDEB28}"/>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1166953150"/>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3F364A57-E696-48E8-B37B-D95B4A3B0B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431CE7-4EAB-40AE-BBBC-92CA2B3625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4DBAB-5A23-4CCE-9703-F13FAE5F1ADB}"/>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276D2B5D-DDCD-4F4E-8910-957B197B7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B4FA5-C5D9-42FA-AC36-E142AD06C82B}"/>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3301824229"/>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CFAB6746-50EA-4212-A950-926A9ED0F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D320E4-B940-48FC-982F-BF0C08A8B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9FA830-CEF8-4010-86C9-FA12348DC21D}"/>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9B3C6BDD-394A-4F5A-9904-2E0BF7E32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8595E5-8665-4323-958B-C9F9457E1CC9}"/>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92642456"/>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A876CFEF-BE33-45D9-8D6F-10F5CF73A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194B81-E089-4707-AC3B-7826F17BD8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0DED42-C4EC-483C-9992-059AA0B452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AB5BA1-367E-4CDA-9EA2-7915E7CD4EAB}"/>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6" name="Footer Placeholder 5">
            <a:extLst>
              <a:ext uri="{FF2B5EF4-FFF2-40B4-BE49-F238E27FC236}">
                <a16:creationId xmlns:a16="http://schemas.microsoft.com/office/drawing/2014/main" id="{495D31FA-383D-4E28-B31E-B09C4AD7C3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4C358D-186C-4A16-81D7-93EDF7317DFA}"/>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570908836"/>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F66716E8-7ABA-4B6A-906B-AF3F952FE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02997E-1DA1-4532-8848-3AF5D837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20684-8F0F-4666-99A6-D0972FBFAF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5EBEDB-E252-4A5D-9B71-ED62D950B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D99AB-73E3-41CB-B979-E2D884BAC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43AB8A-A9F3-468F-8D83-2E5C3DD44AEE}"/>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8" name="Footer Placeholder 7">
            <a:extLst>
              <a:ext uri="{FF2B5EF4-FFF2-40B4-BE49-F238E27FC236}">
                <a16:creationId xmlns:a16="http://schemas.microsoft.com/office/drawing/2014/main" id="{4C25CDD2-DC93-446A-A6B4-7449A4BA5B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561591-4F11-4F54-9373-C32ED84D29B0}"/>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861031821"/>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A3555E5F-1CF0-4C22-A583-4B4351B89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92E08B-DD45-44A6-B6CF-16359BD70A39}"/>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4" name="Footer Placeholder 3">
            <a:extLst>
              <a:ext uri="{FF2B5EF4-FFF2-40B4-BE49-F238E27FC236}">
                <a16:creationId xmlns:a16="http://schemas.microsoft.com/office/drawing/2014/main" id="{0A4D5223-C0C1-448E-8176-0576183CA9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4610D5-1F39-4F0A-B6E8-107679D6617B}"/>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3871239190"/>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167B3D06-83AF-4FF8-8EC9-9FE886CB40F6}"/>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3" name="Footer Placeholder 2">
            <a:extLst>
              <a:ext uri="{FF2B5EF4-FFF2-40B4-BE49-F238E27FC236}">
                <a16:creationId xmlns:a16="http://schemas.microsoft.com/office/drawing/2014/main" id="{36B38A30-33A3-4A32-8833-88F201D419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F60CE7-0374-48D2-85D1-C6432002BC57}"/>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14418925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E8E17898-7959-45A4-B401-8BEDEBF0E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A0CA0E-485A-4842-984E-7DDEB35C7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84A483-50E0-4552-9734-2D0D01367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B9ED5-1640-457B-A5C7-63AC20414852}"/>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6" name="Footer Placeholder 5">
            <a:extLst>
              <a:ext uri="{FF2B5EF4-FFF2-40B4-BE49-F238E27FC236}">
                <a16:creationId xmlns:a16="http://schemas.microsoft.com/office/drawing/2014/main" id="{C3D4A9DF-5699-4F18-B4F6-6B990732C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FA565-90A3-4949-AB7D-DAC573CA23B5}"/>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427258807"/>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AF3214E8-E8FE-4071-9B3E-FD1E5711FE96}"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06B48D9F-1EAC-4731-B88D-B56D4EC75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4C832A-6FF5-4615-9ADF-D52AB302E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032F2A-BA2D-4FB2-8B68-CA689269B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872AB-77DF-4F52-92AA-14A473E1E57D}"/>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6" name="Footer Placeholder 5">
            <a:extLst>
              <a:ext uri="{FF2B5EF4-FFF2-40B4-BE49-F238E27FC236}">
                <a16:creationId xmlns:a16="http://schemas.microsoft.com/office/drawing/2014/main" id="{E3A135A8-9EC7-4D0F-BDB5-60514F2306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168F1D-2579-4F81-9085-AC538AF9BA9F}"/>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59731476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2A3E6020-2D74-4813-A4DA-28C3FA7D40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92D4C-DDFB-41B5-BBE5-CB4271DB91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73CD7D-BBA5-4224-A6E2-ABBDDFB3A4F8}"/>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1D81D77E-B15C-4638-B956-30D863B2B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847A9-8845-472C-8DE1-F989F28DE279}"/>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983757656"/>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A76320C5-4C94-4AD6-9C51-679F1FAC2E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CEB427-4CC4-401E-90CE-75C3BB4F3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BFA103-73AB-47B3-B414-A58C3B9ACA27}"/>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AC6394B7-5CEE-4A7E-AEC0-9F637157D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C9BD2-6084-4E8E-AD9C-D80973EDD1D2}"/>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1432935720"/>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25A5304A-D08E-40DB-A13C-12893BBEF0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D31203-13F2-4354-BA29-E61E1B4ED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CEE8BF-116B-4609-8009-2FC4F19380A5}"/>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E58F1278-2AEF-4DF5-B0B1-8C09EAC61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53DA8-EA6A-4258-8895-CB1D94FDEB28}"/>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1166953150"/>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3F364A57-E696-48E8-B37B-D95B4A3B0B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431CE7-4EAB-40AE-BBBC-92CA2B3625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4DBAB-5A23-4CCE-9703-F13FAE5F1ADB}"/>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276D2B5D-DDCD-4F4E-8910-957B197B7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B4FA5-C5D9-42FA-AC36-E142AD06C82B}"/>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3301824229"/>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CFAB6746-50EA-4212-A950-926A9ED0F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D320E4-B940-48FC-982F-BF0C08A8B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9FA830-CEF8-4010-86C9-FA12348DC21D}"/>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9B3C6BDD-394A-4F5A-9904-2E0BF7E32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8595E5-8665-4323-958B-C9F9457E1CC9}"/>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92642456"/>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A876CFEF-BE33-45D9-8D6F-10F5CF73A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194B81-E089-4707-AC3B-7826F17BD8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0DED42-C4EC-483C-9992-059AA0B452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AB5BA1-367E-4CDA-9EA2-7915E7CD4EAB}"/>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6" name="Footer Placeholder 5">
            <a:extLst>
              <a:ext uri="{FF2B5EF4-FFF2-40B4-BE49-F238E27FC236}">
                <a16:creationId xmlns:a16="http://schemas.microsoft.com/office/drawing/2014/main" id="{495D31FA-383D-4E28-B31E-B09C4AD7C3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4C358D-186C-4A16-81D7-93EDF7317DFA}"/>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570908836"/>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F66716E8-7ABA-4B6A-906B-AF3F952FE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02997E-1DA1-4532-8848-3AF5D837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20684-8F0F-4666-99A6-D0972FBFAF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5EBEDB-E252-4A5D-9B71-ED62D950B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D99AB-73E3-41CB-B979-E2D884BAC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43AB8A-A9F3-468F-8D83-2E5C3DD44AEE}"/>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8" name="Footer Placeholder 7">
            <a:extLst>
              <a:ext uri="{FF2B5EF4-FFF2-40B4-BE49-F238E27FC236}">
                <a16:creationId xmlns:a16="http://schemas.microsoft.com/office/drawing/2014/main" id="{4C25CDD2-DC93-446A-A6B4-7449A4BA5B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561591-4F11-4F54-9373-C32ED84D29B0}"/>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861031821"/>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A3555E5F-1CF0-4C22-A583-4B4351B89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92E08B-DD45-44A6-B6CF-16359BD70A39}"/>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4" name="Footer Placeholder 3">
            <a:extLst>
              <a:ext uri="{FF2B5EF4-FFF2-40B4-BE49-F238E27FC236}">
                <a16:creationId xmlns:a16="http://schemas.microsoft.com/office/drawing/2014/main" id="{0A4D5223-C0C1-448E-8176-0576183CA9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4610D5-1F39-4F0A-B6E8-107679D6617B}"/>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3871239190"/>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167B3D06-83AF-4FF8-8EC9-9FE886CB40F6}"/>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3" name="Footer Placeholder 2">
            <a:extLst>
              <a:ext uri="{FF2B5EF4-FFF2-40B4-BE49-F238E27FC236}">
                <a16:creationId xmlns:a16="http://schemas.microsoft.com/office/drawing/2014/main" id="{36B38A30-33A3-4A32-8833-88F201D419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F60CE7-0374-48D2-85D1-C6432002BC57}"/>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14418925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FFEABA78-270C-4AE8-B435-FC9FE8158FD2}"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E8E17898-7959-45A4-B401-8BEDEBF0E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A0CA0E-485A-4842-984E-7DDEB35C7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84A483-50E0-4552-9734-2D0D01367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B9ED5-1640-457B-A5C7-63AC20414852}"/>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6" name="Footer Placeholder 5">
            <a:extLst>
              <a:ext uri="{FF2B5EF4-FFF2-40B4-BE49-F238E27FC236}">
                <a16:creationId xmlns:a16="http://schemas.microsoft.com/office/drawing/2014/main" id="{C3D4A9DF-5699-4F18-B4F6-6B990732C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FA565-90A3-4949-AB7D-DAC573CA23B5}"/>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427258807"/>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06B48D9F-1EAC-4731-B88D-B56D4EC75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4C832A-6FF5-4615-9ADF-D52AB302E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032F2A-BA2D-4FB2-8B68-CA689269B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872AB-77DF-4F52-92AA-14A473E1E57D}"/>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6" name="Footer Placeholder 5">
            <a:extLst>
              <a:ext uri="{FF2B5EF4-FFF2-40B4-BE49-F238E27FC236}">
                <a16:creationId xmlns:a16="http://schemas.microsoft.com/office/drawing/2014/main" id="{E3A135A8-9EC7-4D0F-BDB5-60514F2306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168F1D-2579-4F81-9085-AC538AF9BA9F}"/>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59731476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2A3E6020-2D74-4813-A4DA-28C3FA7D40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92D4C-DDFB-41B5-BBE5-CB4271DB91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73CD7D-BBA5-4224-A6E2-ABBDDFB3A4F8}"/>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1D81D77E-B15C-4638-B956-30D863B2B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847A9-8845-472C-8DE1-F989F28DE279}"/>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2983757656"/>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A76320C5-4C94-4AD6-9C51-679F1FAC2E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CEB427-4CC4-401E-90CE-75C3BB4F3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BFA103-73AB-47B3-B414-A58C3B9ACA27}"/>
              </a:ext>
            </a:extLst>
          </p:cNvPr>
          <p:cNvSpPr>
            <a:spLocks noGrp="1"/>
          </p:cNvSpPr>
          <p:nvPr>
            <p:ph type="dt" sz="half" idx="10"/>
          </p:nvPr>
        </p:nvSpPr>
        <p:spPr/>
        <p:txBody>
          <a:body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AC6394B7-5CEE-4A7E-AEC0-9F637157D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C9BD2-6084-4E8E-AD9C-D80973EDD1D2}"/>
              </a:ext>
            </a:extLst>
          </p:cNvPr>
          <p:cNvSpPr>
            <a:spLocks noGrp="1"/>
          </p:cNvSpPr>
          <p:nvPr>
            <p:ph type="sldNum" sz="quarter" idx="12"/>
          </p:nvPr>
        </p:nvSpPr>
        <p:spPr/>
        <p:txBody>
          <a:bodyPr/>
          <a:lstStyle/>
          <a:p>
            <a:fld id="{0C18627B-3E86-4724-990A-BA50BA7B1292}" type="slidenum">
              <a:rPr lang="en-IN" smtClean="0"/>
              <a:t>‹#›</a:t>
            </a:fld>
            <a:endParaRPr lang="en-IN"/>
          </a:p>
        </p:txBody>
      </p:sp>
    </p:spTree>
    <p:extLst>
      <p:ext uri="{BB962C8B-B14F-4D97-AF65-F5344CB8AC3E}">
        <p14:creationId xmlns:p14="http://schemas.microsoft.com/office/powerpoint/2010/main" val="1432935720"/>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7275331"/>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51009939"/>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40249787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02-Aug-20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26235587"/>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02-Aug-20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33092771"/>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89439882"/>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459F47D2-17F9-47BB-AC8B-DC009AD3F494}"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7" name="Date Placeholder 1"/>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08488407"/>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248210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02-Aug-20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127301470"/>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Panoramic Picture with Caption">
    <p:spTree>
      <p:nvGrpSpPr>
        <p:cNvPr id="1" name=""/>
        <p:cNvGrpSpPr/>
        <p:nvPr/>
      </p:nvGrpSpPr>
      <p:grpSpPr>
        <a:xfrm>
          <a:off x="0" y="0"/>
          <a: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02-Aug-20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7784927"/>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Title and Caption">
    <p:spTree>
      <p:nvGrpSpPr>
        <p:cNvPr id="1" name=""/>
        <p:cNvGrpSpPr/>
        <p:nvPr/>
      </p:nvGrpSpPr>
      <p:grpSpPr>
        <a:xfrm>
          <a:off x="0" y="0"/>
          <a: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44358055"/>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Quote with Caption">
    <p:spTree>
      <p:nvGrpSpPr>
        <p:cNvPr id="1" name=""/>
        <p:cNvGrpSpPr/>
        <p:nvPr/>
      </p:nvGrpSpPr>
      <p:grpSpPr>
        <a:xfrm>
          <a:off x="0" y="0"/>
          <a: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Tree>
    <p:extLst>
      <p:ext uri="{BB962C8B-B14F-4D97-AF65-F5344CB8AC3E}">
        <p14:creationId xmlns:p14="http://schemas.microsoft.com/office/powerpoint/2010/main" val="2574673599"/>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Name Card">
    <p:spTree>
      <p:nvGrpSpPr>
        <p:cNvPr id="1" name=""/>
        <p:cNvGrpSpPr/>
        <p:nvPr/>
      </p:nvGrpSpPr>
      <p:grpSpPr>
        <a:xfrm>
          <a:off x="0" y="0"/>
          <a: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156306813"/>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3 Column">
    <p:spTree>
      <p:nvGrpSpPr>
        <p:cNvPr id="1" name=""/>
        <p:cNvGrpSpPr/>
        <p:nvPr/>
      </p:nvGrpSpPr>
      <p:grpSpPr>
        <a:xfrm>
          <a:off x="0" y="0"/>
          <a: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7022513"/>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3 Picture Column">
    <p:spTree>
      <p:nvGrpSpPr>
        <p:cNvPr id="1" name=""/>
        <p:cNvGrpSpPr/>
        <p:nvPr/>
      </p:nvGrpSpPr>
      <p:grpSpPr>
        <a:xfrm>
          <a:off x="0" y="0"/>
          <a: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047931484"/>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53444186"/>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371413CF-2AB1-44EF-8101-7FE5D35D9DD4}"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46234710"/>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7275331"/>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51009939"/>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402497870"/>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02-Aug-20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26235587"/>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02-Aug-20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33092771"/>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89439882"/>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7" name="Date Placeholder 1"/>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08488407"/>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2482104"/>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02-Aug-20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127301470"/>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F55C19C-37AC-4941-8155-76C6D4463B85}"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Panoramic Picture with Caption">
    <p:spTree>
      <p:nvGrpSpPr>
        <p:cNvPr id="1" name=""/>
        <p:cNvGrpSpPr/>
        <p:nvPr/>
      </p:nvGrpSpPr>
      <p:grpSpPr>
        <a:xfrm>
          <a:off x="0" y="0"/>
          <a: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02-Aug-20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7784927"/>
      </p:ext>
    </p:extLst>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Title and Caption">
    <p:spTree>
      <p:nvGrpSpPr>
        <p:cNvPr id="1" name=""/>
        <p:cNvGrpSpPr/>
        <p:nvPr/>
      </p:nvGrpSpPr>
      <p:grpSpPr>
        <a:xfrm>
          <a:off x="0" y="0"/>
          <a: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44358055"/>
      </p:ext>
    </p:extLst>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Quote with Caption">
    <p:spTree>
      <p:nvGrpSpPr>
        <p:cNvPr id="1" name=""/>
        <p:cNvGrpSpPr/>
        <p:nvPr/>
      </p:nvGrpSpPr>
      <p:grpSpPr>
        <a:xfrm>
          <a:off x="0" y="0"/>
          <a: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pitchFamily="34" charset="0"/>
                <a:ea typeface="+mj-ea"/>
                <a:cs typeface="+mj-cs"/>
              </a:defRPr>
            </a:lvl1pPr>
          </a:lstStyle>
          <a:p>
            <a:pPr lvl="0"/>
            <a:r>
              <a:rPr lang="en-US"/>
              <a:t>”</a:t>
            </a:r>
          </a:p>
        </p:txBody>
      </p:sp>
    </p:spTree>
    <p:extLst>
      <p:ext uri="{BB962C8B-B14F-4D97-AF65-F5344CB8AC3E}">
        <p14:creationId xmlns:p14="http://schemas.microsoft.com/office/powerpoint/2010/main" val="2574673599"/>
      </p:ext>
    </p:extLst>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Name Card">
    <p:spTree>
      <p:nvGrpSpPr>
        <p:cNvPr id="1" name=""/>
        <p:cNvGrpSpPr/>
        <p:nvPr/>
      </p:nvGrpSpPr>
      <p:grpSpPr>
        <a:xfrm>
          <a:off x="0" y="0"/>
          <a: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156306813"/>
      </p:ext>
    </p:extLst>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3 Column">
    <p:spTree>
      <p:nvGrpSpPr>
        <p:cNvPr id="1" name=""/>
        <p:cNvGrpSpPr/>
        <p:nvPr/>
      </p:nvGrpSpPr>
      <p:grpSpPr>
        <a:xfrm>
          <a:off x="0" y="0"/>
          <a: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7022513"/>
      </p:ext>
    </p:extLst>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reserve="1">
  <p:cSld name="3 Picture Column">
    <p:spTree>
      <p:nvGrpSpPr>
        <p:cNvPr id="1" name=""/>
        <p:cNvGrpSpPr/>
        <p:nvPr/>
      </p:nvGrpSpPr>
      <p:grpSpPr>
        <a:xfrm>
          <a:off x="0" y="0"/>
          <a: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047931484"/>
      </p:ext>
    </p:extLst>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53444186"/>
      </p:ext>
    </p:extLst>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02-Aug-20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46234710"/>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8CDDAAC9-DB52-44F5-BE29-FB9DBCEA8ECC}"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C323F912-AC15-4C7A-8C2B-F17BB5D5DAF5}"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D46617DB-A209-42D2-B06B-A5F1C81A5A86}"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slideLayout" Target="../slideLayouts/slideLayout45.xml" /><Relationship Id="rId13" Type="http://schemas.openxmlformats.org/officeDocument/2006/relationships/slideLayout" Target="../slideLayouts/slideLayout46.xml" /><Relationship Id="rId14" Type="http://schemas.openxmlformats.org/officeDocument/2006/relationships/slideLayout" Target="../slideLayouts/slideLayout47.xml" /><Relationship Id="rId15" Type="http://schemas.openxmlformats.org/officeDocument/2006/relationships/slideLayout" Target="../slideLayouts/slideLayout48.xml" /><Relationship Id="rId16" Type="http://schemas.openxmlformats.org/officeDocument/2006/relationships/slideLayout" Target="../slideLayouts/slideLayout49.xml" /><Relationship Id="rId17" Type="http://schemas.openxmlformats.org/officeDocument/2006/relationships/slideLayout" Target="../slideLayouts/slideLayout50.xml" /><Relationship Id="rId18" Type="http://schemas.openxmlformats.org/officeDocument/2006/relationships/image" Target="../media/image1.png" /><Relationship Id="rId19" Type="http://schemas.openxmlformats.org/officeDocument/2006/relationships/image" Target="../media/image2.png" /><Relationship Id="rId2" Type="http://schemas.openxmlformats.org/officeDocument/2006/relationships/slideLayout" Target="../slideLayouts/slideLayout35.xml" /><Relationship Id="rId20" Type="http://schemas.openxmlformats.org/officeDocument/2006/relationships/image" Target="../media/image3.png" /><Relationship Id="rId21" Type="http://schemas.openxmlformats.org/officeDocument/2006/relationships/image" Target="../media/image4.png" /><Relationship Id="rId22" Type="http://schemas.openxmlformats.org/officeDocument/2006/relationships/theme" Target="../theme/theme4.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51.xml" /><Relationship Id="rId10" Type="http://schemas.openxmlformats.org/officeDocument/2006/relationships/slideLayout" Target="../slideLayouts/slideLayout60.xml" /><Relationship Id="rId11" Type="http://schemas.openxmlformats.org/officeDocument/2006/relationships/slideLayout" Target="../slideLayouts/slideLayout61.xml" /><Relationship Id="rId12" Type="http://schemas.openxmlformats.org/officeDocument/2006/relationships/slideLayout" Target="../slideLayouts/slideLayout62.xml" /><Relationship Id="rId13" Type="http://schemas.openxmlformats.org/officeDocument/2006/relationships/slideLayout" Target="../slideLayouts/slideLayout63.xml" /><Relationship Id="rId14" Type="http://schemas.openxmlformats.org/officeDocument/2006/relationships/slideLayout" Target="../slideLayouts/slideLayout64.xml" /><Relationship Id="rId15" Type="http://schemas.openxmlformats.org/officeDocument/2006/relationships/slideLayout" Target="../slideLayouts/slideLayout65.xml" /><Relationship Id="rId16" Type="http://schemas.openxmlformats.org/officeDocument/2006/relationships/slideLayout" Target="../slideLayouts/slideLayout66.xml" /><Relationship Id="rId17" Type="http://schemas.openxmlformats.org/officeDocument/2006/relationships/slideLayout" Target="../slideLayouts/slideLayout67.xml" /><Relationship Id="rId18" Type="http://schemas.openxmlformats.org/officeDocument/2006/relationships/image" Target="../media/image1.png" /><Relationship Id="rId19" Type="http://schemas.openxmlformats.org/officeDocument/2006/relationships/image" Target="../media/image2.png" /><Relationship Id="rId2" Type="http://schemas.openxmlformats.org/officeDocument/2006/relationships/slideLayout" Target="../slideLayouts/slideLayout52.xml" /><Relationship Id="rId20" Type="http://schemas.openxmlformats.org/officeDocument/2006/relationships/image" Target="../media/image3.png" /><Relationship Id="rId21" Type="http://schemas.openxmlformats.org/officeDocument/2006/relationships/image" Target="../media/image4.png" /><Relationship Id="rId22" Type="http://schemas.openxmlformats.org/officeDocument/2006/relationships/theme" Target="../theme/theme5.xml" /><Relationship Id="rId3" Type="http://schemas.openxmlformats.org/officeDocument/2006/relationships/slideLayout" Target="../slideLayouts/slideLayout53.xml" /><Relationship Id="rId4" Type="http://schemas.openxmlformats.org/officeDocument/2006/relationships/slideLayout" Target="../slideLayouts/slideLayout54.xml" /><Relationship Id="rId5" Type="http://schemas.openxmlformats.org/officeDocument/2006/relationships/slideLayout" Target="../slideLayouts/slideLayout55.xml" /><Relationship Id="rId6" Type="http://schemas.openxmlformats.org/officeDocument/2006/relationships/slideLayout" Target="../slideLayouts/slideLayout56.xml" /><Relationship Id="rId7" Type="http://schemas.openxmlformats.org/officeDocument/2006/relationships/slideLayout" Target="../slideLayouts/slideLayout57.xml" /><Relationship Id="rId8" Type="http://schemas.openxmlformats.org/officeDocument/2006/relationships/slideLayout" Target="../slideLayouts/slideLayout58.xml" /><Relationship Id="rId9" Type="http://schemas.openxmlformats.org/officeDocument/2006/relationships/slideLayout" Target="../slideLayouts/slideLayout5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A4E2C3C0-15FE-4626-8C27-57BB06CDE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B16D91-409D-4FA9-A819-D0477A90F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1B376-638F-4498-90A5-3FB55B45D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873FA1C2-1F08-4BCD-9D28-D3C48D1C2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IN"/>
          </a:p>
        </p:txBody>
      </p:sp>
      <p:sp>
        <p:nvSpPr>
          <p:cNvPr id="6" name="Slide Number Placeholder 5">
            <a:extLst>
              <a:ext uri="{FF2B5EF4-FFF2-40B4-BE49-F238E27FC236}">
                <a16:creationId xmlns:a16="http://schemas.microsoft.com/office/drawing/2014/main" id="{30B0E8AA-3F11-49F6-82E7-15A42ACE2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0C18627B-3E86-4724-990A-BA50BA7B1292}" type="slidenum">
              <a:rPr lang="en-IN" smtClean="0"/>
              <a:t>‹#›</a:t>
            </a:fld>
            <a:endParaRPr lang="en-IN"/>
          </a:p>
        </p:txBody>
      </p:sp>
    </p:spTree>
    <p:extLst>
      <p:ext uri="{BB962C8B-B14F-4D97-AF65-F5344CB8AC3E}">
        <p14:creationId xmlns:p14="http://schemas.microsoft.com/office/powerpoint/2010/main" val="288930126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A4E2C3C0-15FE-4626-8C27-57BB06CDE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B16D91-409D-4FA9-A819-D0477A90F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1B376-638F-4498-90A5-3FB55B45D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C62CD06A-44AE-4AB6-A75F-8ECB131D2077}" type="datetimeFigureOut">
              <a:rPr lang="en-IN" smtClean="0"/>
              <a:t>03-08-2020</a:t>
            </a:fld>
            <a:endParaRPr lang="en-IN"/>
          </a:p>
        </p:txBody>
      </p:sp>
      <p:sp>
        <p:nvSpPr>
          <p:cNvPr id="5" name="Footer Placeholder 4">
            <a:extLst>
              <a:ext uri="{FF2B5EF4-FFF2-40B4-BE49-F238E27FC236}">
                <a16:creationId xmlns:a16="http://schemas.microsoft.com/office/drawing/2014/main" id="{873FA1C2-1F08-4BCD-9D28-D3C48D1C2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IN"/>
          </a:p>
        </p:txBody>
      </p:sp>
      <p:sp>
        <p:nvSpPr>
          <p:cNvPr id="6" name="Slide Number Placeholder 5">
            <a:extLst>
              <a:ext uri="{FF2B5EF4-FFF2-40B4-BE49-F238E27FC236}">
                <a16:creationId xmlns:a16="http://schemas.microsoft.com/office/drawing/2014/main" id="{30B0E8AA-3F11-49F6-82E7-15A42ACE2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0C18627B-3E86-4724-990A-BA50BA7B1292}" type="slidenum">
              <a:rPr lang="en-IN" smtClean="0"/>
              <a:t>‹#›</a:t>
            </a:fld>
            <a:endParaRPr lang="en-IN"/>
          </a:p>
        </p:txBody>
      </p:sp>
    </p:spTree>
    <p:extLst>
      <p:ext uri="{BB962C8B-B14F-4D97-AF65-F5344CB8AC3E}">
        <p14:creationId xmlns:p14="http://schemas.microsoft.com/office/powerpoint/2010/main" val="288930126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pic>
        <p:nvPicPr>
          <p:cNvPr id="8" name="Picture 7"/>
          <p:cNvPicPr>
            <a:picLocks noChangeAspect="1"/>
          </p:cNvPicPr>
          <p:nvPr/>
        </p:nvPicPr>
        <p:blipFill>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panose="020b0502020202020204"/>
                <a:ea typeface="Arial" pitchFamily="34" charset="0"/>
                <a:cs typeface="Arial" pitchFamily="34" charset="0"/>
              </a:defRPr>
            </a:pPr>
          </a:p>
        </p:txBody>
      </p:sp>
      <p:pic>
        <p:nvPicPr>
          <p:cNvPr id="9" name="Picture 8"/>
          <p:cNvPicPr>
            <a:picLocks noChangeAspect="1"/>
          </p:cNvPicPr>
          <p:nvPr/>
        </p:nvPicPr>
        <p:blipFill>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panose="020b0502020202020204"/>
                <a:ea typeface="Arial" pitchFamily="34" charset="0"/>
                <a:cs typeface="Arial" pitchFamily="34" charset="0"/>
              </a:defRPr>
            </a:p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4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Click to edit Master text styles</a:t>
            </a:r>
          </a:p>
          <a:p>
            <a:pPr marL="742950" marR="0" lvl="1" indent="-285750" algn="l" defTabSz="457200" fontAlgn="auto">
              <a:lnSpc>
                <a:spcPct val="100000"/>
              </a:lnSpc>
              <a:spcBef>
                <a:spcPts val="1000"/>
              </a:spcBef>
              <a:spcAft>
                <a:spcPct val="0"/>
              </a:spcAft>
              <a:buSzPct val="80000"/>
              <a:buChar char=""/>
              <a:defRPr kumimoji="0"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8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Second level</a:t>
            </a:r>
          </a:p>
          <a:p>
            <a:pPr marL="1143000" marR="0" lvl="2" indent="-228600" algn="l" defTabSz="457200" fontAlgn="auto">
              <a:lnSpc>
                <a:spcPct val="100000"/>
              </a:lnSpc>
              <a:spcBef>
                <a:spcPts val="1000"/>
              </a:spcBef>
              <a:spcAft>
                <a:spcPct val="0"/>
              </a:spcAft>
              <a:buSzPct val="80000"/>
              <a:buChar char=""/>
              <a:defRPr kumimoji="0" sz="16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6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Third level</a:t>
            </a:r>
          </a:p>
          <a:p>
            <a:pPr marL="1600200" marR="0" lvl="3"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4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Fourth level</a:t>
            </a:r>
          </a:p>
          <a:p>
            <a:pPr marL="2057400" marR="0" lvl="4"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4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fld id="{4AAD347D-5ACD-4C99-B74B-A9C85AD731AF}" type="datetimeFigureOut">
              <a:rPr kumimoji="0" lang="en-US" sz="1100" b="0" i="0" normalizeH="0" noProof="0" smtClean="0">
                <a:solidFill>
                  <a:srgbClr val="FFFFFF">
                    <a:alpha val="60000"/>
                  </a:srgbClr>
                </a:solidFill>
                <a:uLnTx/>
                <a:uFillTx/>
                <a:latin typeface="+mn-lt"/>
                <a:ea typeface="+mn-ea"/>
                <a:cs typeface="+mn-cs"/>
              </a:rPr>
              <a:t>02-Aug-20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stStyle>
          <a:p>
            <a:pPr marL="0" algn="ctr" defTabSz="457200">
              <a:buNone/>
              <a:defRPr kumimoji="0" sz="2800" b="0" i="0" normalizeH="0" noProof="0">
                <a:solidFill>
                  <a:srgbClr val="FFFFFF"/>
                </a:solidFill>
                <a:uLnTx/>
                <a:uFillTx/>
                <a:latin typeface="+mn-lt"/>
                <a:ea typeface="+mn-ea"/>
                <a:cs typeface="+mn-cs"/>
              </a:defRPr>
            </a:pPr>
            <a:fld id="{D57F1E4F-1CFF-5643-939E-02111984F565}" type="slidenum">
              <a:rPr kumimoji="0" lang="en-US" sz="2800" b="0" i="0" normalizeH="0" noProof="0" smtClean="0">
                <a:solidFill>
                  <a:srgbClr val="FFFFFF"/>
                </a:solidFill>
                <a:uLnTx/>
                <a:uFillTx/>
                <a:latin typeface="+mn-lt"/>
                <a:ea typeface="+mn-ea"/>
                <a:cs typeface="+mn-cs"/>
              </a:rPr>
              <a:t>‹#›</a:t>
            </a:fld>
            <a:endParaRPr lang="en-US"/>
          </a:p>
        </p:txBody>
      </p:sp>
    </p:spTree>
    <p:extLst>
      <p:ext uri="{BB962C8B-B14F-4D97-AF65-F5344CB8AC3E}">
        <p14:creationId xmlns:p14="http://schemas.microsoft.com/office/powerpoint/2010/main" val="892042219"/>
      </p:ext>
    </p:extLst>
  </p:cSld>
  <p:clrMap bg1="dk1" tx1="lt1" bg2="dk2" tx2="lt2" accent1="accent1" accent2="accent2" accent3="accent3" accent4="accent4" accent5="accent5" accent6="accent6" hlink="hlink" folHlink="folHlink"/>
  <p:sldLayoutIdLst>
    <p:sldLayoutId id="2147483684"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ransition/>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pic>
        <p:nvPicPr>
          <p:cNvPr id="8" name="Picture 7"/>
          <p:cNvPicPr>
            <a:picLocks noChangeAspect="1"/>
          </p:cNvPicPr>
          <p:nvPr/>
        </p:nvPicPr>
        <p:blipFill>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panose="020b0502020202020204"/>
                <a:ea typeface="Arial" pitchFamily="34" charset="0"/>
                <a:cs typeface="Arial" pitchFamily="34" charset="0"/>
              </a:defRPr>
            </a:pPr>
          </a:p>
        </p:txBody>
      </p:sp>
      <p:pic>
        <p:nvPicPr>
          <p:cNvPr id="9" name="Picture 8"/>
          <p:cNvPicPr>
            <a:picLocks noChangeAspect="1"/>
          </p:cNvPicPr>
          <p:nvPr/>
        </p:nvPicPr>
        <p:blipFill>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stStyle>
          <a:p>
            <a:pPr marL="0" algn="l" defTabSz="457200">
              <a:buNone/>
              <a:defRPr kumimoji="0" sz="1800" b="0" i="0" normalizeH="0" noProof="0">
                <a:uLnTx/>
                <a:uFillTx/>
                <a:latin typeface="Century Gothic" panose="020b0502020202020204"/>
                <a:ea typeface="Arial" pitchFamily="34" charset="0"/>
                <a:cs typeface="Arial" pitchFamily="34" charset="0"/>
              </a:defRPr>
            </a:p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4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Click to edit Master text styles</a:t>
            </a:r>
          </a:p>
          <a:p>
            <a:pPr marL="742950" marR="0" lvl="1" indent="-285750" algn="l" defTabSz="457200" fontAlgn="auto">
              <a:lnSpc>
                <a:spcPct val="100000"/>
              </a:lnSpc>
              <a:spcBef>
                <a:spcPts val="1000"/>
              </a:spcBef>
              <a:spcAft>
                <a:spcPct val="0"/>
              </a:spcAft>
              <a:buSzPct val="80000"/>
              <a:buChar char=""/>
              <a:defRPr kumimoji="0"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8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Second level</a:t>
            </a:r>
          </a:p>
          <a:p>
            <a:pPr marL="1143000" marR="0" lvl="2" indent="-228600" algn="l" defTabSz="457200" fontAlgn="auto">
              <a:lnSpc>
                <a:spcPct val="100000"/>
              </a:lnSpc>
              <a:spcBef>
                <a:spcPts val="1000"/>
              </a:spcBef>
              <a:spcAft>
                <a:spcPct val="0"/>
              </a:spcAft>
              <a:buSzPct val="80000"/>
              <a:buChar char=""/>
              <a:defRPr kumimoji="0" sz="16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6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Third level</a:t>
            </a:r>
          </a:p>
          <a:p>
            <a:pPr marL="1600200" marR="0" lvl="3"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4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Fourth level</a:t>
            </a:r>
          </a:p>
          <a:p>
            <a:pPr marL="2057400" marR="0" lvl="4" indent="-228600" algn="l" defTabSz="457200" fontAlgn="auto">
              <a:lnSpc>
                <a:spcPct val="100000"/>
              </a:lnSpc>
              <a:spcBef>
                <a:spcPts val="1000"/>
              </a:spcBef>
              <a:spcAft>
                <a:spcPct val="0"/>
              </a:spcAft>
              <a:buSzPct val="80000"/>
              <a:buChar char=""/>
              <a:defRPr kumimoji="0" sz="1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4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fld id="{4AAD347D-5ACD-4C99-B74B-A9C85AD731AF}" type="datetimeFigureOut">
              <a:rPr kumimoji="0" lang="en-US" sz="1100" b="0" i="0" normalizeH="0" noProof="0" smtClean="0">
                <a:solidFill>
                  <a:srgbClr val="FFFFFF">
                    <a:alpha val="60000"/>
                  </a:srgbClr>
                </a:solidFill>
                <a:uLnTx/>
                <a:uFillTx/>
                <a:latin typeface="+mn-lt"/>
                <a:ea typeface="+mn-ea"/>
                <a:cs typeface="+mn-cs"/>
              </a:rPr>
              <a:t>02-Aug-20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stStyle>
          <a:p>
            <a:pPr marL="0" algn="l" defTabSz="457200">
              <a:buNone/>
              <a:defRPr kumimoji="0" sz="1100" b="0" i="0" normalizeH="0" noProof="0">
                <a:solidFill>
                  <a:srgbClr val="FFFFFF">
                    <a:alpha val="60000"/>
                  </a:srgbClr>
                </a:solidFill>
                <a:uLnTx/>
                <a:uFillTx/>
                <a:latin typeface="+mn-lt"/>
                <a:ea typeface="+mn-ea"/>
                <a:cs typeface="+mn-cs"/>
              </a:defRPr>
            </a:pP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stStyle>
          <a:p>
            <a:pPr marL="0" algn="ctr" defTabSz="457200">
              <a:buNone/>
              <a:defRPr kumimoji="0" sz="2800" b="0" i="0" normalizeH="0" noProof="0">
                <a:solidFill>
                  <a:srgbClr val="FFFFFF"/>
                </a:solidFill>
                <a:uLnTx/>
                <a:uFillTx/>
                <a:latin typeface="+mn-lt"/>
                <a:ea typeface="+mn-ea"/>
                <a:cs typeface="+mn-cs"/>
              </a:defRPr>
            </a:pPr>
            <a:fld id="{D57F1E4F-1CFF-5643-939E-02111984F565}" type="slidenum">
              <a:rPr kumimoji="0" lang="en-US" sz="2800" b="0" i="0" normalizeH="0" noProof="0" smtClean="0">
                <a:solidFill>
                  <a:srgbClr val="FFFFFF"/>
                </a:solidFill>
                <a:uLnTx/>
                <a:uFillTx/>
                <a:latin typeface="+mn-lt"/>
                <a:ea typeface="+mn-ea"/>
                <a:cs typeface="+mn-cs"/>
              </a:rPr>
              <a:t>‹#›</a:t>
            </a:fld>
            <a:endParaRPr lang="en-US"/>
          </a:p>
        </p:txBody>
      </p:sp>
    </p:spTree>
    <p:extLst>
      <p:ext uri="{BB962C8B-B14F-4D97-AF65-F5344CB8AC3E}">
        <p14:creationId xmlns:p14="http://schemas.microsoft.com/office/powerpoint/2010/main" val="89204221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ransition/>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6.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microsoft.com/office/2007/relationships/diagramDrawing" Target="../diagrams/drawing1.xml" /><Relationship Id="rId3" Type="http://schemas.openxmlformats.org/officeDocument/2006/relationships/diagramData" Target="../diagrams/data1.xml" /><Relationship Id="rId4" Type="http://schemas.openxmlformats.org/officeDocument/2006/relationships/diagramLayout" Target="../diagrams/layout1.xml" /><Relationship Id="rId5" Type="http://schemas.openxmlformats.org/officeDocument/2006/relationships/diagramQuickStyle" Target="../diagrams/quickStyle1.xml" /><Relationship Id="rId6" Type="http://schemas.openxmlformats.org/officeDocument/2006/relationships/diagramColors" Target="../diagrams/colors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image" Target="../media/image17.jpe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52.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52.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5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5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5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52.xml" /><Relationship Id="rId2" Type="http://schemas.openxmlformats.org/officeDocument/2006/relationships/image" Target="../media/image18.jpeg" /><Relationship Id="rId3" Type="http://schemas.openxmlformats.org/officeDocument/2006/relationships/image" Target="../media/image19.png" /><Relationship Id="rId4" Type="http://schemas.openxmlformats.org/officeDocument/2006/relationships/image" Target="../media/image20.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6.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52.xml" /><Relationship Id="rId2" Type="http://schemas.openxmlformats.org/officeDocument/2006/relationships/image" Target="../media/image21.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52.xml" /><Relationship Id="rId2" Type="http://schemas.openxmlformats.org/officeDocument/2006/relationships/image" Target="../media/image22.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52.xml" /><Relationship Id="rId2" Type="http://schemas.openxmlformats.org/officeDocument/2006/relationships/image" Target="../media/image23.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5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52.xml" /><Relationship Id="rId2" Type="http://schemas.openxmlformats.org/officeDocument/2006/relationships/image" Target="../media/image24.jpe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5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9.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0.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1.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2.png" /><Relationship Id="rId3" Type="http://schemas.openxmlformats.org/officeDocument/2006/relationships/image" Target="../media/image13.png" /><Relationship Id="rId4" Type="http://schemas.openxmlformats.org/officeDocument/2006/relationships/image" Target="../media/image14.png" /><Relationship Id="rId5" Type="http://schemas.openxmlformats.org/officeDocument/2006/relationships/image" Target="../media/image1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4" name="TextBox 3">
            <a:extLst>
              <a:ext uri="{FF2B5EF4-FFF2-40B4-BE49-F238E27FC236}">
                <a16:creationId xmlns:a16="http://schemas.microsoft.com/office/drawing/2014/main" id="{703E11C5-A0A5-4E82-AC87-E5E87EFF78DD}"/>
              </a:ext>
            </a:extLst>
          </p:cNvPr>
          <p:cNvSpPr txBox="1"/>
          <p:nvPr/>
        </p:nvSpPr>
        <p:spPr>
          <a:xfrm>
            <a:off x="1415441" y="1315233"/>
            <a:ext cx="8354860" cy="707886"/>
          </a:xfrm>
          <a:prstGeom prst="rect">
            <a:avLst/>
          </a:prstGeom>
          <a:solidFill>
            <a:schemeClr val="accent5">
              <a:lumMod val="50000"/>
            </a:schemeClr>
          </a:solidFill>
        </p:spPr>
        <p:txBody>
          <a:bodyPr wrap="square" rtlCol="0">
            <a:spAutoFit/>
          </a:bodyPr>
          <a:lstStyle>
            <a:defPPr>
              <a:defRPr lang="en-US"/>
            </a:defPPr>
          </a:lstStyle>
          <a:p>
            <a:r>
              <a:rPr lang="en-US" sz="4000">
                <a:solidFill>
                  <a:schemeClr val="bg1"/>
                </a:solidFill>
              </a:rPr>
              <a:t>MACHINE LEARNING MODEL ANALYSIS</a:t>
            </a:r>
            <a:endParaRPr lang="en-IN" sz="4000">
              <a:solidFill>
                <a:schemeClr val="bg1"/>
              </a:solidFill>
            </a:endParaRPr>
          </a:p>
        </p:txBody>
      </p:sp>
      <p:sp>
        <p:nvSpPr>
          <p:cNvPr id="5" name="TextBox 4">
            <a:extLst>
              <a:ext uri="{FF2B5EF4-FFF2-40B4-BE49-F238E27FC236}">
                <a16:creationId xmlns:a16="http://schemas.microsoft.com/office/drawing/2014/main" id="{62527B68-0114-4628-991B-055D7CF154B1}"/>
              </a:ext>
            </a:extLst>
          </p:cNvPr>
          <p:cNvSpPr txBox="1"/>
          <p:nvPr/>
        </p:nvSpPr>
        <p:spPr>
          <a:xfrm>
            <a:off x="5010411" y="2868460"/>
            <a:ext cx="4759890" cy="2677656"/>
          </a:xfrm>
          <a:prstGeom prst="rect">
            <a:avLst/>
          </a:prstGeom>
          <a:solidFill>
            <a:schemeClr val="accent5">
              <a:lumMod val="50000"/>
            </a:schemeClr>
          </a:solidFill>
        </p:spPr>
        <p:txBody>
          <a:bodyPr wrap="square" rtlCol="0">
            <a:spAutoFit/>
          </a:bodyPr>
          <a:lstStyle>
            <a:defPPr>
              <a:defRPr lang="en-US"/>
            </a:defPPr>
          </a:lstStyle>
          <a:p>
            <a:pPr marL="457200" indent="-457200">
              <a:buFont typeface="Arial" pitchFamily="34" charset="0"/>
              <a:buChar char="•"/>
            </a:pPr>
            <a:r>
              <a:rPr lang="en-US" sz="2800">
                <a:solidFill>
                  <a:schemeClr val="bg1"/>
                </a:solidFill>
              </a:rPr>
              <a:t>CURRENT MODEL</a:t>
            </a:r>
          </a:p>
          <a:p>
            <a:pPr marL="457200" indent="-457200">
              <a:buFont typeface="Arial" pitchFamily="34" charset="0"/>
              <a:buChar char="•"/>
            </a:pPr>
            <a:r>
              <a:rPr lang="en-US" sz="2800">
                <a:solidFill>
                  <a:schemeClr val="bg1"/>
                </a:solidFill>
              </a:rPr>
              <a:t>REFINED MODEL APPROACH</a:t>
            </a:r>
          </a:p>
          <a:p>
            <a:pPr marL="457200" indent="-457200">
              <a:buFont typeface="Arial" pitchFamily="34" charset="0"/>
              <a:buChar char="•"/>
            </a:pPr>
            <a:r>
              <a:rPr lang="en-US" sz="2800">
                <a:solidFill>
                  <a:schemeClr val="bg1"/>
                </a:solidFill>
              </a:rPr>
              <a:t>ONLINE LEARNING</a:t>
            </a:r>
          </a:p>
          <a:p>
            <a:pPr marL="457200" indent="-457200">
              <a:buFont typeface="Arial" pitchFamily="34" charset="0"/>
              <a:buChar char="•"/>
            </a:pPr>
            <a:r>
              <a:rPr lang="en-US" sz="2800">
                <a:solidFill>
                  <a:schemeClr val="bg1"/>
                </a:solidFill>
              </a:rPr>
              <a:t>MEDICAL TEST MODEL</a:t>
            </a:r>
          </a:p>
          <a:p>
            <a:pPr marL="457200" indent="-457200">
              <a:buFont typeface="Arial" pitchFamily="34" charset="0"/>
              <a:buChar char="•"/>
            </a:pPr>
            <a:r>
              <a:rPr lang="en-US" sz="2800">
                <a:solidFill>
                  <a:schemeClr val="bg1"/>
                </a:solidFill>
              </a:rPr>
              <a:t>GEOLOCATION CLUSTERING</a:t>
            </a:r>
          </a:p>
          <a:p>
            <a:pPr marL="457200" indent="-457200">
              <a:buFont typeface="Arial" pitchFamily="34" charset="0"/>
              <a:buChar char="•"/>
            </a:pPr>
            <a:r>
              <a:rPr lang="en-US" sz="2800">
                <a:solidFill>
                  <a:schemeClr val="bg1"/>
                </a:solidFill>
              </a:rPr>
              <a:t>CORE AI</a:t>
            </a:r>
            <a:endParaRPr lang="en-IN" sz="2800">
              <a:solidFill>
                <a:schemeClr val="bg1"/>
              </a:solidFill>
            </a:endParaRPr>
          </a:p>
        </p:txBody>
      </p:sp>
    </p:spTree>
    <p:extLst>
      <p:ext uri="{BB962C8B-B14F-4D97-AF65-F5344CB8AC3E}">
        <p14:creationId xmlns:p14="http://schemas.microsoft.com/office/powerpoint/2010/main" val="470108801"/>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225468" y="1182231"/>
            <a:ext cx="11636680" cy="1200329"/>
          </a:xfrm>
          <a:prstGeom prst="rect">
            <a:avLst/>
          </a:prstGeom>
          <a:solidFill>
            <a:schemeClr val="accent5">
              <a:lumMod val="50000"/>
            </a:schemeClr>
          </a:solidFill>
        </p:spPr>
        <p:txBody>
          <a:bodyPr wrap="square" rtlCol="0">
            <a:spAutoFit/>
          </a:bodyPr>
          <a:lstStyle>
            <a:defPPr>
              <a:defRPr lang="en-US"/>
            </a:defPPr>
          </a:lstStyle>
          <a:p>
            <a:r>
              <a:rPr lang="en-US" sz="2400">
                <a:solidFill>
                  <a:schemeClr val="bg1"/>
                </a:solidFill>
              </a:rPr>
              <a:t>We can even provide tests suggestions based on symptoms and diseases.</a:t>
            </a:r>
          </a:p>
          <a:p>
            <a:r>
              <a:rPr lang="en-US" sz="2400">
                <a:solidFill>
                  <a:schemeClr val="bg1"/>
                </a:solidFill>
              </a:rPr>
              <a:t>Testing model will be included after diseases prediction. </a:t>
            </a:r>
          </a:p>
          <a:p>
            <a:r>
              <a:rPr lang="en-US" sz="2400">
                <a:solidFill>
                  <a:schemeClr val="bg1"/>
                </a:solidFill>
              </a:rPr>
              <a:t>We can verify and validate test suggestions with the help of domain expert and hospitals. </a:t>
            </a:r>
          </a:p>
        </p:txBody>
      </p:sp>
      <p:sp>
        <p:nvSpPr>
          <p:cNvPr id="6" name="TextBox 5">
            <a:extLst>
              <a:ext uri="{FF2B5EF4-FFF2-40B4-BE49-F238E27FC236}">
                <a16:creationId xmlns:a16="http://schemas.microsoft.com/office/drawing/2014/main" id="{EBBB76C5-7D5E-4366-80E8-1ED0D66F17D5}"/>
              </a:ext>
            </a:extLst>
          </p:cNvPr>
          <p:cNvSpPr txBox="1"/>
          <p:nvPr/>
        </p:nvSpPr>
        <p:spPr>
          <a:xfrm>
            <a:off x="225468" y="263047"/>
            <a:ext cx="4872625"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MEDICAL TEST MODEL</a:t>
            </a:r>
            <a:endParaRPr lang="en-IN" sz="2800">
              <a:solidFill>
                <a:schemeClr val="bg1"/>
              </a:solidFill>
            </a:endParaRPr>
          </a:p>
        </p:txBody>
      </p:sp>
      <p:sp>
        <p:nvSpPr>
          <p:cNvPr id="2" name="TextBox 1">
            <a:extLst>
              <a:ext uri="{FF2B5EF4-FFF2-40B4-BE49-F238E27FC236}">
                <a16:creationId xmlns:a16="http://schemas.microsoft.com/office/drawing/2014/main" id="{C31EA652-F36C-48E2-A35C-EDD2C1C80F62}"/>
              </a:ext>
            </a:extLst>
          </p:cNvPr>
          <p:cNvSpPr txBox="1"/>
          <p:nvPr/>
        </p:nvSpPr>
        <p:spPr>
          <a:xfrm>
            <a:off x="258871" y="2906039"/>
            <a:ext cx="6192033" cy="3785652"/>
          </a:xfrm>
          <a:prstGeom prst="rect">
            <a:avLst/>
          </a:prstGeom>
          <a:solidFill>
            <a:schemeClr val="accent5">
              <a:lumMod val="50000"/>
            </a:schemeClr>
          </a:solidFill>
        </p:spPr>
        <p:txBody>
          <a:bodyPr wrap="square" rtlCol="0">
            <a:spAutoFit/>
          </a:bodyPr>
          <a:lstStyle>
            <a:defPPr>
              <a:defRPr lang="en-US"/>
            </a:defPPr>
          </a:lstStyle>
          <a:p>
            <a:r>
              <a:rPr lang="en-US" sz="2400">
                <a:solidFill>
                  <a:schemeClr val="bg1"/>
                </a:solidFill>
              </a:rPr>
              <a:t>Testing examples</a:t>
            </a:r>
          </a:p>
          <a:p>
            <a:r>
              <a:rPr lang="en-IN" sz="2400">
                <a:solidFill>
                  <a:schemeClr val="bg1"/>
                </a:solidFill>
              </a:rPr>
              <a:t>Disease clinical test</a:t>
            </a:r>
          </a:p>
          <a:p>
            <a:r>
              <a:rPr lang="en-IN" sz="2400">
                <a:solidFill>
                  <a:schemeClr val="bg1"/>
                </a:solidFill>
              </a:rPr>
              <a:t>1. Hepatitis B : Hepatitis B surface antigen test</a:t>
            </a:r>
          </a:p>
          <a:p>
            <a:r>
              <a:rPr lang="en-IN" sz="2400">
                <a:solidFill>
                  <a:schemeClr val="bg1"/>
                </a:solidFill>
              </a:rPr>
              <a:t>2. Hepatitis C:  Antibodies to HCV test</a:t>
            </a:r>
          </a:p>
          <a:p>
            <a:r>
              <a:rPr lang="en-IN" sz="2400">
                <a:solidFill>
                  <a:schemeClr val="bg1"/>
                </a:solidFill>
              </a:rPr>
              <a:t>3. HIV:  Antibodies to HIV test</a:t>
            </a:r>
          </a:p>
          <a:p>
            <a:r>
              <a:rPr lang="en-IN" sz="2400">
                <a:solidFill>
                  <a:schemeClr val="bg1"/>
                </a:solidFill>
              </a:rPr>
              <a:t>4. Malaria:  Plasmodium spp. antigens test</a:t>
            </a:r>
          </a:p>
          <a:p>
            <a:r>
              <a:rPr lang="en-IN" sz="2400">
                <a:solidFill>
                  <a:schemeClr val="bg1"/>
                </a:solidFill>
              </a:rPr>
              <a:t>5. Tuberculosis: Mycobacterium tuberculosis bacteria test</a:t>
            </a:r>
          </a:p>
          <a:p>
            <a:r>
              <a:rPr lang="en-IN" sz="2400">
                <a:solidFill>
                  <a:schemeClr val="bg1"/>
                </a:solidFill>
              </a:rPr>
              <a:t>6. syphilis: antibodies to Treponema pallidum test.</a:t>
            </a:r>
          </a:p>
        </p:txBody>
      </p:sp>
    </p:spTree>
    <p:extLst>
      <p:ext uri="{BB962C8B-B14F-4D97-AF65-F5344CB8AC3E}">
        <p14:creationId xmlns:p14="http://schemas.microsoft.com/office/powerpoint/2010/main" val="4235035850"/>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225467" y="1182231"/>
            <a:ext cx="11411213" cy="1200329"/>
          </a:xfrm>
          <a:prstGeom prst="rect">
            <a:avLst/>
          </a:prstGeom>
          <a:solidFill>
            <a:schemeClr val="accent5">
              <a:lumMod val="50000"/>
            </a:schemeClr>
          </a:solidFill>
        </p:spPr>
        <p:txBody>
          <a:bodyPr wrap="square" rtlCol="0">
            <a:spAutoFit/>
          </a:bodyPr>
          <a:lstStyle>
            <a:defPPr>
              <a:defRPr lang="en-US"/>
            </a:defPPr>
          </a:lstStyle>
          <a:p>
            <a:r>
              <a:rPr lang="en-US" sz="2400">
                <a:solidFill>
                  <a:schemeClr val="bg1"/>
                </a:solidFill>
              </a:rPr>
              <a:t>Cluster diseases and symptoms based on the location with the help of machine learning clustering algorithms and after this, bot can suggest users to be alert of those diseases and can even provide proper precautions . </a:t>
            </a:r>
          </a:p>
        </p:txBody>
      </p:sp>
      <p:sp>
        <p:nvSpPr>
          <p:cNvPr id="6" name="TextBox 5">
            <a:extLst>
              <a:ext uri="{FF2B5EF4-FFF2-40B4-BE49-F238E27FC236}">
                <a16:creationId xmlns:a16="http://schemas.microsoft.com/office/drawing/2014/main" id="{EBBB76C5-7D5E-4366-80E8-1ED0D66F17D5}"/>
              </a:ext>
            </a:extLst>
          </p:cNvPr>
          <p:cNvSpPr txBox="1"/>
          <p:nvPr/>
        </p:nvSpPr>
        <p:spPr>
          <a:xfrm>
            <a:off x="225468" y="263047"/>
            <a:ext cx="4872625"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GEOLOCATION CLUSTERING</a:t>
            </a:r>
            <a:endParaRPr lang="en-IN" sz="2800">
              <a:solidFill>
                <a:schemeClr val="bg1"/>
              </a:solidFill>
            </a:endParaRPr>
          </a:p>
        </p:txBody>
      </p:sp>
      <p:pic>
        <p:nvPicPr>
          <p:cNvPr id="3" name="Picture 2" descr="A screenshot of a cell phone&#10;&#10;Description automatically generated">
            <a:extLst>
              <a:ext uri="{FF2B5EF4-FFF2-40B4-BE49-F238E27FC236}">
                <a16:creationId xmlns:a16="http://schemas.microsoft.com/office/drawing/2014/main" id="{3F53F7A8-3D64-4E2F-96F1-F3CB606DF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719" y="3018772"/>
            <a:ext cx="6237962" cy="3532340"/>
          </a:xfrm>
          <a:prstGeom prst="rect">
            <a:avLst/>
          </a:prstGeom>
        </p:spPr>
      </p:pic>
    </p:spTree>
    <p:extLst>
      <p:ext uri="{BB962C8B-B14F-4D97-AF65-F5344CB8AC3E}">
        <p14:creationId xmlns:p14="http://schemas.microsoft.com/office/powerpoint/2010/main" val="3435967050"/>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6" name="TextBox 5">
            <a:extLst>
              <a:ext uri="{FF2B5EF4-FFF2-40B4-BE49-F238E27FC236}">
                <a16:creationId xmlns:a16="http://schemas.microsoft.com/office/drawing/2014/main" id="{EBBB76C5-7D5E-4366-80E8-1ED0D66F17D5}"/>
              </a:ext>
            </a:extLst>
          </p:cNvPr>
          <p:cNvSpPr txBox="1"/>
          <p:nvPr/>
        </p:nvSpPr>
        <p:spPr>
          <a:xfrm>
            <a:off x="237994" y="263047"/>
            <a:ext cx="4872625"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CORE AI of Chat bot</a:t>
            </a:r>
            <a:endParaRPr lang="en-IN" sz="2800">
              <a:solidFill>
                <a:schemeClr val="bg1"/>
              </a:solidFill>
            </a:endParaRPr>
          </a:p>
        </p:txBody>
      </p:sp>
      <p:sp>
        <p:nvSpPr>
          <p:cNvPr id="2" name="Rectangle 1">
            <a:extLst>
              <a:ext uri="{FF2B5EF4-FFF2-40B4-BE49-F238E27FC236}">
                <a16:creationId xmlns:a16="http://schemas.microsoft.com/office/drawing/2014/main" id="{27048844-F9E8-49CB-BEA3-FB0CD162D9A5}"/>
              </a:ext>
            </a:extLst>
          </p:cNvPr>
          <p:cNvSpPr/>
          <p:nvPr/>
        </p:nvSpPr>
        <p:spPr>
          <a:xfrm>
            <a:off x="226857" y="1497991"/>
            <a:ext cx="11448790" cy="50423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graphicFrame>
        <p:nvGraphicFramePr>
          <p:cNvPr id="7" name="Diagram 6">
            <a:extLst>
              <a:ext uri="{FF2B5EF4-FFF2-40B4-BE49-F238E27FC236}">
                <a16:creationId xmlns:a16="http://schemas.microsoft.com/office/drawing/2014/main" id="{C5E3D8EE-37E1-4B17-B5B1-EAD71E07862B}"/>
              </a:ext>
            </a:extLst>
          </p:cNvPr>
          <p:cNvGraphicFramePr/>
          <p:nvPr>
            <p:extLst>
              <p:ext uri="{D42A27DB-BD31-4B8C-83A1-F6EECF244321}">
                <p14:modId xmlns:p14="http://schemas.microsoft.com/office/powerpoint/2010/main" val="3837200876"/>
              </p:ext>
            </p:extLst>
          </p:nvPr>
        </p:nvGraphicFramePr>
        <p:xfrm>
          <a:off x="-172579" y="2354893"/>
          <a:ext cx="5358355" cy="3908700"/>
        </p:xfrm>
        <a:graphic>
          <a:graphicData uri="http://schemas.openxmlformats.org/drawingml/2006/diagram">
            <dgm:relIds xmlns:dgm="http://schemas.openxmlformats.org/drawingml/2006/diagram" r:dm="rId3" r:lo="rId4" r:qs="rId5" r:cs="rId6"/>
          </a:graphicData>
        </a:graphic>
      </p:graphicFrame>
      <p:sp>
        <p:nvSpPr>
          <p:cNvPr id="10" name="Arrow: Right 9">
            <a:extLst>
              <a:ext uri="{FF2B5EF4-FFF2-40B4-BE49-F238E27FC236}">
                <a16:creationId xmlns:a16="http://schemas.microsoft.com/office/drawing/2014/main" id="{4F93FE6A-7205-4654-B59E-F540A362A3E7}"/>
              </a:ext>
            </a:extLst>
          </p:cNvPr>
          <p:cNvSpPr/>
          <p:nvPr/>
        </p:nvSpPr>
        <p:spPr>
          <a:xfrm>
            <a:off x="4696572" y="3978955"/>
            <a:ext cx="6513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11" name="Oval 10">
            <a:extLst>
              <a:ext uri="{FF2B5EF4-FFF2-40B4-BE49-F238E27FC236}">
                <a16:creationId xmlns:a16="http://schemas.microsoft.com/office/drawing/2014/main" id="{E0D9F705-371D-4365-8029-403A1615519A}"/>
              </a:ext>
            </a:extLst>
          </p:cNvPr>
          <p:cNvSpPr/>
          <p:nvPr/>
        </p:nvSpPr>
        <p:spPr>
          <a:xfrm>
            <a:off x="5721618" y="3643508"/>
            <a:ext cx="1753644" cy="1155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12" name="TextBox 11">
            <a:extLst>
              <a:ext uri="{FF2B5EF4-FFF2-40B4-BE49-F238E27FC236}">
                <a16:creationId xmlns:a16="http://schemas.microsoft.com/office/drawing/2014/main" id="{7B91BD69-EF5B-4314-9C9B-FFA0EDB92980}"/>
              </a:ext>
            </a:extLst>
          </p:cNvPr>
          <p:cNvSpPr txBox="1"/>
          <p:nvPr/>
        </p:nvSpPr>
        <p:spPr>
          <a:xfrm>
            <a:off x="6132202" y="3929752"/>
            <a:ext cx="1423091" cy="707886"/>
          </a:xfrm>
          <a:prstGeom prst="rect">
            <a:avLst/>
          </a:prstGeom>
          <a:noFill/>
        </p:spPr>
        <p:txBody>
          <a:bodyPr wrap="square" rtlCol="0">
            <a:spAutoFit/>
          </a:bodyPr>
          <a:lstStyle>
            <a:defPPr>
              <a:defRPr lang="en-US"/>
            </a:defPPr>
          </a:lstStyle>
          <a:p>
            <a:r>
              <a:rPr lang="en-US" sz="2000">
                <a:solidFill>
                  <a:schemeClr val="bg1"/>
                </a:solidFill>
              </a:rPr>
              <a:t>Refined Model</a:t>
            </a:r>
            <a:endParaRPr lang="en-IN" sz="2000">
              <a:solidFill>
                <a:schemeClr val="bg1"/>
              </a:solidFill>
            </a:endParaRPr>
          </a:p>
        </p:txBody>
      </p:sp>
      <p:sp>
        <p:nvSpPr>
          <p:cNvPr id="13" name="Arrow: Right 12">
            <a:extLst>
              <a:ext uri="{FF2B5EF4-FFF2-40B4-BE49-F238E27FC236}">
                <a16:creationId xmlns:a16="http://schemas.microsoft.com/office/drawing/2014/main" id="{1B3A4685-066C-481C-909E-2B3E173A7759}"/>
              </a:ext>
            </a:extLst>
          </p:cNvPr>
          <p:cNvSpPr/>
          <p:nvPr/>
        </p:nvSpPr>
        <p:spPr>
          <a:xfrm>
            <a:off x="7755011" y="4024957"/>
            <a:ext cx="688932" cy="392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14" name="Rectangle: Rounded Corners 13">
            <a:extLst>
              <a:ext uri="{FF2B5EF4-FFF2-40B4-BE49-F238E27FC236}">
                <a16:creationId xmlns:a16="http://schemas.microsoft.com/office/drawing/2014/main" id="{FDEDB323-D747-4D47-92E0-34DBE795BF21}"/>
              </a:ext>
            </a:extLst>
          </p:cNvPr>
          <p:cNvSpPr/>
          <p:nvPr/>
        </p:nvSpPr>
        <p:spPr>
          <a:xfrm>
            <a:off x="8786299" y="3705993"/>
            <a:ext cx="2289486" cy="1030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15" name="TextBox 14">
            <a:extLst>
              <a:ext uri="{FF2B5EF4-FFF2-40B4-BE49-F238E27FC236}">
                <a16:creationId xmlns:a16="http://schemas.microsoft.com/office/drawing/2014/main" id="{3BCD86E1-BD79-4B17-BB4D-3E26614B90D9}"/>
              </a:ext>
            </a:extLst>
          </p:cNvPr>
          <p:cNvSpPr txBox="1"/>
          <p:nvPr/>
        </p:nvSpPr>
        <p:spPr>
          <a:xfrm>
            <a:off x="9005514" y="3921328"/>
            <a:ext cx="1628384" cy="707886"/>
          </a:xfrm>
          <a:prstGeom prst="rect">
            <a:avLst/>
          </a:prstGeom>
          <a:noFill/>
        </p:spPr>
        <p:txBody>
          <a:bodyPr wrap="square" rtlCol="0">
            <a:spAutoFit/>
          </a:bodyPr>
          <a:lstStyle>
            <a:defPPr>
              <a:defRPr lang="en-US"/>
            </a:defPPr>
          </a:lstStyle>
          <a:p>
            <a:r>
              <a:rPr lang="en-US" sz="2000">
                <a:solidFill>
                  <a:schemeClr val="bg1"/>
                </a:solidFill>
              </a:rPr>
              <a:t>Medical test Model</a:t>
            </a:r>
            <a:endParaRPr lang="en-IN" sz="2000">
              <a:solidFill>
                <a:schemeClr val="bg1"/>
              </a:solidFill>
            </a:endParaRPr>
          </a:p>
        </p:txBody>
      </p:sp>
      <p:sp>
        <p:nvSpPr>
          <p:cNvPr id="16" name="Flowchart: Process 15">
            <a:extLst>
              <a:ext uri="{FF2B5EF4-FFF2-40B4-BE49-F238E27FC236}">
                <a16:creationId xmlns:a16="http://schemas.microsoft.com/office/drawing/2014/main" id="{40792ED3-C053-4FBF-97CE-D86483ADE320}"/>
              </a:ext>
            </a:extLst>
          </p:cNvPr>
          <p:cNvSpPr/>
          <p:nvPr/>
        </p:nvSpPr>
        <p:spPr>
          <a:xfrm>
            <a:off x="8394890" y="1706722"/>
            <a:ext cx="2534421" cy="11854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17" name="TextBox 16">
            <a:extLst>
              <a:ext uri="{FF2B5EF4-FFF2-40B4-BE49-F238E27FC236}">
                <a16:creationId xmlns:a16="http://schemas.microsoft.com/office/drawing/2014/main" id="{7CA6AB9C-AA3C-4D4B-AE8F-F9BE7BEA9B1E}"/>
              </a:ext>
            </a:extLst>
          </p:cNvPr>
          <p:cNvSpPr txBox="1"/>
          <p:nvPr/>
        </p:nvSpPr>
        <p:spPr>
          <a:xfrm>
            <a:off x="8680537" y="1902244"/>
            <a:ext cx="1766170" cy="707886"/>
          </a:xfrm>
          <a:prstGeom prst="rect">
            <a:avLst/>
          </a:prstGeom>
          <a:noFill/>
        </p:spPr>
        <p:txBody>
          <a:bodyPr wrap="square" rtlCol="0">
            <a:spAutoFit/>
          </a:bodyPr>
          <a:lstStyle>
            <a:defPPr>
              <a:defRPr lang="en-US"/>
            </a:defPPr>
          </a:lstStyle>
          <a:p>
            <a:r>
              <a:rPr lang="en-US" sz="2000">
                <a:solidFill>
                  <a:schemeClr val="bg1"/>
                </a:solidFill>
              </a:rPr>
              <a:t>Geolocation clustering</a:t>
            </a:r>
            <a:endParaRPr lang="en-IN" sz="2000">
              <a:solidFill>
                <a:schemeClr val="bg1"/>
              </a:solidFill>
            </a:endParaRPr>
          </a:p>
        </p:txBody>
      </p:sp>
    </p:spTree>
    <p:extLst>
      <p:ext uri="{BB962C8B-B14F-4D97-AF65-F5344CB8AC3E}">
        <p14:creationId xmlns:p14="http://schemas.microsoft.com/office/powerpoint/2010/main" val="701188358"/>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a:xfrm>
            <a:off x="1138477" y="1070919"/>
            <a:ext cx="8825658" cy="1564624"/>
          </a:xfrm>
        </p:spPr>
        <p:txBody>
          <a:bodyPr/>
          <a:lstStyle/>
          <a:p>
            <a:pPr marL="0" marR="0" lvl="0" indent="0" algn="l" defTabSz="457200" fontAlgn="auto">
              <a:lnSpc>
                <a:spcPct val="100000"/>
              </a:lnSpc>
              <a:spcBef>
                <a:spcPct val="0"/>
              </a:spcBef>
              <a:spcAft>
                <a:spcPct val="0"/>
              </a:spcAft>
              <a:buSzTx/>
              <a:buNone/>
              <a:defRPr kumimoji="0" sz="7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7200" b="0" i="0" u="none" strike="noStrike" kern="1200" cap="none" spc="0" normalizeH="0" baseline="0" noProof="0" err="1"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Arcyon </a:t>
            </a:r>
            <a:br>
              <a:rPr kumimoji="0" lang="en-US" sz="7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rPr>
            </a:b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Your Personal Health Advisor</a:t>
            </a:r>
            <a:endParaRPr lang="en-US"/>
          </a:p>
        </p:txBody>
      </p:sp>
      <p:sp>
        <p:nvSpPr>
          <p:cNvPr id="3" name="Subtitle 2"/>
          <p:cNvSpPr>
            <a:spLocks noGrp="1"/>
          </p:cNvSpPr>
          <p:nvPr>
            <p:ph type="subTitle" idx="1"/>
          </p:nvPr>
        </p:nvSpPr>
        <p:spPr>
          <a:xfrm>
            <a:off x="1138477" y="3409897"/>
            <a:ext cx="10616917" cy="2908525"/>
          </a:xfrm>
        </p:spPr>
        <p:txBody>
          <a:bodyPr>
            <a:normAutofit/>
          </a:bodyPr>
          <a:lstStyle/>
          <a:p>
            <a:pPr marL="0" marR="0" lvl="0" indent="0" algn="l" defTabSz="457200" fontAlgn="auto">
              <a:lnSpc>
                <a:spcPct val="100000"/>
              </a:lnSpc>
              <a:spcBef>
                <a:spcPts val="1000"/>
              </a:spcBef>
              <a:spcAft>
                <a:spcPct val="0"/>
              </a:spcAft>
              <a:buSzPct val="80000"/>
              <a:buNone/>
              <a:defRPr kumimoji="0" sz="2000" b="0" i="0" u="none" strike="noStrike" kern="1200" cap="all" spc="0" normalizeH="0" baseline="0" noProof="0">
                <a:ln w="9525" cap="flat" cmpd="sng" algn="ctr">
                  <a:noFill/>
                  <a:prstDash val="solid"/>
                  <a:round/>
                  <a:headEnd type="none" w="med" len="med"/>
                  <a:tailEnd type="none" w="med" len="med"/>
                </a:ln>
                <a:solidFill>
                  <a:srgbClr val="8AD0D6"/>
                </a:solidFill>
                <a:uLnTx/>
                <a:uFillTx/>
                <a:latin typeface="+mj-lt"/>
                <a:ea typeface="+mj-ea"/>
                <a:cs typeface="+mj-cs"/>
                <a:sym typeface="Wingdings"/>
              </a:defRPr>
            </a:pPr>
            <a:r>
              <a:rPr kumimoji="0" lang="en-US" sz="2800" b="0" i="0" u="none" strike="noStrike" kern="1200" cap="all" spc="0" normalizeH="0" baseline="0" noProof="0" smtClean="0">
                <a:ln w="9525" cap="flat" cmpd="sng" algn="ctr">
                  <a:noFill/>
                  <a:prstDash val="solid"/>
                  <a:round/>
                  <a:headEnd type="none" w="med" len="med"/>
                  <a:tailEnd type="none" w="med" len="med"/>
                </a:ln>
                <a:solidFill>
                  <a:srgbClr val="8AD0D6"/>
                </a:solidFill>
                <a:uLnTx/>
                <a:uFillTx/>
                <a:latin typeface="+mj-lt"/>
                <a:ea typeface="+mj-ea"/>
                <a:cs typeface="+mj-cs"/>
                <a:sym typeface="Wingdings"/>
              </a:rPr>
              <a:t>The idea behind Arcyon is to provide health related information with the assist of Artificial intelligence. Arcyon  gives immediate medical information. It makes it very useful for the user to take necessary medical actions without any hustle.</a:t>
            </a:r>
            <a:endParaRPr lang="en-US" sz="28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8281" y="801880"/>
            <a:ext cx="2339546" cy="1997115"/>
          </a:xfrm>
          <a:prstGeom prst="rect">
            <a:avLst/>
          </a:prstGeom>
          <a:ln w="28575">
            <a:solidFill>
              <a:schemeClr val="bg1"/>
            </a:solidFill>
          </a:ln>
        </p:spPr>
      </p:pic>
    </p:spTree>
    <p:extLst>
      <p:ext uri="{BB962C8B-B14F-4D97-AF65-F5344CB8AC3E}">
        <p14:creationId xmlns:p14="http://schemas.microsoft.com/office/powerpoint/2010/main" val="3288500869"/>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03312" y="930513"/>
            <a:ext cx="9404723" cy="1400530"/>
          </a:xfrm>
        </p:spPr>
        <p:txBody>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40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DIALOGFLOW</a:t>
            </a:r>
            <a:endParaRPr lang="en-US" sz="4000"/>
          </a:p>
        </p:txBody>
      </p:sp>
      <p:sp>
        <p:nvSpPr>
          <p:cNvPr id="3" name="Content Placeholder 2"/>
          <p:cNvSpPr>
            <a:spLocks noGrp="1"/>
          </p:cNvSpPr>
          <p:nvPr>
            <p:ph idx="1"/>
          </p:nvPr>
        </p:nvSpPr>
        <p:spPr/>
        <p:txBody>
          <a:bodyPr/>
          <a:lstStyle/>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Why DialogFlow ?</a:t>
            </a:r>
            <a:endParaRPr lang="en-US"/>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b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br>
            <a:r>
              <a:rPr kumimoji="0" lang="en-US" sz="2000" b="0" i="0" u="none" strike="noStrike" kern="1200" cap="none" spc="0" normalizeH="0" baseline="0" noProof="0" err="1"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Dialogflow </a:t>
            </a: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can analyze multiple types of input from your customers, including text or audio inputs (like from a phone or voice recording). It can also respond to your customers in a couple of ways, either through text or with synthetic speech</a:t>
            </a: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b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b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We </a:t>
            </a: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Integrated dialogflow to our android app to implement chat feature.</a:t>
            </a:r>
            <a:b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b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Here </a:t>
            </a: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user can interact with our chatbot and do a lot of cool things like predicting diseases based on the symptoms.</a:t>
            </a:r>
            <a:b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br>
            <a:endParaRPr lang="en-US"/>
          </a:p>
        </p:txBody>
      </p:sp>
    </p:spTree>
    <p:extLst>
      <p:ext uri="{BB962C8B-B14F-4D97-AF65-F5344CB8AC3E}">
        <p14:creationId xmlns:p14="http://schemas.microsoft.com/office/powerpoint/2010/main" val="2670345838"/>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646111" y="452718"/>
            <a:ext cx="9404723" cy="741768"/>
          </a:xfrm>
        </p:spPr>
        <p:txBody>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4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Our Prediction Model</a:t>
            </a:r>
            <a:br>
              <a:rPr kumimoji="0" lang="en-US" sz="4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br>
            <a:endParaRPr lang="en-US"/>
          </a:p>
        </p:txBody>
      </p:sp>
      <p:sp>
        <p:nvSpPr>
          <p:cNvPr id="3" name="Content Placeholder 2"/>
          <p:cNvSpPr>
            <a:spLocks noGrp="1"/>
          </p:cNvSpPr>
          <p:nvPr>
            <p:ph idx="1"/>
          </p:nvPr>
        </p:nvSpPr>
        <p:spPr/>
        <p:txBody>
          <a:bodyPr>
            <a:normAutofit/>
          </a:bodyPr>
          <a:lstStyle/>
          <a:p>
            <a:pPr marL="457200" marR="0" lvl="0" indent="-457200" algn="l" defTabSz="457200" fontAlgn="auto">
              <a:lnSpc>
                <a:spcPct val="100000"/>
              </a:lnSpc>
              <a:spcBef>
                <a:spcPts val="1000"/>
              </a:spcBef>
              <a:spcAft>
                <a:spcPct val="0"/>
              </a:spcAft>
              <a:buSzPct val="80000"/>
              <a:buAutoNum type="arabicPeriod"/>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Trained </a:t>
            </a:r>
            <a:r>
              <a:rPr kumimoji="0" lang="en-US" sz="32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our model</a:t>
            </a: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sz="2400"/>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8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Our </a:t>
            </a:r>
            <a:r>
              <a:rPr kumimoji="0" lang="en-US"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dataset has 132 symptoms and 41 </a:t>
            </a:r>
            <a:r>
              <a:rPr kumimoji="0" lang="en-US" sz="18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diseases.</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8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We </a:t>
            </a:r>
            <a:r>
              <a:rPr kumimoji="0" lang="en-US"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used several classification algorithms and finalized 4 classification algorithms for making the model.</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8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Algorithms </a:t>
            </a:r>
            <a:r>
              <a:rPr kumimoji="0" lang="en-US"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used: multinomial naïve Bayes, SGD classifier, random forest and multilayer perceptron(neural networks)</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18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We </a:t>
            </a:r>
            <a:r>
              <a:rPr kumimoji="0" lang="en-US" sz="18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extracted top 3 diseased on the basis of their probability with the help of these algorithms.</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a:p>
        </p:txBody>
      </p:sp>
    </p:spTree>
    <p:extLst>
      <p:ext uri="{BB962C8B-B14F-4D97-AF65-F5344CB8AC3E}">
        <p14:creationId xmlns:p14="http://schemas.microsoft.com/office/powerpoint/2010/main" val="3145596854"/>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807308" y="881449"/>
            <a:ext cx="10280822" cy="6079525"/>
          </a:xfrm>
        </p:spPr>
        <p:txBody>
          <a:bodyPr/>
          <a:lstStyle/>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2. </a:t>
            </a:r>
            <a:r>
              <a:rPr kumimoji="0" lang="en-US" sz="32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Created web app using </a:t>
            </a: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flask :</a:t>
            </a: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  </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Flask is a micro framework written in python used for web applications</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We implemented all our functions in flask.</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We used pickle to store our ml model and unpickled in flask</a:t>
            </a: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32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3. Committed the code in </a:t>
            </a:r>
            <a:r>
              <a:rPr kumimoji="0" lang="en-US" sz="3200" b="0" i="0" u="none" strike="noStrike" kern="1200" cap="none" spc="0" normalizeH="0" baseline="0" noProof="0" err="1"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GitHub :</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GitHub is a platform that provides hosting for software development.</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We uploaded all our source code including model and dataset in GitHub.</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a:p>
        </p:txBody>
      </p:sp>
    </p:spTree>
    <p:extLst>
      <p:ext uri="{BB962C8B-B14F-4D97-AF65-F5344CB8AC3E}">
        <p14:creationId xmlns:p14="http://schemas.microsoft.com/office/powerpoint/2010/main" val="905759748"/>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1112108" y="782595"/>
            <a:ext cx="9530869" cy="5630561"/>
          </a:xfrm>
        </p:spPr>
        <p:txBody>
          <a:bodyPr/>
          <a:lstStyle/>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4. </a:t>
            </a:r>
            <a:r>
              <a:rPr kumimoji="0" lang="en-US" sz="32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Created a Heroku account</a:t>
            </a: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sz="100"/>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Heroku is platform as a service that enables developers to build , run and operate application entirely in the cloud</a:t>
            </a: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sz="1400"/>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32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5. Linked the GitHub to Heroku</a:t>
            </a: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sz="100"/>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Then we linked our GitHub account with all the source code to Heroku platform to deploy </a:t>
            </a: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it.</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sz="1400" smtClean="0"/>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6</a:t>
            </a:r>
            <a:r>
              <a:rPr kumimoji="0" lang="en-US" sz="32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Deployed the model</a:t>
            </a: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sz="100"/>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 </a:t>
            </a: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We deployed our ml model with the help of Heroku.</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a:p>
        </p:txBody>
      </p:sp>
    </p:spTree>
    <p:extLst>
      <p:ext uri="{BB962C8B-B14F-4D97-AF65-F5344CB8AC3E}">
        <p14:creationId xmlns:p14="http://schemas.microsoft.com/office/powerpoint/2010/main" val="3839083126"/>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itle 1"/>
          <p:cNvSpPr>
            <a:spLocks noGrp="1"/>
          </p:cNvSpPr>
          <p:nvPr>
            <p:ph idx="1"/>
          </p:nvPr>
        </p:nvSpPr>
        <p:spPr>
          <a:xfrm>
            <a:off x="955031" y="1426842"/>
            <a:ext cx="8946541" cy="4195481"/>
          </a:xfrm>
        </p:spPr>
        <p:txBody>
          <a:bodyPr/>
          <a:lstStyle/>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32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7. Connected the model to dialog flow</a:t>
            </a:r>
            <a:r>
              <a:rPr kumimoji="0" lang="en-US" sz="32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sz="3200"/>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After deploying our model on Heroku, it generates a URL with which we connected our dialogflow using webhook</a:t>
            </a:r>
            <a:endParaRPr lang="en-US"/>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We enabled webhook in dialogflow which allowed to send predictions from deployed model on the basis of symptoms given by dialogflow.</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a:p>
        </p:txBody>
      </p:sp>
    </p:spTree>
    <p:extLst>
      <p:ext uri="{BB962C8B-B14F-4D97-AF65-F5344CB8AC3E}">
        <p14:creationId xmlns:p14="http://schemas.microsoft.com/office/powerpoint/2010/main" val="3828891440"/>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85463" y="377953"/>
            <a:ext cx="2870991" cy="1225707"/>
          </a:xfrm>
        </p:spPr>
        <p:txBody>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36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Login </a:t>
            </a:r>
            <a:br>
              <a:rPr kumimoji="0" lang="en-US" sz="36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br>
            <a:r>
              <a:rPr kumimoji="0" lang="en-US" sz="36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Page</a:t>
            </a:r>
            <a:endParaRPr lang="en-US" sz="360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1" y="1746777"/>
            <a:ext cx="2453666" cy="4562037"/>
          </a:xfrm>
          <a:ln w="28575">
            <a:solidFill>
              <a:schemeClr val="bg1"/>
            </a:solidFill>
          </a:ln>
        </p:spPr>
      </p:pic>
      <p:pic>
        <p:nvPicPr>
          <p:cNvPr id="3" name="Picture 2"/>
          <p:cNvPicPr>
            <a:picLocks noChangeAspect="1"/>
          </p:cNvPicPr>
          <p:nvPr/>
        </p:nvPicPr>
        <p:blipFill>
          <a:blip r:embed="rId3"/>
          <a:stretch>
            <a:fillRect/>
          </a:stretch>
        </p:blipFill>
        <p:spPr>
          <a:xfrm>
            <a:off x="885463" y="1746777"/>
            <a:ext cx="2675573" cy="455964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7117" y="1735722"/>
            <a:ext cx="2346485" cy="4581752"/>
          </a:xfrm>
          <a:prstGeom prst="rect">
            <a:avLst/>
          </a:prstGeom>
          <a:ln w="28575">
            <a:solidFill>
              <a:schemeClr val="bg1"/>
            </a:solidFill>
          </a:ln>
        </p:spPr>
      </p:pic>
      <p:sp>
        <p:nvSpPr>
          <p:cNvPr id="7" name="Title 1"/>
          <p:cNvSpPr txBox="1"/>
          <p:nvPr/>
        </p:nvSpPr>
        <p:spPr>
          <a:xfrm>
            <a:off x="4112687" y="377953"/>
            <a:ext cx="2870991" cy="1225707"/>
          </a:xfrm>
          <a:prstGeom prst="rect">
            <a:avLst/>
          </a:prstGeom>
        </p:spPr>
        <p:txBody>
          <a:bodyPr vert="horz" lIns="91440" tIns="45720" rIns="91440" bIns="45720" rtlCol="0" anchor="t">
            <a:noAutofit/>
          </a:bodyPr>
          <a:lstStyle>
            <a:defPPr>
              <a:defRPr lang="en-US"/>
            </a:defPPr>
            <a:lvl1pPr marL="0" algn="l" defTabSz="457200" rtl="0" eaLnBrk="1" latinLnBrk="0" hangingPunct="1">
              <a:spcBef>
                <a:spcPct val="0"/>
              </a:spcBef>
              <a:buNone/>
              <a:defRPr sz="4200" b="0" i="0" kern="1200">
                <a:solidFill>
                  <a:schemeClr val="tx2"/>
                </a:solidFill>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eaLnBrk="1" hangingPunct="1">
              <a:defRPr>
                <a:solidFill>
                  <a:schemeClr val="tx2"/>
                </a:solidFill>
              </a:defRPr>
            </a:lvl9pPr>
          </a:lstStyle>
          <a:p>
            <a:pPr marL="0" algn="l" defTabSz="457200">
              <a:spcBef>
                <a:spcPct val="0"/>
              </a:spcBef>
              <a:buNone/>
              <a:defRPr kumimoji="0" sz="4200" b="0" i="0" kern="1200" normalizeH="0" noProof="0">
                <a:solidFill>
                  <a:srgbClr val="EBEBEB"/>
                </a:solidFill>
                <a:uLnTx/>
                <a:uFillTx/>
                <a:latin typeface="+mj-lt"/>
                <a:ea typeface="+mj-ea"/>
                <a:cs typeface="+mj-cs"/>
              </a:defRPr>
            </a:pPr>
            <a:r>
              <a:rPr kumimoji="0" lang="en-US" sz="3600" b="0" i="0" kern="1200" normalizeH="0" noProof="0" smtClean="0">
                <a:solidFill>
                  <a:srgbClr val="EBEBEB"/>
                </a:solidFill>
                <a:uLnTx/>
                <a:uFillTx/>
                <a:latin typeface="+mj-lt"/>
                <a:ea typeface="+mj-ea"/>
                <a:cs typeface="+mj-cs"/>
              </a:rPr>
              <a:t>Registration </a:t>
            </a:r>
            <a:br>
              <a:rPr kumimoji="0" lang="en-US" sz="3600" b="0" i="0" kern="1200" normalizeH="0" noProof="0" smtClean="0">
                <a:solidFill>
                  <a:srgbClr val="EBEBEB"/>
                </a:solidFill>
                <a:uLnTx/>
                <a:uFillTx/>
                <a:latin typeface="+mj-lt"/>
                <a:ea typeface="+mj-ea"/>
                <a:cs typeface="+mj-cs"/>
              </a:rPr>
            </a:br>
            <a:r>
              <a:rPr kumimoji="0" lang="en-US" sz="3600" b="0" i="0" kern="1200" normalizeH="0" noProof="0" smtClean="0">
                <a:solidFill>
                  <a:srgbClr val="EBEBEB"/>
                </a:solidFill>
                <a:uLnTx/>
                <a:uFillTx/>
                <a:latin typeface="+mj-lt"/>
                <a:ea typeface="+mj-ea"/>
                <a:cs typeface="+mj-cs"/>
              </a:rPr>
              <a:t>Page</a:t>
            </a:r>
            <a:endParaRPr lang="en-US" sz="3600"/>
          </a:p>
        </p:txBody>
      </p:sp>
      <p:sp>
        <p:nvSpPr>
          <p:cNvPr id="9" name="Title 1"/>
          <p:cNvSpPr txBox="1"/>
          <p:nvPr/>
        </p:nvSpPr>
        <p:spPr>
          <a:xfrm>
            <a:off x="7642571" y="377953"/>
            <a:ext cx="2870991" cy="1225707"/>
          </a:xfrm>
          <a:prstGeom prst="rect">
            <a:avLst/>
          </a:prstGeom>
        </p:spPr>
        <p:txBody>
          <a:bodyPr vert="horz" lIns="91440" tIns="45720" rIns="91440" bIns="45720" rtlCol="0" anchor="t">
            <a:noAutofit/>
          </a:bodyPr>
          <a:lstStyle>
            <a:defPPr>
              <a:defRPr lang="en-US"/>
            </a:defPPr>
            <a:lvl1pPr marL="0" algn="l" defTabSz="457200" rtl="0" eaLnBrk="1" latinLnBrk="0" hangingPunct="1">
              <a:spcBef>
                <a:spcPct val="0"/>
              </a:spcBef>
              <a:buNone/>
              <a:defRPr sz="4200" b="0" i="0" kern="1200">
                <a:solidFill>
                  <a:schemeClr val="tx2"/>
                </a:solidFill>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eaLnBrk="1" hangingPunct="1">
              <a:defRPr>
                <a:solidFill>
                  <a:schemeClr val="tx2"/>
                </a:solidFill>
              </a:defRPr>
            </a:lvl9pPr>
          </a:lstStyle>
          <a:p>
            <a:pPr marL="0" algn="l" defTabSz="457200">
              <a:spcBef>
                <a:spcPct val="0"/>
              </a:spcBef>
              <a:buNone/>
              <a:defRPr kumimoji="0" sz="4200" b="0" i="0" kern="1200" normalizeH="0" noProof="0">
                <a:solidFill>
                  <a:srgbClr val="EBEBEB"/>
                </a:solidFill>
                <a:uLnTx/>
                <a:uFillTx/>
                <a:latin typeface="+mj-lt"/>
                <a:ea typeface="+mj-ea"/>
                <a:cs typeface="+mj-cs"/>
              </a:defRPr>
            </a:pPr>
            <a:r>
              <a:rPr kumimoji="0" lang="en-US" sz="3600" b="0" i="0" kern="1200" normalizeH="0" noProof="0" smtClean="0">
                <a:solidFill>
                  <a:srgbClr val="EBEBEB"/>
                </a:solidFill>
                <a:uLnTx/>
                <a:uFillTx/>
                <a:latin typeface="+mj-lt"/>
                <a:ea typeface="+mj-ea"/>
                <a:cs typeface="+mj-cs"/>
              </a:rPr>
              <a:t>Chat </a:t>
            </a:r>
          </a:p>
          <a:p>
            <a:pPr marL="0" algn="l" defTabSz="457200">
              <a:spcBef>
                <a:spcPct val="0"/>
              </a:spcBef>
              <a:buNone/>
              <a:defRPr kumimoji="0" sz="4200" b="0" i="0" kern="1200" normalizeH="0" noProof="0">
                <a:solidFill>
                  <a:srgbClr val="EBEBEB"/>
                </a:solidFill>
                <a:uLnTx/>
                <a:uFillTx/>
                <a:latin typeface="+mj-lt"/>
                <a:ea typeface="+mj-ea"/>
                <a:cs typeface="+mj-cs"/>
              </a:defRPr>
            </a:pPr>
            <a:r>
              <a:rPr kumimoji="0" lang="en-US" sz="3600" b="0" i="0" kern="1200" normalizeH="0" noProof="0" smtClean="0">
                <a:solidFill>
                  <a:srgbClr val="EBEBEB"/>
                </a:solidFill>
                <a:uLnTx/>
                <a:uFillTx/>
                <a:latin typeface="+mj-lt"/>
                <a:ea typeface="+mj-ea"/>
                <a:cs typeface="+mj-cs"/>
              </a:rPr>
              <a:t>Layout</a:t>
            </a:r>
            <a:endParaRPr lang="en-US" sz="3600"/>
          </a:p>
        </p:txBody>
      </p:sp>
    </p:spTree>
    <p:extLst>
      <p:ext uri="{BB962C8B-B14F-4D97-AF65-F5344CB8AC3E}">
        <p14:creationId xmlns:p14="http://schemas.microsoft.com/office/powerpoint/2010/main" val="2836470919"/>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4" name="TextBox 3">
            <a:extLst>
              <a:ext uri="{FF2B5EF4-FFF2-40B4-BE49-F238E27FC236}">
                <a16:creationId xmlns:a16="http://schemas.microsoft.com/office/drawing/2014/main" id="{703E11C5-A0A5-4E82-AC87-E5E87EFF78DD}"/>
              </a:ext>
            </a:extLst>
          </p:cNvPr>
          <p:cNvSpPr txBox="1"/>
          <p:nvPr/>
        </p:nvSpPr>
        <p:spPr>
          <a:xfrm>
            <a:off x="225468" y="263047"/>
            <a:ext cx="3958225"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CURRENT MODEL</a:t>
            </a:r>
            <a:endParaRPr lang="en-IN" sz="2800">
              <a:solidFill>
                <a:schemeClr val="bg1"/>
              </a:solidFill>
            </a:endParaRPr>
          </a:p>
        </p:txBody>
      </p:sp>
      <p:sp>
        <p:nvSpPr>
          <p:cNvPr id="5" name="TextBox 4">
            <a:extLst>
              <a:ext uri="{FF2B5EF4-FFF2-40B4-BE49-F238E27FC236}">
                <a16:creationId xmlns:a16="http://schemas.microsoft.com/office/drawing/2014/main" id="{62527B68-0114-4628-991B-055D7CF154B1}"/>
              </a:ext>
            </a:extLst>
          </p:cNvPr>
          <p:cNvSpPr txBox="1"/>
          <p:nvPr/>
        </p:nvSpPr>
        <p:spPr>
          <a:xfrm>
            <a:off x="225468" y="989556"/>
            <a:ext cx="5285984" cy="1569660"/>
          </a:xfrm>
          <a:prstGeom prst="rect">
            <a:avLst/>
          </a:prstGeom>
          <a:solidFill>
            <a:schemeClr val="accent5">
              <a:lumMod val="50000"/>
            </a:schemeClr>
          </a:solidFill>
        </p:spPr>
        <p:txBody>
          <a:bodyPr wrap="square" rtlCol="0">
            <a:spAutoFit/>
          </a:bodyPr>
          <a:lstStyle>
            <a:defPPr>
              <a:defRPr lang="en-US"/>
            </a:defPPr>
          </a:lstStyle>
          <a:p>
            <a:r>
              <a:rPr lang="en-US" sz="2400">
                <a:solidFill>
                  <a:schemeClr val="bg1"/>
                </a:solidFill>
              </a:rPr>
              <a:t>DATASET INFORMATION- </a:t>
            </a:r>
          </a:p>
          <a:p>
            <a:r>
              <a:rPr lang="en-US" sz="2400">
                <a:solidFill>
                  <a:schemeClr val="bg1"/>
                </a:solidFill>
              </a:rPr>
              <a:t>COLUMNS- 133</a:t>
            </a:r>
          </a:p>
          <a:p>
            <a:r>
              <a:rPr lang="en-US" sz="2400">
                <a:solidFill>
                  <a:schemeClr val="bg1"/>
                </a:solidFill>
              </a:rPr>
              <a:t>ROWS - 4920</a:t>
            </a:r>
          </a:p>
          <a:p>
            <a:r>
              <a:rPr lang="en-US" sz="2400">
                <a:solidFill>
                  <a:schemeClr val="bg1"/>
                </a:solidFill>
              </a:rPr>
              <a:t>TARGET COLUMN -  ‘PROGNOSIS’</a:t>
            </a:r>
          </a:p>
        </p:txBody>
      </p:sp>
      <p:pic>
        <p:nvPicPr>
          <p:cNvPr id="2" name="Picture 1">
            <a:extLst>
              <a:ext uri="{FF2B5EF4-FFF2-40B4-BE49-F238E27FC236}">
                <a16:creationId xmlns:a16="http://schemas.microsoft.com/office/drawing/2014/main" id="{B14AB3E1-6CCA-4044-B90F-9740F58C7098}"/>
              </a:ext>
            </a:extLst>
          </p:cNvPr>
          <p:cNvPicPr>
            <a:picLocks noChangeAspect="1"/>
          </p:cNvPicPr>
          <p:nvPr/>
        </p:nvPicPr>
        <p:blipFill>
          <a:blip r:embed="rId2"/>
          <a:stretch>
            <a:fillRect/>
          </a:stretch>
        </p:blipFill>
        <p:spPr>
          <a:xfrm>
            <a:off x="285750" y="3679521"/>
            <a:ext cx="11620500" cy="2561834"/>
          </a:xfrm>
          <a:prstGeom prst="rect">
            <a:avLst/>
          </a:prstGeom>
        </p:spPr>
      </p:pic>
      <p:sp>
        <p:nvSpPr>
          <p:cNvPr id="6" name="TextBox 5">
            <a:extLst>
              <a:ext uri="{FF2B5EF4-FFF2-40B4-BE49-F238E27FC236}">
                <a16:creationId xmlns:a16="http://schemas.microsoft.com/office/drawing/2014/main" id="{8DE8E4A3-759E-458F-A1A5-41FFE82C7173}"/>
              </a:ext>
            </a:extLst>
          </p:cNvPr>
          <p:cNvSpPr txBox="1"/>
          <p:nvPr/>
        </p:nvSpPr>
        <p:spPr>
          <a:xfrm>
            <a:off x="4530246" y="3010153"/>
            <a:ext cx="1565754"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DATASET </a:t>
            </a:r>
            <a:endParaRPr lang="en-IN" sz="2800">
              <a:solidFill>
                <a:schemeClr val="bg1"/>
              </a:solidFill>
            </a:endParaRPr>
          </a:p>
        </p:txBody>
      </p:sp>
    </p:spTree>
    <p:extLst>
      <p:ext uri="{BB962C8B-B14F-4D97-AF65-F5344CB8AC3E}">
        <p14:creationId xmlns:p14="http://schemas.microsoft.com/office/powerpoint/2010/main" val="1049247540"/>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646112" y="452718"/>
            <a:ext cx="4090646" cy="807671"/>
          </a:xfrm>
        </p:spPr>
        <p:txBody>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4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 User Timeline</a:t>
            </a:r>
            <a:endParaRPr lang="en-US"/>
          </a:p>
        </p:txBody>
      </p:sp>
      <p:sp>
        <p:nvSpPr>
          <p:cNvPr id="3" name="Content Placeholder 2"/>
          <p:cNvSpPr>
            <a:spLocks noGrp="1"/>
          </p:cNvSpPr>
          <p:nvPr>
            <p:ph idx="1"/>
          </p:nvPr>
        </p:nvSpPr>
        <p:spPr>
          <a:xfrm>
            <a:off x="741175" y="2087624"/>
            <a:ext cx="7705710" cy="4195481"/>
          </a:xfrm>
        </p:spPr>
        <p:txBody>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err="1"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Arcyon keeps record of the users previous symptoms.</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This will help the doctor to understand about user’s previous sufferings.</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err="1"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Arcyon saves data using String Regex.</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Data is stored in Firebase Firestore Databse which is NoSQL based.</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Design is very simple and easy for the user to get data easily. </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9558" y="1490296"/>
            <a:ext cx="2454575" cy="4792809"/>
          </a:xfrm>
          <a:prstGeom prst="rect">
            <a:avLst/>
          </a:prstGeom>
          <a:ln w="28575">
            <a:solidFill>
              <a:schemeClr val="bg1"/>
            </a:solidFill>
          </a:ln>
        </p:spPr>
      </p:pic>
    </p:spTree>
    <p:extLst>
      <p:ext uri="{BB962C8B-B14F-4D97-AF65-F5344CB8AC3E}">
        <p14:creationId xmlns:p14="http://schemas.microsoft.com/office/powerpoint/2010/main" val="256375254"/>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4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Medication Reminder</a:t>
            </a:r>
            <a:endParaRPr lang="en-US"/>
          </a:p>
        </p:txBody>
      </p:sp>
      <p:sp>
        <p:nvSpPr>
          <p:cNvPr id="3" name="Content Placeholder 2"/>
          <p:cNvSpPr>
            <a:spLocks noGrp="1"/>
          </p:cNvSpPr>
          <p:nvPr>
            <p:ph idx="1"/>
          </p:nvPr>
        </p:nvSpPr>
        <p:spPr>
          <a:xfrm>
            <a:off x="729573" y="2052918"/>
            <a:ext cx="7295745" cy="4195481"/>
          </a:xfrm>
        </p:spPr>
        <p:txBody>
          <a:bodyPr>
            <a:normAutofit/>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In the 21</a:t>
            </a:r>
            <a:r>
              <a:rPr kumimoji="0" lang="en-US" sz="2000" b="0" i="0" u="none" strike="noStrike" kern="1200" cap="none" spc="0" normalizeH="0" baseline="3000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st</a:t>
            </a: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a:t>
            </a: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century busy lifestyle, people easily forget to remember to take their medications, that’s why Arcyon provides a reminder, which will alert the user to take their medications</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smtClean="0"/>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This helps the application to be more productive and interacting.</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5957" y="1483723"/>
            <a:ext cx="2476750" cy="4847616"/>
          </a:xfrm>
          <a:prstGeom prst="rect">
            <a:avLst/>
          </a:prstGeom>
          <a:ln w="28575">
            <a:solidFill>
              <a:schemeClr val="bg1"/>
            </a:solidFill>
          </a:ln>
        </p:spPr>
      </p:pic>
    </p:spTree>
    <p:extLst>
      <p:ext uri="{BB962C8B-B14F-4D97-AF65-F5344CB8AC3E}">
        <p14:creationId xmlns:p14="http://schemas.microsoft.com/office/powerpoint/2010/main" val="482891912"/>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4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News API</a:t>
            </a:r>
            <a:endParaRPr lang="en-US"/>
          </a:p>
        </p:txBody>
      </p:sp>
      <p:sp>
        <p:nvSpPr>
          <p:cNvPr id="3" name="Content Placeholder 2"/>
          <p:cNvSpPr>
            <a:spLocks noGrp="1"/>
          </p:cNvSpPr>
          <p:nvPr>
            <p:ph idx="1"/>
          </p:nvPr>
        </p:nvSpPr>
        <p:spPr>
          <a:xfrm>
            <a:off x="714206" y="1907627"/>
            <a:ext cx="7525121" cy="4195481"/>
          </a:xfrm>
        </p:spPr>
        <p:txBody>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News API is a simple and easy-to-use API that returns JSON metadata for headlines and articles live all over the web right now. The bot will be using News API for current disease spread in the particular location where the user </a:t>
            </a: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lives.</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smtClean="0"/>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This </a:t>
            </a: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is dynamic feature of </a:t>
            </a:r>
            <a:r>
              <a:rPr kumimoji="0" lang="en-US" sz="2000" b="0" i="0" u="none" strike="noStrike" kern="1200" cap="none" spc="0" normalizeH="0" baseline="0" noProof="0" err="1"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Arcyon provides the </a:t>
            </a: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user </a:t>
            </a: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health related news </a:t>
            </a:r>
            <a:r>
              <a:rPr kumimoji="0" lang="en-US"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and some good blogs on health of nearby </a:t>
            </a: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particular area.</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355" y="1536970"/>
            <a:ext cx="2546692" cy="4951375"/>
          </a:xfrm>
          <a:prstGeom prst="rect">
            <a:avLst/>
          </a:prstGeom>
          <a:ln w="28575">
            <a:solidFill>
              <a:schemeClr val="bg1"/>
            </a:solidFill>
          </a:ln>
        </p:spPr>
      </p:pic>
    </p:spTree>
    <p:extLst>
      <p:ext uri="{BB962C8B-B14F-4D97-AF65-F5344CB8AC3E}">
        <p14:creationId xmlns:p14="http://schemas.microsoft.com/office/powerpoint/2010/main" val="674538975"/>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4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BMI Calculator</a:t>
            </a:r>
            <a:endParaRPr lang="en-US"/>
          </a:p>
        </p:txBody>
      </p:sp>
      <p:sp>
        <p:nvSpPr>
          <p:cNvPr id="3" name="Content Placeholder 2"/>
          <p:cNvSpPr>
            <a:spLocks noGrp="1"/>
          </p:cNvSpPr>
          <p:nvPr>
            <p:ph idx="1"/>
          </p:nvPr>
        </p:nvSpPr>
        <p:spPr>
          <a:xfrm>
            <a:off x="798510" y="4337441"/>
            <a:ext cx="8946541" cy="1266931"/>
          </a:xfrm>
        </p:spPr>
        <p:txBody>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In case of severe medical conditions, Arcyon can provide you with some first aid actions that the user should take until he reaches the hospital.</a:t>
            </a:r>
            <a:endParaRPr lang="en-US"/>
          </a:p>
        </p:txBody>
      </p:sp>
      <p:sp>
        <p:nvSpPr>
          <p:cNvPr id="4" name="Title 1"/>
          <p:cNvSpPr txBox="1"/>
          <p:nvPr/>
        </p:nvSpPr>
        <p:spPr>
          <a:xfrm>
            <a:off x="646110" y="3158848"/>
            <a:ext cx="9404723" cy="1400530"/>
          </a:xfrm>
          <a:prstGeom prst="rect">
            <a:avLst/>
          </a:prstGeom>
        </p:spPr>
        <p:txBody>
          <a:bodyPr vert="horz" lIns="91440" tIns="45720" rIns="91440" bIns="45720" rtlCol="0" anchor="t">
            <a:noAutofit/>
          </a:bodyPr>
          <a:lstStyle>
            <a:defPPr>
              <a:defRPr lang="en-US"/>
            </a:defPPr>
            <a:lvl1pPr marL="0" algn="l" defTabSz="457200" rtl="0" eaLnBrk="1" latinLnBrk="0" hangingPunct="1">
              <a:spcBef>
                <a:spcPct val="0"/>
              </a:spcBef>
              <a:buNone/>
              <a:defRPr sz="4200" b="0" i="0" kern="1200">
                <a:solidFill>
                  <a:schemeClr val="tx2"/>
                </a:solidFill>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eaLnBrk="1" hangingPunct="1">
              <a:defRPr>
                <a:solidFill>
                  <a:schemeClr val="tx2"/>
                </a:solidFill>
              </a:defRPr>
            </a:lvl9pPr>
          </a:lstStyle>
          <a:p>
            <a:pPr marL="0" algn="l" defTabSz="457200">
              <a:spcBef>
                <a:spcPct val="0"/>
              </a:spcBef>
              <a:buNone/>
              <a:defRPr kumimoji="0" sz="4200" b="0" i="0" kern="1200" normalizeH="0" noProof="0">
                <a:solidFill>
                  <a:srgbClr val="EBEBEB"/>
                </a:solidFill>
                <a:uLnTx/>
                <a:uFillTx/>
                <a:latin typeface="+mj-lt"/>
                <a:ea typeface="+mj-ea"/>
                <a:cs typeface="+mj-cs"/>
              </a:defRPr>
            </a:pPr>
            <a:r>
              <a:rPr kumimoji="0" lang="en-US" sz="4200" b="0" i="0" kern="1200" normalizeH="0" noProof="0" smtClean="0">
                <a:solidFill>
                  <a:srgbClr val="EBEBEB"/>
                </a:solidFill>
                <a:uLnTx/>
                <a:uFillTx/>
                <a:latin typeface="+mj-lt"/>
                <a:ea typeface="+mj-ea"/>
                <a:cs typeface="+mj-cs"/>
              </a:rPr>
              <a:t>Emergency First Aid </a:t>
            </a:r>
            <a:endParaRPr lang="en-US"/>
          </a:p>
        </p:txBody>
      </p:sp>
      <p:sp>
        <p:nvSpPr>
          <p:cNvPr id="5" name="Content Placeholder 2"/>
          <p:cNvSpPr txBox="1"/>
          <p:nvPr/>
        </p:nvSpPr>
        <p:spPr>
          <a:xfrm>
            <a:off x="798511" y="1480388"/>
            <a:ext cx="8946541" cy="1266931"/>
          </a:xfrm>
          <a:prstGeom prst="rect">
            <a:avLst/>
          </a:prstGeom>
        </p:spPr>
        <p:txBody>
          <a:bodyPr vert="horz" lIns="91440" tIns="45720" rIns="91440" bIns="45720" rtlCol="0">
            <a:normAutofit/>
          </a:bodyPr>
          <a:lstStyle>
            <a:defPPr>
              <a:defRPr lang="en-US"/>
            </a:defPPr>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342900" indent="-342900" algn="l" defTabSz="457200">
              <a:spcBef>
                <a:spcPts val="1000"/>
              </a:spcBef>
              <a:spcAft>
                <a:spcPct val="0"/>
              </a:spcAft>
              <a:buSzPct val="80000"/>
              <a:buChar char=""/>
              <a:defRPr kumimoji="0" sz="2000" b="0" i="0" kern="1200" normalizeH="0" noProof="0">
                <a:solidFill>
                  <a:srgbClr val="FFFFFF"/>
                </a:solidFill>
                <a:uLnTx/>
                <a:uFillTx/>
                <a:latin typeface="+mj-lt"/>
                <a:ea typeface="+mj-ea"/>
                <a:cs typeface="+mj-cs"/>
              </a:defRPr>
            </a:pPr>
            <a:r>
              <a:rPr kumimoji="0" lang="en-US" sz="2000" b="0" i="0" kern="1200" normalizeH="0" noProof="0" smtClean="0">
                <a:solidFill>
                  <a:srgbClr val="FFFFFF"/>
                </a:solidFill>
                <a:uLnTx/>
                <a:uFillTx/>
                <a:latin typeface="+mj-lt"/>
                <a:ea typeface="+mj-ea"/>
                <a:cs typeface="+mj-cs"/>
              </a:rPr>
              <a:t>Arcyon provides another feature which allow the user to enter his height and weight and the application will calculate his Body mass index for him.</a:t>
            </a:r>
            <a:endParaRPr lang="en-US"/>
          </a:p>
        </p:txBody>
      </p:sp>
    </p:spTree>
    <p:extLst>
      <p:ext uri="{BB962C8B-B14F-4D97-AF65-F5344CB8AC3E}">
        <p14:creationId xmlns:p14="http://schemas.microsoft.com/office/powerpoint/2010/main" val="3639787946"/>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679063" y="652388"/>
            <a:ext cx="9404723" cy="1400530"/>
          </a:xfrm>
        </p:spPr>
        <p:txBody>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4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A special Feature</a:t>
            </a:r>
            <a:endParaRPr lang="en-US"/>
          </a:p>
        </p:txBody>
      </p:sp>
      <p:sp>
        <p:nvSpPr>
          <p:cNvPr id="3" name="Content Placeholder 2"/>
          <p:cNvSpPr>
            <a:spLocks noGrp="1"/>
          </p:cNvSpPr>
          <p:nvPr>
            <p:ph idx="1"/>
          </p:nvPr>
        </p:nvSpPr>
        <p:spPr>
          <a:xfrm>
            <a:off x="1103313" y="2052918"/>
            <a:ext cx="7554656" cy="4195481"/>
          </a:xfrm>
        </p:spPr>
        <p:txBody>
          <a:bodyPr/>
          <a:lstStyle/>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We have included a very simple but very crucial feature which shows you the current statistics of the effect of COVID19. </a:t>
            </a:r>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endParaRPr lang="en-US"/>
          </a:p>
          <a:p>
            <a:pPr marL="0" marR="0" lvl="0" indent="0" algn="l" defTabSz="457200" fontAlgn="auto">
              <a:lnSpc>
                <a:spcPct val="100000"/>
              </a:lnSpc>
              <a:spcBef>
                <a:spcPts val="1000"/>
              </a:spcBef>
              <a:spcAft>
                <a:spcPct val="0"/>
              </a:spcAft>
              <a:buSzPct val="80000"/>
              <a:buNone/>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0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These stats are continuously updated so that the user has the latest information about the virus</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860" y="1626762"/>
            <a:ext cx="2354976" cy="4604898"/>
          </a:xfrm>
          <a:prstGeom prst="rect">
            <a:avLst/>
          </a:prstGeom>
        </p:spPr>
      </p:pic>
    </p:spTree>
    <p:extLst>
      <p:ext uri="{BB962C8B-B14F-4D97-AF65-F5344CB8AC3E}">
        <p14:creationId xmlns:p14="http://schemas.microsoft.com/office/powerpoint/2010/main" val="2354150275"/>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646111" y="452718"/>
            <a:ext cx="9404723" cy="851975"/>
          </a:xfrm>
        </p:spPr>
        <p:txBody>
          <a:bodyPr/>
          <a:lstStyle/>
          <a:p>
            <a:pPr marL="0" marR="0" lvl="0" indent="0" algn="l" defTabSz="457200" fontAlgn="auto">
              <a:lnSpc>
                <a:spcPct val="100000"/>
              </a:lnSpc>
              <a:spcBef>
                <a:spcPct val="0"/>
              </a:spcBef>
              <a:spcAft>
                <a:spcPct val="0"/>
              </a:spcAft>
              <a:buSzTx/>
              <a:buNone/>
              <a:defRPr kumimoji="0" sz="4200" b="0" i="0" u="none" strike="noStrike" kern="1200" cap="none" spc="0" normalizeH="0" baseline="0" noProof="0">
                <a:ln w="9525" cap="flat" cmpd="sng" algn="ctr">
                  <a:noFill/>
                  <a:prstDash val="solid"/>
                  <a:round/>
                  <a:headEnd type="none" w="med" len="med"/>
                  <a:tailEnd type="none" w="med" len="med"/>
                </a:ln>
                <a:solidFill>
                  <a:srgbClr val="EBEBEB"/>
                </a:solidFill>
                <a:uLnTx/>
                <a:uFillTx/>
                <a:latin typeface="+mj-lt"/>
                <a:ea typeface="+mj-ea"/>
                <a:cs typeface="+mj-cs"/>
                <a:sym typeface="Wingdings"/>
              </a:defRPr>
            </a:pPr>
            <a:r>
              <a:rPr kumimoji="0" lang="en-US" sz="4200" b="0" i="0" u="none" strike="noStrike" kern="1200" cap="none" spc="0" normalizeH="0" baseline="0" noProof="0" smtClean="0">
                <a:ln w="9525" cap="flat" cmpd="sng" algn="ctr">
                  <a:noFill/>
                  <a:prstDash val="solid"/>
                  <a:round/>
                  <a:headEnd type="none" w="med" len="med"/>
                  <a:tailEnd type="none" w="med" len="med"/>
                </a:ln>
                <a:solidFill>
                  <a:srgbClr val="EBEBEB"/>
                </a:solidFill>
                <a:uLnTx/>
                <a:uFillTx/>
                <a:latin typeface="+mj-lt"/>
                <a:ea typeface="+mj-ea"/>
                <a:cs typeface="+mj-cs"/>
                <a:sym typeface="Wingdings"/>
              </a:rPr>
              <a:t>Conclusion </a:t>
            </a:r>
            <a:endParaRPr lang="en-US"/>
          </a:p>
        </p:txBody>
      </p:sp>
      <p:sp>
        <p:nvSpPr>
          <p:cNvPr id="3" name="Content Placeholder 2"/>
          <p:cNvSpPr>
            <a:spLocks noGrp="1"/>
          </p:cNvSpPr>
          <p:nvPr>
            <p:ph idx="1"/>
          </p:nvPr>
        </p:nvSpPr>
        <p:spPr>
          <a:xfrm>
            <a:off x="646111" y="1941406"/>
            <a:ext cx="9323079" cy="4604360"/>
          </a:xfrm>
        </p:spPr>
        <p:txBody>
          <a:bodyPr>
            <a:normAutofit/>
          </a:bodyPr>
          <a:lstStyle/>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400" b="0" i="0" u="none" strike="noStrike" kern="1200" cap="none" spc="0" normalizeH="0" baseline="0" noProof="0" err="1"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Arcyon is very user friendly.</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It provides sufficient accurate results.</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It only makes the cautious against what the user might be suffering from</a:t>
            </a:r>
            <a:r>
              <a:rPr kumimoji="0" lang="en-US" sz="24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4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We tend to take the application on a even higher level.</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4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Our application follows a real world working model.</a:t>
            </a:r>
          </a:p>
          <a:p>
            <a:pPr marL="342900" marR="0" lvl="0" indent="-342900" algn="l" defTabSz="457200" fontAlgn="auto">
              <a:lnSpc>
                <a:spcPct val="100000"/>
              </a:lnSpc>
              <a:spcBef>
                <a:spcPts val="1000"/>
              </a:spcBef>
              <a:spcAft>
                <a:spcPct val="0"/>
              </a:spcAft>
              <a:buSzPct val="80000"/>
              <a:buChar char=""/>
              <a:defRPr kumimoji="0" sz="20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defRPr>
            </a:pPr>
            <a:r>
              <a:rPr kumimoji="0" lang="en-US" sz="2400" b="0" i="0" u="none" strike="noStrike" kern="1200" cap="none" spc="0" normalizeH="0" baseline="0" noProof="0">
                <a:ln w="9525" cap="flat" cmpd="sng" algn="ctr">
                  <a:noFill/>
                  <a:prstDash val="solid"/>
                  <a:round/>
                  <a:headEnd type="none" w="med" len="med"/>
                  <a:tailEnd type="none" w="med" len="med"/>
                </a:ln>
                <a:solidFill>
                  <a:srgbClr val="FFFFFF"/>
                </a:solidFill>
                <a:uLnTx/>
                <a:uFillTx/>
                <a:latin typeface="+mj-lt"/>
                <a:ea typeface="+mj-ea"/>
                <a:cs typeface="+mj-cs"/>
                <a:sym typeface="Wingdings"/>
              </a:rPr>
              <a:t> </a:t>
            </a:r>
            <a:r>
              <a:rPr kumimoji="0" lang="en-US" sz="2400" b="0" i="0" u="none" strike="noStrike" kern="1200" cap="none" spc="0" normalizeH="0" baseline="0" noProof="0" smtClean="0">
                <a:ln w="9525" cap="flat" cmpd="sng" algn="ctr">
                  <a:noFill/>
                  <a:prstDash val="solid"/>
                  <a:round/>
                  <a:headEnd type="none" w="med" len="med"/>
                  <a:tailEnd type="none" w="med" len="med"/>
                </a:ln>
                <a:solidFill>
                  <a:srgbClr val="FFFFFF"/>
                </a:solidFill>
                <a:uLnTx/>
                <a:uFillTx/>
                <a:latin typeface="+mj-lt"/>
                <a:ea typeface="+mj-ea"/>
                <a:cs typeface="+mj-cs"/>
                <a:sym typeface="Wingdings"/>
              </a:rPr>
              <a:t>Still has lot of room for new features.</a:t>
            </a:r>
          </a:p>
        </p:txBody>
      </p:sp>
    </p:spTree>
    <p:extLst>
      <p:ext uri="{BB962C8B-B14F-4D97-AF65-F5344CB8AC3E}">
        <p14:creationId xmlns:p14="http://schemas.microsoft.com/office/powerpoint/2010/main" val="1441714154"/>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4" name="TextBox 3">
            <a:extLst>
              <a:ext uri="{FF2B5EF4-FFF2-40B4-BE49-F238E27FC236}">
                <a16:creationId xmlns:a16="http://schemas.microsoft.com/office/drawing/2014/main" id="{703E11C5-A0A5-4E82-AC87-E5E87EFF78DD}"/>
              </a:ext>
            </a:extLst>
          </p:cNvPr>
          <p:cNvSpPr txBox="1"/>
          <p:nvPr/>
        </p:nvSpPr>
        <p:spPr>
          <a:xfrm>
            <a:off x="250521" y="338203"/>
            <a:ext cx="3970751"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CURRENT MODEL</a:t>
            </a:r>
            <a:endParaRPr lang="en-IN" sz="2800">
              <a:solidFill>
                <a:schemeClr val="bg1"/>
              </a:solidFill>
            </a:endParaRPr>
          </a:p>
        </p:txBody>
      </p:sp>
      <p:sp>
        <p:nvSpPr>
          <p:cNvPr id="5" name="TextBox 4">
            <a:extLst>
              <a:ext uri="{FF2B5EF4-FFF2-40B4-BE49-F238E27FC236}">
                <a16:creationId xmlns:a16="http://schemas.microsoft.com/office/drawing/2014/main" id="{62527B68-0114-4628-991B-055D7CF154B1}"/>
              </a:ext>
            </a:extLst>
          </p:cNvPr>
          <p:cNvSpPr txBox="1"/>
          <p:nvPr/>
        </p:nvSpPr>
        <p:spPr>
          <a:xfrm>
            <a:off x="250521" y="1114816"/>
            <a:ext cx="11686783" cy="1200329"/>
          </a:xfrm>
          <a:prstGeom prst="rect">
            <a:avLst/>
          </a:prstGeom>
          <a:solidFill>
            <a:schemeClr val="accent5">
              <a:lumMod val="50000"/>
            </a:schemeClr>
          </a:solidFill>
        </p:spPr>
        <p:txBody>
          <a:bodyPr wrap="square" rtlCol="0">
            <a:spAutoFit/>
          </a:bodyPr>
          <a:lstStyle>
            <a:defPPr>
              <a:defRPr lang="en-US"/>
            </a:defPPr>
          </a:lstStyle>
          <a:p>
            <a:pPr marL="457200" indent="-457200">
              <a:buFont typeface="Arial" pitchFamily="34" charset="0"/>
              <a:buChar char="•"/>
            </a:pPr>
            <a:r>
              <a:rPr lang="en-US" sz="2400">
                <a:solidFill>
                  <a:schemeClr val="bg1"/>
                </a:solidFill>
              </a:rPr>
              <a:t>Performed data analysis and data preprocessing</a:t>
            </a:r>
          </a:p>
          <a:p>
            <a:pPr marL="457200" indent="-457200">
              <a:buFont typeface="Arial" pitchFamily="34" charset="0"/>
              <a:buChar char="•"/>
            </a:pPr>
            <a:r>
              <a:rPr lang="en-US" sz="2400">
                <a:solidFill>
                  <a:schemeClr val="bg1"/>
                </a:solidFill>
              </a:rPr>
              <a:t>Trained several classification model for choosing the best algorithm according to our requirement with the help of metrics and probability.</a:t>
            </a:r>
          </a:p>
        </p:txBody>
      </p:sp>
      <p:pic>
        <p:nvPicPr>
          <p:cNvPr id="2" name="Picture 1">
            <a:extLst>
              <a:ext uri="{FF2B5EF4-FFF2-40B4-BE49-F238E27FC236}">
                <a16:creationId xmlns:a16="http://schemas.microsoft.com/office/drawing/2014/main" id="{6A9534A1-A172-435B-9D35-0763DC57FFED}"/>
              </a:ext>
            </a:extLst>
          </p:cNvPr>
          <p:cNvPicPr>
            <a:picLocks noChangeAspect="1"/>
          </p:cNvPicPr>
          <p:nvPr/>
        </p:nvPicPr>
        <p:blipFill>
          <a:blip r:embed="rId2"/>
          <a:stretch>
            <a:fillRect/>
          </a:stretch>
        </p:blipFill>
        <p:spPr>
          <a:xfrm>
            <a:off x="2720237" y="2895250"/>
            <a:ext cx="5077160" cy="3582444"/>
          </a:xfrm>
          <a:prstGeom prst="rect">
            <a:avLst/>
          </a:prstGeom>
        </p:spPr>
      </p:pic>
    </p:spTree>
    <p:extLst>
      <p:ext uri="{BB962C8B-B14F-4D97-AF65-F5344CB8AC3E}">
        <p14:creationId xmlns:p14="http://schemas.microsoft.com/office/powerpoint/2010/main" val="2233862444"/>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100208" y="1182231"/>
            <a:ext cx="5060515" cy="3970318"/>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Algorithms Selected – </a:t>
            </a:r>
          </a:p>
          <a:p>
            <a:endParaRPr lang="en-US" sz="2800">
              <a:solidFill>
                <a:schemeClr val="bg1"/>
              </a:solidFill>
            </a:endParaRPr>
          </a:p>
          <a:p>
            <a:r>
              <a:rPr lang="en-US" sz="2800">
                <a:solidFill>
                  <a:schemeClr val="bg1"/>
                </a:solidFill>
              </a:rPr>
              <a:t>1. Random Forest Classifier</a:t>
            </a:r>
          </a:p>
          <a:p>
            <a:endParaRPr lang="en-US" sz="2800">
              <a:solidFill>
                <a:schemeClr val="bg1"/>
              </a:solidFill>
            </a:endParaRPr>
          </a:p>
          <a:p>
            <a:r>
              <a:rPr lang="en-IN" sz="2800">
                <a:solidFill>
                  <a:schemeClr val="bg1"/>
                </a:solidFill>
              </a:rPr>
              <a:t>2. Stochastic Gradient Descent</a:t>
            </a:r>
          </a:p>
          <a:p>
            <a:r>
              <a:rPr lang="en-IN" sz="2800">
                <a:solidFill>
                  <a:schemeClr val="bg1"/>
                </a:solidFill>
              </a:rPr>
              <a:t> </a:t>
            </a:r>
          </a:p>
          <a:p>
            <a:r>
              <a:rPr lang="en-IN" sz="2800">
                <a:solidFill>
                  <a:schemeClr val="bg1"/>
                </a:solidFill>
              </a:rPr>
              <a:t>3. MultiNomial Naïve Bayes </a:t>
            </a:r>
          </a:p>
          <a:p>
            <a:endParaRPr lang="en-IN" sz="2800">
              <a:solidFill>
                <a:schemeClr val="bg1"/>
              </a:solidFill>
            </a:endParaRPr>
          </a:p>
          <a:p>
            <a:r>
              <a:rPr lang="en-IN" sz="2800">
                <a:solidFill>
                  <a:schemeClr val="bg1"/>
                </a:solidFill>
              </a:rPr>
              <a:t>4. Multi Layer Perceptron</a:t>
            </a:r>
            <a:r>
              <a:rPr lang="en-US" sz="2800">
                <a:solidFill>
                  <a:schemeClr val="bg1"/>
                </a:solidFill>
              </a:rPr>
              <a:t>  </a:t>
            </a:r>
          </a:p>
        </p:txBody>
      </p:sp>
      <p:pic>
        <p:nvPicPr>
          <p:cNvPr id="3" name="Picture 2">
            <a:extLst>
              <a:ext uri="{FF2B5EF4-FFF2-40B4-BE49-F238E27FC236}">
                <a16:creationId xmlns:a16="http://schemas.microsoft.com/office/drawing/2014/main" id="{D257954F-5D58-4BFB-82E0-1BD8AC54E44C}"/>
              </a:ext>
            </a:extLst>
          </p:cNvPr>
          <p:cNvPicPr>
            <a:picLocks noChangeAspect="1"/>
          </p:cNvPicPr>
          <p:nvPr/>
        </p:nvPicPr>
        <p:blipFill>
          <a:blip r:embed="rId2"/>
          <a:stretch>
            <a:fillRect/>
          </a:stretch>
        </p:blipFill>
        <p:spPr>
          <a:xfrm>
            <a:off x="6845335" y="1182231"/>
            <a:ext cx="4741421" cy="4091227"/>
          </a:xfrm>
          <a:prstGeom prst="rect">
            <a:avLst/>
          </a:prstGeom>
        </p:spPr>
      </p:pic>
      <p:sp>
        <p:nvSpPr>
          <p:cNvPr id="7" name="TextBox 6">
            <a:extLst>
              <a:ext uri="{FF2B5EF4-FFF2-40B4-BE49-F238E27FC236}">
                <a16:creationId xmlns:a16="http://schemas.microsoft.com/office/drawing/2014/main" id="{AB6FDE06-AE03-4D59-A70C-5E0453941DF6}"/>
              </a:ext>
            </a:extLst>
          </p:cNvPr>
          <p:cNvSpPr txBox="1"/>
          <p:nvPr/>
        </p:nvSpPr>
        <p:spPr>
          <a:xfrm>
            <a:off x="225468" y="263047"/>
            <a:ext cx="3958225"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CURRENT MODEL</a:t>
            </a:r>
            <a:endParaRPr lang="en-IN" sz="2800">
              <a:solidFill>
                <a:schemeClr val="bg1"/>
              </a:solidFill>
            </a:endParaRPr>
          </a:p>
        </p:txBody>
      </p:sp>
    </p:spTree>
    <p:extLst>
      <p:ext uri="{BB962C8B-B14F-4D97-AF65-F5344CB8AC3E}">
        <p14:creationId xmlns:p14="http://schemas.microsoft.com/office/powerpoint/2010/main" val="568790766"/>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250521" y="1004226"/>
            <a:ext cx="9319364" cy="461665"/>
          </a:xfrm>
          <a:prstGeom prst="rect">
            <a:avLst/>
          </a:prstGeom>
          <a:solidFill>
            <a:schemeClr val="accent5">
              <a:lumMod val="50000"/>
            </a:schemeClr>
          </a:solidFill>
        </p:spPr>
        <p:txBody>
          <a:bodyPr wrap="square" rtlCol="0">
            <a:spAutoFit/>
          </a:bodyPr>
          <a:lstStyle>
            <a:defPPr>
              <a:defRPr lang="en-US"/>
            </a:defPPr>
          </a:lstStyle>
          <a:p>
            <a:r>
              <a:rPr lang="en-US" sz="2400">
                <a:solidFill>
                  <a:schemeClr val="bg1"/>
                </a:solidFill>
              </a:rPr>
              <a:t>Logic used for extracting top 3 diseases from 4 models.</a:t>
            </a:r>
          </a:p>
        </p:txBody>
      </p:sp>
      <p:sp>
        <p:nvSpPr>
          <p:cNvPr id="6" name="TextBox 5">
            <a:extLst>
              <a:ext uri="{FF2B5EF4-FFF2-40B4-BE49-F238E27FC236}">
                <a16:creationId xmlns:a16="http://schemas.microsoft.com/office/drawing/2014/main" id="{1B33AA35-C57E-4281-82CE-36FCEB9CE6DA}"/>
              </a:ext>
            </a:extLst>
          </p:cNvPr>
          <p:cNvSpPr txBox="1"/>
          <p:nvPr/>
        </p:nvSpPr>
        <p:spPr>
          <a:xfrm>
            <a:off x="250521" y="338203"/>
            <a:ext cx="3970751"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CURRENT MODEL</a:t>
            </a:r>
            <a:endParaRPr lang="en-IN" sz="2800">
              <a:solidFill>
                <a:schemeClr val="bg1"/>
              </a:solidFill>
            </a:endParaRPr>
          </a:p>
        </p:txBody>
      </p:sp>
      <p:pic>
        <p:nvPicPr>
          <p:cNvPr id="2" name="Picture 1">
            <a:extLst>
              <a:ext uri="{FF2B5EF4-FFF2-40B4-BE49-F238E27FC236}">
                <a16:creationId xmlns:a16="http://schemas.microsoft.com/office/drawing/2014/main" id="{57953A22-24DF-45F2-8010-45E72666D74C}"/>
              </a:ext>
            </a:extLst>
          </p:cNvPr>
          <p:cNvPicPr>
            <a:picLocks noChangeAspect="1"/>
          </p:cNvPicPr>
          <p:nvPr/>
        </p:nvPicPr>
        <p:blipFill>
          <a:blip r:embed="rId2"/>
          <a:stretch>
            <a:fillRect/>
          </a:stretch>
        </p:blipFill>
        <p:spPr>
          <a:xfrm>
            <a:off x="250521" y="1608694"/>
            <a:ext cx="9319364" cy="5248405"/>
          </a:xfrm>
          <a:prstGeom prst="rect">
            <a:avLst/>
          </a:prstGeom>
        </p:spPr>
      </p:pic>
    </p:spTree>
    <p:extLst>
      <p:ext uri="{BB962C8B-B14F-4D97-AF65-F5344CB8AC3E}">
        <p14:creationId xmlns:p14="http://schemas.microsoft.com/office/powerpoint/2010/main" val="1240800631"/>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234993" y="1191756"/>
            <a:ext cx="11356932" cy="707886"/>
          </a:xfrm>
          <a:prstGeom prst="rect">
            <a:avLst/>
          </a:prstGeom>
          <a:solidFill>
            <a:schemeClr val="accent5">
              <a:lumMod val="50000"/>
            </a:schemeClr>
          </a:solidFill>
        </p:spPr>
        <p:txBody>
          <a:bodyPr wrap="square" rtlCol="0">
            <a:spAutoFit/>
          </a:bodyPr>
          <a:lstStyle>
            <a:defPPr>
              <a:defRPr lang="en-US"/>
            </a:defPPr>
          </a:lstStyle>
          <a:p>
            <a:r>
              <a:rPr lang="en-US" sz="2000">
                <a:solidFill>
                  <a:schemeClr val="bg1"/>
                </a:solidFill>
              </a:rPr>
              <a:t>In the refined model approach, we will more features on the basis of severity of symptoms and classify them age wise. </a:t>
            </a:r>
          </a:p>
        </p:txBody>
      </p:sp>
      <p:sp>
        <p:nvSpPr>
          <p:cNvPr id="6" name="TextBox 5">
            <a:extLst>
              <a:ext uri="{FF2B5EF4-FFF2-40B4-BE49-F238E27FC236}">
                <a16:creationId xmlns:a16="http://schemas.microsoft.com/office/drawing/2014/main" id="{EBBB76C5-7D5E-4366-80E8-1ED0D66F17D5}"/>
              </a:ext>
            </a:extLst>
          </p:cNvPr>
          <p:cNvSpPr txBox="1"/>
          <p:nvPr/>
        </p:nvSpPr>
        <p:spPr>
          <a:xfrm>
            <a:off x="225468" y="263047"/>
            <a:ext cx="4872625"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REFINED MODEL APPROACH</a:t>
            </a:r>
            <a:endParaRPr lang="en-IN" sz="2800">
              <a:solidFill>
                <a:schemeClr val="bg1"/>
              </a:solidFill>
            </a:endParaRPr>
          </a:p>
        </p:txBody>
      </p:sp>
      <p:sp>
        <p:nvSpPr>
          <p:cNvPr id="2" name="TextBox 1">
            <a:extLst>
              <a:ext uri="{FF2B5EF4-FFF2-40B4-BE49-F238E27FC236}">
                <a16:creationId xmlns:a16="http://schemas.microsoft.com/office/drawing/2014/main" id="{71A38A1C-AA98-4735-A66F-0D1E0D3B96C5}"/>
              </a:ext>
            </a:extLst>
          </p:cNvPr>
          <p:cNvSpPr txBox="1"/>
          <p:nvPr/>
        </p:nvSpPr>
        <p:spPr>
          <a:xfrm>
            <a:off x="304800" y="2171700"/>
            <a:ext cx="2266950" cy="400110"/>
          </a:xfrm>
          <a:prstGeom prst="rect">
            <a:avLst/>
          </a:prstGeom>
          <a:solidFill>
            <a:schemeClr val="accent5">
              <a:lumMod val="50000"/>
            </a:schemeClr>
          </a:solidFill>
        </p:spPr>
        <p:txBody>
          <a:bodyPr wrap="square" rtlCol="0">
            <a:spAutoFit/>
          </a:bodyPr>
          <a:lstStyle>
            <a:defPPr>
              <a:defRPr lang="en-US"/>
            </a:defPPr>
          </a:lstStyle>
          <a:p>
            <a:r>
              <a:rPr lang="en-US" sz="2000">
                <a:solidFill>
                  <a:schemeClr val="bg1"/>
                </a:solidFill>
              </a:rPr>
              <a:t>Algorithmic View</a:t>
            </a:r>
            <a:endParaRPr lang="en-IN" sz="2000">
              <a:solidFill>
                <a:schemeClr val="bg1"/>
              </a:solidFill>
            </a:endParaRPr>
          </a:p>
        </p:txBody>
      </p:sp>
      <p:sp>
        <p:nvSpPr>
          <p:cNvPr id="3" name="Rectangle 2">
            <a:extLst>
              <a:ext uri="{FF2B5EF4-FFF2-40B4-BE49-F238E27FC236}">
                <a16:creationId xmlns:a16="http://schemas.microsoft.com/office/drawing/2014/main" id="{FA158D35-26B2-4A05-9EFE-0DB57E02385F}"/>
              </a:ext>
            </a:extLst>
          </p:cNvPr>
          <p:cNvSpPr/>
          <p:nvPr/>
        </p:nvSpPr>
        <p:spPr>
          <a:xfrm>
            <a:off x="408009" y="2781299"/>
            <a:ext cx="11010900" cy="3813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en-IN"/>
          </a:p>
        </p:txBody>
      </p:sp>
      <p:sp>
        <p:nvSpPr>
          <p:cNvPr id="4" name="TextBox 3">
            <a:extLst>
              <a:ext uri="{FF2B5EF4-FFF2-40B4-BE49-F238E27FC236}">
                <a16:creationId xmlns:a16="http://schemas.microsoft.com/office/drawing/2014/main" id="{7E689BE6-E733-40E2-8BC0-E13C9FD57DD9}"/>
              </a:ext>
            </a:extLst>
          </p:cNvPr>
          <p:cNvSpPr txBox="1"/>
          <p:nvPr/>
        </p:nvSpPr>
        <p:spPr>
          <a:xfrm>
            <a:off x="4038600" y="3019425"/>
            <a:ext cx="2895600"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Random Forest Classifier</a:t>
            </a:r>
            <a:endParaRPr lang="en-IN">
              <a:solidFill>
                <a:schemeClr val="bg1"/>
              </a:solidFill>
            </a:endParaRPr>
          </a:p>
        </p:txBody>
      </p:sp>
      <p:sp>
        <p:nvSpPr>
          <p:cNvPr id="7" name="TextBox 6">
            <a:extLst>
              <a:ext uri="{FF2B5EF4-FFF2-40B4-BE49-F238E27FC236}">
                <a16:creationId xmlns:a16="http://schemas.microsoft.com/office/drawing/2014/main" id="{CB4897D9-0B1E-45C4-8BBD-F0B31E0EEC25}"/>
              </a:ext>
            </a:extLst>
          </p:cNvPr>
          <p:cNvSpPr txBox="1"/>
          <p:nvPr/>
        </p:nvSpPr>
        <p:spPr>
          <a:xfrm>
            <a:off x="1304925" y="3819525"/>
            <a:ext cx="1085850"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Fever</a:t>
            </a:r>
            <a:endParaRPr lang="en-IN">
              <a:solidFill>
                <a:schemeClr val="bg1"/>
              </a:solidFill>
            </a:endParaRPr>
          </a:p>
        </p:txBody>
      </p:sp>
      <p:sp>
        <p:nvSpPr>
          <p:cNvPr id="8" name="TextBox 7">
            <a:extLst>
              <a:ext uri="{FF2B5EF4-FFF2-40B4-BE49-F238E27FC236}">
                <a16:creationId xmlns:a16="http://schemas.microsoft.com/office/drawing/2014/main" id="{BAB9B647-4A2B-40A9-B69D-685E1DAA7B94}"/>
              </a:ext>
            </a:extLst>
          </p:cNvPr>
          <p:cNvSpPr txBox="1"/>
          <p:nvPr/>
        </p:nvSpPr>
        <p:spPr>
          <a:xfrm>
            <a:off x="619125" y="4407992"/>
            <a:ext cx="571500"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low</a:t>
            </a:r>
            <a:endParaRPr lang="en-IN">
              <a:solidFill>
                <a:schemeClr val="bg1"/>
              </a:solidFill>
            </a:endParaRPr>
          </a:p>
        </p:txBody>
      </p:sp>
      <p:sp>
        <p:nvSpPr>
          <p:cNvPr id="10" name="TextBox 9">
            <a:extLst>
              <a:ext uri="{FF2B5EF4-FFF2-40B4-BE49-F238E27FC236}">
                <a16:creationId xmlns:a16="http://schemas.microsoft.com/office/drawing/2014/main" id="{41334499-85FB-480F-A224-40BF9C5EE61A}"/>
              </a:ext>
            </a:extLst>
          </p:cNvPr>
          <p:cNvSpPr txBox="1"/>
          <p:nvPr/>
        </p:nvSpPr>
        <p:spPr>
          <a:xfrm>
            <a:off x="1304925" y="4407992"/>
            <a:ext cx="1019175"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medium</a:t>
            </a:r>
            <a:endParaRPr lang="en-IN">
              <a:solidFill>
                <a:schemeClr val="bg1"/>
              </a:solidFill>
            </a:endParaRPr>
          </a:p>
        </p:txBody>
      </p:sp>
      <p:sp>
        <p:nvSpPr>
          <p:cNvPr id="11" name="TextBox 10">
            <a:extLst>
              <a:ext uri="{FF2B5EF4-FFF2-40B4-BE49-F238E27FC236}">
                <a16:creationId xmlns:a16="http://schemas.microsoft.com/office/drawing/2014/main" id="{50DB59A9-B367-41A8-9C61-0F3986B8AD2D}"/>
              </a:ext>
            </a:extLst>
          </p:cNvPr>
          <p:cNvSpPr txBox="1"/>
          <p:nvPr/>
        </p:nvSpPr>
        <p:spPr>
          <a:xfrm>
            <a:off x="2661780" y="4407992"/>
            <a:ext cx="586245"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high</a:t>
            </a:r>
            <a:endParaRPr lang="en-IN">
              <a:solidFill>
                <a:schemeClr val="bg1"/>
              </a:solidFill>
            </a:endParaRPr>
          </a:p>
        </p:txBody>
      </p:sp>
      <p:cxnSp>
        <p:nvCxnSpPr>
          <p:cNvPr id="17" name="Straight Arrow Connector 16">
            <a:extLst>
              <a:ext uri="{FF2B5EF4-FFF2-40B4-BE49-F238E27FC236}">
                <a16:creationId xmlns:a16="http://schemas.microsoft.com/office/drawing/2014/main" id="{EE2C0375-4AFC-4C62-8DB5-6917CEB8BA04}"/>
              </a:ext>
            </a:extLst>
          </p:cNvPr>
          <p:cNvCxnSpPr>
            <a:stCxn id="7" idx="2"/>
            <a:endCxn id="11" idx="0"/>
          </p:cNvCxnSpPr>
          <p:nvPr/>
        </p:nvCxnSpPr>
        <p:spPr>
          <a:xfrm>
            <a:off x="1847850" y="4188857"/>
            <a:ext cx="1107053" cy="2191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082CB05-BF22-4D23-894F-333697230019}"/>
              </a:ext>
            </a:extLst>
          </p:cNvPr>
          <p:cNvCxnSpPr>
            <a:stCxn id="7" idx="2"/>
          </p:cNvCxnSpPr>
          <p:nvPr/>
        </p:nvCxnSpPr>
        <p:spPr>
          <a:xfrm flipH="1">
            <a:off x="1847850" y="4188857"/>
            <a:ext cx="0" cy="21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D28B6FF-3747-450E-82DF-B32799E4230A}"/>
              </a:ext>
            </a:extLst>
          </p:cNvPr>
          <p:cNvCxnSpPr>
            <a:stCxn id="7" idx="2"/>
            <a:endCxn id="10" idx="0"/>
          </p:cNvCxnSpPr>
          <p:nvPr/>
        </p:nvCxnSpPr>
        <p:spPr>
          <a:xfrm flipH="1">
            <a:off x="1814513" y="4188857"/>
            <a:ext cx="33337" cy="2191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7A4C87-58B9-4C87-8503-9E6783C1218A}"/>
              </a:ext>
            </a:extLst>
          </p:cNvPr>
          <p:cNvCxnSpPr>
            <a:endCxn id="8" idx="0"/>
          </p:cNvCxnSpPr>
          <p:nvPr/>
        </p:nvCxnSpPr>
        <p:spPr>
          <a:xfrm flipH="1">
            <a:off x="904875" y="4188857"/>
            <a:ext cx="933450" cy="2191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C25D4C4-BB14-44D6-8F1C-CE1237C5B3A9}"/>
              </a:ext>
            </a:extLst>
          </p:cNvPr>
          <p:cNvSpPr txBox="1"/>
          <p:nvPr/>
        </p:nvSpPr>
        <p:spPr>
          <a:xfrm>
            <a:off x="2324100" y="5467350"/>
            <a:ext cx="1183253"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Disease 1 </a:t>
            </a:r>
            <a:endParaRPr lang="en-IN">
              <a:solidFill>
                <a:schemeClr val="bg1"/>
              </a:solidFill>
            </a:endParaRPr>
          </a:p>
        </p:txBody>
      </p:sp>
      <p:cxnSp>
        <p:nvCxnSpPr>
          <p:cNvPr id="33" name="Straight Arrow Connector 32">
            <a:extLst>
              <a:ext uri="{FF2B5EF4-FFF2-40B4-BE49-F238E27FC236}">
                <a16:creationId xmlns:a16="http://schemas.microsoft.com/office/drawing/2014/main" id="{8CAE4C40-AD3A-4096-9AFA-587D35474820}"/>
              </a:ext>
            </a:extLst>
          </p:cNvPr>
          <p:cNvCxnSpPr>
            <a:stCxn id="11" idx="2"/>
            <a:endCxn id="31" idx="0"/>
          </p:cNvCxnSpPr>
          <p:nvPr/>
        </p:nvCxnSpPr>
        <p:spPr>
          <a:xfrm flipH="1">
            <a:off x="2915727" y="4777324"/>
            <a:ext cx="39176" cy="6900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A4972BF-4BED-4DCF-AA09-FAC8331B6FB5}"/>
              </a:ext>
            </a:extLst>
          </p:cNvPr>
          <p:cNvCxnSpPr>
            <a:endCxn id="31" idx="0"/>
          </p:cNvCxnSpPr>
          <p:nvPr/>
        </p:nvCxnSpPr>
        <p:spPr>
          <a:xfrm>
            <a:off x="1747838" y="4710649"/>
            <a:ext cx="1167889" cy="7567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81A3F-54C9-4D68-AED5-57B7A8AC27D6}"/>
              </a:ext>
            </a:extLst>
          </p:cNvPr>
          <p:cNvSpPr txBox="1"/>
          <p:nvPr/>
        </p:nvSpPr>
        <p:spPr>
          <a:xfrm>
            <a:off x="752474" y="5467350"/>
            <a:ext cx="1183253"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Disease 2 </a:t>
            </a:r>
            <a:endParaRPr lang="en-IN">
              <a:solidFill>
                <a:schemeClr val="bg1"/>
              </a:solidFill>
            </a:endParaRPr>
          </a:p>
        </p:txBody>
      </p:sp>
      <p:cxnSp>
        <p:nvCxnSpPr>
          <p:cNvPr id="46" name="Straight Arrow Connector 45">
            <a:extLst>
              <a:ext uri="{FF2B5EF4-FFF2-40B4-BE49-F238E27FC236}">
                <a16:creationId xmlns:a16="http://schemas.microsoft.com/office/drawing/2014/main" id="{F8A55E75-76B5-4FD2-8559-44947BE2B2F7}"/>
              </a:ext>
            </a:extLst>
          </p:cNvPr>
          <p:cNvCxnSpPr>
            <a:stCxn id="8" idx="2"/>
            <a:endCxn id="39" idx="0"/>
          </p:cNvCxnSpPr>
          <p:nvPr/>
        </p:nvCxnSpPr>
        <p:spPr>
          <a:xfrm>
            <a:off x="904875" y="4777324"/>
            <a:ext cx="439226" cy="6900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82F2066-4501-46FD-95F3-951AC96551EC}"/>
              </a:ext>
            </a:extLst>
          </p:cNvPr>
          <p:cNvSpPr txBox="1"/>
          <p:nvPr/>
        </p:nvSpPr>
        <p:spPr>
          <a:xfrm>
            <a:off x="6667500" y="3626882"/>
            <a:ext cx="1571625"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Age wise</a:t>
            </a:r>
            <a:endParaRPr lang="en-IN">
              <a:solidFill>
                <a:schemeClr val="bg1"/>
              </a:solidFill>
            </a:endParaRPr>
          </a:p>
        </p:txBody>
      </p:sp>
      <p:sp>
        <p:nvSpPr>
          <p:cNvPr id="48" name="TextBox 47">
            <a:extLst>
              <a:ext uri="{FF2B5EF4-FFF2-40B4-BE49-F238E27FC236}">
                <a16:creationId xmlns:a16="http://schemas.microsoft.com/office/drawing/2014/main" id="{2D1D7666-75CF-4EEA-A238-AED0C43B2043}"/>
              </a:ext>
            </a:extLst>
          </p:cNvPr>
          <p:cNvSpPr txBox="1"/>
          <p:nvPr/>
        </p:nvSpPr>
        <p:spPr>
          <a:xfrm>
            <a:off x="5466860" y="4695508"/>
            <a:ext cx="1085850"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Group 1</a:t>
            </a:r>
            <a:endParaRPr lang="en-IN">
              <a:solidFill>
                <a:schemeClr val="bg1"/>
              </a:solidFill>
            </a:endParaRPr>
          </a:p>
        </p:txBody>
      </p:sp>
      <p:cxnSp>
        <p:nvCxnSpPr>
          <p:cNvPr id="50" name="Straight Arrow Connector 49">
            <a:extLst>
              <a:ext uri="{FF2B5EF4-FFF2-40B4-BE49-F238E27FC236}">
                <a16:creationId xmlns:a16="http://schemas.microsoft.com/office/drawing/2014/main" id="{426FD7E2-F996-44CC-BA3A-71F70ABBBBB5}"/>
              </a:ext>
            </a:extLst>
          </p:cNvPr>
          <p:cNvCxnSpPr>
            <a:stCxn id="47" idx="2"/>
          </p:cNvCxnSpPr>
          <p:nvPr/>
        </p:nvCxnSpPr>
        <p:spPr>
          <a:xfrm flipH="1">
            <a:off x="6096000" y="3996214"/>
            <a:ext cx="1357313" cy="6919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659AA4A-2F12-44F6-8568-01B7EFC8F2F4}"/>
              </a:ext>
            </a:extLst>
          </p:cNvPr>
          <p:cNvSpPr txBox="1"/>
          <p:nvPr/>
        </p:nvSpPr>
        <p:spPr>
          <a:xfrm>
            <a:off x="7343775" y="4693206"/>
            <a:ext cx="1085850"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Group 2</a:t>
            </a:r>
            <a:endParaRPr lang="en-IN">
              <a:solidFill>
                <a:schemeClr val="bg1"/>
              </a:solidFill>
            </a:endParaRPr>
          </a:p>
        </p:txBody>
      </p:sp>
      <p:cxnSp>
        <p:nvCxnSpPr>
          <p:cNvPr id="53" name="Straight Arrow Connector 52">
            <a:extLst>
              <a:ext uri="{FF2B5EF4-FFF2-40B4-BE49-F238E27FC236}">
                <a16:creationId xmlns:a16="http://schemas.microsoft.com/office/drawing/2014/main" id="{CCDA6B9F-11E4-44DA-AF64-3B687EB933AC}"/>
              </a:ext>
            </a:extLst>
          </p:cNvPr>
          <p:cNvCxnSpPr>
            <a:stCxn id="47" idx="2"/>
          </p:cNvCxnSpPr>
          <p:nvPr/>
        </p:nvCxnSpPr>
        <p:spPr>
          <a:xfrm>
            <a:off x="7453313" y="3996214"/>
            <a:ext cx="447999" cy="6919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694911E-30F5-4ACE-BEA3-0A0945606211}"/>
              </a:ext>
            </a:extLst>
          </p:cNvPr>
          <p:cNvSpPr txBox="1"/>
          <p:nvPr/>
        </p:nvSpPr>
        <p:spPr>
          <a:xfrm>
            <a:off x="9137671" y="4688126"/>
            <a:ext cx="1120264" cy="369332"/>
          </a:xfrm>
          <a:prstGeom prst="rect">
            <a:avLst/>
          </a:prstGeom>
          <a:solidFill>
            <a:schemeClr val="accent5">
              <a:lumMod val="50000"/>
            </a:schemeClr>
          </a:solidFill>
        </p:spPr>
        <p:txBody>
          <a:bodyPr wrap="square" rtlCol="0">
            <a:spAutoFit/>
          </a:bodyPr>
          <a:lstStyle>
            <a:defPPr>
              <a:defRPr lang="en-US"/>
            </a:defPPr>
          </a:lstStyle>
          <a:p>
            <a:r>
              <a:rPr lang="en-US">
                <a:solidFill>
                  <a:schemeClr val="bg1"/>
                </a:solidFill>
              </a:rPr>
              <a:t>Group 3</a:t>
            </a:r>
            <a:endParaRPr lang="en-IN">
              <a:solidFill>
                <a:schemeClr val="bg1"/>
              </a:solidFill>
            </a:endParaRPr>
          </a:p>
        </p:txBody>
      </p:sp>
      <p:cxnSp>
        <p:nvCxnSpPr>
          <p:cNvPr id="56" name="Straight Arrow Connector 55">
            <a:extLst>
              <a:ext uri="{FF2B5EF4-FFF2-40B4-BE49-F238E27FC236}">
                <a16:creationId xmlns:a16="http://schemas.microsoft.com/office/drawing/2014/main" id="{362B513A-69DD-4816-9354-DD5A645F5A60}"/>
              </a:ext>
            </a:extLst>
          </p:cNvPr>
          <p:cNvCxnSpPr/>
          <p:nvPr/>
        </p:nvCxnSpPr>
        <p:spPr>
          <a:xfrm>
            <a:off x="7453313" y="3996214"/>
            <a:ext cx="2424112" cy="69191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549696"/>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338202" y="1182231"/>
            <a:ext cx="11148947" cy="1323439"/>
          </a:xfrm>
          <a:prstGeom prst="rect">
            <a:avLst/>
          </a:prstGeom>
          <a:solidFill>
            <a:schemeClr val="accent5">
              <a:lumMod val="50000"/>
            </a:schemeClr>
          </a:solidFill>
        </p:spPr>
        <p:txBody>
          <a:bodyPr wrap="square" rtlCol="0">
            <a:spAutoFit/>
          </a:bodyPr>
          <a:lstStyle>
            <a:defPPr>
              <a:defRPr lang="en-US"/>
            </a:defPPr>
          </a:lstStyle>
          <a:p>
            <a:r>
              <a:rPr lang="en-US" sz="2000">
                <a:solidFill>
                  <a:schemeClr val="bg1"/>
                </a:solidFill>
              </a:rPr>
              <a:t>We have created a synthetic dataset for predicting the disease age wise and with severity of symptoms.</a:t>
            </a:r>
          </a:p>
          <a:p>
            <a:r>
              <a:rPr lang="en-US" sz="2000">
                <a:solidFill>
                  <a:schemeClr val="bg1"/>
                </a:solidFill>
              </a:rPr>
              <a:t>This bar graph shows diseases occurrence age wise. </a:t>
            </a:r>
          </a:p>
          <a:p>
            <a:r>
              <a:rPr lang="en-US" sz="2000">
                <a:solidFill>
                  <a:schemeClr val="bg1"/>
                </a:solidFill>
              </a:rPr>
              <a:t>Currently we are working on this refined model and it will be the addition of our current model with more features.</a:t>
            </a:r>
          </a:p>
        </p:txBody>
      </p:sp>
      <p:sp>
        <p:nvSpPr>
          <p:cNvPr id="6" name="TextBox 5">
            <a:extLst>
              <a:ext uri="{FF2B5EF4-FFF2-40B4-BE49-F238E27FC236}">
                <a16:creationId xmlns:a16="http://schemas.microsoft.com/office/drawing/2014/main" id="{EBBB76C5-7D5E-4366-80E8-1ED0D66F17D5}"/>
              </a:ext>
            </a:extLst>
          </p:cNvPr>
          <p:cNvSpPr txBox="1"/>
          <p:nvPr/>
        </p:nvSpPr>
        <p:spPr>
          <a:xfrm>
            <a:off x="225468" y="263047"/>
            <a:ext cx="4872625"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REFINED MODEL APPROACH</a:t>
            </a:r>
            <a:endParaRPr lang="en-IN" sz="2800">
              <a:solidFill>
                <a:schemeClr val="bg1"/>
              </a:solidFill>
            </a:endParaRPr>
          </a:p>
        </p:txBody>
      </p:sp>
      <p:pic>
        <p:nvPicPr>
          <p:cNvPr id="2" name="Picture 1">
            <a:extLst>
              <a:ext uri="{FF2B5EF4-FFF2-40B4-BE49-F238E27FC236}">
                <a16:creationId xmlns:a16="http://schemas.microsoft.com/office/drawing/2014/main" id="{515FA92B-D1F1-4B20-8CC7-D283D5589BC7}"/>
              </a:ext>
            </a:extLst>
          </p:cNvPr>
          <p:cNvPicPr>
            <a:picLocks noChangeAspect="1"/>
          </p:cNvPicPr>
          <p:nvPr/>
        </p:nvPicPr>
        <p:blipFill>
          <a:blip r:embed="rId2"/>
          <a:stretch>
            <a:fillRect/>
          </a:stretch>
        </p:blipFill>
        <p:spPr>
          <a:xfrm>
            <a:off x="4860882" y="2752725"/>
            <a:ext cx="7000875" cy="3771900"/>
          </a:xfrm>
          <a:prstGeom prst="rect">
            <a:avLst/>
          </a:prstGeom>
        </p:spPr>
      </p:pic>
    </p:spTree>
    <p:extLst>
      <p:ext uri="{BB962C8B-B14F-4D97-AF65-F5344CB8AC3E}">
        <p14:creationId xmlns:p14="http://schemas.microsoft.com/office/powerpoint/2010/main" val="3796719201"/>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338202" y="1182231"/>
            <a:ext cx="11373633" cy="1815882"/>
          </a:xfrm>
          <a:prstGeom prst="rect">
            <a:avLst/>
          </a:prstGeom>
          <a:solidFill>
            <a:schemeClr val="accent5">
              <a:lumMod val="50000"/>
            </a:schemeClr>
          </a:solidFill>
        </p:spPr>
        <p:txBody>
          <a:bodyPr wrap="square" rtlCol="0">
            <a:spAutoFit/>
          </a:bodyPr>
          <a:lstStyle>
            <a:defPPr>
              <a:defRPr lang="en-US"/>
            </a:defPPr>
          </a:lstStyle>
          <a:p>
            <a:pPr marL="457200" indent="-457200">
              <a:buFont typeface="Arial" pitchFamily="34" charset="0"/>
              <a:buChar char="•"/>
            </a:pPr>
            <a:r>
              <a:rPr lang="en-US" sz="2800">
                <a:solidFill>
                  <a:schemeClr val="bg1"/>
                </a:solidFill>
              </a:rPr>
              <a:t>In online learning approach, model is updated to adapt the new data.</a:t>
            </a:r>
          </a:p>
          <a:p>
            <a:pPr marL="457200" indent="-457200">
              <a:buFont typeface="Arial" pitchFamily="34" charset="0"/>
              <a:buChar char="•"/>
            </a:pPr>
            <a:r>
              <a:rPr lang="en-US" sz="2800">
                <a:solidFill>
                  <a:schemeClr val="bg1"/>
                </a:solidFill>
              </a:rPr>
              <a:t>Feedback feature will be included in the chat bot for taking the information about diagnosis done by doctor. </a:t>
            </a:r>
          </a:p>
          <a:p>
            <a:pPr marL="457200" indent="-457200">
              <a:buFont typeface="Arial" pitchFamily="34" charset="0"/>
              <a:buChar char="•"/>
            </a:pPr>
            <a:r>
              <a:rPr lang="en-US" sz="2800">
                <a:solidFill>
                  <a:schemeClr val="bg1"/>
                </a:solidFill>
              </a:rPr>
              <a:t>Model will learn from its mistakes and will predict better next time.</a:t>
            </a:r>
          </a:p>
        </p:txBody>
      </p:sp>
      <p:sp>
        <p:nvSpPr>
          <p:cNvPr id="6" name="TextBox 5">
            <a:extLst>
              <a:ext uri="{FF2B5EF4-FFF2-40B4-BE49-F238E27FC236}">
                <a16:creationId xmlns:a16="http://schemas.microsoft.com/office/drawing/2014/main" id="{EBBB76C5-7D5E-4366-80E8-1ED0D66F17D5}"/>
              </a:ext>
            </a:extLst>
          </p:cNvPr>
          <p:cNvSpPr txBox="1"/>
          <p:nvPr/>
        </p:nvSpPr>
        <p:spPr>
          <a:xfrm>
            <a:off x="263046" y="263047"/>
            <a:ext cx="4872625"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ONLINE LEARNING</a:t>
            </a:r>
            <a:endParaRPr lang="en-IN" sz="2800">
              <a:solidFill>
                <a:schemeClr val="bg1"/>
              </a:solidFill>
            </a:endParaRPr>
          </a:p>
        </p:txBody>
      </p:sp>
      <p:pic>
        <p:nvPicPr>
          <p:cNvPr id="2" name="Picture 1">
            <a:extLst>
              <a:ext uri="{FF2B5EF4-FFF2-40B4-BE49-F238E27FC236}">
                <a16:creationId xmlns:a16="http://schemas.microsoft.com/office/drawing/2014/main" id="{A75C85AC-5D04-44E2-A398-1717528EAD40}"/>
              </a:ext>
            </a:extLst>
          </p:cNvPr>
          <p:cNvPicPr>
            <a:picLocks noChangeAspect="1"/>
          </p:cNvPicPr>
          <p:nvPr/>
        </p:nvPicPr>
        <p:blipFill>
          <a:blip r:embed="rId2"/>
          <a:stretch>
            <a:fillRect/>
          </a:stretch>
        </p:blipFill>
        <p:spPr>
          <a:xfrm>
            <a:off x="338202" y="4055300"/>
            <a:ext cx="7954028" cy="1821533"/>
          </a:xfrm>
          <a:prstGeom prst="rect">
            <a:avLst/>
          </a:prstGeom>
        </p:spPr>
      </p:pic>
    </p:spTree>
    <p:extLst>
      <p:ext uri="{BB962C8B-B14F-4D97-AF65-F5344CB8AC3E}">
        <p14:creationId xmlns:p14="http://schemas.microsoft.com/office/powerpoint/2010/main" val="2483136452"/>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p14="http://schemas.microsoft.com/office/powerpoint/2010/main" xmlns:p15="http://schemas.microsoft.com/office/powerpoint/2012/main" xmlns:p159="http://schemas.microsoft.com/office/powerpoint/2015/09/main" xmlns:p="http://schemas.openxmlformats.org/presentationml/2006/main">
  <p:cSld>
    <p:bg>
      <p:bgPr>
        <a:solidFill>
          <a:schemeClr val="accent1">
            <a:lumMod val="75000"/>
            <a:alpha val="90000"/>
          </a:schemeClr>
        </a:solidFill>
        <a:effectLst/>
      </p:bgPr>
    </p:bg>
    <p:spTree>
      <p:nvGrpSpPr>
        <p:cNvPr id="1" name=""/>
        <p:cNvGrpSpPr/>
        <p:nvPr/>
      </p:nvGrpSpPr>
      <p:grpSpPr>
        <a:xfrm>
          <a:off x="0" y="0"/>
          <a:ext cx="0" cy="0"/>
        </a:xfrm>
      </p:grpSpPr>
      <p:sp>
        <p:nvSpPr>
          <p:cNvPr id="5" name="TextBox 4">
            <a:extLst>
              <a:ext uri="{FF2B5EF4-FFF2-40B4-BE49-F238E27FC236}">
                <a16:creationId xmlns:a16="http://schemas.microsoft.com/office/drawing/2014/main" id="{62527B68-0114-4628-991B-055D7CF154B1}"/>
              </a:ext>
            </a:extLst>
          </p:cNvPr>
          <p:cNvSpPr txBox="1"/>
          <p:nvPr/>
        </p:nvSpPr>
        <p:spPr>
          <a:xfrm>
            <a:off x="263045" y="982176"/>
            <a:ext cx="11761941" cy="1631216"/>
          </a:xfrm>
          <a:prstGeom prst="rect">
            <a:avLst/>
          </a:prstGeom>
          <a:solidFill>
            <a:schemeClr val="accent5">
              <a:lumMod val="50000"/>
            </a:schemeClr>
          </a:solidFill>
        </p:spPr>
        <p:txBody>
          <a:bodyPr wrap="square" rtlCol="0">
            <a:spAutoFit/>
          </a:bodyPr>
          <a:lstStyle>
            <a:defPPr>
              <a:defRPr lang="en-US"/>
            </a:defPPr>
          </a:lstStyle>
          <a:p>
            <a:r>
              <a:rPr lang="en-US" sz="2000">
                <a:solidFill>
                  <a:schemeClr val="bg1"/>
                </a:solidFill>
              </a:rPr>
              <a:t>Implementation Approach</a:t>
            </a:r>
          </a:p>
          <a:p>
            <a:r>
              <a:rPr lang="en-US" sz="2000">
                <a:solidFill>
                  <a:schemeClr val="bg1"/>
                </a:solidFill>
              </a:rPr>
              <a:t>We will use “partial_fit” method for training that instance to existing model.</a:t>
            </a:r>
          </a:p>
          <a:p>
            <a:r>
              <a:rPr lang="en-US" sz="2000" err="1">
                <a:solidFill>
                  <a:schemeClr val="bg1"/>
                </a:solidFill>
              </a:rPr>
              <a:t>Sklearn, it don’t provide partial fit method for random forest classifier.</a:t>
            </a:r>
          </a:p>
          <a:p>
            <a:r>
              <a:rPr lang="en-US" sz="2000">
                <a:solidFill>
                  <a:schemeClr val="bg1"/>
                </a:solidFill>
              </a:rPr>
              <a:t>So, we can use another library “crème” which is developed by a research scholar.</a:t>
            </a:r>
          </a:p>
          <a:p>
            <a:endParaRPr lang="en-IN" sz="2000">
              <a:solidFill>
                <a:schemeClr val="bg1"/>
              </a:solidFill>
            </a:endParaRPr>
          </a:p>
        </p:txBody>
      </p:sp>
      <p:sp>
        <p:nvSpPr>
          <p:cNvPr id="4" name="TextBox 3">
            <a:extLst>
              <a:ext uri="{FF2B5EF4-FFF2-40B4-BE49-F238E27FC236}">
                <a16:creationId xmlns:a16="http://schemas.microsoft.com/office/drawing/2014/main" id="{55487B3D-9B66-4B4F-849A-43F3508D553C}"/>
              </a:ext>
            </a:extLst>
          </p:cNvPr>
          <p:cNvSpPr txBox="1"/>
          <p:nvPr/>
        </p:nvSpPr>
        <p:spPr>
          <a:xfrm>
            <a:off x="263046" y="263047"/>
            <a:ext cx="4872625" cy="523220"/>
          </a:xfrm>
          <a:prstGeom prst="rect">
            <a:avLst/>
          </a:prstGeom>
          <a:solidFill>
            <a:schemeClr val="accent5">
              <a:lumMod val="50000"/>
            </a:schemeClr>
          </a:solidFill>
        </p:spPr>
        <p:txBody>
          <a:bodyPr wrap="square" rtlCol="0">
            <a:spAutoFit/>
          </a:bodyPr>
          <a:lstStyle>
            <a:defPPr>
              <a:defRPr lang="en-US"/>
            </a:defPPr>
          </a:lstStyle>
          <a:p>
            <a:r>
              <a:rPr lang="en-US" sz="2800">
                <a:solidFill>
                  <a:schemeClr val="bg1"/>
                </a:solidFill>
              </a:rPr>
              <a:t>ONLINE LEARNING</a:t>
            </a:r>
            <a:endParaRPr lang="en-IN" sz="2800">
              <a:solidFill>
                <a:schemeClr val="bg1"/>
              </a:solidFill>
            </a:endParaRPr>
          </a:p>
        </p:txBody>
      </p:sp>
      <p:sp>
        <p:nvSpPr>
          <p:cNvPr id="7" name="TextBox 6">
            <a:extLst>
              <a:ext uri="{FF2B5EF4-FFF2-40B4-BE49-F238E27FC236}">
                <a16:creationId xmlns:a16="http://schemas.microsoft.com/office/drawing/2014/main" id="{76AC784C-912A-4770-9F18-17D0BAE923C0}"/>
              </a:ext>
            </a:extLst>
          </p:cNvPr>
          <p:cNvSpPr txBox="1"/>
          <p:nvPr/>
        </p:nvSpPr>
        <p:spPr>
          <a:xfrm>
            <a:off x="150312" y="2821488"/>
            <a:ext cx="3695178" cy="400110"/>
          </a:xfrm>
          <a:prstGeom prst="rect">
            <a:avLst/>
          </a:prstGeom>
          <a:solidFill>
            <a:schemeClr val="accent5">
              <a:lumMod val="50000"/>
            </a:schemeClr>
          </a:solidFill>
        </p:spPr>
        <p:txBody>
          <a:bodyPr wrap="square" rtlCol="0">
            <a:spAutoFit/>
          </a:bodyPr>
          <a:lstStyle>
            <a:defPPr>
              <a:defRPr lang="en-US"/>
            </a:defPPr>
          </a:lstStyle>
          <a:p>
            <a:r>
              <a:rPr lang="en-US" sz="2000">
                <a:solidFill>
                  <a:schemeClr val="bg1"/>
                </a:solidFill>
              </a:rPr>
              <a:t>Multinomial Naïve Bayes</a:t>
            </a:r>
            <a:endParaRPr lang="en-IN" sz="2000">
              <a:solidFill>
                <a:schemeClr val="bg1"/>
              </a:solidFill>
            </a:endParaRPr>
          </a:p>
        </p:txBody>
      </p:sp>
      <p:pic>
        <p:nvPicPr>
          <p:cNvPr id="8" name="Picture 7">
            <a:extLst>
              <a:ext uri="{FF2B5EF4-FFF2-40B4-BE49-F238E27FC236}">
                <a16:creationId xmlns:a16="http://schemas.microsoft.com/office/drawing/2014/main" id="{ED47AE09-BBF9-43EF-BDD2-8590617D6A93}"/>
              </a:ext>
            </a:extLst>
          </p:cNvPr>
          <p:cNvPicPr>
            <a:picLocks noChangeAspect="1"/>
          </p:cNvPicPr>
          <p:nvPr/>
        </p:nvPicPr>
        <p:blipFill>
          <a:blip r:embed="rId2"/>
          <a:stretch>
            <a:fillRect/>
          </a:stretch>
        </p:blipFill>
        <p:spPr>
          <a:xfrm>
            <a:off x="150312" y="3570993"/>
            <a:ext cx="4346532" cy="1014968"/>
          </a:xfrm>
          <a:prstGeom prst="rect">
            <a:avLst/>
          </a:prstGeom>
        </p:spPr>
      </p:pic>
      <p:sp>
        <p:nvSpPr>
          <p:cNvPr id="9" name="TextBox 8">
            <a:extLst>
              <a:ext uri="{FF2B5EF4-FFF2-40B4-BE49-F238E27FC236}">
                <a16:creationId xmlns:a16="http://schemas.microsoft.com/office/drawing/2014/main" id="{905BB6D4-500F-4D28-AEEF-C7033B35755A}"/>
              </a:ext>
            </a:extLst>
          </p:cNvPr>
          <p:cNvSpPr txBox="1"/>
          <p:nvPr/>
        </p:nvSpPr>
        <p:spPr>
          <a:xfrm>
            <a:off x="7290146" y="2821488"/>
            <a:ext cx="2630467" cy="400110"/>
          </a:xfrm>
          <a:prstGeom prst="rect">
            <a:avLst/>
          </a:prstGeom>
          <a:solidFill>
            <a:schemeClr val="accent5">
              <a:lumMod val="50000"/>
            </a:schemeClr>
          </a:solidFill>
        </p:spPr>
        <p:txBody>
          <a:bodyPr wrap="square" rtlCol="0">
            <a:spAutoFit/>
          </a:bodyPr>
          <a:lstStyle>
            <a:defPPr>
              <a:defRPr lang="en-US"/>
            </a:defPPr>
          </a:lstStyle>
          <a:p>
            <a:r>
              <a:rPr lang="en-US" sz="2000">
                <a:solidFill>
                  <a:schemeClr val="bg1"/>
                </a:solidFill>
              </a:rPr>
              <a:t>SGD classifier</a:t>
            </a:r>
            <a:endParaRPr lang="en-IN" sz="2000">
              <a:solidFill>
                <a:schemeClr val="bg1"/>
              </a:solidFill>
            </a:endParaRPr>
          </a:p>
        </p:txBody>
      </p:sp>
      <p:pic>
        <p:nvPicPr>
          <p:cNvPr id="10" name="Picture 9">
            <a:extLst>
              <a:ext uri="{FF2B5EF4-FFF2-40B4-BE49-F238E27FC236}">
                <a16:creationId xmlns:a16="http://schemas.microsoft.com/office/drawing/2014/main" id="{C0514733-D525-4123-88A1-DA23ED28C1DE}"/>
              </a:ext>
            </a:extLst>
          </p:cNvPr>
          <p:cNvPicPr>
            <a:picLocks noChangeAspect="1"/>
          </p:cNvPicPr>
          <p:nvPr/>
        </p:nvPicPr>
        <p:blipFill>
          <a:blip r:embed="rId3"/>
          <a:stretch>
            <a:fillRect/>
          </a:stretch>
        </p:blipFill>
        <p:spPr>
          <a:xfrm>
            <a:off x="7269272" y="3511674"/>
            <a:ext cx="3256769" cy="1014967"/>
          </a:xfrm>
          <a:prstGeom prst="rect">
            <a:avLst/>
          </a:prstGeom>
        </p:spPr>
      </p:pic>
      <p:sp>
        <p:nvSpPr>
          <p:cNvPr id="12" name="TextBox 11">
            <a:extLst>
              <a:ext uri="{FF2B5EF4-FFF2-40B4-BE49-F238E27FC236}">
                <a16:creationId xmlns:a16="http://schemas.microsoft.com/office/drawing/2014/main" id="{FE8D42EB-BC5C-48CA-ACEE-C2B0A5CCBBE0}"/>
              </a:ext>
            </a:extLst>
          </p:cNvPr>
          <p:cNvSpPr txBox="1"/>
          <p:nvPr/>
        </p:nvSpPr>
        <p:spPr>
          <a:xfrm>
            <a:off x="388307" y="5145950"/>
            <a:ext cx="2793304" cy="400110"/>
          </a:xfrm>
          <a:prstGeom prst="rect">
            <a:avLst/>
          </a:prstGeom>
          <a:solidFill>
            <a:schemeClr val="accent5">
              <a:lumMod val="50000"/>
            </a:schemeClr>
          </a:solidFill>
        </p:spPr>
        <p:txBody>
          <a:bodyPr wrap="square" rtlCol="0">
            <a:spAutoFit/>
          </a:bodyPr>
          <a:lstStyle>
            <a:defPPr>
              <a:defRPr lang="en-US"/>
            </a:defPPr>
          </a:lstStyle>
          <a:p>
            <a:r>
              <a:rPr lang="en-US" sz="2000">
                <a:solidFill>
                  <a:schemeClr val="bg1"/>
                </a:solidFill>
              </a:rPr>
              <a:t>Multilayer Perceptron</a:t>
            </a:r>
            <a:endParaRPr lang="en-IN" sz="2000">
              <a:solidFill>
                <a:schemeClr val="bg1"/>
              </a:solidFill>
            </a:endParaRPr>
          </a:p>
        </p:txBody>
      </p:sp>
      <p:pic>
        <p:nvPicPr>
          <p:cNvPr id="13" name="Picture 12">
            <a:extLst>
              <a:ext uri="{FF2B5EF4-FFF2-40B4-BE49-F238E27FC236}">
                <a16:creationId xmlns:a16="http://schemas.microsoft.com/office/drawing/2014/main" id="{D28C0C3F-F24B-442A-AD9A-410A326B3B7F}"/>
              </a:ext>
            </a:extLst>
          </p:cNvPr>
          <p:cNvPicPr>
            <a:picLocks noChangeAspect="1"/>
          </p:cNvPicPr>
          <p:nvPr/>
        </p:nvPicPr>
        <p:blipFill>
          <a:blip r:embed="rId4"/>
          <a:stretch>
            <a:fillRect/>
          </a:stretch>
        </p:blipFill>
        <p:spPr>
          <a:xfrm>
            <a:off x="388307" y="5753624"/>
            <a:ext cx="5298509" cy="572020"/>
          </a:xfrm>
          <a:prstGeom prst="rect">
            <a:avLst/>
          </a:prstGeom>
        </p:spPr>
      </p:pic>
      <p:sp>
        <p:nvSpPr>
          <p:cNvPr id="15" name="TextBox 14">
            <a:extLst>
              <a:ext uri="{FF2B5EF4-FFF2-40B4-BE49-F238E27FC236}">
                <a16:creationId xmlns:a16="http://schemas.microsoft.com/office/drawing/2014/main" id="{FE02AA54-44C8-47D5-A822-045BEBB7E515}"/>
              </a:ext>
            </a:extLst>
          </p:cNvPr>
          <p:cNvSpPr txBox="1"/>
          <p:nvPr/>
        </p:nvSpPr>
        <p:spPr>
          <a:xfrm>
            <a:off x="6839211" y="5145950"/>
            <a:ext cx="3306871" cy="400110"/>
          </a:xfrm>
          <a:prstGeom prst="rect">
            <a:avLst/>
          </a:prstGeom>
          <a:solidFill>
            <a:schemeClr val="accent5">
              <a:lumMod val="50000"/>
            </a:schemeClr>
          </a:solidFill>
        </p:spPr>
        <p:txBody>
          <a:bodyPr wrap="square" rtlCol="0">
            <a:spAutoFit/>
          </a:bodyPr>
          <a:lstStyle>
            <a:defPPr>
              <a:defRPr lang="en-US"/>
            </a:defPPr>
          </a:lstStyle>
          <a:p>
            <a:r>
              <a:rPr lang="en-US" sz="2000">
                <a:solidFill>
                  <a:schemeClr val="bg1"/>
                </a:solidFill>
              </a:rPr>
              <a:t>Random Forest Classifier</a:t>
            </a:r>
            <a:endParaRPr lang="en-IN" sz="2000">
              <a:solidFill>
                <a:schemeClr val="bg1"/>
              </a:solidFill>
            </a:endParaRPr>
          </a:p>
        </p:txBody>
      </p:sp>
      <p:pic>
        <p:nvPicPr>
          <p:cNvPr id="16" name="Picture 15">
            <a:extLst>
              <a:ext uri="{FF2B5EF4-FFF2-40B4-BE49-F238E27FC236}">
                <a16:creationId xmlns:a16="http://schemas.microsoft.com/office/drawing/2014/main" id="{B76E0E49-1381-4E9C-918B-01638F519894}"/>
              </a:ext>
            </a:extLst>
          </p:cNvPr>
          <p:cNvPicPr>
            <a:picLocks noChangeAspect="1"/>
          </p:cNvPicPr>
          <p:nvPr/>
        </p:nvPicPr>
        <p:blipFill>
          <a:blip r:embed="rId5"/>
          <a:srcRect t="14097"/>
          <a:stretch>
            <a:fillRect/>
          </a:stretch>
        </p:blipFill>
        <p:spPr>
          <a:xfrm>
            <a:off x="6839211" y="5729973"/>
            <a:ext cx="4885151" cy="291701"/>
          </a:xfrm>
          <a:prstGeom prst="rect">
            <a:avLst/>
          </a:prstGeom>
        </p:spPr>
      </p:pic>
    </p:spTree>
    <p:extLst>
      <p:ext uri="{BB962C8B-B14F-4D97-AF65-F5344CB8AC3E}">
        <p14:creationId xmlns:p14="http://schemas.microsoft.com/office/powerpoint/2010/main" val="2444717875"/>
      </p:ext>
    </p:extLst>
  </p:cSld>
  <p:clrMapOvr>
    <a:masterClrMapping/>
  </p:clrMapOvr>
  <p:transition/>
  <p:timing/>
</p:sld>
</file>

<file path=ppt/tags/tag1.xml><?xml version="1.0" encoding="utf-8"?>
<p:tagLst xmlns:p="http://schemas.openxmlformats.org/presentationml/2006/main">
  <p:tag name="AS_NET" val="4.0.30319.42000"/>
  <p:tag name="AS_OS" val="Microsoft Windows NT 10.0.17763.0"/>
  <p:tag name="AS_RELEASE_DATE" val="2020.03.14"/>
  <p:tag name="AS_TITLE" val="Aspose.Slides for .NET 4.0 Client Profile"/>
  <p:tag name="AS_VERSION" val="20.3"/>
</p:tagLst>
</file>

<file path=ppt/theme/_rels/theme4.xml.rels>&#65279;<?xml version="1.0" encoding="utf-8" standalone="yes"?><Relationships xmlns="http://schemas.openxmlformats.org/package/2006/relationships"><Relationship Id="rId1" Type="http://schemas.openxmlformats.org/officeDocument/2006/relationships/image" Target="../media/image5.jpeg" /></Relationships>
</file>

<file path=ppt/theme/_rels/theme5.xml.rels>&#65279;<?xml version="1.0" encoding="utf-8" standalone="yes"?><Relationships xmlns="http://schemas.openxmlformats.org/package/2006/relationships"><Relationship Id="rId1" Type="http://schemas.openxmlformats.org/officeDocument/2006/relationships/image" Target="../media/image5.jpeg" /></Relationships>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Arial" pitchFamily="34" charset="0"/>
        <a:cs typeface="Arial" pitchFamily="34" charset="0"/>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r="http://schemas.openxmlformats.org/officeDocument/2006/relationships"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Arial" pitchFamily="34" charset="0"/>
        <a:cs typeface="Arial" pitchFamily="34" charset="0"/>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137</Paragraphs>
  <Slides>25</Slides>
  <Notes>0</Notes>
  <TotalTime>1</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25</vt:i4>
      </vt:variant>
    </vt:vector>
  </HeadingPairs>
  <TitlesOfParts>
    <vt:vector baseType="lpstr" size="32">
      <vt:lpstr>Arial</vt:lpstr>
      <vt:lpstr>Calibri</vt:lpstr>
      <vt:lpstr>Calibri Light</vt:lpstr>
      <vt:lpstr>Wingdings</vt:lpstr>
      <vt:lpstr>Wingdings 3</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Arcyon Your Personal Health Advisor</vt:lpstr>
      <vt:lpstr>DIALOGFLOW</vt:lpstr>
      <vt:lpstr>Our Prediction Model</vt:lpstr>
      <vt:lpstr>PowerPoint Presentation</vt:lpstr>
      <vt:lpstr>PowerPoint Presentation</vt:lpstr>
      <vt:lpstr>PowerPoint Presentation</vt:lpstr>
      <vt:lpstr>Login Page</vt:lpstr>
      <vt:lpstr> User Timeline</vt:lpstr>
      <vt:lpstr>Medication Reminder</vt:lpstr>
      <vt:lpstr>News API</vt:lpstr>
      <vt:lpstr>BMI Calculator</vt:lpstr>
      <vt:lpstr>A special Feature</vt:lpstr>
      <vt:lpstr>Conclusion </vt:lpstr>
    </vt:vector>
  </TitlesOfParts>
  <LinksUpToDate>0</LinksUpToDate>
  <SharedDoc>0</SharedDoc>
  <HyperlinksChanged>0</HyperlinksChanged>
  <Application>Aspose.Slides for .NET</Application>
  <AppVersion>20.0300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2020-08-03T09:16:41.215</cp:lastPrinted>
  <dcterms:created xsi:type="dcterms:W3CDTF">2020-08-03T09:16:41Z</dcterms:created>
  <dcterms:modified xsi:type="dcterms:W3CDTF">2020-08-03T09:16:50Z</dcterms:modified>
</cp:coreProperties>
</file>