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7" r:id="rId3"/>
    <p:sldId id="257" r:id="rId4"/>
    <p:sldId id="258" r:id="rId5"/>
    <p:sldId id="259" r:id="rId6"/>
    <p:sldId id="260" r:id="rId7"/>
    <p:sldId id="261" r:id="rId8"/>
    <p:sldId id="262" r:id="rId9"/>
    <p:sldId id="263" r:id="rId10"/>
    <p:sldId id="264" r:id="rId11"/>
    <p:sldId id="265"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234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5F4A9A-E36C-444F-BA65-906112E3A930}" type="datetimeFigureOut">
              <a:rPr lang="en-US" smtClean="0"/>
              <a:pPr/>
              <a:t>2/5/2010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EAB362-2E2B-4AAB-844E-5BD3F45AEB0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bcomrtg/wiki/index.php/Automation_Autogen"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EFF19A60-09A1-4D59-836C-6A5B4ADD8B96}" type="slidenum">
              <a:rPr lang="en-US"/>
              <a:pPr/>
              <a:t>2</a:t>
            </a:fld>
            <a:endParaRPr lang="en-US"/>
          </a:p>
        </p:txBody>
      </p:sp>
      <p:sp>
        <p:nvSpPr>
          <p:cNvPr id="68611" name="Rectangle 2"/>
          <p:cNvSpPr>
            <a:spLocks noRo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r>
              <a:rPr lang="en-US" smtClean="0"/>
              <a:t>Here is an example of a step definition for a web application.  In Cucumber, we create step such as “I create a movie”.  This step is then translated on a sequence of actions including keywords such as “click_link” and “click_button” that are typical in web applications.</a:t>
            </a:r>
          </a:p>
          <a:p>
            <a:pPr eaLnBrk="1" hangingPunct="1"/>
            <a:endParaRPr lang="en-US" smtClean="0"/>
          </a:p>
          <a:p>
            <a:pPr eaLnBrk="1" hangingPunct="1"/>
            <a:r>
              <a:rPr lang="en-US" smtClean="0"/>
              <a:t>In our case, we could have something such as PhoneA calls PhoneB.  This could be translated into a Modena call that makes this action.  This is the glue code that needs to be developed.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CEB0C1A5-140D-4EB0-9525-31059AD3528B}" type="slidenum">
              <a:rPr lang="en-US"/>
              <a:pPr/>
              <a:t>3</a:t>
            </a:fld>
            <a:endParaRPr lang="en-US"/>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r>
              <a:rPr lang="en-US" sz="1000" dirty="0"/>
              <a:t>Let’s take a look at the project structure of a project using Cucumber.</a:t>
            </a:r>
          </a:p>
          <a:p>
            <a:pPr eaLnBrk="1" hangingPunct="1"/>
            <a:endParaRPr lang="en-US" sz="1000" dirty="0"/>
          </a:p>
          <a:p>
            <a:pPr eaLnBrk="1" hangingPunct="1"/>
            <a:r>
              <a:rPr lang="en-US" sz="1000" b="1" dirty="0"/>
              <a:t>bin </a:t>
            </a:r>
            <a:r>
              <a:rPr lang="en-US" sz="1000" dirty="0"/>
              <a:t>contains any executable scripts and/or binary files. </a:t>
            </a:r>
          </a:p>
          <a:p>
            <a:pPr eaLnBrk="1" hangingPunct="1"/>
            <a:endParaRPr lang="en-US" sz="1000" b="1" dirty="0"/>
          </a:p>
          <a:p>
            <a:pPr eaLnBrk="1" hangingPunct="1"/>
            <a:r>
              <a:rPr lang="en-US" sz="1000" b="1" dirty="0"/>
              <a:t>features </a:t>
            </a:r>
            <a:r>
              <a:rPr lang="en-US" sz="1000" dirty="0"/>
              <a:t>contains files related to documenting and automating Cucumber</a:t>
            </a:r>
          </a:p>
          <a:p>
            <a:pPr eaLnBrk="1" hangingPunct="1"/>
            <a:r>
              <a:rPr lang="en-US" sz="1000" dirty="0"/>
              <a:t>features. This is where we already put our plain text feature</a:t>
            </a:r>
          </a:p>
          <a:p>
            <a:pPr eaLnBrk="1" hangingPunct="1"/>
            <a:r>
              <a:rPr lang="en-US" sz="1000" dirty="0"/>
              <a:t>files.</a:t>
            </a:r>
          </a:p>
          <a:p>
            <a:pPr eaLnBrk="1" hangingPunct="1"/>
            <a:r>
              <a:rPr lang="en-US" sz="1000" dirty="0"/>
              <a:t>The features/</a:t>
            </a:r>
            <a:r>
              <a:rPr lang="en-US" sz="1000" dirty="0" err="1"/>
              <a:t>step_definitions</a:t>
            </a:r>
            <a:r>
              <a:rPr lang="en-US" sz="1000" dirty="0"/>
              <a:t> directory will hold the step definition</a:t>
            </a:r>
          </a:p>
          <a:p>
            <a:pPr eaLnBrk="1" hangingPunct="1"/>
            <a:r>
              <a:rPr lang="en-US" sz="1000" dirty="0"/>
              <a:t>files. </a:t>
            </a:r>
          </a:p>
          <a:p>
            <a:pPr eaLnBrk="1" hangingPunct="1"/>
            <a:r>
              <a:rPr lang="en-US" sz="1000" b="1" dirty="0"/>
              <a:t>Step definitions</a:t>
            </a:r>
            <a:r>
              <a:rPr lang="en-US" sz="1000" dirty="0"/>
              <a:t> are written in Ruby (.</a:t>
            </a:r>
            <a:r>
              <a:rPr lang="en-US" sz="1000" dirty="0" err="1"/>
              <a:t>rb</a:t>
            </a:r>
            <a:r>
              <a:rPr lang="en-US" sz="1000" dirty="0"/>
              <a:t>) files, and are the</a:t>
            </a:r>
          </a:p>
          <a:p>
            <a:pPr eaLnBrk="1" hangingPunct="1"/>
            <a:r>
              <a:rPr lang="en-US" sz="1000" dirty="0"/>
              <a:t>glue that ties plain text scenarios in the feature files to the application</a:t>
            </a:r>
          </a:p>
          <a:p>
            <a:pPr eaLnBrk="1" hangingPunct="1"/>
            <a:r>
              <a:rPr lang="en-US" sz="1000" dirty="0"/>
              <a:t>code.</a:t>
            </a:r>
          </a:p>
          <a:p>
            <a:pPr eaLnBrk="1" hangingPunct="1"/>
            <a:r>
              <a:rPr lang="en-US" sz="1000" dirty="0"/>
              <a:t>The feature files should be in the features/ directory, each</a:t>
            </a:r>
          </a:p>
          <a:p>
            <a:pPr eaLnBrk="1" hangingPunct="1"/>
            <a:r>
              <a:rPr lang="en-US" sz="1000" dirty="0"/>
              <a:t>with the .feature file extension. Cucumber recognizes this extension and</a:t>
            </a:r>
          </a:p>
          <a:p>
            <a:pPr eaLnBrk="1" hangingPunct="1"/>
            <a:r>
              <a:rPr lang="en-US" sz="1000" dirty="0"/>
              <a:t>treats these files as input.</a:t>
            </a:r>
          </a:p>
          <a:p>
            <a:pPr eaLnBrk="1" hangingPunct="1"/>
            <a:endParaRPr lang="en-US" sz="1000" b="1" dirty="0"/>
          </a:p>
          <a:p>
            <a:pPr eaLnBrk="1" hangingPunct="1"/>
            <a:r>
              <a:rPr lang="en-US" sz="1000" b="1" dirty="0"/>
              <a:t>lib </a:t>
            </a:r>
            <a:r>
              <a:rPr lang="en-US" sz="1000" dirty="0"/>
              <a:t>contains the application code. </a:t>
            </a:r>
          </a:p>
          <a:p>
            <a:pPr eaLnBrk="1" hangingPunct="1"/>
            <a:endParaRPr lang="en-US" sz="1000" b="1" dirty="0"/>
          </a:p>
          <a:p>
            <a:pPr eaLnBrk="1" hangingPunct="1"/>
            <a:r>
              <a:rPr lang="en-US" sz="1000" b="1" dirty="0"/>
              <a:t>spec </a:t>
            </a:r>
            <a:r>
              <a:rPr lang="en-US" sz="1000" dirty="0"/>
              <a:t>contains files related to documenting and automating </a:t>
            </a:r>
            <a:r>
              <a:rPr lang="en-US" sz="1000" dirty="0" err="1"/>
              <a:t>RSpec</a:t>
            </a:r>
            <a:r>
              <a:rPr lang="en-US" sz="1000" dirty="0"/>
              <a:t> code</a:t>
            </a:r>
          </a:p>
          <a:p>
            <a:pPr eaLnBrk="1" hangingPunct="1"/>
            <a:r>
              <a:rPr lang="en-US" sz="1000" dirty="0"/>
              <a:t>examples.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289CF6B4-DA99-4E33-9F69-16C5CB980567}" type="slidenum">
              <a:rPr lang="en-US"/>
              <a:pPr/>
              <a:t>4</a:t>
            </a:fld>
            <a:endParaRPr 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r>
              <a:rPr lang="en-US" sz="1000" dirty="0"/>
              <a:t>Behavior-driven development is about implementing an application by describing its behavior from the perspective of its stakeholders.  Requirements are written in plain English and are understood by all team members.</a:t>
            </a:r>
          </a:p>
          <a:p>
            <a:pPr eaLnBrk="1" hangingPunct="1"/>
            <a:endParaRPr lang="en-US" sz="1000" dirty="0"/>
          </a:p>
          <a:p>
            <a:pPr eaLnBrk="1" hangingPunct="1"/>
            <a:r>
              <a:rPr lang="en-US" sz="1000" dirty="0"/>
              <a:t>Developer practice that involves writing tests before writing the code being tested (Reframing of Test Driven Development). </a:t>
            </a:r>
          </a:p>
          <a:p>
            <a:pPr eaLnBrk="1" hangingPunct="1"/>
            <a:endParaRPr lang="en-US" sz="1000" dirty="0"/>
          </a:p>
          <a:p>
            <a:pPr eaLnBrk="1" hangingPunct="1"/>
            <a:r>
              <a:rPr lang="en-US" sz="1000" dirty="0"/>
              <a:t>Begin by writing a very small test for code that does not yet exist. Run the test and, naturally, it fails. Now write just enough code to make that test pass. No more.</a:t>
            </a:r>
          </a:p>
          <a:p>
            <a:pPr eaLnBrk="1" hangingPunct="1"/>
            <a:endParaRPr lang="en-US" sz="1000" dirty="0"/>
          </a:p>
          <a:p>
            <a:pPr eaLnBrk="1" hangingPunct="1"/>
            <a:r>
              <a:rPr lang="en-US" sz="1000" dirty="0"/>
              <a:t>It favors the creation of an interactive session with working software. Exploratory testing to weed out bugs and edge cases that we might not think of until we’re actually interacting with the software. What </a:t>
            </a:r>
            <a:r>
              <a:rPr lang="en-US" sz="1000" i="1" dirty="0"/>
              <a:t>is </a:t>
            </a:r>
            <a:r>
              <a:rPr lang="en-US" sz="1000" dirty="0"/>
              <a:t>important is that the investment we’ve made to get this far has been very, very small compared to an exhaustive up-front requirements gathering process. An interactive session with working software is worth a thousand meetings. </a:t>
            </a:r>
          </a:p>
          <a:p>
            <a:pPr eaLnBrk="1" hangingPunct="1"/>
            <a:endParaRPr lang="en-US" sz="1000" dirty="0"/>
          </a:p>
          <a:p>
            <a:pPr eaLnBrk="1" hangingPunct="1"/>
            <a:r>
              <a:rPr lang="en-US" sz="1000" dirty="0"/>
              <a:t>Developers write a specification that nails down a small aspect of behavior in a concise, unambiguous, and executable form.</a:t>
            </a:r>
          </a:p>
          <a:p>
            <a:pPr eaLnBrk="1" hangingPunct="1"/>
            <a:endParaRPr lang="en-US" sz="1000" dirty="0"/>
          </a:p>
          <a:p>
            <a:pPr eaLnBrk="1" hangingPunct="1"/>
            <a:r>
              <a:rPr lang="en-US" sz="1000" dirty="0"/>
              <a:t>Behavior Driven Development means you write </a:t>
            </a:r>
            <a:r>
              <a:rPr lang="en-US" sz="1000" b="1" dirty="0"/>
              <a:t>specifications </a:t>
            </a:r>
            <a:r>
              <a:rPr lang="en-US" sz="1000" dirty="0"/>
              <a:t>of what your code will have to do. You work in tiny increments... specifying one small aspect of behavior at a time, then implementing it. Note that the word used is Specification, not Verification.</a:t>
            </a:r>
          </a:p>
          <a:p>
            <a:pPr eaLnBrk="1" hangingPunct="1"/>
            <a:endParaRPr lang="en-US" sz="10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446A9ECE-331D-4BB1-98FE-F112E16A5964}" type="slidenum">
              <a:rPr lang="en-US"/>
              <a:pPr/>
              <a:t>5</a:t>
            </a:fld>
            <a:endParaRPr 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r>
              <a:rPr lang="en-US" smtClean="0"/>
              <a:t>This is the BDD cycle. Driving development from the Outside-In, starting with business facing scenarios in Cucumber and working our way inward to the underlying objects with RSpec.</a:t>
            </a:r>
          </a:p>
          <a:p>
            <a:pPr eaLnBrk="1" hangingPunct="1"/>
            <a:endParaRPr lang="en-US" smtClean="0"/>
          </a:p>
          <a:p>
            <a:pPr eaLnBrk="1" hangingPunct="1"/>
            <a:r>
              <a:rPr lang="en-US" smtClean="0"/>
              <a:t>The process is the Red-Green-Refactor cycle straight out of Test-Driven Development. The idea is that you write a failing example (red), write only enough code to make the example pass (green), and then remove any unwanted duplication (refactor).</a:t>
            </a:r>
          </a:p>
          <a:p>
            <a:pPr eaLnBrk="1" hangingPunct="1"/>
            <a:endParaRPr lang="en-US" smtClean="0"/>
          </a:p>
          <a:p>
            <a:pPr eaLnBrk="1" hangingPunct="1"/>
            <a:r>
              <a:rPr lang="en-US" smtClean="0"/>
              <a:t>Refactoring is the process of changing a software system in such a way that it does not alter the external behavior of the code yet improves its internal structure.</a:t>
            </a:r>
          </a:p>
          <a:p>
            <a:pPr eaLnBrk="1" hangingPunct="1"/>
            <a:endParaRPr lang="en-US" smtClean="0"/>
          </a:p>
          <a:p>
            <a:pPr eaLnBrk="1" hangingPunct="1"/>
            <a:r>
              <a:rPr lang="en-US" smtClean="0"/>
              <a:t>Once a developer have a failing step in a Cucumber scenario. This is the cue to jump from the outer circle (Cucumber) to the inner circle (RSpec) of the BDD cycle.</a:t>
            </a:r>
          </a:p>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AA6E103C-9B85-43A4-B01E-6D98B10EE876}" type="slidenum">
              <a:rPr lang="en-US"/>
              <a:pPr/>
              <a:t>6</a:t>
            </a:fld>
            <a:endParaRPr 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r>
              <a:rPr lang="en-US" smtClean="0"/>
              <a:t>Cucumber, based on RSpec, uses Webrat to drive Selenium.</a:t>
            </a:r>
          </a:p>
          <a:p>
            <a:pPr eaLnBrk="1" hangingPunct="1"/>
            <a:endParaRPr lang="en-US" smtClean="0"/>
          </a:p>
          <a:p>
            <a:pPr eaLnBrk="1" hangingPunct="1"/>
            <a:r>
              <a:rPr lang="en-US" smtClean="0"/>
              <a:t>Webrat stimulates the browser.</a:t>
            </a:r>
          </a:p>
          <a:p>
            <a:pPr eaLnBrk="1" hangingPunct="1"/>
            <a:endParaRPr lang="en-US" smtClean="0"/>
          </a:p>
          <a:p>
            <a:pPr eaLnBrk="1" hangingPunct="1"/>
            <a:r>
              <a:rPr lang="en-US" smtClean="0"/>
              <a:t>Watir and Selenium are in-browser testing tools.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7C0A0C02-FC7A-439E-927C-8F8E77DC036C}" type="slidenum">
              <a:rPr lang="en-US"/>
              <a:pPr/>
              <a:t>9</a:t>
            </a:fld>
            <a:endParaRPr 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lnSpc>
                <a:spcPct val="80000"/>
              </a:lnSpc>
            </a:pPr>
            <a:r>
              <a:rPr lang="en-US" sz="1000" b="1" dirty="0"/>
              <a:t>From:</a:t>
            </a:r>
            <a:r>
              <a:rPr lang="en-US" sz="1000" dirty="0"/>
              <a:t> Bryan Gonderinger (bgonderi) </a:t>
            </a:r>
            <a:br>
              <a:rPr lang="en-US" sz="1000" dirty="0"/>
            </a:br>
            <a:r>
              <a:rPr lang="en-US" sz="1000" b="1" dirty="0"/>
              <a:t>Sent:</a:t>
            </a:r>
            <a:r>
              <a:rPr lang="en-US" sz="1000" dirty="0"/>
              <a:t> Thursday, October 15, 2009 1:38 PM</a:t>
            </a:r>
            <a:br>
              <a:rPr lang="en-US" sz="1000" dirty="0"/>
            </a:br>
            <a:r>
              <a:rPr lang="en-US" sz="1000" b="1" dirty="0"/>
              <a:t>To:</a:t>
            </a:r>
            <a:r>
              <a:rPr lang="en-US" sz="1000" dirty="0"/>
              <a:t> </a:t>
            </a:r>
            <a:r>
              <a:rPr lang="en-US" sz="1000" dirty="0" err="1"/>
              <a:t>ipcbu</a:t>
            </a:r>
            <a:r>
              <a:rPr lang="en-US" sz="1000" dirty="0"/>
              <a:t>-auto-</a:t>
            </a:r>
            <a:r>
              <a:rPr lang="en-US" sz="1000" dirty="0" err="1"/>
              <a:t>stb</a:t>
            </a:r>
            <a:r>
              <a:rPr lang="en-US" sz="1000" dirty="0"/>
              <a:t>(mailer list)</a:t>
            </a:r>
            <a:br>
              <a:rPr lang="en-US" sz="1000" dirty="0"/>
            </a:br>
            <a:r>
              <a:rPr lang="en-US" sz="1000" b="1" dirty="0"/>
              <a:t>Subject:</a:t>
            </a:r>
            <a:r>
              <a:rPr lang="en-US" sz="1000" dirty="0"/>
              <a:t> Automation script </a:t>
            </a:r>
            <a:r>
              <a:rPr lang="en-US" sz="1000" dirty="0" err="1"/>
              <a:t>autogeneration</a:t>
            </a:r>
            <a:r>
              <a:rPr lang="en-US" sz="1000" dirty="0"/>
              <a:t> tool</a:t>
            </a:r>
            <a:br>
              <a:rPr lang="en-US" sz="1000" dirty="0"/>
            </a:br>
            <a:r>
              <a:rPr lang="en-US" sz="1000" dirty="0"/>
              <a:t/>
            </a:r>
            <a:br>
              <a:rPr lang="en-US" sz="1000" dirty="0"/>
            </a:br>
            <a:endParaRPr lang="en-US" sz="1000" dirty="0"/>
          </a:p>
          <a:p>
            <a:pPr eaLnBrk="1" hangingPunct="1">
              <a:lnSpc>
                <a:spcPct val="80000"/>
              </a:lnSpc>
            </a:pPr>
            <a:r>
              <a:rPr lang="en-US" sz="1000" dirty="0"/>
              <a:t>I’ve put together a tool based on an initial idea by Alejandro Avella with refinements by Chris Thome that generates “template automation scripts” from test plan documents.  Right now, it’s still pretty rough, but I think it is usable and would be helpful to someone responsible for writing new automation based on a test plan.</a:t>
            </a:r>
          </a:p>
          <a:p>
            <a:pPr eaLnBrk="1" hangingPunct="1">
              <a:lnSpc>
                <a:spcPct val="80000"/>
              </a:lnSpc>
            </a:pPr>
            <a:r>
              <a:rPr lang="en-US" sz="1000" dirty="0"/>
              <a:t>What it does is takes the Excel file that is generated when exporting the test plan to </a:t>
            </a:r>
            <a:r>
              <a:rPr lang="en-US" sz="1000" dirty="0" err="1"/>
              <a:t>TIMS</a:t>
            </a:r>
            <a:r>
              <a:rPr lang="en-US" sz="1000" dirty="0"/>
              <a:t> and uses it to generate a script file for each test case as well as a job file and suiteinfo.xml file.  All of these files can be thought of as templates – they still need to be edited manually by the user, but this is still better than constructing them all from scratch (and will reduce the possibility of errors in this information as well).</a:t>
            </a:r>
          </a:p>
          <a:p>
            <a:pPr eaLnBrk="1" hangingPunct="1">
              <a:lnSpc>
                <a:spcPct val="80000"/>
              </a:lnSpc>
            </a:pPr>
            <a:r>
              <a:rPr lang="en-US" sz="1000" dirty="0"/>
              <a:t>The tool takes your test plan and uses various template files to generate the scripts and job files.  The scripts contain the standard common setup, common cleanup and body sections, but have all the items like the test case title, description and logical IDs filled in from your test plan.  The setup/cleanup/body sections also contain the entries from the procedures in your test plan as TCL comments – this allows you to edit the file and easily add the requisite Modena code to actually implement the test cases themselves.  The job file contains some generic setup lines as well as the </a:t>
            </a:r>
            <a:r>
              <a:rPr lang="en-US" sz="1000" dirty="0" err="1"/>
              <a:t>ats_run</a:t>
            </a:r>
            <a:r>
              <a:rPr lang="en-US" sz="1000" dirty="0"/>
              <a:t> calls for all the generated scripts.  The suiteinfo.xml file will contain all the </a:t>
            </a:r>
            <a:r>
              <a:rPr lang="en-US" sz="1000" dirty="0" err="1"/>
              <a:t>testcase</a:t>
            </a:r>
            <a:r>
              <a:rPr lang="en-US" sz="1000" dirty="0"/>
              <a:t> entries (logical IDs and titles), saving you a lot of work.</a:t>
            </a:r>
          </a:p>
          <a:p>
            <a:pPr eaLnBrk="1" hangingPunct="1">
              <a:lnSpc>
                <a:spcPct val="80000"/>
              </a:lnSpc>
            </a:pPr>
            <a:r>
              <a:rPr lang="en-US" sz="1000" dirty="0"/>
              <a:t>I put together a quick Wiki page that contains examples of the three file types at </a:t>
            </a:r>
            <a:r>
              <a:rPr lang="en-US" sz="1000" dirty="0">
                <a:hlinkClick r:id="rId3" tooltip="http://bcomrtg/wiki/index.php/Automation_Autogen"/>
              </a:rPr>
              <a:t>http://bcomrtg/wiki/index.php/Automation_Autogen</a:t>
            </a:r>
            <a:r>
              <a:rPr lang="en-US" sz="1000" dirty="0"/>
              <a:t> (in the future, I’ll expand this page to include more information about the tool itself).  In the meantime, if you or someone on your team would like to give this tool a try on your test plan, please get in touch with me.</a:t>
            </a:r>
          </a:p>
          <a:p>
            <a:pPr eaLnBrk="1" hangingPunct="1">
              <a:lnSpc>
                <a:spcPct val="80000"/>
              </a:lnSpc>
            </a:pPr>
            <a:r>
              <a:rPr lang="en-US" sz="1000" dirty="0"/>
              <a:t>Thanks,</a:t>
            </a:r>
          </a:p>
          <a:p>
            <a:pPr eaLnBrk="1" hangingPunct="1">
              <a:lnSpc>
                <a:spcPct val="80000"/>
              </a:lnSpc>
            </a:pPr>
            <a:r>
              <a:rPr lang="en-US" sz="1000" dirty="0"/>
              <a:t>Bryan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1A4E3E4-9009-4864-9B25-DD72EC945735}" type="datetimeFigureOut">
              <a:rPr lang="en-US" smtClean="0"/>
              <a:pPr/>
              <a:t>2/5/2010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24AAF-2125-4366-A36C-2F2DBC2AE9E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A4E3E4-9009-4864-9B25-DD72EC945735}" type="datetimeFigureOut">
              <a:rPr lang="en-US" smtClean="0"/>
              <a:pPr/>
              <a:t>2/5/2010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24AAF-2125-4366-A36C-2F2DBC2AE9E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A4E3E4-9009-4864-9B25-DD72EC945735}" type="datetimeFigureOut">
              <a:rPr lang="en-US" smtClean="0"/>
              <a:pPr/>
              <a:t>2/5/2010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24AAF-2125-4366-A36C-2F2DBC2AE9E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A4E3E4-9009-4864-9B25-DD72EC945735}" type="datetimeFigureOut">
              <a:rPr lang="en-US" smtClean="0"/>
              <a:pPr/>
              <a:t>2/5/2010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24AAF-2125-4366-A36C-2F2DBC2AE9E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A4E3E4-9009-4864-9B25-DD72EC945735}" type="datetimeFigureOut">
              <a:rPr lang="en-US" smtClean="0"/>
              <a:pPr/>
              <a:t>2/5/2010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24AAF-2125-4366-A36C-2F2DBC2AE9E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1A4E3E4-9009-4864-9B25-DD72EC945735}" type="datetimeFigureOut">
              <a:rPr lang="en-US" smtClean="0"/>
              <a:pPr/>
              <a:t>2/5/2010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524AAF-2125-4366-A36C-2F2DBC2AE9E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1A4E3E4-9009-4864-9B25-DD72EC945735}" type="datetimeFigureOut">
              <a:rPr lang="en-US" smtClean="0"/>
              <a:pPr/>
              <a:t>2/5/2010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524AAF-2125-4366-A36C-2F2DBC2AE9E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1A4E3E4-9009-4864-9B25-DD72EC945735}" type="datetimeFigureOut">
              <a:rPr lang="en-US" smtClean="0"/>
              <a:pPr/>
              <a:t>2/5/2010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524AAF-2125-4366-A36C-2F2DBC2AE9E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A4E3E4-9009-4864-9B25-DD72EC945735}" type="datetimeFigureOut">
              <a:rPr lang="en-US" smtClean="0"/>
              <a:pPr/>
              <a:t>2/5/2010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524AAF-2125-4366-A36C-2F2DBC2AE9E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A4E3E4-9009-4864-9B25-DD72EC945735}" type="datetimeFigureOut">
              <a:rPr lang="en-US" smtClean="0"/>
              <a:pPr/>
              <a:t>2/5/2010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524AAF-2125-4366-A36C-2F2DBC2AE9E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A4E3E4-9009-4864-9B25-DD72EC945735}" type="datetimeFigureOut">
              <a:rPr lang="en-US" smtClean="0"/>
              <a:pPr/>
              <a:t>2/5/2010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524AAF-2125-4366-A36C-2F2DBC2AE9E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A4E3E4-9009-4864-9B25-DD72EC945735}" type="datetimeFigureOut">
              <a:rPr lang="en-US" smtClean="0"/>
              <a:pPr/>
              <a:t>2/5/2010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524AAF-2125-4366-A36C-2F2DBC2AE9E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in-eng.cisco.com/cgi-bin/edcs/edcs_info?EDCS-710242" TargetMode="External"/><Relationship Id="rId2" Type="http://schemas.openxmlformats.org/officeDocument/2006/relationships/hyperlink" Target="http://wwwin-eng.cisco.com/cgi-bin/edcs/edcs_info?EDCS-596000" TargetMode="External"/><Relationship Id="rId1" Type="http://schemas.openxmlformats.org/officeDocument/2006/relationships/slideLayout" Target="../slideLayouts/slideLayout2.xml"/><Relationship Id="rId4" Type="http://schemas.openxmlformats.org/officeDocument/2006/relationships/hyperlink" Target="http://wwwin-eng.cisco.com/protected-cgi-bin/edcs/edcs_attr_search.pl?doc_num=edcs-677085"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bcomrtg/wiki/index.php/Automation_Autogen"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mtClean="0"/>
              <a:t>A medium complexity script</a:t>
            </a:r>
          </a:p>
        </p:txBody>
      </p:sp>
      <p:sp>
        <p:nvSpPr>
          <p:cNvPr id="45059" name="Rectangle 3"/>
          <p:cNvSpPr>
            <a:spLocks noGrp="1" noChangeArrowheads="1"/>
          </p:cNvSpPr>
          <p:nvPr>
            <p:ph type="body" idx="1"/>
          </p:nvPr>
        </p:nvSpPr>
        <p:spPr>
          <a:xfrm>
            <a:off x="228600" y="1066800"/>
            <a:ext cx="8686800" cy="5029200"/>
          </a:xfrm>
        </p:spPr>
        <p:txBody>
          <a:bodyPr/>
          <a:lstStyle/>
          <a:p>
            <a:pPr eaLnBrk="1" hangingPunct="1"/>
            <a:r>
              <a:rPr lang="en-US" sz="2600" smtClean="0"/>
              <a:t>Scenario: Basic Call Coverage scenario</a:t>
            </a:r>
          </a:p>
          <a:p>
            <a:pPr lvl="1" eaLnBrk="1" hangingPunct="1"/>
            <a:r>
              <a:rPr lang="en-US" sz="1800" smtClean="0"/>
              <a:t>Given that prefix is “blank”</a:t>
            </a:r>
          </a:p>
          <a:p>
            <a:pPr lvl="1" eaLnBrk="1" hangingPunct="1"/>
            <a:r>
              <a:rPr lang="en-US" sz="1800" smtClean="0"/>
              <a:t>Given that digits are 2000</a:t>
            </a:r>
          </a:p>
          <a:p>
            <a:pPr lvl="1" eaLnBrk="1" hangingPunct="1"/>
            <a:r>
              <a:rPr lang="en-US" sz="1800" smtClean="0"/>
              <a:t>Given that forward type is Call Forward All</a:t>
            </a:r>
          </a:p>
          <a:p>
            <a:pPr lvl="1" eaLnBrk="1" hangingPunct="1"/>
            <a:r>
              <a:rPr lang="en-US" sz="1800" smtClean="0"/>
              <a:t>Given that forward destination is 7527</a:t>
            </a:r>
          </a:p>
          <a:p>
            <a:pPr lvl="1" eaLnBrk="1" hangingPunct="1"/>
            <a:r>
              <a:rPr lang="en-US" sz="1800" smtClean="0"/>
              <a:t>Given that Call Forward No Coverage 2001</a:t>
            </a:r>
          </a:p>
          <a:p>
            <a:pPr lvl="1" eaLnBrk="1" hangingPunct="1"/>
            <a:r>
              <a:rPr lang="en-US" sz="1800" smtClean="0"/>
              <a:t>Given that Hunt Pilot is 7527</a:t>
            </a:r>
          </a:p>
          <a:p>
            <a:pPr lvl="1" eaLnBrk="1" hangingPunct="1"/>
            <a:r>
              <a:rPr lang="en-US" sz="1800" smtClean="0"/>
              <a:t>Given that partition is pt-hq-internal</a:t>
            </a:r>
          </a:p>
          <a:p>
            <a:pPr lvl="1" eaLnBrk="1" hangingPunct="1"/>
            <a:r>
              <a:rPr lang="en-US" sz="1800" smtClean="0"/>
              <a:t>Given that Personal Preferences on the hunt pilot is checked for Hunt Forward No Answer</a:t>
            </a:r>
          </a:p>
          <a:p>
            <a:pPr lvl="1" eaLnBrk="1" hangingPunct="1"/>
            <a:r>
              <a:rPr lang="en-US" sz="1800" smtClean="0"/>
              <a:t>Given that Hunt Forward No Answer is blank</a:t>
            </a:r>
          </a:p>
          <a:p>
            <a:pPr lvl="1" eaLnBrk="1" hangingPunct="1"/>
            <a:r>
              <a:rPr lang="en-US" sz="1800" smtClean="0"/>
              <a:t>Given that Hunt Forward No Answer CSS is CSS_employee</a:t>
            </a:r>
          </a:p>
          <a:p>
            <a:pPr lvl="1" eaLnBrk="1" hangingPunct="1"/>
            <a:r>
              <a:rPr lang="en-US" sz="1800" smtClean="0"/>
              <a:t>Given that Personal Preferences on the hunt pilot is NOT checked for Hunt Forward Busy</a:t>
            </a:r>
          </a:p>
          <a:p>
            <a:pPr lvl="1" eaLnBrk="1" hangingPunct="1"/>
            <a:r>
              <a:rPr lang="en-US" sz="1800" smtClean="0"/>
              <a:t>Given the Hunt Forward Busy is blank</a:t>
            </a:r>
          </a:p>
          <a:p>
            <a:pPr lvl="1" eaLnBrk="1" hangingPunct="1"/>
            <a:endParaRPr lang="en-US" sz="1800" smtClean="0"/>
          </a:p>
          <a:p>
            <a:pPr lvl="1" eaLnBrk="1" hangingPunct="1"/>
            <a:endParaRPr lang="en-US" sz="1800" smtClean="0"/>
          </a:p>
          <a:p>
            <a:pPr lvl="1" eaLnBrk="1" hangingPunct="1"/>
            <a:endParaRPr lang="en-US" sz="2200" smtClean="0"/>
          </a:p>
          <a:p>
            <a:pPr lvl="1" eaLnBrk="1" hangingPunct="1"/>
            <a:endParaRPr lang="en-US" sz="2200" smtClean="0"/>
          </a:p>
          <a:p>
            <a:pPr lvl="1" eaLnBrk="1" hangingPunct="1"/>
            <a:endParaRPr lang="en-US" sz="220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mtClean="0"/>
              <a:t>A medium complexity script (Cont.)</a:t>
            </a:r>
          </a:p>
        </p:txBody>
      </p:sp>
      <p:sp>
        <p:nvSpPr>
          <p:cNvPr id="46083" name="Rectangle 3"/>
          <p:cNvSpPr>
            <a:spLocks noGrp="1" noChangeArrowheads="1"/>
          </p:cNvSpPr>
          <p:nvPr>
            <p:ph type="body" idx="1"/>
          </p:nvPr>
        </p:nvSpPr>
        <p:spPr/>
        <p:txBody>
          <a:bodyPr/>
          <a:lstStyle/>
          <a:p>
            <a:pPr lvl="1" eaLnBrk="1" hangingPunct="1">
              <a:lnSpc>
                <a:spcPct val="80000"/>
              </a:lnSpc>
            </a:pPr>
            <a:r>
              <a:rPr lang="en-US" sz="1700" smtClean="0"/>
              <a:t>Given that Hunt Forward Busy CSS is CSS_employee</a:t>
            </a:r>
          </a:p>
          <a:p>
            <a:pPr lvl="1" eaLnBrk="1" hangingPunct="1">
              <a:lnSpc>
                <a:spcPct val="80000"/>
              </a:lnSpc>
            </a:pPr>
            <a:r>
              <a:rPr lang="en-US" sz="1700" smtClean="0"/>
              <a:t>Given that Maximum Hunt Times is set to 60</a:t>
            </a:r>
          </a:p>
          <a:p>
            <a:pPr lvl="1" eaLnBrk="1" hangingPunct="1">
              <a:lnSpc>
                <a:spcPct val="80000"/>
              </a:lnSpc>
            </a:pPr>
            <a:r>
              <a:rPr lang="en-US" sz="1700" smtClean="0"/>
              <a:t>Given COLP                  $ts_info(Phone$Dest,directoryNumber)</a:t>
            </a:r>
          </a:p>
          <a:p>
            <a:pPr lvl="1" eaLnBrk="1" hangingPunct="1">
              <a:lnSpc>
                <a:spcPct val="80000"/>
              </a:lnSpc>
            </a:pPr>
            <a:r>
              <a:rPr lang="en-US" sz="1700" smtClean="0"/>
              <a:t>Given exCONPa            $ts_info(Phone$Dest,alertingName)</a:t>
            </a:r>
          </a:p>
          <a:p>
            <a:pPr lvl="1" eaLnBrk="1" hangingPunct="1">
              <a:lnSpc>
                <a:spcPct val="80000"/>
              </a:lnSpc>
            </a:pPr>
            <a:r>
              <a:rPr lang="en-US" sz="1700" smtClean="0"/>
              <a:t>Given exNumberDivA    $ts_info(Phone$initDN,directoryNumber)	 </a:t>
            </a:r>
          </a:p>
          <a:p>
            <a:pPr lvl="1" eaLnBrk="1" hangingPunct="1">
              <a:lnSpc>
                <a:spcPct val="80000"/>
              </a:lnSpc>
            </a:pPr>
            <a:r>
              <a:rPr lang="en-US" sz="1700" smtClean="0"/>
              <a:t>Given exNameDivA       $ts_info(Phone$initDN,alertingName)	 </a:t>
            </a:r>
          </a:p>
          <a:p>
            <a:pPr lvl="1" eaLnBrk="1" hangingPunct="1">
              <a:lnSpc>
                <a:spcPct val="80000"/>
              </a:lnSpc>
            </a:pPr>
            <a:r>
              <a:rPr lang="en-US" sz="1700" smtClean="0"/>
              <a:t>Given exNumberDivB    $ts_info(Phone$M4,directoryNumber)	 </a:t>
            </a:r>
          </a:p>
          <a:p>
            <a:pPr lvl="1" eaLnBrk="1" hangingPunct="1">
              <a:lnSpc>
                <a:spcPct val="80000"/>
              </a:lnSpc>
            </a:pPr>
            <a:r>
              <a:rPr lang="en-US" sz="1700" smtClean="0"/>
              <a:t>Given exNameDivB       $ts_info(Phone$M4,alertingName)</a:t>
            </a:r>
          </a:p>
          <a:p>
            <a:pPr lvl="1" eaLnBrk="1" hangingPunct="1">
              <a:lnSpc>
                <a:spcPct val="80000"/>
              </a:lnSpc>
            </a:pPr>
            <a:r>
              <a:rPr lang="en-US" sz="1700" smtClean="0"/>
              <a:t>Given exCLIP	    $ts_info(Phone$Orig,directoryNumber) </a:t>
            </a:r>
          </a:p>
          <a:p>
            <a:pPr lvl="1" eaLnBrk="1" hangingPunct="1">
              <a:lnSpc>
                <a:spcPct val="80000"/>
              </a:lnSpc>
            </a:pPr>
            <a:r>
              <a:rPr lang="en-US" sz="1700" smtClean="0"/>
              <a:t>Given exCNIP                $ts_info(Phone$Orig,displayName)</a:t>
            </a:r>
          </a:p>
          <a:p>
            <a:pPr lvl="1" eaLnBrk="1" hangingPunct="1">
              <a:lnSpc>
                <a:spcPct val="80000"/>
              </a:lnSpc>
            </a:pPr>
            <a:r>
              <a:rPr lang="en-US" sz="1700" smtClean="0"/>
              <a:t>Given exCOLP_f            $ts_info(Phone$Dest,directoryNumber)</a:t>
            </a:r>
          </a:p>
          <a:p>
            <a:pPr lvl="1" eaLnBrk="1" hangingPunct="1">
              <a:lnSpc>
                <a:spcPct val="80000"/>
              </a:lnSpc>
            </a:pPr>
            <a:r>
              <a:rPr lang="en-US" sz="1700" smtClean="0"/>
              <a:t>Given exCONP_f            $ts_info(Phone$Dest,displayName)</a:t>
            </a:r>
          </a:p>
          <a:p>
            <a:pPr lvl="1" eaLnBrk="1" hangingPunct="1">
              <a:lnSpc>
                <a:spcPct val="80000"/>
              </a:lnSpc>
            </a:pPr>
            <a:r>
              <a:rPr lang="en-US" sz="1700" smtClean="0"/>
              <a:t>Given exCLIP_f              $ts_info(Phone$Orig,directoryNumber)</a:t>
            </a:r>
          </a:p>
          <a:p>
            <a:pPr lvl="1" eaLnBrk="1" hangingPunct="1">
              <a:lnSpc>
                <a:spcPct val="80000"/>
              </a:lnSpc>
            </a:pPr>
            <a:r>
              <a:rPr lang="en-US" sz="1700" smtClean="0"/>
              <a:t>Given exCNIP_f             $ts_info(Phone$Orig,displayName)</a:t>
            </a:r>
          </a:p>
          <a:p>
            <a:pPr eaLnBrk="1" hangingPunct="1">
              <a:lnSpc>
                <a:spcPct val="80000"/>
              </a:lnSpc>
            </a:pPr>
            <a:endParaRPr lang="en-US" sz="190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smtClean="0"/>
              <a:t>A medium complexity script (Cont.)</a:t>
            </a:r>
          </a:p>
        </p:txBody>
      </p:sp>
      <p:sp>
        <p:nvSpPr>
          <p:cNvPr id="47107" name="Rectangle 3"/>
          <p:cNvSpPr>
            <a:spLocks noGrp="1" noChangeArrowheads="1"/>
          </p:cNvSpPr>
          <p:nvPr>
            <p:ph type="body" idx="1"/>
          </p:nvPr>
        </p:nvSpPr>
        <p:spPr>
          <a:xfrm>
            <a:off x="457200" y="1066800"/>
            <a:ext cx="8229600" cy="5486400"/>
          </a:xfrm>
        </p:spPr>
        <p:txBody>
          <a:bodyPr/>
          <a:lstStyle/>
          <a:p>
            <a:pPr eaLnBrk="1" hangingPunct="1">
              <a:lnSpc>
                <a:spcPct val="80000"/>
              </a:lnSpc>
            </a:pPr>
            <a:r>
              <a:rPr lang="en-US" sz="1500" smtClean="0"/>
              <a:t>Given that Hunt Pilot 7527 with settings specified above</a:t>
            </a:r>
          </a:p>
          <a:p>
            <a:pPr eaLnBrk="1" hangingPunct="1">
              <a:lnSpc>
                <a:spcPct val="80000"/>
              </a:lnSpc>
            </a:pPr>
            <a:r>
              <a:rPr lang="en-US" sz="1500" smtClean="0"/>
              <a:t>Given Set Called DN Call Forward type to a Hunt Pilot</a:t>
            </a:r>
          </a:p>
          <a:p>
            <a:pPr eaLnBrk="1" hangingPunct="1">
              <a:lnSpc>
                <a:spcPct val="80000"/>
              </a:lnSpc>
            </a:pPr>
            <a:r>
              <a:rPr lang="en-US" sz="1500" smtClean="0"/>
              <a:t>Given Set Call Coverage settings for DN</a:t>
            </a:r>
          </a:p>
          <a:p>
            <a:pPr eaLnBrk="1" hangingPunct="1">
              <a:lnSpc>
                <a:spcPct val="80000"/>
              </a:lnSpc>
            </a:pPr>
            <a:r>
              <a:rPr lang="en-US" sz="1500" smtClean="0"/>
              <a:t>Given Initialize 16 phones</a:t>
            </a:r>
          </a:p>
          <a:p>
            <a:pPr eaLnBrk="1" hangingPunct="1">
              <a:lnSpc>
                <a:spcPct val="80000"/>
              </a:lnSpc>
            </a:pPr>
            <a:r>
              <a:rPr lang="en-US" sz="1500" smtClean="0"/>
              <a:t>When Make B Busy, if a CFB test case</a:t>
            </a:r>
          </a:p>
          <a:p>
            <a:pPr eaLnBrk="1" hangingPunct="1">
              <a:lnSpc>
                <a:spcPct val="80000"/>
              </a:lnSpc>
            </a:pPr>
            <a:r>
              <a:rPr lang="en-US" sz="1500" smtClean="0"/>
              <a:t>When A calls B, but B is CFA to Hunt Pilot</a:t>
            </a:r>
          </a:p>
          <a:p>
            <a:pPr eaLnBrk="1" hangingPunct="1">
              <a:lnSpc>
                <a:spcPct val="80000"/>
              </a:lnSpc>
            </a:pPr>
            <a:r>
              <a:rPr lang="en-US" sz="1500" smtClean="0"/>
              <a:t>Then first line group member rings</a:t>
            </a:r>
          </a:p>
          <a:p>
            <a:pPr eaLnBrk="1" hangingPunct="1">
              <a:lnSpc>
                <a:spcPct val="80000"/>
              </a:lnSpc>
            </a:pPr>
            <a:r>
              <a:rPr lang="en-US" sz="1500" smtClean="0"/>
              <a:t>Then first line group member stops ringing</a:t>
            </a:r>
          </a:p>
          <a:p>
            <a:pPr eaLnBrk="1" hangingPunct="1">
              <a:lnSpc>
                <a:spcPct val="80000"/>
              </a:lnSpc>
            </a:pPr>
            <a:r>
              <a:rPr lang="en-US" sz="1500" smtClean="0"/>
              <a:t>Then second line group member rings</a:t>
            </a:r>
          </a:p>
          <a:p>
            <a:pPr eaLnBrk="1" hangingPunct="1">
              <a:lnSpc>
                <a:spcPct val="80000"/>
              </a:lnSpc>
            </a:pPr>
            <a:r>
              <a:rPr lang="en-US" sz="1500" smtClean="0"/>
              <a:t>Then second line group member stops ringing</a:t>
            </a:r>
          </a:p>
          <a:p>
            <a:pPr eaLnBrk="1" hangingPunct="1">
              <a:lnSpc>
                <a:spcPct val="80000"/>
              </a:lnSpc>
            </a:pPr>
            <a:r>
              <a:rPr lang="en-US" sz="1500" smtClean="0"/>
              <a:t>Then third line group member rings</a:t>
            </a:r>
          </a:p>
          <a:p>
            <a:pPr eaLnBrk="1" hangingPunct="1">
              <a:lnSpc>
                <a:spcPct val="80000"/>
              </a:lnSpc>
            </a:pPr>
            <a:r>
              <a:rPr lang="en-US" sz="1500" smtClean="0"/>
              <a:t>Then third line group member stops ringing</a:t>
            </a:r>
          </a:p>
          <a:p>
            <a:pPr eaLnBrk="1" hangingPunct="1">
              <a:lnSpc>
                <a:spcPct val="80000"/>
              </a:lnSpc>
            </a:pPr>
            <a:r>
              <a:rPr lang="en-US" sz="1500" smtClean="0"/>
              <a:t>Then fourth line group member rings</a:t>
            </a:r>
          </a:p>
          <a:p>
            <a:pPr eaLnBrk="1" hangingPunct="1">
              <a:lnSpc>
                <a:spcPct val="80000"/>
              </a:lnSpc>
            </a:pPr>
            <a:r>
              <a:rPr lang="en-US" sz="1500" smtClean="0"/>
              <a:t>Then fourth line group member stops ringing</a:t>
            </a:r>
          </a:p>
          <a:p>
            <a:pPr eaLnBrk="1" hangingPunct="1">
              <a:lnSpc>
                <a:spcPct val="80000"/>
              </a:lnSpc>
            </a:pPr>
            <a:r>
              <a:rPr lang="en-US" sz="1500" smtClean="0"/>
              <a:t>Then after hunting, final forward destination rings as specified in the givens above.</a:t>
            </a:r>
          </a:p>
          <a:p>
            <a:pPr eaLnBrk="1" hangingPunct="1">
              <a:lnSpc>
                <a:spcPct val="80000"/>
              </a:lnSpc>
            </a:pPr>
            <a:r>
              <a:rPr lang="en-US" sz="1500" smtClean="0"/>
              <a:t>Then phone displays are correct while ringing</a:t>
            </a:r>
          </a:p>
          <a:p>
            <a:pPr eaLnBrk="1" hangingPunct="1">
              <a:lnSpc>
                <a:spcPct val="80000"/>
              </a:lnSpc>
            </a:pPr>
            <a:r>
              <a:rPr lang="en-US" sz="1500" smtClean="0"/>
              <a:t>Then phone displays are correct after answering</a:t>
            </a:r>
          </a:p>
          <a:p>
            <a:pPr eaLnBrk="1" hangingPunct="1">
              <a:lnSpc>
                <a:spcPct val="80000"/>
              </a:lnSpc>
            </a:pPr>
            <a:r>
              <a:rPr lang="en-US" sz="1500" smtClean="0"/>
              <a:t>When Phone B ends call</a:t>
            </a:r>
          </a:p>
          <a:p>
            <a:pPr eaLnBrk="1" hangingPunct="1">
              <a:lnSpc>
                <a:spcPct val="80000"/>
              </a:lnSpc>
            </a:pPr>
            <a:r>
              <a:rPr lang="en-US" sz="1500" smtClean="0"/>
              <a:t>When if phone B busy, end call</a:t>
            </a:r>
          </a:p>
          <a:p>
            <a:pPr eaLnBrk="1" hangingPunct="1">
              <a:lnSpc>
                <a:spcPct val="80000"/>
              </a:lnSpc>
            </a:pPr>
            <a:r>
              <a:rPr lang="en-US" sz="1500" smtClean="0"/>
              <a:t>Given clear Hunt Pilot settings</a:t>
            </a:r>
          </a:p>
          <a:p>
            <a:pPr eaLnBrk="1" hangingPunct="1">
              <a:lnSpc>
                <a:spcPct val="80000"/>
              </a:lnSpc>
            </a:pPr>
            <a:r>
              <a:rPr lang="en-US" sz="1500" smtClean="0"/>
              <a:t>Given clear Call Forward settings</a:t>
            </a:r>
          </a:p>
          <a:p>
            <a:pPr eaLnBrk="1" hangingPunct="1">
              <a:lnSpc>
                <a:spcPct val="80000"/>
              </a:lnSpc>
            </a:pPr>
            <a:r>
              <a:rPr lang="en-US" sz="1500" smtClean="0"/>
              <a:t>Given clear Call Coverage settings</a:t>
            </a:r>
          </a:p>
          <a:p>
            <a:pPr eaLnBrk="1" hangingPunct="1">
              <a:lnSpc>
                <a:spcPct val="80000"/>
              </a:lnSpc>
              <a:buFont typeface="Wingdings" pitchFamily="2" charset="2"/>
              <a:buNone/>
            </a:pPr>
            <a:endParaRPr lang="en-US" sz="1500" smtClean="0"/>
          </a:p>
          <a:p>
            <a:pPr eaLnBrk="1" hangingPunct="1">
              <a:lnSpc>
                <a:spcPct val="80000"/>
              </a:lnSpc>
              <a:buFont typeface="Wingdings" pitchFamily="2" charset="2"/>
              <a:buNone/>
            </a:pPr>
            <a:endParaRPr lang="en-US" sz="1500" smtClean="0"/>
          </a:p>
          <a:p>
            <a:pPr eaLnBrk="1" hangingPunct="1">
              <a:lnSpc>
                <a:spcPct val="80000"/>
              </a:lnSpc>
            </a:pPr>
            <a:endParaRPr lang="en-US" sz="150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t>Analogy with Web Applications </a:t>
            </a:r>
          </a:p>
        </p:txBody>
      </p:sp>
      <p:sp>
        <p:nvSpPr>
          <p:cNvPr id="30723" name="Rectangle 3"/>
          <p:cNvSpPr>
            <a:spLocks noGrp="1" noChangeArrowheads="1"/>
          </p:cNvSpPr>
          <p:nvPr>
            <p:ph type="body" idx="1"/>
          </p:nvPr>
        </p:nvSpPr>
        <p:spPr>
          <a:xfrm>
            <a:off x="457200" y="1371600"/>
            <a:ext cx="8229600" cy="4530725"/>
          </a:xfrm>
        </p:spPr>
        <p:txBody>
          <a:bodyPr/>
          <a:lstStyle/>
          <a:p>
            <a:pPr eaLnBrk="1" hangingPunct="1">
              <a:lnSpc>
                <a:spcPct val="90000"/>
              </a:lnSpc>
              <a:buFont typeface="Wingdings" pitchFamily="2" charset="2"/>
              <a:buNone/>
            </a:pPr>
            <a:r>
              <a:rPr lang="en-US" sz="2400" smtClean="0">
                <a:latin typeface="Garamond" pitchFamily="18" charset="0"/>
              </a:rPr>
              <a:t>When /^I create a movie $/ do</a:t>
            </a:r>
          </a:p>
          <a:p>
            <a:pPr lvl="1" eaLnBrk="1" hangingPunct="1">
              <a:lnSpc>
                <a:spcPct val="90000"/>
              </a:lnSpc>
              <a:buFont typeface="Wingdings" pitchFamily="2" charset="2"/>
              <a:buNone/>
            </a:pPr>
            <a:r>
              <a:rPr lang="en-US" sz="2400" smtClean="0">
                <a:latin typeface="Garamond" pitchFamily="18" charset="0"/>
              </a:rPr>
              <a:t>visit movies_path</a:t>
            </a:r>
          </a:p>
          <a:p>
            <a:pPr lvl="1" eaLnBrk="1" hangingPunct="1">
              <a:lnSpc>
                <a:spcPct val="90000"/>
              </a:lnSpc>
              <a:buFont typeface="Wingdings" pitchFamily="2" charset="2"/>
              <a:buNone/>
            </a:pPr>
            <a:r>
              <a:rPr lang="en-US" sz="2400" smtClean="0">
                <a:latin typeface="Garamond" pitchFamily="18" charset="0"/>
              </a:rPr>
              <a:t>click_link "Add Movie"</a:t>
            </a:r>
          </a:p>
          <a:p>
            <a:pPr lvl="1" eaLnBrk="1" hangingPunct="1">
              <a:lnSpc>
                <a:spcPct val="90000"/>
              </a:lnSpc>
              <a:buFont typeface="Wingdings" pitchFamily="2" charset="2"/>
              <a:buNone/>
            </a:pPr>
            <a:r>
              <a:rPr lang="en-US" sz="2400" smtClean="0">
                <a:latin typeface="Garamond" pitchFamily="18" charset="0"/>
              </a:rPr>
              <a:t>fill_in "Title" , :with =&gt; "Caddyshack"</a:t>
            </a:r>
          </a:p>
          <a:p>
            <a:pPr lvl="1" eaLnBrk="1" hangingPunct="1">
              <a:lnSpc>
                <a:spcPct val="90000"/>
              </a:lnSpc>
              <a:buFont typeface="Wingdings" pitchFamily="2" charset="2"/>
              <a:buNone/>
            </a:pPr>
            <a:r>
              <a:rPr lang="en-US" sz="2400" smtClean="0">
                <a:latin typeface="Garamond" pitchFamily="18" charset="0"/>
              </a:rPr>
              <a:t>select "1980" , :from =&gt; "Release Year"</a:t>
            </a:r>
          </a:p>
          <a:p>
            <a:pPr lvl="1" eaLnBrk="1" hangingPunct="1">
              <a:lnSpc>
                <a:spcPct val="90000"/>
              </a:lnSpc>
              <a:buFont typeface="Wingdings" pitchFamily="2" charset="2"/>
              <a:buNone/>
            </a:pPr>
            <a:r>
              <a:rPr lang="en-US" sz="2400" smtClean="0">
                <a:latin typeface="Garamond" pitchFamily="18" charset="0"/>
              </a:rPr>
              <a:t>check "Comedy"</a:t>
            </a:r>
          </a:p>
          <a:p>
            <a:pPr lvl="1" eaLnBrk="1" hangingPunct="1">
              <a:lnSpc>
                <a:spcPct val="90000"/>
              </a:lnSpc>
              <a:buFont typeface="Wingdings" pitchFamily="2" charset="2"/>
              <a:buNone/>
            </a:pPr>
            <a:r>
              <a:rPr lang="en-US" sz="2400" smtClean="0">
                <a:latin typeface="Garamond" pitchFamily="18" charset="0"/>
              </a:rPr>
              <a:t>click_button "Save"</a:t>
            </a:r>
          </a:p>
          <a:p>
            <a:pPr eaLnBrk="1" hangingPunct="1">
              <a:lnSpc>
                <a:spcPct val="90000"/>
              </a:lnSpc>
              <a:buFont typeface="Wingdings" pitchFamily="2" charset="2"/>
              <a:buNone/>
            </a:pPr>
            <a:r>
              <a:rPr lang="en-US" sz="2400" smtClean="0">
                <a:latin typeface="Garamond" pitchFamily="18" charset="0"/>
              </a:rPr>
              <a:t>End</a:t>
            </a:r>
          </a:p>
          <a:p>
            <a:pPr eaLnBrk="1" hangingPunct="1">
              <a:lnSpc>
                <a:spcPct val="90000"/>
              </a:lnSpc>
              <a:buFont typeface="Wingdings" pitchFamily="2" charset="2"/>
              <a:buNone/>
            </a:pPr>
            <a:endParaRPr lang="en-US" sz="2400" smtClean="0">
              <a:latin typeface="Garamond" pitchFamily="18" charset="0"/>
            </a:endParaRPr>
          </a:p>
          <a:p>
            <a:pPr eaLnBrk="1" hangingPunct="1">
              <a:lnSpc>
                <a:spcPct val="90000"/>
              </a:lnSpc>
              <a:buFont typeface="Wingdings" pitchFamily="2" charset="2"/>
              <a:buNone/>
            </a:pPr>
            <a:r>
              <a:rPr lang="en-US" sz="2400" smtClean="0">
                <a:latin typeface="Garamond" pitchFamily="18" charset="0"/>
              </a:rPr>
              <a:t>When /^Phone A calls Phone B$/ do</a:t>
            </a:r>
          </a:p>
          <a:p>
            <a:pPr lvl="1" eaLnBrk="1" hangingPunct="1">
              <a:lnSpc>
                <a:spcPct val="90000"/>
              </a:lnSpc>
              <a:buFont typeface="Wingdings" pitchFamily="2" charset="2"/>
              <a:buNone/>
            </a:pPr>
            <a:r>
              <a:rPr lang="en-US" sz="2000" smtClean="0">
                <a:latin typeface="Garamond" pitchFamily="18" charset="0"/>
              </a:rPr>
              <a:t>@result = @res.eval (“oPhone$Orig makeCall -digits 2000 –noAnswer”)</a:t>
            </a:r>
          </a:p>
          <a:p>
            <a:pPr eaLnBrk="1" hangingPunct="1">
              <a:lnSpc>
                <a:spcPct val="90000"/>
              </a:lnSpc>
              <a:buFont typeface="Wingdings" pitchFamily="2" charset="2"/>
              <a:buNone/>
            </a:pPr>
            <a:r>
              <a:rPr lang="en-US" sz="2400" smtClean="0">
                <a:latin typeface="Garamond" pitchFamily="18" charset="0"/>
              </a:rPr>
              <a:t>End</a:t>
            </a:r>
          </a:p>
        </p:txBody>
      </p:sp>
      <p:sp>
        <p:nvSpPr>
          <p:cNvPr id="118788" name="AutoShape 4"/>
          <p:cNvSpPr>
            <a:spLocks noChangeArrowheads="1"/>
          </p:cNvSpPr>
          <p:nvPr/>
        </p:nvSpPr>
        <p:spPr bwMode="auto">
          <a:xfrm>
            <a:off x="5791200" y="3962400"/>
            <a:ext cx="2971800" cy="1066800"/>
          </a:xfrm>
          <a:prstGeom prst="wedgeRoundRectCallout">
            <a:avLst>
              <a:gd name="adj1" fmla="val -74037"/>
              <a:gd name="adj2" fmla="val 83037"/>
              <a:gd name="adj3" fmla="val 16667"/>
            </a:avLst>
          </a:prstGeom>
          <a:solidFill>
            <a:schemeClr val="folHlink"/>
          </a:solidFill>
          <a:ln w="9525">
            <a:solidFill>
              <a:schemeClr val="tx1"/>
            </a:solidFill>
            <a:miter lim="800000"/>
            <a:headEnd/>
            <a:tailEnd/>
          </a:ln>
        </p:spPr>
        <p:txBody>
          <a:bodyPr/>
          <a:lstStyle/>
          <a:p>
            <a:pPr algn="ctr"/>
            <a:r>
              <a:rPr lang="en-US" b="1"/>
              <a:t>Glue code that needs to be developed.  Ruby calling Tcl</a:t>
            </a:r>
          </a:p>
        </p:txBody>
      </p:sp>
      <p:sp>
        <p:nvSpPr>
          <p:cNvPr id="118789" name="AutoShape 5"/>
          <p:cNvSpPr>
            <a:spLocks noChangeArrowheads="1"/>
          </p:cNvSpPr>
          <p:nvPr/>
        </p:nvSpPr>
        <p:spPr bwMode="auto">
          <a:xfrm>
            <a:off x="5867400" y="1524000"/>
            <a:ext cx="2971800" cy="1371600"/>
          </a:xfrm>
          <a:prstGeom prst="wedgeRoundRectCallout">
            <a:avLst>
              <a:gd name="adj1" fmla="val -95889"/>
              <a:gd name="adj2" fmla="val 17940"/>
              <a:gd name="adj3" fmla="val 16667"/>
            </a:avLst>
          </a:prstGeom>
          <a:solidFill>
            <a:schemeClr val="folHlink"/>
          </a:solidFill>
          <a:ln w="9525">
            <a:solidFill>
              <a:schemeClr val="tx1"/>
            </a:solidFill>
            <a:miter lim="800000"/>
            <a:headEnd/>
            <a:tailEnd/>
          </a:ln>
        </p:spPr>
        <p:txBody>
          <a:bodyPr/>
          <a:lstStyle/>
          <a:p>
            <a:pPr algn="ctr"/>
            <a:r>
              <a:rPr lang="en-US" b="1"/>
              <a:t>Webrat is a Ruby Acceptance Testing for Web Applications that understand these calls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8789"/>
                                        </p:tgtEl>
                                        <p:attrNameLst>
                                          <p:attrName>style.visibility</p:attrName>
                                        </p:attrNameLst>
                                      </p:cBhvr>
                                      <p:to>
                                        <p:strVal val="visible"/>
                                      </p:to>
                                    </p:set>
                                    <p:anim calcmode="lin" valueType="num">
                                      <p:cBhvr additive="base">
                                        <p:cTn id="7" dur="500" fill="hold"/>
                                        <p:tgtEl>
                                          <p:spTgt spid="118789"/>
                                        </p:tgtEl>
                                        <p:attrNameLst>
                                          <p:attrName>ppt_x</p:attrName>
                                        </p:attrNameLst>
                                      </p:cBhvr>
                                      <p:tavLst>
                                        <p:tav tm="0">
                                          <p:val>
                                            <p:strVal val="#ppt_x"/>
                                          </p:val>
                                        </p:tav>
                                        <p:tav tm="100000">
                                          <p:val>
                                            <p:strVal val="#ppt_x"/>
                                          </p:val>
                                        </p:tav>
                                      </p:tavLst>
                                    </p:anim>
                                    <p:anim calcmode="lin" valueType="num">
                                      <p:cBhvr additive="base">
                                        <p:cTn id="8" dur="500" fill="hold"/>
                                        <p:tgtEl>
                                          <p:spTgt spid="11878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8788"/>
                                        </p:tgtEl>
                                        <p:attrNameLst>
                                          <p:attrName>style.visibility</p:attrName>
                                        </p:attrNameLst>
                                      </p:cBhvr>
                                      <p:to>
                                        <p:strVal val="visible"/>
                                      </p:to>
                                    </p:set>
                                    <p:anim calcmode="lin" valueType="num">
                                      <p:cBhvr additive="base">
                                        <p:cTn id="13" dur="500" fill="hold"/>
                                        <p:tgtEl>
                                          <p:spTgt spid="118788"/>
                                        </p:tgtEl>
                                        <p:attrNameLst>
                                          <p:attrName>ppt_x</p:attrName>
                                        </p:attrNameLst>
                                      </p:cBhvr>
                                      <p:tavLst>
                                        <p:tav tm="0">
                                          <p:val>
                                            <p:strVal val="#ppt_x"/>
                                          </p:val>
                                        </p:tav>
                                        <p:tav tm="100000">
                                          <p:val>
                                            <p:strVal val="#ppt_x"/>
                                          </p:val>
                                        </p:tav>
                                      </p:tavLst>
                                    </p:anim>
                                    <p:anim calcmode="lin" valueType="num">
                                      <p:cBhvr additive="base">
                                        <p:cTn id="14" dur="500" fill="hold"/>
                                        <p:tgtEl>
                                          <p:spTgt spid="1187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8" grpId="0" animBg="1"/>
      <p:bldP spid="11878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mtClean="0"/>
              <a:t>Project Structure</a:t>
            </a:r>
          </a:p>
        </p:txBody>
      </p:sp>
      <p:pic>
        <p:nvPicPr>
          <p:cNvPr id="37891" name="Picture 4"/>
          <p:cNvPicPr>
            <a:picLocks noChangeAspect="1" noChangeArrowheads="1"/>
          </p:cNvPicPr>
          <p:nvPr/>
        </p:nvPicPr>
        <p:blipFill>
          <a:blip r:embed="rId3"/>
          <a:srcRect/>
          <a:stretch>
            <a:fillRect/>
          </a:stretch>
        </p:blipFill>
        <p:spPr bwMode="auto">
          <a:xfrm>
            <a:off x="4343400" y="0"/>
            <a:ext cx="4244975" cy="6858000"/>
          </a:xfrm>
          <a:prstGeom prst="rect">
            <a:avLst/>
          </a:prstGeom>
          <a:noFill/>
          <a:ln w="9525">
            <a:noFill/>
            <a:miter lim="800000"/>
            <a:headEnd/>
            <a:tailEnd/>
          </a:ln>
        </p:spPr>
      </p:pic>
      <p:sp>
        <p:nvSpPr>
          <p:cNvPr id="133125" name="AutoShape 5"/>
          <p:cNvSpPr>
            <a:spLocks noChangeArrowheads="1"/>
          </p:cNvSpPr>
          <p:nvPr/>
        </p:nvSpPr>
        <p:spPr bwMode="auto">
          <a:xfrm>
            <a:off x="304800" y="1219200"/>
            <a:ext cx="3505200" cy="762000"/>
          </a:xfrm>
          <a:prstGeom prst="wedgeRoundRectCallout">
            <a:avLst>
              <a:gd name="adj1" fmla="val 89676"/>
              <a:gd name="adj2" fmla="val -80833"/>
              <a:gd name="adj3" fmla="val 16667"/>
            </a:avLst>
          </a:prstGeom>
          <a:solidFill>
            <a:schemeClr val="folHlink"/>
          </a:solidFill>
          <a:ln w="9525">
            <a:solidFill>
              <a:schemeClr val="tx1"/>
            </a:solidFill>
            <a:miter lim="800000"/>
            <a:headEnd/>
            <a:tailEnd/>
          </a:ln>
        </p:spPr>
        <p:txBody>
          <a:bodyPr/>
          <a:lstStyle/>
          <a:p>
            <a:pPr algn="ctr"/>
            <a:r>
              <a:rPr lang="en-US" b="1"/>
              <a:t>Contains executable scripts and/or binary files</a:t>
            </a:r>
          </a:p>
        </p:txBody>
      </p:sp>
      <p:sp>
        <p:nvSpPr>
          <p:cNvPr id="133126" name="AutoShape 6"/>
          <p:cNvSpPr>
            <a:spLocks noChangeArrowheads="1"/>
          </p:cNvSpPr>
          <p:nvPr/>
        </p:nvSpPr>
        <p:spPr bwMode="auto">
          <a:xfrm>
            <a:off x="304800" y="2209800"/>
            <a:ext cx="3505200" cy="762000"/>
          </a:xfrm>
          <a:prstGeom prst="wedgeRoundRectCallout">
            <a:avLst>
              <a:gd name="adj1" fmla="val 89676"/>
              <a:gd name="adj2" fmla="val -80833"/>
              <a:gd name="adj3" fmla="val 16667"/>
            </a:avLst>
          </a:prstGeom>
          <a:solidFill>
            <a:schemeClr val="folHlink"/>
          </a:solidFill>
          <a:ln w="9525">
            <a:solidFill>
              <a:schemeClr val="tx1"/>
            </a:solidFill>
            <a:miter lim="800000"/>
            <a:headEnd/>
            <a:tailEnd/>
          </a:ln>
        </p:spPr>
        <p:txBody>
          <a:bodyPr/>
          <a:lstStyle/>
          <a:p>
            <a:pPr algn="ctr"/>
            <a:r>
              <a:rPr lang="en-US" b="1"/>
              <a:t>Plain text description  of features (.feature files)</a:t>
            </a:r>
          </a:p>
        </p:txBody>
      </p:sp>
      <p:sp>
        <p:nvSpPr>
          <p:cNvPr id="133127" name="AutoShape 7"/>
          <p:cNvSpPr>
            <a:spLocks noChangeArrowheads="1"/>
          </p:cNvSpPr>
          <p:nvPr/>
        </p:nvSpPr>
        <p:spPr bwMode="auto">
          <a:xfrm>
            <a:off x="381000" y="3276600"/>
            <a:ext cx="3505200" cy="762000"/>
          </a:xfrm>
          <a:prstGeom prst="wedgeRoundRectCallout">
            <a:avLst>
              <a:gd name="adj1" fmla="val 120833"/>
              <a:gd name="adj2" fmla="val -183333"/>
              <a:gd name="adj3" fmla="val 16667"/>
            </a:avLst>
          </a:prstGeom>
          <a:solidFill>
            <a:schemeClr val="folHlink"/>
          </a:solidFill>
          <a:ln w="9525">
            <a:solidFill>
              <a:schemeClr val="tx1"/>
            </a:solidFill>
            <a:miter lim="800000"/>
            <a:headEnd/>
            <a:tailEnd/>
          </a:ln>
        </p:spPr>
        <p:txBody>
          <a:bodyPr/>
          <a:lstStyle/>
          <a:p>
            <a:pPr algn="ctr"/>
            <a:r>
              <a:rPr lang="en-US" b="1"/>
              <a:t>Glue that ties plain text scenarios to app. code</a:t>
            </a:r>
          </a:p>
        </p:txBody>
      </p:sp>
      <p:sp>
        <p:nvSpPr>
          <p:cNvPr id="133128" name="AutoShape 8"/>
          <p:cNvSpPr>
            <a:spLocks noChangeArrowheads="1"/>
          </p:cNvSpPr>
          <p:nvPr/>
        </p:nvSpPr>
        <p:spPr bwMode="auto">
          <a:xfrm>
            <a:off x="304800" y="4267200"/>
            <a:ext cx="3505200" cy="762000"/>
          </a:xfrm>
          <a:prstGeom prst="wedgeRoundRectCallout">
            <a:avLst>
              <a:gd name="adj1" fmla="val 96421"/>
              <a:gd name="adj2" fmla="val -123333"/>
              <a:gd name="adj3" fmla="val 16667"/>
            </a:avLst>
          </a:prstGeom>
          <a:solidFill>
            <a:schemeClr val="folHlink"/>
          </a:solidFill>
          <a:ln w="9525">
            <a:solidFill>
              <a:schemeClr val="tx1"/>
            </a:solidFill>
            <a:miter lim="800000"/>
            <a:headEnd/>
            <a:tailEnd/>
          </a:ln>
        </p:spPr>
        <p:txBody>
          <a:bodyPr/>
          <a:lstStyle/>
          <a:p>
            <a:pPr algn="ctr"/>
            <a:r>
              <a:rPr lang="en-US" b="1"/>
              <a:t>Application code</a:t>
            </a:r>
          </a:p>
        </p:txBody>
      </p:sp>
      <p:sp>
        <p:nvSpPr>
          <p:cNvPr id="133129" name="AutoShape 9"/>
          <p:cNvSpPr>
            <a:spLocks noChangeArrowheads="1"/>
          </p:cNvSpPr>
          <p:nvPr/>
        </p:nvSpPr>
        <p:spPr bwMode="auto">
          <a:xfrm>
            <a:off x="381000" y="5105400"/>
            <a:ext cx="3505200" cy="990600"/>
          </a:xfrm>
          <a:prstGeom prst="wedgeRoundRectCallout">
            <a:avLst>
              <a:gd name="adj1" fmla="val 83560"/>
              <a:gd name="adj2" fmla="val -54005"/>
              <a:gd name="adj3" fmla="val 16667"/>
            </a:avLst>
          </a:prstGeom>
          <a:solidFill>
            <a:schemeClr val="folHlink"/>
          </a:solidFill>
          <a:ln w="9525">
            <a:solidFill>
              <a:schemeClr val="tx1"/>
            </a:solidFill>
            <a:miter lim="800000"/>
            <a:headEnd/>
            <a:tailEnd/>
          </a:ln>
        </p:spPr>
        <p:txBody>
          <a:bodyPr/>
          <a:lstStyle/>
          <a:p>
            <a:pPr algn="ctr"/>
            <a:r>
              <a:rPr lang="en-US" b="1"/>
              <a:t>Documentation and automation of RSpec code examples</a:t>
            </a:r>
          </a:p>
          <a:p>
            <a:pPr algn="ctr"/>
            <a:endParaRPr lang="en-US"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25"/>
                                        </p:tgtEl>
                                        <p:attrNameLst>
                                          <p:attrName>style.visibility</p:attrName>
                                        </p:attrNameLst>
                                      </p:cBhvr>
                                      <p:to>
                                        <p:strVal val="visible"/>
                                      </p:to>
                                    </p:set>
                                    <p:anim calcmode="lin" valueType="num">
                                      <p:cBhvr additive="base">
                                        <p:cTn id="7" dur="500" fill="hold"/>
                                        <p:tgtEl>
                                          <p:spTgt spid="133125"/>
                                        </p:tgtEl>
                                        <p:attrNameLst>
                                          <p:attrName>ppt_x</p:attrName>
                                        </p:attrNameLst>
                                      </p:cBhvr>
                                      <p:tavLst>
                                        <p:tav tm="0">
                                          <p:val>
                                            <p:strVal val="#ppt_x"/>
                                          </p:val>
                                        </p:tav>
                                        <p:tav tm="100000">
                                          <p:val>
                                            <p:strVal val="#ppt_x"/>
                                          </p:val>
                                        </p:tav>
                                      </p:tavLst>
                                    </p:anim>
                                    <p:anim calcmode="lin" valueType="num">
                                      <p:cBhvr additive="base">
                                        <p:cTn id="8" dur="500" fill="hold"/>
                                        <p:tgtEl>
                                          <p:spTgt spid="13312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3126"/>
                                        </p:tgtEl>
                                        <p:attrNameLst>
                                          <p:attrName>style.visibility</p:attrName>
                                        </p:attrNameLst>
                                      </p:cBhvr>
                                      <p:to>
                                        <p:strVal val="visible"/>
                                      </p:to>
                                    </p:set>
                                    <p:anim calcmode="lin" valueType="num">
                                      <p:cBhvr additive="base">
                                        <p:cTn id="13" dur="500" fill="hold"/>
                                        <p:tgtEl>
                                          <p:spTgt spid="133126"/>
                                        </p:tgtEl>
                                        <p:attrNameLst>
                                          <p:attrName>ppt_x</p:attrName>
                                        </p:attrNameLst>
                                      </p:cBhvr>
                                      <p:tavLst>
                                        <p:tav tm="0">
                                          <p:val>
                                            <p:strVal val="#ppt_x"/>
                                          </p:val>
                                        </p:tav>
                                        <p:tav tm="100000">
                                          <p:val>
                                            <p:strVal val="#ppt_x"/>
                                          </p:val>
                                        </p:tav>
                                      </p:tavLst>
                                    </p:anim>
                                    <p:anim calcmode="lin" valueType="num">
                                      <p:cBhvr additive="base">
                                        <p:cTn id="14" dur="500" fill="hold"/>
                                        <p:tgtEl>
                                          <p:spTgt spid="13312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3127"/>
                                        </p:tgtEl>
                                        <p:attrNameLst>
                                          <p:attrName>style.visibility</p:attrName>
                                        </p:attrNameLst>
                                      </p:cBhvr>
                                      <p:to>
                                        <p:strVal val="visible"/>
                                      </p:to>
                                    </p:set>
                                    <p:anim calcmode="lin" valueType="num">
                                      <p:cBhvr additive="base">
                                        <p:cTn id="19" dur="500" fill="hold"/>
                                        <p:tgtEl>
                                          <p:spTgt spid="133127"/>
                                        </p:tgtEl>
                                        <p:attrNameLst>
                                          <p:attrName>ppt_x</p:attrName>
                                        </p:attrNameLst>
                                      </p:cBhvr>
                                      <p:tavLst>
                                        <p:tav tm="0">
                                          <p:val>
                                            <p:strVal val="#ppt_x"/>
                                          </p:val>
                                        </p:tav>
                                        <p:tav tm="100000">
                                          <p:val>
                                            <p:strVal val="#ppt_x"/>
                                          </p:val>
                                        </p:tav>
                                      </p:tavLst>
                                    </p:anim>
                                    <p:anim calcmode="lin" valueType="num">
                                      <p:cBhvr additive="base">
                                        <p:cTn id="20" dur="500" fill="hold"/>
                                        <p:tgtEl>
                                          <p:spTgt spid="13312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3128"/>
                                        </p:tgtEl>
                                        <p:attrNameLst>
                                          <p:attrName>style.visibility</p:attrName>
                                        </p:attrNameLst>
                                      </p:cBhvr>
                                      <p:to>
                                        <p:strVal val="visible"/>
                                      </p:to>
                                    </p:set>
                                    <p:anim calcmode="lin" valueType="num">
                                      <p:cBhvr additive="base">
                                        <p:cTn id="25" dur="500" fill="hold"/>
                                        <p:tgtEl>
                                          <p:spTgt spid="133128"/>
                                        </p:tgtEl>
                                        <p:attrNameLst>
                                          <p:attrName>ppt_x</p:attrName>
                                        </p:attrNameLst>
                                      </p:cBhvr>
                                      <p:tavLst>
                                        <p:tav tm="0">
                                          <p:val>
                                            <p:strVal val="#ppt_x"/>
                                          </p:val>
                                        </p:tav>
                                        <p:tav tm="100000">
                                          <p:val>
                                            <p:strVal val="#ppt_x"/>
                                          </p:val>
                                        </p:tav>
                                      </p:tavLst>
                                    </p:anim>
                                    <p:anim calcmode="lin" valueType="num">
                                      <p:cBhvr additive="base">
                                        <p:cTn id="26" dur="500" fill="hold"/>
                                        <p:tgtEl>
                                          <p:spTgt spid="13312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3129"/>
                                        </p:tgtEl>
                                        <p:attrNameLst>
                                          <p:attrName>style.visibility</p:attrName>
                                        </p:attrNameLst>
                                      </p:cBhvr>
                                      <p:to>
                                        <p:strVal val="visible"/>
                                      </p:to>
                                    </p:set>
                                    <p:anim calcmode="lin" valueType="num">
                                      <p:cBhvr additive="base">
                                        <p:cTn id="31" dur="500" fill="hold"/>
                                        <p:tgtEl>
                                          <p:spTgt spid="133129"/>
                                        </p:tgtEl>
                                        <p:attrNameLst>
                                          <p:attrName>ppt_x</p:attrName>
                                        </p:attrNameLst>
                                      </p:cBhvr>
                                      <p:tavLst>
                                        <p:tav tm="0">
                                          <p:val>
                                            <p:strVal val="#ppt_x"/>
                                          </p:val>
                                        </p:tav>
                                        <p:tav tm="100000">
                                          <p:val>
                                            <p:strVal val="#ppt_x"/>
                                          </p:val>
                                        </p:tav>
                                      </p:tavLst>
                                    </p:anim>
                                    <p:anim calcmode="lin" valueType="num">
                                      <p:cBhvr additive="base">
                                        <p:cTn id="32" dur="500" fill="hold"/>
                                        <p:tgtEl>
                                          <p:spTgt spid="1331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5" grpId="0" animBg="1"/>
      <p:bldP spid="133126" grpId="0" animBg="1"/>
      <p:bldP spid="133127" grpId="0" animBg="1"/>
      <p:bldP spid="133128" grpId="0" animBg="1"/>
      <p:bldP spid="13312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rmAutofit fontScale="90000"/>
          </a:bodyPr>
          <a:lstStyle/>
          <a:p>
            <a:pPr eaLnBrk="1" hangingPunct="1"/>
            <a:r>
              <a:rPr lang="en-US" smtClean="0"/>
              <a:t>Behavior Driven Development (BDD)</a:t>
            </a:r>
          </a:p>
        </p:txBody>
      </p:sp>
      <p:sp>
        <p:nvSpPr>
          <p:cNvPr id="97283" name="Rectangle 3"/>
          <p:cNvSpPr>
            <a:spLocks noGrp="1" noChangeArrowheads="1"/>
          </p:cNvSpPr>
          <p:nvPr>
            <p:ph type="body" idx="1"/>
          </p:nvPr>
        </p:nvSpPr>
        <p:spPr>
          <a:xfrm>
            <a:off x="228600" y="1066800"/>
            <a:ext cx="8686800" cy="5029200"/>
          </a:xfrm>
        </p:spPr>
        <p:txBody>
          <a:bodyPr/>
          <a:lstStyle/>
          <a:p>
            <a:pPr eaLnBrk="1" hangingPunct="1">
              <a:lnSpc>
                <a:spcPct val="90000"/>
              </a:lnSpc>
            </a:pPr>
            <a:r>
              <a:rPr lang="en-US" sz="2400" smtClean="0"/>
              <a:t>Behavior-driven development is about implementing an application by describing its behavior from the perspective of its stakeholders.</a:t>
            </a:r>
          </a:p>
          <a:p>
            <a:pPr eaLnBrk="1" hangingPunct="1">
              <a:lnSpc>
                <a:spcPct val="90000"/>
              </a:lnSpc>
            </a:pPr>
            <a:r>
              <a:rPr lang="en-US" sz="2400" smtClean="0"/>
              <a:t>Developer practice that involves writing tests before writing the code being tested.</a:t>
            </a:r>
          </a:p>
          <a:p>
            <a:pPr eaLnBrk="1" hangingPunct="1">
              <a:lnSpc>
                <a:spcPct val="90000"/>
              </a:lnSpc>
            </a:pPr>
            <a:r>
              <a:rPr lang="en-US" sz="2400" smtClean="0"/>
              <a:t>Write only enough code to pass the one failing example, and no more.</a:t>
            </a:r>
          </a:p>
          <a:p>
            <a:pPr eaLnBrk="1" hangingPunct="1">
              <a:lnSpc>
                <a:spcPct val="90000"/>
              </a:lnSpc>
            </a:pPr>
            <a:r>
              <a:rPr lang="en-US" sz="2400" smtClean="0"/>
              <a:t>Avoids use of exhaustive up-front requirements gathering process. Instead it favors the creation of an interactive session with working software. Exploratory testing to weed out bugs and edge cases.</a:t>
            </a:r>
          </a:p>
          <a:p>
            <a:pPr eaLnBrk="1" hangingPunct="1">
              <a:lnSpc>
                <a:spcPct val="90000"/>
              </a:lnSpc>
            </a:pPr>
            <a:r>
              <a:rPr lang="en-US" sz="2400" smtClean="0"/>
              <a:t>Developers write a specification that nails down a small aspect of behavior in a concise and executable form.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7283">
                                            <p:txEl>
                                              <p:pRg st="0" end="0"/>
                                            </p:txEl>
                                          </p:spTgt>
                                        </p:tgtEl>
                                        <p:attrNameLst>
                                          <p:attrName>style.visibility</p:attrName>
                                        </p:attrNameLst>
                                      </p:cBhvr>
                                      <p:to>
                                        <p:strVal val="visible"/>
                                      </p:to>
                                    </p:set>
                                    <p:anim calcmode="lin" valueType="num">
                                      <p:cBhvr additive="base">
                                        <p:cTn id="7" dur="500" fill="hold"/>
                                        <p:tgtEl>
                                          <p:spTgt spid="972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72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7283">
                                            <p:txEl>
                                              <p:pRg st="1" end="1"/>
                                            </p:txEl>
                                          </p:spTgt>
                                        </p:tgtEl>
                                        <p:attrNameLst>
                                          <p:attrName>style.visibility</p:attrName>
                                        </p:attrNameLst>
                                      </p:cBhvr>
                                      <p:to>
                                        <p:strVal val="visible"/>
                                      </p:to>
                                    </p:set>
                                    <p:anim calcmode="lin" valueType="num">
                                      <p:cBhvr additive="base">
                                        <p:cTn id="13" dur="500" fill="hold"/>
                                        <p:tgtEl>
                                          <p:spTgt spid="9728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72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7283">
                                            <p:txEl>
                                              <p:pRg st="2" end="2"/>
                                            </p:txEl>
                                          </p:spTgt>
                                        </p:tgtEl>
                                        <p:attrNameLst>
                                          <p:attrName>style.visibility</p:attrName>
                                        </p:attrNameLst>
                                      </p:cBhvr>
                                      <p:to>
                                        <p:strVal val="visible"/>
                                      </p:to>
                                    </p:set>
                                    <p:anim calcmode="lin" valueType="num">
                                      <p:cBhvr additive="base">
                                        <p:cTn id="19" dur="500" fill="hold"/>
                                        <p:tgtEl>
                                          <p:spTgt spid="9728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72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7283">
                                            <p:txEl>
                                              <p:pRg st="3" end="3"/>
                                            </p:txEl>
                                          </p:spTgt>
                                        </p:tgtEl>
                                        <p:attrNameLst>
                                          <p:attrName>style.visibility</p:attrName>
                                        </p:attrNameLst>
                                      </p:cBhvr>
                                      <p:to>
                                        <p:strVal val="visible"/>
                                      </p:to>
                                    </p:set>
                                    <p:anim calcmode="lin" valueType="num">
                                      <p:cBhvr additive="base">
                                        <p:cTn id="25" dur="500" fill="hold"/>
                                        <p:tgtEl>
                                          <p:spTgt spid="9728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728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7283">
                                            <p:txEl>
                                              <p:pRg st="4" end="4"/>
                                            </p:txEl>
                                          </p:spTgt>
                                        </p:tgtEl>
                                        <p:attrNameLst>
                                          <p:attrName>style.visibility</p:attrName>
                                        </p:attrNameLst>
                                      </p:cBhvr>
                                      <p:to>
                                        <p:strVal val="visible"/>
                                      </p:to>
                                    </p:set>
                                    <p:anim calcmode="lin" valueType="num">
                                      <p:cBhvr additive="base">
                                        <p:cTn id="31" dur="500" fill="hold"/>
                                        <p:tgtEl>
                                          <p:spTgt spid="9728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728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4"/>
          <p:cNvPicPr>
            <a:picLocks noChangeAspect="1" noChangeArrowheads="1"/>
          </p:cNvPicPr>
          <p:nvPr/>
        </p:nvPicPr>
        <p:blipFill>
          <a:blip r:embed="rId3"/>
          <a:srcRect/>
          <a:stretch>
            <a:fillRect/>
          </a:stretch>
        </p:blipFill>
        <p:spPr bwMode="auto">
          <a:xfrm>
            <a:off x="3505200" y="396875"/>
            <a:ext cx="4733925" cy="6461125"/>
          </a:xfrm>
          <a:prstGeom prst="rect">
            <a:avLst/>
          </a:prstGeom>
          <a:noFill/>
          <a:ln w="9525">
            <a:noFill/>
            <a:miter lim="800000"/>
            <a:headEnd/>
            <a:tailEnd/>
          </a:ln>
        </p:spPr>
      </p:pic>
      <p:sp>
        <p:nvSpPr>
          <p:cNvPr id="39939" name="Rectangle 5"/>
          <p:cNvSpPr>
            <a:spLocks noGrp="1" noChangeArrowheads="1"/>
          </p:cNvSpPr>
          <p:nvPr>
            <p:ph type="title"/>
          </p:nvPr>
        </p:nvSpPr>
        <p:spPr>
          <a:noFill/>
        </p:spPr>
        <p:txBody>
          <a:bodyPr/>
          <a:lstStyle/>
          <a:p>
            <a:pPr eaLnBrk="1" hangingPunct="1"/>
            <a:r>
              <a:rPr lang="en-US" smtClean="0"/>
              <a:t>BDD Cycle</a:t>
            </a:r>
          </a:p>
        </p:txBody>
      </p:sp>
      <p:sp>
        <p:nvSpPr>
          <p:cNvPr id="39940" name="Text Box 6"/>
          <p:cNvSpPr txBox="1">
            <a:spLocks noChangeArrowheads="1"/>
          </p:cNvSpPr>
          <p:nvPr/>
        </p:nvSpPr>
        <p:spPr bwMode="auto">
          <a:xfrm>
            <a:off x="457200" y="1371600"/>
            <a:ext cx="3657600" cy="2152650"/>
          </a:xfrm>
          <a:prstGeom prst="rect">
            <a:avLst/>
          </a:prstGeom>
          <a:noFill/>
          <a:ln w="9525">
            <a:noFill/>
            <a:miter lim="800000"/>
            <a:headEnd/>
            <a:tailEnd/>
          </a:ln>
        </p:spPr>
        <p:txBody>
          <a:bodyPr>
            <a:spAutoFit/>
          </a:bodyPr>
          <a:lstStyle/>
          <a:p>
            <a:pPr marL="342900" indent="3175">
              <a:buFontTx/>
              <a:buChar char="•"/>
            </a:pPr>
            <a:r>
              <a:rPr lang="en-US"/>
              <a:t> Process of driving out code</a:t>
            </a:r>
          </a:p>
          <a:p>
            <a:pPr marL="342900" indent="3175"/>
            <a:r>
              <a:rPr lang="en-US"/>
              <a:t>from the outside in, using Cucumber and RSpec together.</a:t>
            </a:r>
          </a:p>
          <a:p>
            <a:pPr marL="342900" indent="3175"/>
            <a:endParaRPr lang="en-US"/>
          </a:p>
          <a:p>
            <a:pPr marL="342900" indent="3175"/>
            <a:endParaRPr lang="en-US"/>
          </a:p>
          <a:p>
            <a:pPr marL="342900" indent="3175">
              <a:spcBef>
                <a:spcPct val="50000"/>
              </a:spcBef>
            </a:pP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smtClean="0"/>
              <a:t>Other Tools</a:t>
            </a:r>
          </a:p>
        </p:txBody>
      </p:sp>
      <p:sp>
        <p:nvSpPr>
          <p:cNvPr id="40963" name="Rectangle 3"/>
          <p:cNvSpPr>
            <a:spLocks noGrp="1" noChangeArrowheads="1"/>
          </p:cNvSpPr>
          <p:nvPr>
            <p:ph type="body" idx="1"/>
          </p:nvPr>
        </p:nvSpPr>
        <p:spPr/>
        <p:txBody>
          <a:bodyPr/>
          <a:lstStyle/>
          <a:p>
            <a:pPr eaLnBrk="1" hangingPunct="1"/>
            <a:endParaRPr lang="en-US" smtClean="0"/>
          </a:p>
        </p:txBody>
      </p:sp>
      <p:pic>
        <p:nvPicPr>
          <p:cNvPr id="40964" name="Picture 4" descr="diagram of apps"/>
          <p:cNvPicPr>
            <a:picLocks noChangeAspect="1" noChangeArrowheads="1"/>
          </p:cNvPicPr>
          <p:nvPr/>
        </p:nvPicPr>
        <p:blipFill>
          <a:blip r:embed="rId3"/>
          <a:srcRect/>
          <a:stretch>
            <a:fillRect/>
          </a:stretch>
        </p:blipFill>
        <p:spPr bwMode="auto">
          <a:xfrm>
            <a:off x="304800" y="1295400"/>
            <a:ext cx="8458200" cy="4316413"/>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smtClean="0"/>
              <a:t>Executable specifications</a:t>
            </a:r>
          </a:p>
        </p:txBody>
      </p:sp>
      <p:sp>
        <p:nvSpPr>
          <p:cNvPr id="41987" name="Rectangle 3"/>
          <p:cNvSpPr>
            <a:spLocks noGrp="1" noChangeArrowheads="1"/>
          </p:cNvSpPr>
          <p:nvPr>
            <p:ph type="body" idx="1"/>
          </p:nvPr>
        </p:nvSpPr>
        <p:spPr/>
        <p:txBody>
          <a:bodyPr/>
          <a:lstStyle/>
          <a:p>
            <a:pPr marL="236538" indent="-236538" defTabSz="814388" eaLnBrk="1" hangingPunct="1">
              <a:lnSpc>
                <a:spcPct val="85000"/>
              </a:lnSpc>
            </a:pPr>
            <a:r>
              <a:rPr lang="en-US" smtClean="0"/>
              <a:t>Can we move this idea further upstream, so that FFS can be executed?</a:t>
            </a:r>
          </a:p>
          <a:p>
            <a:pPr marL="236538" indent="-236538" defTabSz="814388" eaLnBrk="1" hangingPunct="1">
              <a:lnSpc>
                <a:spcPct val="85000"/>
              </a:lnSpc>
            </a:pPr>
            <a:r>
              <a:rPr lang="en-US" smtClean="0"/>
              <a:t>Use cases could be written in such a way that they can be translated into automated scripts.</a:t>
            </a:r>
          </a:p>
          <a:p>
            <a:pPr marL="236538" indent="-236538" defTabSz="814388" eaLnBrk="1" hangingPunct="1">
              <a:lnSpc>
                <a:spcPct val="85000"/>
              </a:lnSpc>
            </a:pPr>
            <a:r>
              <a:rPr lang="en-US" smtClean="0"/>
              <a:t>For example, these 3 documents are redundant in the use cases section:</a:t>
            </a:r>
          </a:p>
          <a:p>
            <a:pPr marL="692150" lvl="1" indent="0" defTabSz="814388" eaLnBrk="1" hangingPunct="1">
              <a:lnSpc>
                <a:spcPct val="85000"/>
              </a:lnSpc>
            </a:pPr>
            <a:r>
              <a:rPr lang="en-US" smtClean="0"/>
              <a:t>FFS - </a:t>
            </a:r>
            <a:r>
              <a:rPr lang="en-US" smtClean="0">
                <a:hlinkClick r:id="rId2"/>
              </a:rPr>
              <a:t>EDCS-596000</a:t>
            </a:r>
            <a:endParaRPr lang="en-US" smtClean="0"/>
          </a:p>
          <a:p>
            <a:pPr marL="692150" lvl="1" indent="0" defTabSz="814388" eaLnBrk="1" hangingPunct="1">
              <a:lnSpc>
                <a:spcPct val="85000"/>
              </a:lnSpc>
            </a:pPr>
            <a:r>
              <a:rPr lang="en-US" smtClean="0"/>
              <a:t>Unit Test Plan - </a:t>
            </a:r>
            <a:r>
              <a:rPr lang="en-US" smtClean="0">
                <a:hlinkClick r:id="rId3"/>
              </a:rPr>
              <a:t>EDCS-710242</a:t>
            </a:r>
            <a:r>
              <a:rPr lang="en-US" smtClean="0"/>
              <a:t> </a:t>
            </a:r>
          </a:p>
          <a:p>
            <a:pPr marL="692150" lvl="1" indent="0" defTabSz="814388" eaLnBrk="1" hangingPunct="1">
              <a:lnSpc>
                <a:spcPct val="85000"/>
              </a:lnSpc>
            </a:pPr>
            <a:r>
              <a:rPr lang="en-US" smtClean="0"/>
              <a:t>DevTest Plan: </a:t>
            </a:r>
            <a:r>
              <a:rPr lang="en-US" smtClean="0">
                <a:hlinkClick r:id="rId4"/>
              </a:rPr>
              <a:t>EDCS-677085 </a:t>
            </a:r>
            <a:r>
              <a:rPr lang="en-US" smtClean="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mtClean="0"/>
              <a:t>From ECC FFS - EDCS-596000 </a:t>
            </a:r>
          </a:p>
        </p:txBody>
      </p:sp>
      <p:pic>
        <p:nvPicPr>
          <p:cNvPr id="43011" name="Picture 3"/>
          <p:cNvPicPr>
            <a:picLocks noGrp="1" noChangeAspect="1" noChangeArrowheads="1"/>
          </p:cNvPicPr>
          <p:nvPr>
            <p:ph type="body" idx="1"/>
          </p:nvPr>
        </p:nvPicPr>
        <p:blipFill>
          <a:blip r:embed="rId2"/>
          <a:srcRect/>
          <a:stretch>
            <a:fillRect/>
          </a:stretch>
        </p:blipFill>
        <p:spPr>
          <a:xfrm>
            <a:off x="762000" y="1371600"/>
            <a:ext cx="7543800" cy="5021263"/>
          </a:xfr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mtClean="0"/>
              <a:t>First step (By Bryan Gonderinger)</a:t>
            </a:r>
          </a:p>
        </p:txBody>
      </p:sp>
      <p:sp>
        <p:nvSpPr>
          <p:cNvPr id="44035" name="Rectangle 3"/>
          <p:cNvSpPr>
            <a:spLocks noGrp="1" noChangeArrowheads="1"/>
          </p:cNvSpPr>
          <p:nvPr>
            <p:ph type="body" idx="1"/>
          </p:nvPr>
        </p:nvSpPr>
        <p:spPr/>
        <p:txBody>
          <a:bodyPr/>
          <a:lstStyle/>
          <a:p>
            <a:pPr eaLnBrk="1" hangingPunct="1"/>
            <a:r>
              <a:rPr lang="en-US" sz="2000" smtClean="0"/>
              <a:t>“template automation scripts” from test plan documents</a:t>
            </a:r>
            <a:r>
              <a:rPr lang="en-US" smtClean="0"/>
              <a:t> </a:t>
            </a:r>
            <a:endParaRPr lang="en-US" sz="2000" smtClean="0"/>
          </a:p>
          <a:p>
            <a:pPr eaLnBrk="1" hangingPunct="1"/>
            <a:r>
              <a:rPr lang="en-US" sz="2000" smtClean="0"/>
              <a:t>Given test plan in Excel format (export to TIMS)</a:t>
            </a:r>
          </a:p>
          <a:p>
            <a:pPr eaLnBrk="1" hangingPunct="1"/>
            <a:r>
              <a:rPr lang="en-US" sz="2000" smtClean="0"/>
              <a:t>Generates template for all scripts</a:t>
            </a:r>
          </a:p>
          <a:p>
            <a:pPr eaLnBrk="1" hangingPunct="1"/>
            <a:r>
              <a:rPr lang="en-US" sz="2000" smtClean="0"/>
              <a:t>Generates job file</a:t>
            </a:r>
          </a:p>
          <a:p>
            <a:pPr eaLnBrk="1" hangingPunct="1"/>
            <a:r>
              <a:rPr lang="en-US" sz="2000" smtClean="0"/>
              <a:t>Generates suiteinfo.xml</a:t>
            </a:r>
          </a:p>
          <a:p>
            <a:pPr eaLnBrk="1" hangingPunct="1"/>
            <a:r>
              <a:rPr lang="en-US" sz="2000" smtClean="0"/>
              <a:t>Including Title, Description, Logical Identifier and step comments</a:t>
            </a:r>
          </a:p>
          <a:p>
            <a:pPr eaLnBrk="1" hangingPunct="1"/>
            <a:r>
              <a:rPr lang="en-US" sz="2000" smtClean="0">
                <a:hlinkClick r:id="rId3"/>
              </a:rPr>
              <a:t>http://bcomrtg/wiki/index.php/Automation_Autogen</a:t>
            </a:r>
            <a:endParaRPr lang="en-US" sz="2000" smtClean="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1332</Words>
  <Application>Microsoft Office PowerPoint</Application>
  <PresentationFormat>On-screen Show (4:3)</PresentationFormat>
  <Paragraphs>163</Paragraphs>
  <Slides>12</Slides>
  <Notes>6</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Slide 1</vt:lpstr>
      <vt:lpstr>Analogy with Web Applications </vt:lpstr>
      <vt:lpstr>Project Structure</vt:lpstr>
      <vt:lpstr>Behavior Driven Development (BDD)</vt:lpstr>
      <vt:lpstr>BDD Cycle</vt:lpstr>
      <vt:lpstr>Other Tools</vt:lpstr>
      <vt:lpstr>Executable specifications</vt:lpstr>
      <vt:lpstr>From ECC FFS - EDCS-596000 </vt:lpstr>
      <vt:lpstr>First step (By Bryan Gonderinger)</vt:lpstr>
      <vt:lpstr>A medium complexity script</vt:lpstr>
      <vt:lpstr>A medium complexity script (Cont.)</vt:lpstr>
      <vt:lpstr>A medium complexity script (Cont.)</vt:lpstr>
    </vt:vector>
  </TitlesOfParts>
  <Company>Cisco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aavella</dc:creator>
  <cp:lastModifiedBy>aavella</cp:lastModifiedBy>
  <cp:revision>2</cp:revision>
  <dcterms:created xsi:type="dcterms:W3CDTF">2010-02-05T16:20:41Z</dcterms:created>
  <dcterms:modified xsi:type="dcterms:W3CDTF">2010-02-05T18:18:54Z</dcterms:modified>
</cp:coreProperties>
</file>