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sldIdLst>
    <p:sldId id="256" r:id="rId2"/>
    <p:sldId id="323" r:id="rId3"/>
    <p:sldId id="320" r:id="rId4"/>
    <p:sldId id="287" r:id="rId5"/>
    <p:sldId id="321" r:id="rId6"/>
    <p:sldId id="324" r:id="rId7"/>
    <p:sldId id="322" r:id="rId8"/>
    <p:sldId id="280" r:id="rId9"/>
    <p:sldId id="317" r:id="rId10"/>
    <p:sldId id="307" r:id="rId11"/>
    <p:sldId id="308" r:id="rId12"/>
    <p:sldId id="292" r:id="rId13"/>
    <p:sldId id="293" r:id="rId14"/>
    <p:sldId id="294" r:id="rId15"/>
    <p:sldId id="295" r:id="rId16"/>
    <p:sldId id="296" r:id="rId17"/>
    <p:sldId id="297" r:id="rId18"/>
    <p:sldId id="298" r:id="rId19"/>
    <p:sldId id="299" r:id="rId20"/>
    <p:sldId id="300" r:id="rId21"/>
    <p:sldId id="302" r:id="rId22"/>
    <p:sldId id="301" r:id="rId23"/>
    <p:sldId id="318" r:id="rId24"/>
    <p:sldId id="309" r:id="rId25"/>
    <p:sldId id="310" r:id="rId26"/>
    <p:sldId id="311" r:id="rId27"/>
    <p:sldId id="312" r:id="rId28"/>
    <p:sldId id="313" r:id="rId29"/>
    <p:sldId id="314" r:id="rId30"/>
    <p:sldId id="315" r:id="rId31"/>
    <p:sldId id="316" r:id="rId32"/>
    <p:sldId id="319" r:id="rId33"/>
    <p:sldId id="290" r:id="rId34"/>
    <p:sldId id="257" r:id="rId35"/>
    <p:sldId id="278" r:id="rId36"/>
    <p:sldId id="260" r:id="rId37"/>
    <p:sldId id="263" r:id="rId38"/>
    <p:sldId id="264" r:id="rId39"/>
    <p:sldId id="265" r:id="rId40"/>
    <p:sldId id="266" r:id="rId41"/>
    <p:sldId id="267" r:id="rId42"/>
    <p:sldId id="284" r:id="rId43"/>
    <p:sldId id="285" r:id="rId44"/>
    <p:sldId id="259" r:id="rId45"/>
    <p:sldId id="279" r:id="rId46"/>
    <p:sldId id="289" r:id="rId47"/>
    <p:sldId id="325" r:id="rId48"/>
    <p:sldId id="326" r:id="rId49"/>
    <p:sldId id="327" r:id="rId50"/>
    <p:sldId id="328" r:id="rId51"/>
    <p:sldId id="286" r:id="rId52"/>
    <p:sldId id="261" r:id="rId53"/>
    <p:sldId id="291" r:id="rId5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CC00"/>
    <a:srgbClr val="808000"/>
    <a:srgbClr val="99CC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20"/>
    <p:restoredTop sz="88507" autoAdjust="0"/>
  </p:normalViewPr>
  <p:slideViewPr>
    <p:cSldViewPr>
      <p:cViewPr>
        <p:scale>
          <a:sx n="100" d="100"/>
          <a:sy n="100" d="100"/>
        </p:scale>
        <p:origin x="-143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148"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83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48132" name="Rectangle 4"/>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83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83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83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FCAD6D1-6CC6-429A-AF73-802363171A8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quotationspage.com/quote/2097.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0369514-2409-46FD-B2FB-F9853E33D653}" type="slidenum">
              <a:rPr lang="en-US" smtClean="0"/>
              <a:pPr/>
              <a:t>1</a:t>
            </a:fld>
            <a:endParaRPr lang="en-US" smtClean="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C25C9A2-C8FE-4140-81E0-E9B556036801}" type="slidenum">
              <a:rPr lang="en-US" smtClean="0"/>
              <a:pPr/>
              <a:t>15</a:t>
            </a:fld>
            <a:endParaRPr lang="en-US" smtClean="0"/>
          </a:p>
        </p:txBody>
      </p:sp>
      <p:sp>
        <p:nvSpPr>
          <p:cNvPr id="58371" name="Rectangle 2"/>
          <p:cNvSpPr>
            <a:spLocks noRot="1" noChangeArrowheads="1" noTextEdit="1"/>
          </p:cNvSpPr>
          <p:nvPr>
            <p:ph type="sldImg"/>
          </p:nvPr>
        </p:nvSpPr>
        <p:spPr>
          <a:xfrm>
            <a:off x="1136650" y="687388"/>
            <a:ext cx="4687888" cy="3516312"/>
          </a:xfrm>
          <a:ln/>
        </p:spPr>
      </p:sp>
      <p:sp>
        <p:nvSpPr>
          <p:cNvPr id="58372"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r>
              <a:rPr lang="en-US" smtClean="0"/>
              <a:t>Here is another example that we may typically encounter… Initializing a Service Parameter.</a:t>
            </a:r>
          </a:p>
          <a:p>
            <a:pPr eaLnBrk="1" hangingPunct="1">
              <a:lnSpc>
                <a:spcPct val="95000"/>
              </a:lnSpc>
              <a:buClr>
                <a:schemeClr val="accent1"/>
              </a:buClr>
            </a:pPr>
            <a:endParaRPr lang="en-US" smtClean="0"/>
          </a:p>
          <a:p>
            <a:pPr eaLnBrk="1" hangingPunct="1">
              <a:lnSpc>
                <a:spcPct val="95000"/>
              </a:lnSpc>
              <a:buClr>
                <a:schemeClr val="accent1"/>
              </a:buClr>
            </a:pPr>
            <a:r>
              <a:rPr lang="en-US" smtClean="0"/>
              <a:t>The test plan keyword may be “service parameter”.</a:t>
            </a:r>
          </a:p>
          <a:p>
            <a:pPr eaLnBrk="1" hangingPunct="1">
              <a:lnSpc>
                <a:spcPct val="95000"/>
              </a:lnSpc>
              <a:buClr>
                <a:schemeClr val="accent1"/>
              </a:buClr>
            </a:pPr>
            <a:endParaRPr lang="en-US" smtClean="0"/>
          </a:p>
          <a:p>
            <a:pPr eaLnBrk="1" hangingPunct="1">
              <a:lnSpc>
                <a:spcPct val="95000"/>
              </a:lnSpc>
              <a:buClr>
                <a:schemeClr val="accent1"/>
              </a:buClr>
            </a:pPr>
            <a:r>
              <a:rPr lang="en-US" smtClean="0"/>
              <a:t>Given this, the tool may create the Modena code using the enum definition for that Service Parameter.  First, it writes the configure part, then a select, configures the new value and finally updates the service parameter.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A046C23-7372-42DA-A999-B15424CCC002}" type="slidenum">
              <a:rPr lang="en-US" smtClean="0"/>
              <a:pPr/>
              <a:t>16</a:t>
            </a:fld>
            <a:endParaRPr lang="en-US" smtClean="0"/>
          </a:p>
        </p:txBody>
      </p:sp>
      <p:sp>
        <p:nvSpPr>
          <p:cNvPr id="59395" name="Rectangle 2"/>
          <p:cNvSpPr>
            <a:spLocks noRot="1" noChangeArrowheads="1" noTextEdit="1"/>
          </p:cNvSpPr>
          <p:nvPr>
            <p:ph type="sldImg"/>
          </p:nvPr>
        </p:nvSpPr>
        <p:spPr>
          <a:xfrm>
            <a:off x="1136650" y="687388"/>
            <a:ext cx="4687888" cy="3516312"/>
          </a:xfrm>
          <a:ln/>
        </p:spPr>
      </p:sp>
      <p:sp>
        <p:nvSpPr>
          <p:cNvPr id="59396"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r>
              <a:rPr lang="en-US" smtClean="0"/>
              <a:t>Let’s move now to the main script.</a:t>
            </a:r>
          </a:p>
          <a:p>
            <a:pPr eaLnBrk="1" hangingPunct="1">
              <a:lnSpc>
                <a:spcPct val="95000"/>
              </a:lnSpc>
              <a:buClr>
                <a:schemeClr val="accent1"/>
              </a:buClr>
            </a:pPr>
            <a:endParaRPr lang="en-US" smtClean="0"/>
          </a:p>
          <a:p>
            <a:pPr eaLnBrk="1" hangingPunct="1">
              <a:lnSpc>
                <a:spcPct val="95000"/>
              </a:lnSpc>
              <a:buClr>
                <a:schemeClr val="accent1"/>
              </a:buClr>
            </a:pPr>
            <a:r>
              <a:rPr lang="en-US" smtClean="0"/>
              <a:t>Many scripts, include basic calls between IP phones.   The keyword in this case may be “calls”.</a:t>
            </a:r>
          </a:p>
          <a:p>
            <a:pPr eaLnBrk="1" hangingPunct="1">
              <a:lnSpc>
                <a:spcPct val="95000"/>
              </a:lnSpc>
              <a:buClr>
                <a:schemeClr val="accent1"/>
              </a:buClr>
            </a:pPr>
            <a:endParaRPr lang="en-US" smtClean="0"/>
          </a:p>
          <a:p>
            <a:pPr eaLnBrk="1" hangingPunct="1">
              <a:lnSpc>
                <a:spcPct val="95000"/>
              </a:lnSpc>
              <a:buClr>
                <a:schemeClr val="accent1"/>
              </a:buClr>
            </a:pPr>
            <a:r>
              <a:rPr lang="en-US" smtClean="0"/>
              <a:t>The tool may take the two parties on the call and create the TCL code for “makeCall”.  It takes the calling and called party and as well the digits to be dialed.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9475317-4054-4848-A25C-497DE4720914}" type="slidenum">
              <a:rPr lang="en-US" smtClean="0"/>
              <a:pPr/>
              <a:t>17</a:t>
            </a:fld>
            <a:endParaRPr lang="en-US" smtClean="0"/>
          </a:p>
        </p:txBody>
      </p:sp>
      <p:sp>
        <p:nvSpPr>
          <p:cNvPr id="60419" name="Rectangle 2"/>
          <p:cNvSpPr>
            <a:spLocks noRot="1" noChangeArrowheads="1" noTextEdit="1"/>
          </p:cNvSpPr>
          <p:nvPr>
            <p:ph type="sldImg"/>
          </p:nvPr>
        </p:nvSpPr>
        <p:spPr>
          <a:xfrm>
            <a:off x="1136650" y="687388"/>
            <a:ext cx="4687888" cy="3516312"/>
          </a:xfrm>
          <a:ln/>
        </p:spPr>
      </p:sp>
      <p:sp>
        <p:nvSpPr>
          <p:cNvPr id="60420"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r>
              <a:rPr lang="en-US" smtClean="0"/>
              <a:t>Another step that is typical in the main section is answer a call.</a:t>
            </a:r>
          </a:p>
          <a:p>
            <a:pPr eaLnBrk="1" hangingPunct="1">
              <a:lnSpc>
                <a:spcPct val="95000"/>
              </a:lnSpc>
              <a:buClr>
                <a:schemeClr val="accent1"/>
              </a:buClr>
            </a:pPr>
            <a:endParaRPr lang="en-US" smtClean="0"/>
          </a:p>
          <a:p>
            <a:pPr eaLnBrk="1" hangingPunct="1">
              <a:lnSpc>
                <a:spcPct val="95000"/>
              </a:lnSpc>
              <a:buClr>
                <a:schemeClr val="accent1"/>
              </a:buClr>
            </a:pPr>
            <a:r>
              <a:rPr lang="en-US" smtClean="0"/>
              <a:t>The tool would take the person answering the call, translate it to a phone answering the call and write the TCL code including the test section.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81BF60A-3A60-40E6-883F-0FF092E3B82C}" type="slidenum">
              <a:rPr lang="en-US" smtClean="0"/>
              <a:pPr/>
              <a:t>18</a:t>
            </a:fld>
            <a:endParaRPr lang="en-US" smtClean="0"/>
          </a:p>
        </p:txBody>
      </p:sp>
      <p:sp>
        <p:nvSpPr>
          <p:cNvPr id="61443" name="Rectangle 2"/>
          <p:cNvSpPr>
            <a:spLocks noRot="1" noChangeArrowheads="1" noTextEdit="1"/>
          </p:cNvSpPr>
          <p:nvPr>
            <p:ph type="sldImg"/>
          </p:nvPr>
        </p:nvSpPr>
        <p:spPr>
          <a:xfrm>
            <a:off x="1136650" y="687388"/>
            <a:ext cx="4687888" cy="3516312"/>
          </a:xfrm>
          <a:ln/>
        </p:spPr>
      </p:sp>
      <p:sp>
        <p:nvSpPr>
          <p:cNvPr id="61444"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r>
              <a:rPr lang="en-US" smtClean="0"/>
              <a:t>Finally, the call is usually dropped.</a:t>
            </a:r>
          </a:p>
          <a:p>
            <a:pPr eaLnBrk="1" hangingPunct="1">
              <a:lnSpc>
                <a:spcPct val="95000"/>
              </a:lnSpc>
              <a:buClr>
                <a:schemeClr val="accent1"/>
              </a:buClr>
            </a:pPr>
            <a:endParaRPr lang="en-US" smtClean="0"/>
          </a:p>
          <a:p>
            <a:pPr eaLnBrk="1" hangingPunct="1">
              <a:lnSpc>
                <a:spcPct val="95000"/>
              </a:lnSpc>
              <a:buClr>
                <a:schemeClr val="accent1"/>
              </a:buClr>
            </a:pPr>
            <a:r>
              <a:rPr lang="en-US" smtClean="0"/>
              <a:t>The keyword in this case may be drops.  Given this keyword, the tool writes a new test Section using the Modena endCall method.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D0F87289-7644-4A1C-BA01-D63C0BAF8FC0}" type="slidenum">
              <a:rPr lang="en-US" smtClean="0"/>
              <a:pPr/>
              <a:t>19</a:t>
            </a:fld>
            <a:endParaRPr lang="en-US" smtClean="0"/>
          </a:p>
        </p:txBody>
      </p:sp>
      <p:sp>
        <p:nvSpPr>
          <p:cNvPr id="62467" name="Rectangle 2"/>
          <p:cNvSpPr>
            <a:spLocks noRot="1" noChangeArrowheads="1" noTextEdit="1"/>
          </p:cNvSpPr>
          <p:nvPr>
            <p:ph type="sldImg"/>
          </p:nvPr>
        </p:nvSpPr>
        <p:spPr>
          <a:xfrm>
            <a:off x="1136650" y="687388"/>
            <a:ext cx="4687888" cy="3516312"/>
          </a:xfrm>
          <a:ln/>
        </p:spPr>
      </p:sp>
      <p:sp>
        <p:nvSpPr>
          <p:cNvPr id="62468"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endParaRPr lang="en-US" sz="800" b="1" smtClean="0"/>
          </a:p>
          <a:p>
            <a:pPr eaLnBrk="1" hangingPunct="1">
              <a:lnSpc>
                <a:spcPct val="95000"/>
              </a:lnSpc>
              <a:buClr>
                <a:schemeClr val="accent1"/>
              </a:buClr>
            </a:pPr>
            <a:r>
              <a:rPr lang="en-US" smtClean="0"/>
              <a:t>Let’s talk now about some of the things that are typically done after a script runs.</a:t>
            </a:r>
          </a:p>
          <a:p>
            <a:pPr eaLnBrk="1" hangingPunct="1">
              <a:lnSpc>
                <a:spcPct val="95000"/>
              </a:lnSpc>
              <a:buClr>
                <a:schemeClr val="accent1"/>
              </a:buClr>
            </a:pPr>
            <a:endParaRPr lang="en-US" smtClean="0"/>
          </a:p>
          <a:p>
            <a:pPr eaLnBrk="1" hangingPunct="1">
              <a:lnSpc>
                <a:spcPct val="95000"/>
              </a:lnSpc>
              <a:buClr>
                <a:schemeClr val="accent1"/>
              </a:buClr>
            </a:pPr>
            <a:r>
              <a:rPr lang="en-US" smtClean="0"/>
              <a:t>First, we may check the CDRs after the script ran.  In this case, the keyword may be CDRs.</a:t>
            </a:r>
          </a:p>
          <a:p>
            <a:pPr eaLnBrk="1" hangingPunct="1">
              <a:lnSpc>
                <a:spcPct val="95000"/>
              </a:lnSpc>
              <a:buClr>
                <a:schemeClr val="accent1"/>
              </a:buClr>
            </a:pPr>
            <a:endParaRPr lang="en-US" smtClean="0"/>
          </a:p>
          <a:p>
            <a:pPr eaLnBrk="1" hangingPunct="1">
              <a:lnSpc>
                <a:spcPct val="95000"/>
              </a:lnSpc>
              <a:buClr>
                <a:schemeClr val="accent1"/>
              </a:buClr>
            </a:pPr>
            <a:r>
              <a:rPr lang="en-US" smtClean="0"/>
              <a:t>A Modena script usually, gets the latest CDRs and compares it with expected values stored in a .csv file.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247086A-A842-4FF2-A0A1-0469857F2121}" type="slidenum">
              <a:rPr lang="en-US" smtClean="0"/>
              <a:pPr/>
              <a:t>20</a:t>
            </a:fld>
            <a:endParaRPr lang="en-US" smtClean="0"/>
          </a:p>
        </p:txBody>
      </p:sp>
      <p:sp>
        <p:nvSpPr>
          <p:cNvPr id="63491" name="Rectangle 2"/>
          <p:cNvSpPr>
            <a:spLocks noRot="1" noChangeArrowheads="1" noTextEdit="1"/>
          </p:cNvSpPr>
          <p:nvPr>
            <p:ph type="sldImg"/>
          </p:nvPr>
        </p:nvSpPr>
        <p:spPr>
          <a:xfrm>
            <a:off x="1136650" y="687388"/>
            <a:ext cx="4687888" cy="3516312"/>
          </a:xfrm>
          <a:ln/>
        </p:spPr>
      </p:sp>
      <p:sp>
        <p:nvSpPr>
          <p:cNvPr id="63492"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r>
              <a:rPr lang="en-US" smtClean="0"/>
              <a:t>Finally, many scripts check a RTMT counter.</a:t>
            </a:r>
          </a:p>
          <a:p>
            <a:pPr eaLnBrk="1" hangingPunct="1">
              <a:lnSpc>
                <a:spcPct val="95000"/>
              </a:lnSpc>
              <a:buClr>
                <a:schemeClr val="accent1"/>
              </a:buClr>
            </a:pPr>
            <a:endParaRPr lang="en-US" smtClean="0"/>
          </a:p>
          <a:p>
            <a:pPr eaLnBrk="1" hangingPunct="1">
              <a:lnSpc>
                <a:spcPct val="95000"/>
              </a:lnSpc>
              <a:buClr>
                <a:schemeClr val="accent1"/>
              </a:buClr>
            </a:pPr>
            <a:r>
              <a:rPr lang="en-US" smtClean="0"/>
              <a:t>The keyword here could be “Counters”.  The tool will take as a parameter the name of the counter and create a test section with TCL code calling a function that reads the value of the counter.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smtClean="0"/>
              <a:t>As a summary, the idea is to have a new language in which test plans will be written with a very specific syntax.</a:t>
            </a:r>
          </a:p>
          <a:p>
            <a:endParaRPr lang="en-US" smtClean="0"/>
          </a:p>
          <a:p>
            <a:r>
              <a:rPr lang="en-US" smtClean="0"/>
              <a:t>The new language could include keywords as the ones shown in this slide such as Phone, Calls, Counters, etc.</a:t>
            </a:r>
          </a:p>
          <a:p>
            <a:endParaRPr lang="en-US" smtClean="0"/>
          </a:p>
          <a:p>
            <a:r>
              <a:rPr lang="en-US" smtClean="0"/>
              <a:t>These keywords are translated into TCL code using parameters defined in the test plan to complete the translation.</a:t>
            </a:r>
          </a:p>
        </p:txBody>
      </p:sp>
      <p:sp>
        <p:nvSpPr>
          <p:cNvPr id="64516" name="Slide Number Placeholder 3"/>
          <p:cNvSpPr>
            <a:spLocks noGrp="1"/>
          </p:cNvSpPr>
          <p:nvPr>
            <p:ph type="sldNum" sz="quarter" idx="5"/>
          </p:nvPr>
        </p:nvSpPr>
        <p:spPr>
          <a:noFill/>
        </p:spPr>
        <p:txBody>
          <a:bodyPr/>
          <a:lstStyle/>
          <a:p>
            <a:fld id="{78700F4C-D6CE-4918-866D-33E7E5261452}" type="slidenum">
              <a:rPr lang="en-US" smtClean="0"/>
              <a:pPr/>
              <a:t>21</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US" smtClean="0"/>
              <a:t>Now, perhaps the easier things to translate are the title, description, logical identifier and steps definitions. </a:t>
            </a:r>
          </a:p>
          <a:p>
            <a:endParaRPr lang="en-US" smtClean="0"/>
          </a:p>
          <a:p>
            <a:r>
              <a:rPr lang="en-US" smtClean="0"/>
              <a:t>Let’s now move to the second part of the presentation and listen to a description from Bryan about prototype for this part of this idea.</a:t>
            </a:r>
          </a:p>
        </p:txBody>
      </p:sp>
      <p:sp>
        <p:nvSpPr>
          <p:cNvPr id="65540" name="Slide Number Placeholder 3"/>
          <p:cNvSpPr>
            <a:spLocks noGrp="1"/>
          </p:cNvSpPr>
          <p:nvPr>
            <p:ph type="sldNum" sz="quarter" idx="5"/>
          </p:nvPr>
        </p:nvSpPr>
        <p:spPr>
          <a:noFill/>
        </p:spPr>
        <p:txBody>
          <a:bodyPr/>
          <a:lstStyle/>
          <a:p>
            <a:fld id="{3893A45B-117F-4620-A83C-C10CAB9D05E0}" type="slidenum">
              <a:rPr lang="en-US" smtClean="0"/>
              <a:pPr/>
              <a:t>22</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noFill/>
        </p:spPr>
        <p:txBody>
          <a:bodyPr/>
          <a:lstStyle/>
          <a:p>
            <a:fld id="{03C9044C-8670-4814-899F-532450E09669}" type="slidenum">
              <a:rPr lang="en-US" smtClean="0"/>
              <a:pPr/>
              <a:t>23</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33272A15-FAD1-42A3-BC39-F1AA5A712725}" type="slidenum">
              <a:rPr lang="en-US" smtClean="0"/>
              <a:pPr/>
              <a:t>24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mtClean="0"/>
              <a:t>First, I would like to start this presentation with a quote from George Bernard Shaw who was awarded the Nobel Prize for Literature in 1925.   And it reads as follows…</a:t>
            </a:r>
          </a:p>
          <a:p>
            <a:endParaRPr lang="en-US" smtClean="0"/>
          </a:p>
          <a:p>
            <a:r>
              <a:rPr lang="en-US" smtClean="0"/>
              <a:t>“</a:t>
            </a:r>
            <a:r>
              <a:rPr lang="en-US" smtClean="0">
                <a:hlinkClick r:id="rId3" tooltip="Click for further information about this quotation"/>
              </a:rPr>
              <a:t>The reasonable man adapts himself to the world; the unreasonable one persists in trying to adapt the world to himself. Therefore, all progress depends on the unreasonable man.</a:t>
            </a:r>
            <a:r>
              <a:rPr lang="en-US" smtClean="0"/>
              <a:t> “ </a:t>
            </a:r>
          </a:p>
          <a:p>
            <a:endParaRPr lang="en-US" smtClean="0"/>
          </a:p>
          <a:p>
            <a:r>
              <a:rPr lang="en-US" smtClean="0"/>
              <a:t>So… Please be open minded, forget for a moment the way we do things and be prepared to hear some ideas that may seem unreasonable today,  but that could be progress tomorrow.</a:t>
            </a:r>
          </a:p>
        </p:txBody>
      </p:sp>
      <p:sp>
        <p:nvSpPr>
          <p:cNvPr id="50180" name="Slide Number Placeholder 3"/>
          <p:cNvSpPr>
            <a:spLocks noGrp="1"/>
          </p:cNvSpPr>
          <p:nvPr>
            <p:ph type="sldNum" sz="quarter" idx="5"/>
          </p:nvPr>
        </p:nvSpPr>
        <p:spPr>
          <a:noFill/>
        </p:spPr>
        <p:txBody>
          <a:bodyPr/>
          <a:lstStyle/>
          <a:p>
            <a:fld id="{9436FBB1-9CDA-4132-8622-D96E5B62FA0B}" type="slidenum">
              <a:rPr lang="en-US" smtClean="0"/>
              <a:pPr/>
              <a:t>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68612" name="Slide Number Placeholder 3"/>
          <p:cNvSpPr>
            <a:spLocks noGrp="1"/>
          </p:cNvSpPr>
          <p:nvPr>
            <p:ph type="sldNum" sz="quarter" idx="5"/>
          </p:nvPr>
        </p:nvSpPr>
        <p:spPr>
          <a:noFill/>
        </p:spPr>
        <p:txBody>
          <a:bodyPr/>
          <a:lstStyle/>
          <a:p>
            <a:fld id="{34162E9E-AF1B-4335-AE69-F9A13F7445C2}" type="slidenum">
              <a:rPr lang="en-US" smtClean="0"/>
              <a:pPr/>
              <a:t>25</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69636" name="Slide Number Placeholder 3"/>
          <p:cNvSpPr>
            <a:spLocks noGrp="1"/>
          </p:cNvSpPr>
          <p:nvPr>
            <p:ph type="sldNum" sz="quarter" idx="5"/>
          </p:nvPr>
        </p:nvSpPr>
        <p:spPr>
          <a:noFill/>
        </p:spPr>
        <p:txBody>
          <a:bodyPr/>
          <a:lstStyle/>
          <a:p>
            <a:fld id="{6C2FD44D-801D-48F3-B4D0-78EBD8C347FE}" type="slidenum">
              <a:rPr lang="en-US" smtClean="0"/>
              <a:pPr/>
              <a:t>26</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9E0744D7-FE6B-4809-80C1-F33231D2553D}" type="slidenum">
              <a:rPr lang="en-US" smtClean="0"/>
              <a:pPr/>
              <a:t>27</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71684" name="Slide Number Placeholder 3"/>
          <p:cNvSpPr>
            <a:spLocks noGrp="1"/>
          </p:cNvSpPr>
          <p:nvPr>
            <p:ph type="sldNum" sz="quarter" idx="5"/>
          </p:nvPr>
        </p:nvSpPr>
        <p:spPr>
          <a:noFill/>
        </p:spPr>
        <p:txBody>
          <a:bodyPr/>
          <a:lstStyle/>
          <a:p>
            <a:fld id="{36412BC4-3156-49B4-88F2-AE51396FC236}" type="slidenum">
              <a:rPr lang="en-US" smtClean="0"/>
              <a:pPr/>
              <a:t>28</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5C7325C6-6E41-456D-8758-C6C457F92117}" type="slidenum">
              <a:rPr lang="en-US" smtClean="0"/>
              <a:pPr/>
              <a:t>29</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73732" name="Slide Number Placeholder 3"/>
          <p:cNvSpPr>
            <a:spLocks noGrp="1"/>
          </p:cNvSpPr>
          <p:nvPr>
            <p:ph type="sldNum" sz="quarter" idx="5"/>
          </p:nvPr>
        </p:nvSpPr>
        <p:spPr>
          <a:noFill/>
        </p:spPr>
        <p:txBody>
          <a:bodyPr/>
          <a:lstStyle/>
          <a:p>
            <a:fld id="{91DF07D4-0B08-477B-94E4-CE3C7006BC47}" type="slidenum">
              <a:rPr lang="en-US" smtClean="0"/>
              <a:pPr/>
              <a:t>30</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p>
        </p:txBody>
      </p:sp>
      <p:sp>
        <p:nvSpPr>
          <p:cNvPr id="74756" name="Slide Number Placeholder 3"/>
          <p:cNvSpPr>
            <a:spLocks noGrp="1"/>
          </p:cNvSpPr>
          <p:nvPr>
            <p:ph type="sldNum" sz="quarter" idx="5"/>
          </p:nvPr>
        </p:nvSpPr>
        <p:spPr>
          <a:noFill/>
        </p:spPr>
        <p:txBody>
          <a:bodyPr/>
          <a:lstStyle/>
          <a:p>
            <a:fld id="{1E0ADCD9-5058-444E-9C96-874B2F1E23B4}" type="slidenum">
              <a:rPr lang="en-US" smtClean="0"/>
              <a:pPr/>
              <a:t>31</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p>
        </p:txBody>
      </p:sp>
      <p:sp>
        <p:nvSpPr>
          <p:cNvPr id="75780" name="Slide Number Placeholder 3"/>
          <p:cNvSpPr>
            <a:spLocks noGrp="1"/>
          </p:cNvSpPr>
          <p:nvPr>
            <p:ph type="sldNum" sz="quarter" idx="5"/>
          </p:nvPr>
        </p:nvSpPr>
        <p:spPr>
          <a:noFill/>
        </p:spPr>
        <p:txBody>
          <a:bodyPr/>
          <a:lstStyle/>
          <a:p>
            <a:fld id="{3826C9E8-537E-4904-8CF4-60F5ECB50AC7}" type="slidenum">
              <a:rPr lang="en-US" smtClean="0"/>
              <a:pPr/>
              <a:t>32</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smtClean="0"/>
              <a:t>While Bryan and me, where in the office working on this idea.  Two people in our team took an Agile class where they mentioned a tool called Cucumber.</a:t>
            </a:r>
          </a:p>
          <a:p>
            <a:endParaRPr lang="en-US" smtClean="0"/>
          </a:p>
          <a:p>
            <a:r>
              <a:rPr lang="en-US" smtClean="0"/>
              <a:t>Sid, my boss, asked me if we could use this tool to develop my idea, since they use plain English to describe test cases that are translated into code.  After reading a little bit about this tool we realized that it could potentially be used in other areas of our business.  And we asked… Can we use this tool somewhere in our process?</a:t>
            </a:r>
          </a:p>
          <a:p>
            <a:endParaRPr lang="en-US" smtClean="0"/>
          </a:p>
          <a:p>
            <a:r>
              <a:rPr lang="en-US" smtClean="0"/>
              <a:t>Let’s take a closer look at Cucumber</a:t>
            </a:r>
          </a:p>
          <a:p>
            <a:endParaRPr lang="en-US" smtClean="0"/>
          </a:p>
        </p:txBody>
      </p:sp>
      <p:sp>
        <p:nvSpPr>
          <p:cNvPr id="76804" name="Slide Number Placeholder 3"/>
          <p:cNvSpPr>
            <a:spLocks noGrp="1"/>
          </p:cNvSpPr>
          <p:nvPr>
            <p:ph type="sldNum" sz="quarter" idx="5"/>
          </p:nvPr>
        </p:nvSpPr>
        <p:spPr>
          <a:noFill/>
        </p:spPr>
        <p:txBody>
          <a:bodyPr/>
          <a:lstStyle/>
          <a:p>
            <a:fld id="{5D37D367-E520-48F2-919F-5B4B29B6157A}" type="slidenum">
              <a:rPr lang="en-US" smtClean="0"/>
              <a:pPr/>
              <a:t>33</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6563C7-15CE-4E06-92F3-4EE28CC11E1C}" type="slidenum">
              <a:rPr lang="en-US" smtClean="0"/>
              <a:pPr/>
              <a:t>34</a:t>
            </a:fld>
            <a:endParaRPr 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smtClean="0"/>
              <a:t>Cucumber is an open source tool that can execute plain-text functional descriptions as automated tests. It is supported in English and close to 40 other languages.</a:t>
            </a:r>
          </a:p>
          <a:p>
            <a:pPr eaLnBrk="1" hangingPunct="1"/>
            <a:endParaRPr lang="en-US" smtClean="0"/>
          </a:p>
          <a:p>
            <a:pPr eaLnBrk="1" hangingPunct="1"/>
            <a:r>
              <a:rPr lang="en-US" smtClean="0"/>
              <a:t>It defines a</a:t>
            </a:r>
            <a:r>
              <a:rPr lang="en-US" sz="1100" smtClean="0"/>
              <a:t>utomated scenarios that application must pass to be considered done. It defines requirements in more than a Word document.  </a:t>
            </a:r>
            <a:r>
              <a:rPr lang="en-US" smtClean="0"/>
              <a:t>Once passing, the scenarios serve as regression tests as development continues.</a:t>
            </a:r>
          </a:p>
          <a:p>
            <a:pPr eaLnBrk="1" hangingPunct="1"/>
            <a:endParaRPr lang="en-US" smtClean="0"/>
          </a:p>
          <a:p>
            <a:pPr eaLnBrk="1" hangingPunct="1"/>
            <a:r>
              <a:rPr lang="en-US" smtClean="0"/>
              <a:t>It is a tool for testing any kind of web application.  It can also be used for non-web projects. </a:t>
            </a:r>
          </a:p>
          <a:p>
            <a:pPr eaLnBrk="1" hangingPunct="1"/>
            <a:endParaRPr lang="en-US" smtClean="0"/>
          </a:p>
          <a:p>
            <a:pPr eaLnBrk="1" hangingPunct="1"/>
            <a:r>
              <a:rPr lang="en-US" smtClean="0"/>
              <a:t>The language that Cucumber understands is called Gherkin.  We’ll see how Gherkin looks like on this presentation.  This is similar to the idea of having a language that could be translated into TCL code.  However, in Cucumber each step is translated into code one step at a time, not automatically.</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E137752-BB0B-4D82-900B-54336CE41FC0}" type="slidenum">
              <a:rPr lang="en-US" smtClean="0"/>
              <a:pPr/>
              <a:t>8</a:t>
            </a:fld>
            <a:endParaRPr lang="en-US"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t>First, I will describe the idea of automatic generation of scripts which has the goal to reduce time to the DevTest cycle.</a:t>
            </a:r>
          </a:p>
          <a:p>
            <a:pPr eaLnBrk="1" hangingPunct="1"/>
            <a:r>
              <a:rPr lang="en-US" smtClean="0"/>
              <a:t>Second, Bryan will do a demo of a tool that generates scripts templates, which is a first prototype of the idea.</a:t>
            </a:r>
          </a:p>
          <a:p>
            <a:pPr eaLnBrk="1" hangingPunct="1"/>
            <a:r>
              <a:rPr lang="en-US" smtClean="0"/>
              <a:t>Third, I will describe an open source tool called Cucumber that could potentially be used in the automatic generation of scripts.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90D6AA5-7015-48F2-9618-1BDC253BBCB6}" type="slidenum">
              <a:rPr lang="en-US" smtClean="0"/>
              <a:pPr/>
              <a:t>35</a:t>
            </a:fld>
            <a:endParaRPr 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z="1100" smtClean="0"/>
              <a:t>Supports collaboration between project stakeholders and application developers.  All team members can see requirements written in English which then are translated to code and automated tests.</a:t>
            </a:r>
          </a:p>
          <a:p>
            <a:pPr eaLnBrk="1" hangingPunct="1"/>
            <a:endParaRPr lang="en-US" sz="1100" smtClean="0"/>
          </a:p>
          <a:p>
            <a:pPr eaLnBrk="1" hangingPunct="1"/>
            <a:r>
              <a:rPr lang="en-US" sz="1100" smtClean="0"/>
              <a:t>Cucumber is a Behavior-Driven Development (BDD) Framework built on Ruby.  In a nutshell, this means that test cases are written before the code is written.</a:t>
            </a:r>
          </a:p>
          <a:p>
            <a:pPr eaLnBrk="1" hangingPunct="1"/>
            <a:endParaRPr lang="en-US" sz="1100" smtClean="0"/>
          </a:p>
          <a:p>
            <a:pPr eaLnBrk="1" hangingPunct="1"/>
            <a:r>
              <a:rPr lang="en-US" sz="1100" smtClean="0"/>
              <a:t>Allows definition of Executable Requirements that serve two purposes documentation and automated tests written in Gherkin.</a:t>
            </a:r>
          </a:p>
          <a:p>
            <a:pPr eaLnBrk="1" hangingPunct="1"/>
            <a:endParaRPr lang="en-US" sz="1100" smtClean="0"/>
          </a:p>
          <a:p>
            <a:pPr eaLnBrk="1" hangingPunct="1"/>
            <a:r>
              <a:rPr lang="en-US" sz="1100" smtClean="0"/>
              <a:t>A simple way to bridge the gap between natural language and Ruby. </a:t>
            </a:r>
          </a:p>
          <a:p>
            <a:pPr eaLnBrk="1" hangingPunct="1"/>
            <a:endParaRPr lang="en-US" sz="1100" smtClean="0"/>
          </a:p>
          <a:p>
            <a:pPr eaLnBrk="1" hangingPunct="1"/>
            <a:r>
              <a:rPr lang="en-US" sz="1100" smtClean="0"/>
              <a:t>Here are some Tags people have used to describe Cucumber:</a:t>
            </a:r>
            <a:r>
              <a:rPr lang="en-US" sz="1100" b="1" smtClean="0"/>
              <a:t> </a:t>
            </a:r>
            <a:r>
              <a:rPr lang="en-US" sz="1100" smtClean="0"/>
              <a:t>Agile, Dynamic Languages, Project Methodology, Scrum, Test</a:t>
            </a:r>
          </a:p>
          <a:p>
            <a:pPr eaLnBrk="1" hangingPunct="1"/>
            <a:endParaRPr lang="en-US" smtClean="0"/>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D358A04-80BF-40D2-B513-A37883CE187F}" type="slidenum">
              <a:rPr lang="en-US" smtClean="0"/>
              <a:pPr/>
              <a:t>36</a:t>
            </a:fld>
            <a:endParaRPr 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xfrm>
            <a:off x="685800" y="4267200"/>
            <a:ext cx="5607050" cy="4183063"/>
          </a:xfrm>
          <a:noFill/>
          <a:ln/>
        </p:spPr>
        <p:txBody>
          <a:bodyPr/>
          <a:lstStyle/>
          <a:p>
            <a:pPr eaLnBrk="1" hangingPunct="1">
              <a:lnSpc>
                <a:spcPct val="90000"/>
              </a:lnSpc>
            </a:pPr>
            <a:r>
              <a:rPr lang="en-US" sz="900" smtClean="0"/>
              <a:t>Let’s take a look to an example on how Cucumber defines features in Gherkin.</a:t>
            </a:r>
          </a:p>
          <a:p>
            <a:pPr eaLnBrk="1" hangingPunct="1">
              <a:lnSpc>
                <a:spcPct val="90000"/>
              </a:lnSpc>
            </a:pPr>
            <a:endParaRPr lang="en-US" sz="900" smtClean="0"/>
          </a:p>
          <a:p>
            <a:pPr eaLnBrk="1" hangingPunct="1">
              <a:lnSpc>
                <a:spcPct val="90000"/>
              </a:lnSpc>
              <a:buFont typeface="Wingdings" pitchFamily="2" charset="2"/>
              <a:buNone/>
            </a:pPr>
            <a:r>
              <a:rPr lang="en-US" sz="900" smtClean="0">
                <a:solidFill>
                  <a:srgbClr val="0000FF"/>
                </a:solidFill>
                <a:latin typeface="Garamond" pitchFamily="18" charset="0"/>
              </a:rPr>
              <a:t>Feature:</a:t>
            </a:r>
            <a:r>
              <a:rPr lang="en-US" sz="900" smtClean="0">
                <a:latin typeface="Garamond" pitchFamily="18" charset="0"/>
              </a:rPr>
              <a:t> </a:t>
            </a:r>
            <a:r>
              <a:rPr lang="en-US" sz="900" smtClean="0">
                <a:solidFill>
                  <a:schemeClr val="accent2"/>
                </a:solidFill>
                <a:latin typeface="Garamond" pitchFamily="18" charset="0"/>
              </a:rPr>
              <a:t>Addition</a:t>
            </a:r>
          </a:p>
          <a:p>
            <a:pPr eaLnBrk="1" hangingPunct="1">
              <a:lnSpc>
                <a:spcPct val="90000"/>
              </a:lnSpc>
              <a:buFont typeface="Wingdings" pitchFamily="2" charset="2"/>
              <a:buNone/>
            </a:pPr>
            <a:r>
              <a:rPr lang="en-US" sz="900" smtClean="0">
                <a:latin typeface="Garamond" pitchFamily="18" charset="0"/>
              </a:rPr>
              <a:t>  </a:t>
            </a:r>
            <a:r>
              <a:rPr lang="en-US" sz="900" smtClean="0">
                <a:solidFill>
                  <a:srgbClr val="0000FF"/>
                </a:solidFill>
                <a:latin typeface="Garamond" pitchFamily="18" charset="0"/>
              </a:rPr>
              <a:t>In order …</a:t>
            </a:r>
            <a:r>
              <a:rPr lang="en-US" sz="900" smtClean="0">
                <a:latin typeface="Garamond" pitchFamily="18" charset="0"/>
              </a:rPr>
              <a:t> </a:t>
            </a:r>
            <a:r>
              <a:rPr lang="en-US" sz="900" smtClean="0">
                <a:solidFill>
                  <a:schemeClr val="accent2"/>
                </a:solidFill>
                <a:latin typeface="Garamond" pitchFamily="18" charset="0"/>
              </a:rPr>
              <a:t>to avoid silly mistakes</a:t>
            </a:r>
          </a:p>
          <a:p>
            <a:pPr eaLnBrk="1" hangingPunct="1">
              <a:lnSpc>
                <a:spcPct val="90000"/>
              </a:lnSpc>
              <a:buFont typeface="Wingdings" pitchFamily="2" charset="2"/>
              <a:buNone/>
            </a:pPr>
            <a:r>
              <a:rPr lang="en-US" sz="900" smtClean="0">
                <a:latin typeface="Garamond" pitchFamily="18" charset="0"/>
              </a:rPr>
              <a:t>  </a:t>
            </a:r>
            <a:r>
              <a:rPr lang="en-US" sz="900" smtClean="0">
                <a:solidFill>
                  <a:srgbClr val="0000FF"/>
                </a:solidFill>
                <a:latin typeface="Garamond" pitchFamily="18" charset="0"/>
              </a:rPr>
              <a:t>As a …</a:t>
            </a:r>
            <a:r>
              <a:rPr lang="en-US" sz="900" smtClean="0">
                <a:latin typeface="Garamond" pitchFamily="18" charset="0"/>
              </a:rPr>
              <a:t> </a:t>
            </a:r>
            <a:r>
              <a:rPr lang="en-US" sz="900" smtClean="0">
                <a:solidFill>
                  <a:schemeClr val="accent2"/>
                </a:solidFill>
                <a:latin typeface="Garamond" pitchFamily="18" charset="0"/>
              </a:rPr>
              <a:t>calculator user</a:t>
            </a:r>
          </a:p>
          <a:p>
            <a:pPr eaLnBrk="1" hangingPunct="1">
              <a:lnSpc>
                <a:spcPct val="90000"/>
              </a:lnSpc>
              <a:buFont typeface="Wingdings" pitchFamily="2" charset="2"/>
              <a:buNone/>
            </a:pPr>
            <a:r>
              <a:rPr lang="en-US" sz="900" smtClean="0">
                <a:latin typeface="Garamond" pitchFamily="18" charset="0"/>
              </a:rPr>
              <a:t>  </a:t>
            </a:r>
            <a:r>
              <a:rPr lang="en-US" sz="900" smtClean="0">
                <a:solidFill>
                  <a:srgbClr val="0000FF"/>
                </a:solidFill>
                <a:latin typeface="Garamond" pitchFamily="18" charset="0"/>
              </a:rPr>
              <a:t>I want …</a:t>
            </a:r>
            <a:r>
              <a:rPr lang="en-US" sz="900" smtClean="0">
                <a:latin typeface="Garamond" pitchFamily="18" charset="0"/>
              </a:rPr>
              <a:t> </a:t>
            </a:r>
            <a:r>
              <a:rPr lang="en-US" sz="900" smtClean="0">
                <a:solidFill>
                  <a:schemeClr val="accent2"/>
                </a:solidFill>
                <a:latin typeface="Garamond" pitchFamily="18" charset="0"/>
              </a:rPr>
              <a:t>to be told the sum of two numbers</a:t>
            </a:r>
          </a:p>
          <a:p>
            <a:pPr eaLnBrk="1" hangingPunct="1">
              <a:lnSpc>
                <a:spcPct val="90000"/>
              </a:lnSpc>
              <a:buFont typeface="Wingdings" pitchFamily="2" charset="2"/>
              <a:buNone/>
            </a:pPr>
            <a:r>
              <a:rPr lang="en-US" sz="900" smtClean="0">
                <a:solidFill>
                  <a:schemeClr val="accent2"/>
                </a:solidFill>
                <a:latin typeface="Garamond" pitchFamily="18" charset="0"/>
              </a:rPr>
              <a:t>Scenario: Add two numbers</a:t>
            </a:r>
          </a:p>
          <a:p>
            <a:pPr eaLnBrk="1" hangingPunct="1">
              <a:lnSpc>
                <a:spcPct val="90000"/>
              </a:lnSpc>
            </a:pPr>
            <a:endParaRPr lang="en-US" sz="900" smtClean="0"/>
          </a:p>
          <a:p>
            <a:pPr eaLnBrk="1" hangingPunct="1">
              <a:lnSpc>
                <a:spcPct val="90000"/>
              </a:lnSpc>
            </a:pPr>
            <a:r>
              <a:rPr lang="en-US" sz="900" smtClean="0"/>
              <a:t>Everything up to and including the Scenario declaration on line 6 is treated as documentation (not executable). In order is the overall goal. Feature usually contains a list of scenarios. Here we are just showing one scenario.  Let’s continue with the example.</a:t>
            </a:r>
          </a:p>
          <a:p>
            <a:pPr eaLnBrk="1" hangingPunct="1">
              <a:lnSpc>
                <a:spcPct val="90000"/>
              </a:lnSpc>
            </a:pPr>
            <a:r>
              <a:rPr lang="en-US" sz="900" smtClean="0">
                <a:solidFill>
                  <a:srgbClr val="0000FF"/>
                </a:solidFill>
                <a:latin typeface="Garamond" pitchFamily="18" charset="0"/>
              </a:rPr>
              <a:t>  Given</a:t>
            </a:r>
            <a:r>
              <a:rPr lang="en-US" sz="900" smtClean="0">
                <a:latin typeface="Garamond" pitchFamily="18" charset="0"/>
              </a:rPr>
              <a:t> I have entered 50 into the calculator</a:t>
            </a:r>
          </a:p>
          <a:p>
            <a:pPr eaLnBrk="1" hangingPunct="1">
              <a:lnSpc>
                <a:spcPct val="90000"/>
              </a:lnSpc>
            </a:pPr>
            <a:r>
              <a:rPr lang="en-US" sz="900" smtClean="0">
                <a:latin typeface="Garamond" pitchFamily="18" charset="0"/>
              </a:rPr>
              <a:t>  </a:t>
            </a:r>
            <a:r>
              <a:rPr lang="en-US" sz="900" smtClean="0">
                <a:solidFill>
                  <a:srgbClr val="0000FF"/>
                </a:solidFill>
                <a:latin typeface="Garamond" pitchFamily="18" charset="0"/>
              </a:rPr>
              <a:t>And</a:t>
            </a:r>
            <a:r>
              <a:rPr lang="en-US" sz="900" smtClean="0">
                <a:latin typeface="Garamond" pitchFamily="18" charset="0"/>
              </a:rPr>
              <a:t> I have entered 70 into the calculator</a:t>
            </a:r>
            <a:endParaRPr lang="en-US" sz="900" smtClean="0"/>
          </a:p>
          <a:p>
            <a:pPr eaLnBrk="1" hangingPunct="1">
              <a:lnSpc>
                <a:spcPct val="90000"/>
              </a:lnSpc>
            </a:pPr>
            <a:endParaRPr lang="en-US" sz="900" smtClean="0">
              <a:latin typeface="Garamond" pitchFamily="18" charset="0"/>
            </a:endParaRPr>
          </a:p>
          <a:p>
            <a:pPr eaLnBrk="1" hangingPunct="1">
              <a:lnSpc>
                <a:spcPct val="90000"/>
              </a:lnSpc>
            </a:pPr>
            <a:r>
              <a:rPr lang="en-US" sz="900" i="1" smtClean="0"/>
              <a:t>Given </a:t>
            </a:r>
            <a:r>
              <a:rPr lang="en-US" sz="900" smtClean="0"/>
              <a:t>steps represent the state of the world before an event. The purpose of givens is to </a:t>
            </a:r>
            <a:r>
              <a:rPr lang="en-US" sz="900" b="1" smtClean="0"/>
              <a:t>put the system in a known state. </a:t>
            </a:r>
            <a:r>
              <a:rPr lang="en-US" sz="900" smtClean="0"/>
              <a:t> Let’s continue with the example</a:t>
            </a:r>
            <a:endParaRPr lang="en-US" sz="900" b="1" smtClean="0"/>
          </a:p>
          <a:p>
            <a:pPr eaLnBrk="1" hangingPunct="1">
              <a:lnSpc>
                <a:spcPct val="90000"/>
              </a:lnSpc>
            </a:pPr>
            <a:r>
              <a:rPr lang="en-US" sz="900" smtClean="0">
                <a:solidFill>
                  <a:srgbClr val="0000FF"/>
                </a:solidFill>
                <a:latin typeface="Garamond" pitchFamily="18" charset="0"/>
              </a:rPr>
              <a:t>   When </a:t>
            </a:r>
            <a:r>
              <a:rPr lang="en-US" sz="900" smtClean="0">
                <a:latin typeface="Garamond" pitchFamily="18" charset="0"/>
              </a:rPr>
              <a:t>I press add</a:t>
            </a:r>
            <a:endParaRPr lang="en-US" sz="900" smtClean="0"/>
          </a:p>
          <a:p>
            <a:pPr eaLnBrk="1" hangingPunct="1">
              <a:lnSpc>
                <a:spcPct val="90000"/>
              </a:lnSpc>
            </a:pPr>
            <a:endParaRPr lang="en-US" sz="900" i="1" smtClean="0"/>
          </a:p>
          <a:p>
            <a:pPr eaLnBrk="1" hangingPunct="1">
              <a:lnSpc>
                <a:spcPct val="90000"/>
              </a:lnSpc>
            </a:pPr>
            <a:r>
              <a:rPr lang="en-US" sz="900" i="1" smtClean="0"/>
              <a:t>When </a:t>
            </a:r>
            <a:r>
              <a:rPr lang="en-US" sz="900" smtClean="0"/>
              <a:t>steps represent the event. The purpose of When steps is to </a:t>
            </a:r>
            <a:r>
              <a:rPr lang="en-US" sz="900" b="1" smtClean="0"/>
              <a:t>describe the key action</a:t>
            </a:r>
            <a:r>
              <a:rPr lang="en-US" sz="900" smtClean="0"/>
              <a:t> the user performs. Finally,</a:t>
            </a:r>
          </a:p>
          <a:p>
            <a:pPr eaLnBrk="1" hangingPunct="1">
              <a:lnSpc>
                <a:spcPct val="90000"/>
              </a:lnSpc>
            </a:pPr>
            <a:r>
              <a:rPr lang="en-US" sz="900" smtClean="0">
                <a:solidFill>
                  <a:srgbClr val="0000FF"/>
                </a:solidFill>
                <a:latin typeface="Garamond" pitchFamily="18" charset="0"/>
              </a:rPr>
              <a:t>   Then </a:t>
            </a:r>
            <a:r>
              <a:rPr lang="en-US" sz="900" smtClean="0">
                <a:latin typeface="Garamond" pitchFamily="18" charset="0"/>
              </a:rPr>
              <a:t>the result should be 120 on the screen</a:t>
            </a:r>
            <a:endParaRPr lang="en-US" sz="900" smtClean="0"/>
          </a:p>
          <a:p>
            <a:pPr eaLnBrk="1" hangingPunct="1">
              <a:lnSpc>
                <a:spcPct val="90000"/>
              </a:lnSpc>
            </a:pPr>
            <a:endParaRPr lang="en-US" sz="900" smtClean="0"/>
          </a:p>
          <a:p>
            <a:pPr eaLnBrk="1" hangingPunct="1">
              <a:lnSpc>
                <a:spcPct val="90000"/>
              </a:lnSpc>
            </a:pPr>
            <a:r>
              <a:rPr lang="en-US" sz="900" i="1" smtClean="0"/>
              <a:t>Then </a:t>
            </a:r>
            <a:r>
              <a:rPr lang="en-US" sz="900" smtClean="0"/>
              <a:t>steps represent the expected outcomes. Verify that something related to the Given+When is (or is not) in the output.</a:t>
            </a:r>
          </a:p>
          <a:p>
            <a:pPr eaLnBrk="1" hangingPunct="1">
              <a:lnSpc>
                <a:spcPct val="90000"/>
              </a:lnSpc>
            </a:pPr>
            <a:endParaRPr lang="en-US" sz="900" smtClean="0"/>
          </a:p>
          <a:p>
            <a:pPr eaLnBrk="1" hangingPunct="1">
              <a:lnSpc>
                <a:spcPct val="90000"/>
              </a:lnSpc>
            </a:pPr>
            <a:r>
              <a:rPr lang="en-US" sz="900" smtClean="0"/>
              <a:t>Cucumber uses these three simple words: </a:t>
            </a:r>
            <a:r>
              <a:rPr lang="en-US" sz="900" i="1" smtClean="0"/>
              <a:t>given, when, and then </a:t>
            </a:r>
            <a:r>
              <a:rPr lang="en-US" sz="900" smtClean="0"/>
              <a:t>because they are easily understood by both technical and non-technical contributors to a project.  All of this is saved on a .feature file.  </a:t>
            </a:r>
          </a:p>
          <a:p>
            <a:pPr eaLnBrk="1" hangingPunct="1">
              <a:lnSpc>
                <a:spcPct val="90000"/>
              </a:lnSpc>
            </a:pPr>
            <a:endParaRPr lang="en-US" sz="900" smtClean="0"/>
          </a:p>
          <a:p>
            <a:pPr eaLnBrk="1" hangingPunct="1">
              <a:lnSpc>
                <a:spcPct val="90000"/>
              </a:lnSpc>
            </a:pPr>
            <a:r>
              <a:rPr lang="en-US" sz="900" smtClean="0"/>
              <a:t>Let’s compare with our process… Given is like our Test Setup section of the test plan.  When is like the Procedure and finally Then is like the Expected Results.</a:t>
            </a:r>
          </a:p>
          <a:p>
            <a:pPr eaLnBrk="1" hangingPunct="1">
              <a:lnSpc>
                <a:spcPct val="90000"/>
              </a:lnSpc>
            </a:pPr>
            <a:endParaRPr lang="en-US" sz="9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D14CD0D-4839-4ADF-A35D-7CDDF18FB1BD}" type="slidenum">
              <a:rPr lang="en-US" smtClean="0"/>
              <a:pPr/>
              <a:t>37</a:t>
            </a:fld>
            <a:endParaRPr 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A step definition is a method that creates a step. We use the Given( ), When( ), and Then( ) methods to write step definitions.</a:t>
            </a:r>
          </a:p>
          <a:p>
            <a:pPr eaLnBrk="1" hangingPunct="1"/>
            <a:endParaRPr lang="en-US" smtClean="0"/>
          </a:p>
          <a:p>
            <a:pPr eaLnBrk="1" hangingPunct="1"/>
            <a:r>
              <a:rPr lang="en-US" smtClean="0"/>
              <a:t>Note the regular expression and how the actual number is passed into the function in the “n” variable. The regular expression is used to identify the desired step implementation. </a:t>
            </a:r>
          </a:p>
          <a:p>
            <a:pPr eaLnBrk="1" hangingPunct="1"/>
            <a:endParaRPr lang="en-US" smtClean="0"/>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6034D12-6779-4D2D-B6C6-B36AE5407EE0}" type="slidenum">
              <a:rPr lang="en-US" smtClean="0"/>
              <a:pPr/>
              <a:t>38</a:t>
            </a:fld>
            <a:endParaRPr 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In the first line, you can see how to run cucumber.  It takes a feature file as input and it shows where the scenario fails.</a:t>
            </a:r>
          </a:p>
          <a:p>
            <a:pPr eaLnBrk="1" hangingPunct="1"/>
            <a:endParaRPr lang="en-US" smtClean="0"/>
          </a:p>
          <a:p>
            <a:pPr eaLnBrk="1" hangingPunct="1"/>
            <a:r>
              <a:rPr lang="en-US" smtClean="0"/>
              <a:t>Note, it shows in red the steps that are failing.  In this case, if fails because there is Ruby code that is missing for the step definitions.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9C121E3-647E-46A3-9B60-F0EA07079C4D}" type="slidenum">
              <a:rPr lang="en-US" smtClean="0"/>
              <a:pPr/>
              <a:t>39</a:t>
            </a:fld>
            <a:endParaRPr 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Here, the developer defines the code that makes this step to pass.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0B21CB5-DF5C-4D8C-8923-A65B888E80A1}" type="slidenum">
              <a:rPr lang="en-US" smtClean="0"/>
              <a:pPr/>
              <a:t>40</a:t>
            </a:fld>
            <a:endParaRPr 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The developer runs Cucumber and watches the step pass.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1FB7E0B-3226-44D3-AF25-A6D0D5CEEFB5}" type="slidenum">
              <a:rPr lang="en-US" smtClean="0"/>
              <a:pPr/>
              <a:t>41</a:t>
            </a:fld>
            <a:endParaRPr 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This process is repeated until all the steps pass.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smtClean="0"/>
              <a:t>Let’s describe now something that is called Background in the Cucumber tool.</a:t>
            </a:r>
          </a:p>
          <a:p>
            <a:endParaRPr lang="en-US" smtClean="0"/>
          </a:p>
          <a:p>
            <a:r>
              <a:rPr lang="en-US" smtClean="0"/>
              <a:t>It is something that allows to define context to the scenarios in a single feature.</a:t>
            </a:r>
          </a:p>
          <a:p>
            <a:endParaRPr lang="en-US" smtClean="0"/>
          </a:p>
          <a:p>
            <a:r>
              <a:rPr lang="en-US" smtClean="0"/>
              <a:t>The background is run before each of your scenarios.  These are some configuration steps that are common to all the scenarios defined in a feature.</a:t>
            </a:r>
          </a:p>
          <a:p>
            <a:endParaRPr lang="en-US" smtClean="0"/>
          </a:p>
          <a:p>
            <a:r>
              <a:rPr lang="en-US" smtClean="0"/>
              <a:t>It is like a DbSetup script that we run with our Modena infrastructure.</a:t>
            </a:r>
          </a:p>
        </p:txBody>
      </p:sp>
      <p:sp>
        <p:nvSpPr>
          <p:cNvPr id="86020" name="Slide Number Placeholder 3"/>
          <p:cNvSpPr>
            <a:spLocks noGrp="1"/>
          </p:cNvSpPr>
          <p:nvPr>
            <p:ph type="sldNum" sz="quarter" idx="5"/>
          </p:nvPr>
        </p:nvSpPr>
        <p:spPr>
          <a:noFill/>
        </p:spPr>
        <p:txBody>
          <a:bodyPr/>
          <a:lstStyle/>
          <a:p>
            <a:fld id="{A0C43333-07FD-4B7A-BB35-537CC37770CA}" type="slidenum">
              <a:rPr lang="en-US" smtClean="0"/>
              <a:pPr/>
              <a:t>42</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Another important part of Cucumber is what they call an Outline.  </a:t>
            </a:r>
          </a:p>
          <a:p>
            <a:endParaRPr lang="en-US" smtClean="0"/>
          </a:p>
          <a:p>
            <a:r>
              <a:rPr lang="en-US" smtClean="0"/>
              <a:t>Let’s look at our scenario again.</a:t>
            </a:r>
          </a:p>
          <a:p>
            <a:pPr eaLnBrk="1" hangingPunct="1">
              <a:buFont typeface="Wingdings" pitchFamily="2" charset="2"/>
              <a:buNone/>
            </a:pPr>
            <a:endParaRPr lang="en-US" smtClean="0">
              <a:latin typeface="Courier" pitchFamily="49" charset="0"/>
            </a:endParaRPr>
          </a:p>
          <a:p>
            <a:pPr eaLnBrk="1" hangingPunct="1">
              <a:lnSpc>
                <a:spcPct val="90000"/>
              </a:lnSpc>
            </a:pPr>
            <a:r>
              <a:rPr lang="en-US" smtClean="0">
                <a:latin typeface="Garamond" pitchFamily="18" charset="0"/>
              </a:rPr>
              <a:t> </a:t>
            </a:r>
            <a:r>
              <a:rPr lang="en-US" smtClean="0">
                <a:solidFill>
                  <a:srgbClr val="0000FF"/>
                </a:solidFill>
                <a:latin typeface="Garamond" pitchFamily="18" charset="0"/>
              </a:rPr>
              <a:t>Scenario:</a:t>
            </a:r>
            <a:r>
              <a:rPr lang="en-US" smtClean="0">
                <a:latin typeface="Garamond" pitchFamily="18" charset="0"/>
              </a:rPr>
              <a:t> </a:t>
            </a:r>
            <a:r>
              <a:rPr lang="en-US" smtClean="0">
                <a:solidFill>
                  <a:schemeClr val="accent2"/>
                </a:solidFill>
                <a:latin typeface="Garamond" pitchFamily="18" charset="0"/>
              </a:rPr>
              <a:t>Add two numbers</a:t>
            </a:r>
          </a:p>
          <a:p>
            <a:pPr eaLnBrk="1" hangingPunct="1">
              <a:lnSpc>
                <a:spcPct val="90000"/>
              </a:lnSpc>
            </a:pPr>
            <a:r>
              <a:rPr lang="en-US" smtClean="0">
                <a:latin typeface="Garamond" pitchFamily="18" charset="0"/>
              </a:rPr>
              <a:t>    </a:t>
            </a:r>
            <a:r>
              <a:rPr lang="en-US" smtClean="0">
                <a:solidFill>
                  <a:srgbClr val="0000FF"/>
                </a:solidFill>
                <a:latin typeface="Garamond" pitchFamily="18" charset="0"/>
              </a:rPr>
              <a:t>Given</a:t>
            </a:r>
            <a:r>
              <a:rPr lang="en-US" smtClean="0">
                <a:latin typeface="Garamond" pitchFamily="18" charset="0"/>
              </a:rPr>
              <a:t> I have entered &lt;first&gt; into the calculator</a:t>
            </a:r>
          </a:p>
          <a:p>
            <a:pPr eaLnBrk="1" hangingPunct="1">
              <a:lnSpc>
                <a:spcPct val="90000"/>
              </a:lnSpc>
            </a:pPr>
            <a:r>
              <a:rPr lang="en-US" smtClean="0">
                <a:latin typeface="Garamond" pitchFamily="18" charset="0"/>
              </a:rPr>
              <a:t>    </a:t>
            </a:r>
            <a:r>
              <a:rPr lang="en-US" smtClean="0">
                <a:solidFill>
                  <a:srgbClr val="0000FF"/>
                </a:solidFill>
                <a:latin typeface="Garamond" pitchFamily="18" charset="0"/>
              </a:rPr>
              <a:t>And</a:t>
            </a:r>
            <a:r>
              <a:rPr lang="en-US" smtClean="0">
                <a:latin typeface="Garamond" pitchFamily="18" charset="0"/>
              </a:rPr>
              <a:t> I have entered &lt;second&gt; into the calculator</a:t>
            </a:r>
          </a:p>
          <a:p>
            <a:pPr eaLnBrk="1" hangingPunct="1">
              <a:lnSpc>
                <a:spcPct val="90000"/>
              </a:lnSpc>
            </a:pPr>
            <a:r>
              <a:rPr lang="en-US" smtClean="0">
                <a:latin typeface="Garamond" pitchFamily="18" charset="0"/>
              </a:rPr>
              <a:t>    </a:t>
            </a:r>
            <a:r>
              <a:rPr lang="en-US" smtClean="0">
                <a:solidFill>
                  <a:srgbClr val="0000FF"/>
                </a:solidFill>
                <a:latin typeface="Garamond" pitchFamily="18" charset="0"/>
              </a:rPr>
              <a:t>When </a:t>
            </a:r>
            <a:r>
              <a:rPr lang="en-US" smtClean="0">
                <a:latin typeface="Garamond" pitchFamily="18" charset="0"/>
              </a:rPr>
              <a:t>I press add</a:t>
            </a:r>
          </a:p>
          <a:p>
            <a:pPr eaLnBrk="1" hangingPunct="1">
              <a:lnSpc>
                <a:spcPct val="90000"/>
              </a:lnSpc>
            </a:pPr>
            <a:r>
              <a:rPr lang="en-US" smtClean="0">
                <a:solidFill>
                  <a:srgbClr val="0000FF"/>
                </a:solidFill>
                <a:latin typeface="Garamond" pitchFamily="18" charset="0"/>
              </a:rPr>
              <a:t>    Then </a:t>
            </a:r>
            <a:r>
              <a:rPr lang="en-US" smtClean="0">
                <a:latin typeface="Garamond" pitchFamily="18" charset="0"/>
              </a:rPr>
              <a:t>the result should be &lt;result&gt; on the screen</a:t>
            </a:r>
          </a:p>
          <a:p>
            <a:endParaRPr lang="en-US" smtClean="0"/>
          </a:p>
          <a:p>
            <a:r>
              <a:rPr lang="en-US" smtClean="0"/>
              <a:t>In this example we can see that the scenario has 3 variables called: first, second and result.  Then, at the end of the scenario we define a table with the possible values for each variation.  It is essentially the same thing as our test plan variations.</a:t>
            </a:r>
          </a:p>
        </p:txBody>
      </p:sp>
      <p:sp>
        <p:nvSpPr>
          <p:cNvPr id="87044" name="Slide Number Placeholder 3"/>
          <p:cNvSpPr>
            <a:spLocks noGrp="1"/>
          </p:cNvSpPr>
          <p:nvPr>
            <p:ph type="sldNum" sz="quarter" idx="5"/>
          </p:nvPr>
        </p:nvSpPr>
        <p:spPr>
          <a:noFill/>
        </p:spPr>
        <p:txBody>
          <a:bodyPr/>
          <a:lstStyle/>
          <a:p>
            <a:fld id="{F05B4832-E1B4-424E-BFA5-9645882D58F4}" type="slidenum">
              <a:rPr lang="en-US" smtClean="0"/>
              <a:pPr/>
              <a:t>43</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D1CB0B6-6253-4AF0-B4FD-A251DB9A22FB}" type="slidenum">
              <a:rPr lang="en-US" smtClean="0"/>
              <a:pPr/>
              <a:t>44</a:t>
            </a:fld>
            <a:endParaRPr lang="en-US" smtClean="0"/>
          </a:p>
        </p:txBody>
      </p:sp>
      <p:sp>
        <p:nvSpPr>
          <p:cNvPr id="88067" name="Rectangle 2"/>
          <p:cNvSpPr>
            <a:spLocks noRot="1" noChangeArrowheads="1" noTextEdit="1"/>
          </p:cNvSpPr>
          <p:nvPr>
            <p:ph type="sldImg"/>
          </p:nvPr>
        </p:nvSpPr>
        <p:spPr>
          <a:xfrm>
            <a:off x="1143000" y="685800"/>
            <a:ext cx="4648200" cy="3486150"/>
          </a:xfrm>
          <a:ln/>
        </p:spPr>
      </p:sp>
      <p:sp>
        <p:nvSpPr>
          <p:cNvPr id="88068" name="Rectangle 3"/>
          <p:cNvSpPr>
            <a:spLocks noGrp="1" noChangeArrowheads="1"/>
          </p:cNvSpPr>
          <p:nvPr>
            <p:ph type="body" idx="1"/>
          </p:nvPr>
        </p:nvSpPr>
        <p:spPr>
          <a:noFill/>
          <a:ln/>
        </p:spPr>
        <p:txBody>
          <a:bodyPr/>
          <a:lstStyle/>
          <a:p>
            <a:pPr eaLnBrk="1" hangingPunct="1"/>
            <a:r>
              <a:rPr lang="en-US" smtClean="0"/>
              <a:t>Here are some examples of steps that we could encounter in our test cases.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B4C67F58-5668-42D2-8FBD-829FAA5C8686}" type="slidenum">
              <a:rPr lang="en-US" smtClean="0"/>
              <a:pPr/>
              <a:t>9</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r>
              <a:rPr lang="en-US" smtClean="0"/>
              <a:t>Here is an example of writing one of our test cases in Gherkin, the language that Cucumber understands.</a:t>
            </a:r>
          </a:p>
          <a:p>
            <a:endParaRPr lang="en-US" smtClean="0"/>
          </a:p>
          <a:p>
            <a:r>
              <a:rPr lang="en-US" smtClean="0"/>
              <a:t>As you can see, we start with the Given section which is the test setup.  We initialize phones, Call Managers and CDRs.</a:t>
            </a:r>
          </a:p>
          <a:p>
            <a:endParaRPr lang="en-US" smtClean="0"/>
          </a:p>
          <a:p>
            <a:r>
              <a:rPr lang="en-US" smtClean="0"/>
              <a:t>The When section are the steps.  In this example, we read a couple RTMT counters and make a call.</a:t>
            </a:r>
          </a:p>
          <a:p>
            <a:endParaRPr lang="en-US" smtClean="0"/>
          </a:p>
          <a:p>
            <a:r>
              <a:rPr lang="en-US" smtClean="0"/>
              <a:t>In the Then section, we have the expected results where we check CDRs and a couple of RTMT counters.</a:t>
            </a:r>
          </a:p>
          <a:p>
            <a:endParaRPr lang="en-US" smtClean="0"/>
          </a:p>
          <a:p>
            <a:r>
              <a:rPr lang="en-US" smtClean="0"/>
              <a:t>To complete this, we would have to translate each step into Ruby code or reuse the translation of an existing step.</a:t>
            </a:r>
          </a:p>
          <a:p>
            <a:endParaRPr lang="en-US" smtClean="0"/>
          </a:p>
          <a:p>
            <a:endParaRPr lang="en-US" smtClean="0"/>
          </a:p>
        </p:txBody>
      </p:sp>
      <p:sp>
        <p:nvSpPr>
          <p:cNvPr id="89092" name="Slide Number Placeholder 3"/>
          <p:cNvSpPr>
            <a:spLocks noGrp="1"/>
          </p:cNvSpPr>
          <p:nvPr>
            <p:ph type="sldNum" sz="quarter" idx="5"/>
          </p:nvPr>
        </p:nvSpPr>
        <p:spPr>
          <a:noFill/>
        </p:spPr>
        <p:txBody>
          <a:bodyPr/>
          <a:lstStyle/>
          <a:p>
            <a:fld id="{2BEC0B3E-CF92-445B-8B53-6C4466CB6537}" type="slidenum">
              <a:rPr lang="en-US" smtClean="0"/>
              <a:pPr/>
              <a:t>45</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smtClean="0"/>
              <a:t>We had a discussion in Boulder about these ideas, and in the discussion we mentioned the following ideas:</a:t>
            </a:r>
          </a:p>
          <a:p>
            <a:endParaRPr lang="en-US" smtClean="0"/>
          </a:p>
          <a:p>
            <a:r>
              <a:rPr lang="en-US" smtClean="0"/>
              <a:t>First, what about if we change the order in which we do things.  What if we write the scripts first and then from there generate test plans.  For example, we could add comments for each script step that could be parsed to generate the test plans.</a:t>
            </a:r>
          </a:p>
          <a:p>
            <a:endParaRPr lang="en-US" smtClean="0"/>
          </a:p>
          <a:p>
            <a:r>
              <a:rPr lang="en-US" smtClean="0"/>
              <a:t>We also thought that we could create a Cucumber-like product where the code is written in TCL not Ruby.</a:t>
            </a:r>
          </a:p>
          <a:p>
            <a:endParaRPr lang="en-US" smtClean="0"/>
          </a:p>
          <a:p>
            <a:r>
              <a:rPr lang="en-US" smtClean="0"/>
              <a:t>Finally, we were thinking this tool could be used by Marketing to write the requirements and the by Developers to write the unit test cases first and the code to make features pass, which will make the features work immediately.  Having the test cases written  and automated means that test cases could be used for regression in future releases.</a:t>
            </a:r>
          </a:p>
          <a:p>
            <a:endParaRPr lang="en-US" smtClean="0"/>
          </a:p>
          <a:p>
            <a:endParaRPr lang="en-US" smtClean="0"/>
          </a:p>
        </p:txBody>
      </p:sp>
      <p:sp>
        <p:nvSpPr>
          <p:cNvPr id="90116" name="Slide Number Placeholder 3"/>
          <p:cNvSpPr>
            <a:spLocks noGrp="1"/>
          </p:cNvSpPr>
          <p:nvPr>
            <p:ph type="sldNum" sz="quarter" idx="5"/>
          </p:nvPr>
        </p:nvSpPr>
        <p:spPr>
          <a:noFill/>
        </p:spPr>
        <p:txBody>
          <a:bodyPr/>
          <a:lstStyle/>
          <a:p>
            <a:fld id="{A0AC3F23-416F-48CF-889E-56374F5F8417}" type="slidenum">
              <a:rPr lang="en-US" smtClean="0"/>
              <a:pPr/>
              <a:t>46</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r>
              <a:rPr lang="en-US" smtClean="0"/>
              <a:t>We have a tool that could be used today.  The Automation Autogen Tool uses a test plan as an input and generate script templates that contain the title, description, logical identifier and step definition comments.  We think that it could save lots of time for someone starting automation of a new test plan.</a:t>
            </a:r>
          </a:p>
          <a:p>
            <a:endParaRPr lang="en-US" smtClean="0"/>
          </a:p>
          <a:p>
            <a:r>
              <a:rPr lang="en-US" smtClean="0"/>
              <a:t>We couldn’t found a direct use of Cucumber for the idea of generating test scripts automatically.  Developers may use it if they change their process.  So, we have mix feelings about it.  However, we decided to show it to you to stimulate discussion.</a:t>
            </a:r>
          </a:p>
          <a:p>
            <a:endParaRPr lang="en-US" smtClean="0"/>
          </a:p>
          <a:p>
            <a:r>
              <a:rPr lang="en-US" smtClean="0"/>
              <a:t>The Automatic Script Generation idea in its early stages of development and requires a lot more work.</a:t>
            </a:r>
          </a:p>
          <a:p>
            <a:endParaRPr lang="en-US" smtClean="0"/>
          </a:p>
        </p:txBody>
      </p:sp>
      <p:sp>
        <p:nvSpPr>
          <p:cNvPr id="91140" name="Slide Number Placeholder 3"/>
          <p:cNvSpPr>
            <a:spLocks noGrp="1"/>
          </p:cNvSpPr>
          <p:nvPr>
            <p:ph type="sldNum" sz="quarter" idx="5"/>
          </p:nvPr>
        </p:nvSpPr>
        <p:spPr>
          <a:noFill/>
        </p:spPr>
        <p:txBody>
          <a:bodyPr/>
          <a:lstStyle/>
          <a:p>
            <a:fld id="{D5B28FCB-45C8-448A-8B11-3954E29AD071}" type="slidenum">
              <a:rPr lang="en-US" smtClean="0"/>
              <a:pPr/>
              <a:t>51</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73B0DDD-3055-4431-BD95-E01547E0BEF2}" type="slidenum">
              <a:rPr lang="en-US" smtClean="0"/>
              <a:pPr/>
              <a:t>52</a:t>
            </a:fld>
            <a:endParaRPr 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smtClean="0"/>
              <a:t>Everything started during Fall 2009,  while I was trying to automate hundreds of scripts for one of the Grayback features.</a:t>
            </a:r>
          </a:p>
          <a:p>
            <a:endParaRPr lang="en-US" smtClean="0"/>
          </a:p>
          <a:p>
            <a:r>
              <a:rPr lang="en-US" smtClean="0"/>
              <a:t>While doing this task, I realized that many of the things that I was doing were a repetitive tasks.  Then, I started to wonder…  there must be a better way to do this…  wouldn’t be nice if writing scripts was automated too?</a:t>
            </a:r>
          </a:p>
        </p:txBody>
      </p:sp>
      <p:sp>
        <p:nvSpPr>
          <p:cNvPr id="53252" name="Slide Number Placeholder 3"/>
          <p:cNvSpPr>
            <a:spLocks noGrp="1"/>
          </p:cNvSpPr>
          <p:nvPr>
            <p:ph type="sldNum" sz="quarter" idx="5"/>
          </p:nvPr>
        </p:nvSpPr>
        <p:spPr>
          <a:noFill/>
        </p:spPr>
        <p:txBody>
          <a:bodyPr/>
          <a:lstStyle/>
          <a:p>
            <a:fld id="{D03946C6-C659-40EA-BCDC-F4FACBE20A23}" type="slidenum">
              <a:rPr lang="en-US" smtClean="0"/>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smtClean="0"/>
              <a:t>That’s when I had an idea…  A good or bad idea?  I’ll let you decide.</a:t>
            </a:r>
          </a:p>
        </p:txBody>
      </p:sp>
      <p:sp>
        <p:nvSpPr>
          <p:cNvPr id="54276" name="Slide Number Placeholder 3"/>
          <p:cNvSpPr>
            <a:spLocks noGrp="1"/>
          </p:cNvSpPr>
          <p:nvPr>
            <p:ph type="sldNum" sz="quarter" idx="5"/>
          </p:nvPr>
        </p:nvSpPr>
        <p:spPr>
          <a:noFill/>
        </p:spPr>
        <p:txBody>
          <a:bodyPr/>
          <a:lstStyle/>
          <a:p>
            <a:fld id="{EE535771-9CDD-4058-BD01-82EF28585344}" type="slidenum">
              <a:rPr lang="en-US" smtClean="0"/>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B89D39D-4461-4A3B-8472-736E0BB9D5EF}" type="slidenum">
              <a:rPr lang="en-US" smtClean="0"/>
              <a:pPr/>
              <a:t>12</a:t>
            </a:fld>
            <a:endParaRPr lang="en-US" smtClean="0"/>
          </a:p>
        </p:txBody>
      </p:sp>
      <p:sp>
        <p:nvSpPr>
          <p:cNvPr id="55299" name="Rectangle 2"/>
          <p:cNvSpPr>
            <a:spLocks noRot="1" noChangeArrowheads="1" noTextEdit="1"/>
          </p:cNvSpPr>
          <p:nvPr>
            <p:ph type="sldImg"/>
          </p:nvPr>
        </p:nvSpPr>
        <p:spPr>
          <a:xfrm>
            <a:off x="871538" y="244475"/>
            <a:ext cx="5324475" cy="3992563"/>
          </a:xfrm>
          <a:ln/>
        </p:spPr>
      </p:sp>
      <p:sp>
        <p:nvSpPr>
          <p:cNvPr id="55300" name="Rectangle 3"/>
          <p:cNvSpPr>
            <a:spLocks noGrp="1" noChangeArrowheads="1"/>
          </p:cNvSpPr>
          <p:nvPr>
            <p:ph type="body" idx="1"/>
          </p:nvPr>
        </p:nvSpPr>
        <p:spPr>
          <a:xfrm>
            <a:off x="403225" y="4378325"/>
            <a:ext cx="6121400" cy="4251325"/>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BCEBE10-8E4F-4AEE-9794-B300977BC7C2}" type="slidenum">
              <a:rPr lang="en-US" smtClean="0"/>
              <a:pPr/>
              <a:t>13</a:t>
            </a:fld>
            <a:endParaRPr lang="en-US" smtClean="0"/>
          </a:p>
        </p:txBody>
      </p:sp>
      <p:sp>
        <p:nvSpPr>
          <p:cNvPr id="56323" name="Rectangle 2"/>
          <p:cNvSpPr>
            <a:spLocks noRot="1" noChangeArrowheads="1" noTextEdit="1"/>
          </p:cNvSpPr>
          <p:nvPr>
            <p:ph type="sldImg"/>
          </p:nvPr>
        </p:nvSpPr>
        <p:spPr>
          <a:xfrm>
            <a:off x="1136650" y="687388"/>
            <a:ext cx="4687888" cy="3516312"/>
          </a:xfrm>
          <a:ln/>
        </p:spPr>
      </p:sp>
      <p:sp>
        <p:nvSpPr>
          <p:cNvPr id="56324"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r>
              <a:rPr lang="en-US" smtClean="0"/>
              <a:t>In order to describe the idea, we will do it by showing some sample translations.</a:t>
            </a:r>
          </a:p>
          <a:p>
            <a:pPr eaLnBrk="1" hangingPunct="1">
              <a:lnSpc>
                <a:spcPct val="95000"/>
              </a:lnSpc>
              <a:buClr>
                <a:schemeClr val="accent1"/>
              </a:buClr>
            </a:pPr>
            <a:endParaRPr lang="en-US" smtClean="0"/>
          </a:p>
          <a:p>
            <a:pPr eaLnBrk="1" hangingPunct="1">
              <a:lnSpc>
                <a:spcPct val="95000"/>
              </a:lnSpc>
              <a:buClr>
                <a:schemeClr val="accent1"/>
              </a:buClr>
            </a:pPr>
            <a:r>
              <a:rPr lang="en-US" smtClean="0"/>
              <a:t>Let’s start with the phone declaration that it is typically found in the test setup section of each script.  Here the keyword Phones could be used to trigger the generation of phone initialization TCL code.</a:t>
            </a:r>
          </a:p>
          <a:p>
            <a:pPr eaLnBrk="1" hangingPunct="1">
              <a:lnSpc>
                <a:spcPct val="95000"/>
              </a:lnSpc>
              <a:buClr>
                <a:schemeClr val="accent1"/>
              </a:buClr>
            </a:pPr>
            <a:endParaRPr lang="en-US" smtClean="0"/>
          </a:p>
          <a:p>
            <a:pPr eaLnBrk="1" hangingPunct="1">
              <a:lnSpc>
                <a:spcPct val="95000"/>
              </a:lnSpc>
              <a:buClr>
                <a:schemeClr val="accent1"/>
              </a:buClr>
            </a:pPr>
            <a:r>
              <a:rPr lang="en-US" smtClean="0"/>
              <a:t>Note that the TCL code is essentially the same on all the scripts that we write.  Only the phone number changes from script to script.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5606D31-03C9-411A-9EFB-9140D7C3E3C7}" type="slidenum">
              <a:rPr lang="en-US" smtClean="0"/>
              <a:pPr/>
              <a:t>14</a:t>
            </a:fld>
            <a:endParaRPr lang="en-US" smtClean="0"/>
          </a:p>
        </p:txBody>
      </p:sp>
      <p:sp>
        <p:nvSpPr>
          <p:cNvPr id="57347" name="Rectangle 2"/>
          <p:cNvSpPr>
            <a:spLocks noRot="1" noChangeArrowheads="1" noTextEdit="1"/>
          </p:cNvSpPr>
          <p:nvPr>
            <p:ph type="sldImg"/>
          </p:nvPr>
        </p:nvSpPr>
        <p:spPr>
          <a:xfrm>
            <a:off x="1136650" y="687388"/>
            <a:ext cx="4687888" cy="3516312"/>
          </a:xfrm>
          <a:ln/>
        </p:spPr>
      </p:sp>
      <p:sp>
        <p:nvSpPr>
          <p:cNvPr id="57348" name="Rectangle 3"/>
          <p:cNvSpPr>
            <a:spLocks noGrp="1" noChangeArrowheads="1"/>
          </p:cNvSpPr>
          <p:nvPr>
            <p:ph type="body" idx="1"/>
          </p:nvPr>
        </p:nvSpPr>
        <p:spPr>
          <a:xfrm>
            <a:off x="920750" y="4432300"/>
            <a:ext cx="5121275" cy="4198938"/>
          </a:xfrm>
          <a:noFill/>
          <a:ln/>
        </p:spPr>
        <p:txBody>
          <a:bodyPr lIns="91740" tIns="45873" rIns="91740" bIns="45873"/>
          <a:lstStyle/>
          <a:p>
            <a:pPr eaLnBrk="1" hangingPunct="1">
              <a:lnSpc>
                <a:spcPct val="95000"/>
              </a:lnSpc>
              <a:buClr>
                <a:schemeClr val="accent1"/>
              </a:buClr>
            </a:pPr>
            <a:r>
              <a:rPr lang="en-US" smtClean="0"/>
              <a:t>Here is another translation.</a:t>
            </a:r>
          </a:p>
          <a:p>
            <a:pPr eaLnBrk="1" hangingPunct="1">
              <a:lnSpc>
                <a:spcPct val="95000"/>
              </a:lnSpc>
              <a:buClr>
                <a:schemeClr val="accent1"/>
              </a:buClr>
            </a:pPr>
            <a:endParaRPr lang="en-US" smtClean="0"/>
          </a:p>
          <a:p>
            <a:pPr eaLnBrk="1" hangingPunct="1">
              <a:lnSpc>
                <a:spcPct val="95000"/>
              </a:lnSpc>
              <a:buClr>
                <a:schemeClr val="accent1"/>
              </a:buClr>
            </a:pPr>
            <a:r>
              <a:rPr lang="en-US" smtClean="0"/>
              <a:t>In the setup section of a script we may have a Call Forward All including the destination DN and the Calling Search Space.</a:t>
            </a:r>
          </a:p>
          <a:p>
            <a:pPr eaLnBrk="1" hangingPunct="1">
              <a:lnSpc>
                <a:spcPct val="95000"/>
              </a:lnSpc>
              <a:buClr>
                <a:schemeClr val="accent1"/>
              </a:buClr>
            </a:pPr>
            <a:endParaRPr lang="en-US" smtClean="0"/>
          </a:p>
          <a:p>
            <a:pPr eaLnBrk="1" hangingPunct="1">
              <a:lnSpc>
                <a:spcPct val="95000"/>
              </a:lnSpc>
              <a:buClr>
                <a:schemeClr val="accent1"/>
              </a:buClr>
            </a:pPr>
            <a:r>
              <a:rPr lang="en-US" smtClean="0"/>
              <a:t>Note that the Modena code that we write is the same every time we try to do this setup.  First we do a configure operation, followed by a select and then we set the destination and the CSS.  Finally, we update the DN.</a:t>
            </a:r>
          </a:p>
          <a:p>
            <a:pPr eaLnBrk="1" hangingPunct="1">
              <a:lnSpc>
                <a:spcPct val="95000"/>
              </a:lnSpc>
              <a:buClr>
                <a:schemeClr val="accent1"/>
              </a:buClr>
            </a:pPr>
            <a:endParaRPr lang="en-US" smtClean="0"/>
          </a:p>
          <a:p>
            <a:pPr eaLnBrk="1" hangingPunct="1">
              <a:lnSpc>
                <a:spcPct val="95000"/>
              </a:lnSpc>
              <a:buClr>
                <a:schemeClr val="accent1"/>
              </a:buClr>
            </a:pPr>
            <a:r>
              <a:rPr lang="en-US" smtClean="0"/>
              <a:t>In this case, the keywords may be CFA and CSS CFA.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12288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228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03D5C42B-3337-4CC9-80F4-406E2B999544}" type="slidenum">
              <a:rPr lang="en-US" altLang="en-US"/>
              <a:pPr>
                <a:defRPr/>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90247B-CCC4-435E-A303-F43546329B2C}"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74A7CEF-584B-4E31-BF0C-5A49E436FFD0}"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9A90722-F536-48E6-B2A7-A0DD7453F59E}"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0CCBB5-D472-4917-8798-2178A67C8FD2}"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A846290-C2F3-499C-8A3D-D36FEE182FFA}"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BD014B5-67AD-4336-9CDB-AA66B2BF882A}"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ECE48A1-7265-4BE2-82B8-DC5AA131A648}"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03454DB0-48FF-4678-8105-631834419407}"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CCA8272-8263-415E-B7C7-98CC116B10EF}"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E47B0E2-19A0-4B20-A437-89ACB821C08B}"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18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1218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1218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96F94FDC-7EFE-486E-A868-EF230705D2A1}" type="slidenum">
              <a:rPr lang="en-US" altLang="en-US"/>
              <a:pPr>
                <a:defRPr/>
              </a:pPr>
              <a:t>‹#›</a:t>
            </a:fld>
            <a:endParaRPr lang="en-US" altLang="en-US" dirty="0"/>
          </a:p>
        </p:txBody>
      </p:sp>
      <p:sp>
        <p:nvSpPr>
          <p:cNvPr id="12186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12186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pic>
        <p:nvPicPr>
          <p:cNvPr id="1033" name="Picture 9" descr="cucumber"/>
          <p:cNvPicPr>
            <a:picLocks noChangeAspect="1" noChangeArrowheads="1"/>
          </p:cNvPicPr>
          <p:nvPr userDrawn="1"/>
        </p:nvPicPr>
        <p:blipFill>
          <a:blip r:embed="rId13" cstate="print"/>
          <a:srcRect/>
          <a:stretch>
            <a:fillRect/>
          </a:stretch>
        </p:blipFill>
        <p:spPr bwMode="auto">
          <a:xfrm>
            <a:off x="8610600" y="0"/>
            <a:ext cx="533400" cy="533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quotationspage.com/quote/2097.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iki.github.com/aslakhellesoy/cucumber"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bcomrtg/wiki/index.php/Automation_Autogen" TargetMode="External"/><Relationship Id="rId4" Type="http://schemas.openxmlformats.org/officeDocument/2006/relationships/hyperlink" Target="http://media.railscasts.com/videos/155_beginning_with_cucumber.mov"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524000"/>
            <a:ext cx="7848600" cy="1752600"/>
          </a:xfrm>
        </p:spPr>
        <p:txBody>
          <a:bodyPr/>
          <a:lstStyle/>
          <a:p>
            <a:pPr eaLnBrk="1" hangingPunct="1"/>
            <a:r>
              <a:rPr lang="en-US" sz="4600" smtClean="0"/>
              <a:t>Generating Scripts Automatically </a:t>
            </a:r>
            <a:br>
              <a:rPr lang="en-US" sz="4600" smtClean="0"/>
            </a:br>
            <a:r>
              <a:rPr lang="en-US" sz="4600" smtClean="0"/>
              <a:t/>
            </a:r>
            <a:br>
              <a:rPr lang="en-US" sz="4600" smtClean="0"/>
            </a:br>
            <a:r>
              <a:rPr lang="en-US" sz="4600" smtClean="0"/>
              <a:t>and Cucumber               </a:t>
            </a:r>
            <a:r>
              <a:rPr lang="en-US" sz="2000" smtClean="0"/>
              <a:t>EDCS-848368</a:t>
            </a:r>
            <a:r>
              <a:rPr lang="en-US" sz="4800" smtClean="0"/>
              <a:t> </a:t>
            </a:r>
            <a:r>
              <a:rPr lang="en-US" sz="4600" smtClean="0"/>
              <a:t/>
            </a:r>
            <a:br>
              <a:rPr lang="en-US" sz="4600" smtClean="0"/>
            </a:br>
            <a:endParaRPr lang="en-US" sz="4600" smtClean="0"/>
          </a:p>
        </p:txBody>
      </p:sp>
      <p:sp>
        <p:nvSpPr>
          <p:cNvPr id="3075" name="Rectangle 3"/>
          <p:cNvSpPr>
            <a:spLocks noGrp="1" noChangeArrowheads="1"/>
          </p:cNvSpPr>
          <p:nvPr>
            <p:ph type="subTitle" idx="1"/>
          </p:nvPr>
        </p:nvSpPr>
        <p:spPr/>
        <p:txBody>
          <a:bodyPr/>
          <a:lstStyle/>
          <a:p>
            <a:pPr eaLnBrk="1" hangingPunct="1"/>
            <a:r>
              <a:rPr lang="en-US" smtClean="0"/>
              <a:t>Alejandro Avella</a:t>
            </a:r>
          </a:p>
          <a:p>
            <a:pPr eaLnBrk="1" hangingPunct="1"/>
            <a:r>
              <a:rPr lang="en-US" smtClean="0"/>
              <a:t>Bryan Gonderinger</a:t>
            </a:r>
          </a:p>
          <a:p>
            <a:pPr eaLnBrk="1" hangingPunct="1"/>
            <a:r>
              <a:rPr lang="en-US" smtClean="0"/>
              <a:t>February 9, 2010</a:t>
            </a:r>
          </a:p>
        </p:txBody>
      </p:sp>
      <p:pic>
        <p:nvPicPr>
          <p:cNvPr id="3076" name="Picture 4" descr="cucumber"/>
          <p:cNvPicPr>
            <a:picLocks noChangeAspect="1" noChangeArrowheads="1"/>
          </p:cNvPicPr>
          <p:nvPr/>
        </p:nvPicPr>
        <p:blipFill>
          <a:blip r:embed="rId3" cstate="print"/>
          <a:srcRect/>
          <a:stretch>
            <a:fillRect/>
          </a:stretch>
        </p:blipFill>
        <p:spPr bwMode="auto">
          <a:xfrm>
            <a:off x="4419600" y="2362200"/>
            <a:ext cx="10668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ComputerUser.jpg"/>
          <p:cNvPicPr>
            <a:picLocks noChangeAspect="1"/>
          </p:cNvPicPr>
          <p:nvPr/>
        </p:nvPicPr>
        <p:blipFill>
          <a:blip r:embed="rId3" cstate="print"/>
          <a:srcRect/>
          <a:stretch>
            <a:fillRect/>
          </a:stretch>
        </p:blipFill>
        <p:spPr bwMode="auto">
          <a:xfrm>
            <a:off x="1600200" y="381000"/>
            <a:ext cx="5791200" cy="5751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descr="buld idea istock_000002080543small.jpg"/>
          <p:cNvPicPr>
            <a:picLocks noChangeAspect="1"/>
          </p:cNvPicPr>
          <p:nvPr/>
        </p:nvPicPr>
        <p:blipFill>
          <a:blip r:embed="rId3" cstate="print"/>
          <a:srcRect/>
          <a:stretch>
            <a:fillRect/>
          </a:stretch>
        </p:blipFill>
        <p:spPr bwMode="auto">
          <a:xfrm>
            <a:off x="914400" y="533400"/>
            <a:ext cx="7467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533400"/>
            <a:ext cx="8145463" cy="838200"/>
          </a:xfrm>
        </p:spPr>
        <p:txBody>
          <a:bodyPr/>
          <a:lstStyle/>
          <a:p>
            <a:pPr eaLnBrk="1" hangingPunct="1"/>
            <a:r>
              <a:rPr lang="en-US" sz="3800" smtClean="0"/>
              <a:t>Translating Test Plans Into Scripts</a:t>
            </a:r>
            <a:br>
              <a:rPr lang="en-US" sz="3800" smtClean="0"/>
            </a:br>
            <a:endParaRPr lang="en-US" sz="3800" smtClean="0"/>
          </a:p>
        </p:txBody>
      </p:sp>
      <p:sp>
        <p:nvSpPr>
          <p:cNvPr id="9219" name="Rectangle 3"/>
          <p:cNvSpPr>
            <a:spLocks noGrp="1" noChangeArrowheads="1"/>
          </p:cNvSpPr>
          <p:nvPr>
            <p:ph type="body" idx="1"/>
          </p:nvPr>
        </p:nvSpPr>
        <p:spPr>
          <a:xfrm>
            <a:off x="490538" y="1395413"/>
            <a:ext cx="7891462" cy="3571875"/>
          </a:xfrm>
        </p:spPr>
        <p:txBody>
          <a:bodyPr/>
          <a:lstStyle/>
          <a:p>
            <a:pPr eaLnBrk="1" hangingPunct="1"/>
            <a:r>
              <a:rPr lang="en-US" smtClean="0"/>
              <a:t>Idea: Write test plans with a specific syntax so that they can be automatically translated into scripts.</a:t>
            </a:r>
          </a:p>
          <a:p>
            <a:pPr eaLnBrk="1" hangingPunct="1"/>
            <a:r>
              <a:rPr lang="en-US" smtClean="0"/>
              <a:t>Can we generate a portion of the Modena scripts automatically?</a:t>
            </a:r>
          </a:p>
          <a:p>
            <a:pPr eaLnBrk="1" hangingPunct="1"/>
            <a:r>
              <a:rPr lang="en-US" smtClean="0"/>
              <a:t>There will be keywords in the test plan that can be translated into code.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Sample Translations - Initialization</a:t>
            </a:r>
          </a:p>
        </p:txBody>
      </p:sp>
      <p:sp>
        <p:nvSpPr>
          <p:cNvPr id="10243" name="Rectangle 3"/>
          <p:cNvSpPr>
            <a:spLocks noGrp="1" noChangeArrowheads="1"/>
          </p:cNvSpPr>
          <p:nvPr>
            <p:ph type="body" idx="1"/>
          </p:nvPr>
        </p:nvSpPr>
        <p:spPr>
          <a:xfrm>
            <a:off x="685800" y="1422400"/>
            <a:ext cx="8001000" cy="3684588"/>
          </a:xfrm>
          <a:noFill/>
        </p:spPr>
        <p:txBody>
          <a:bodyPr lIns="82124" tIns="41061" rIns="82124" bIns="41061"/>
          <a:lstStyle/>
          <a:p>
            <a:pPr marL="173038" indent="-173038" defTabSz="814388" eaLnBrk="1" hangingPunct="1">
              <a:lnSpc>
                <a:spcPct val="80000"/>
              </a:lnSpc>
            </a:pPr>
            <a:r>
              <a:rPr lang="en-US" smtClean="0"/>
              <a:t>Test Plan</a:t>
            </a:r>
          </a:p>
          <a:p>
            <a:pPr marL="173038" indent="-173038" defTabSz="814388" eaLnBrk="1" hangingPunct="1">
              <a:lnSpc>
                <a:spcPct val="80000"/>
              </a:lnSpc>
              <a:buFont typeface="Wingdings" pitchFamily="2" charset="2"/>
              <a:buNone/>
            </a:pPr>
            <a:r>
              <a:rPr lang="en-US" smtClean="0">
                <a:solidFill>
                  <a:schemeClr val="folHlink"/>
                </a:solidFill>
              </a:rPr>
              <a:t>  </a:t>
            </a:r>
            <a:r>
              <a:rPr lang="en-US" sz="2600" smtClean="0">
                <a:solidFill>
                  <a:schemeClr val="folHlink"/>
                </a:solidFill>
              </a:rPr>
              <a:t>Phones</a:t>
            </a:r>
            <a:r>
              <a:rPr lang="en-US" sz="2600" smtClean="0"/>
              <a:t>: Alice and Bob</a:t>
            </a:r>
          </a:p>
          <a:p>
            <a:pPr marL="173038" indent="-173038" defTabSz="814388" eaLnBrk="1" hangingPunct="1">
              <a:lnSpc>
                <a:spcPct val="80000"/>
              </a:lnSpc>
            </a:pPr>
            <a:r>
              <a:rPr lang="en-US" smtClean="0"/>
              <a:t>Modena</a:t>
            </a:r>
          </a:p>
        </p:txBody>
      </p:sp>
      <p:sp>
        <p:nvSpPr>
          <p:cNvPr id="10244" name="Rectangle 4"/>
          <p:cNvSpPr>
            <a:spLocks noChangeArrowheads="1"/>
          </p:cNvSpPr>
          <p:nvPr/>
        </p:nvSpPr>
        <p:spPr bwMode="auto">
          <a:xfrm>
            <a:off x="838200" y="2971800"/>
            <a:ext cx="8140700" cy="1857375"/>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pPr>
            <a:r>
              <a:rPr lang="en-US" sz="1600">
                <a:latin typeface="Courier" pitchFamily="49" charset="0"/>
              </a:rPr>
              <a:t>eval VapiPhone::[cfgGet ts_info Phone_</a:t>
            </a:r>
            <a:r>
              <a:rPr lang="en-US" sz="1600">
                <a:solidFill>
                  <a:schemeClr val="folHlink"/>
                </a:solidFill>
                <a:latin typeface="Courier" pitchFamily="49" charset="0"/>
              </a:rPr>
              <a:t>$Orig</a:t>
            </a:r>
            <a:r>
              <a:rPr lang="en-US" sz="1600">
                <a:latin typeface="Courier" pitchFamily="49" charset="0"/>
              </a:rPr>
              <a:t> type] oPhone$Orig </a:t>
            </a:r>
          </a:p>
          <a:p>
            <a:pPr defTabSz="814388" eaLnBrk="0" hangingPunct="0">
              <a:lnSpc>
                <a:spcPct val="90000"/>
              </a:lnSpc>
            </a:pPr>
            <a:r>
              <a:rPr lang="en-US" sz="1600">
                <a:latin typeface="Courier" pitchFamily="49" charset="0"/>
              </a:rPr>
              <a:t>eval VapiPhone::[cfgGet ts_info Phone_</a:t>
            </a:r>
            <a:r>
              <a:rPr lang="en-US" sz="1600">
                <a:solidFill>
                  <a:schemeClr val="folHlink"/>
                </a:solidFill>
                <a:latin typeface="Courier" pitchFamily="49" charset="0"/>
              </a:rPr>
              <a:t>$Dest</a:t>
            </a:r>
            <a:r>
              <a:rPr lang="en-US" sz="1600">
                <a:latin typeface="Courier" pitchFamily="49" charset="0"/>
              </a:rPr>
              <a:t> type] oPhone$Dest </a:t>
            </a:r>
          </a:p>
          <a:p>
            <a:pPr defTabSz="814388" eaLnBrk="0" hangingPunct="0">
              <a:lnSpc>
                <a:spcPct val="90000"/>
              </a:lnSpc>
            </a:pPr>
            <a:r>
              <a:rPr lang="en-US" sz="1600">
                <a:latin typeface="Courier" pitchFamily="49" charset="0"/>
              </a:rPr>
              <a:t>    </a:t>
            </a:r>
          </a:p>
          <a:p>
            <a:pPr defTabSz="814388" eaLnBrk="0" hangingPunct="0">
              <a:lnSpc>
                <a:spcPct val="90000"/>
              </a:lnSpc>
            </a:pPr>
            <a:r>
              <a:rPr lang="en-US" sz="1600">
                <a:latin typeface="Courier" pitchFamily="49" charset="0"/>
              </a:rPr>
              <a:t>testSection initPhone1 [subst {oPhone</a:t>
            </a:r>
            <a:r>
              <a:rPr lang="en-US" sz="1600">
                <a:solidFill>
                  <a:schemeClr val="folHlink"/>
                </a:solidFill>
                <a:latin typeface="Courier" pitchFamily="49" charset="0"/>
              </a:rPr>
              <a:t>$Orig</a:t>
            </a:r>
            <a:r>
              <a:rPr lang="en-US" sz="1600">
                <a:latin typeface="Courier" pitchFamily="49" charset="0"/>
              </a:rPr>
              <a:t> initPhone \</a:t>
            </a:r>
          </a:p>
          <a:p>
            <a:pPr defTabSz="814388" eaLnBrk="0" hangingPunct="0">
              <a:lnSpc>
                <a:spcPct val="90000"/>
              </a:lnSpc>
            </a:pPr>
            <a:r>
              <a:rPr lang="en-US" sz="1600">
                <a:latin typeface="Courier" pitchFamily="49" charset="0"/>
              </a:rPr>
              <a:t>                       [cfgGet ts_info Phone_</a:t>
            </a:r>
            <a:r>
              <a:rPr lang="en-US" sz="1600">
                <a:solidFill>
                  <a:schemeClr val="folHlink"/>
                </a:solidFill>
                <a:latin typeface="Courier" pitchFamily="49" charset="0"/>
              </a:rPr>
              <a:t>$Orig</a:t>
            </a:r>
            <a:r>
              <a:rPr lang="en-US" sz="1600">
                <a:latin typeface="Courier" pitchFamily="49" charset="0"/>
              </a:rPr>
              <a:t> init option]}]</a:t>
            </a:r>
          </a:p>
          <a:p>
            <a:pPr defTabSz="814388" eaLnBrk="0" hangingPunct="0">
              <a:lnSpc>
                <a:spcPct val="90000"/>
              </a:lnSpc>
            </a:pPr>
            <a:endParaRPr lang="en-US" sz="1600">
              <a:latin typeface="Courier" pitchFamily="49" charset="0"/>
            </a:endParaRPr>
          </a:p>
          <a:p>
            <a:pPr defTabSz="814388" eaLnBrk="0" hangingPunct="0">
              <a:lnSpc>
                <a:spcPct val="90000"/>
              </a:lnSpc>
            </a:pPr>
            <a:r>
              <a:rPr lang="en-US" sz="1600">
                <a:latin typeface="Courier" pitchFamily="49" charset="0"/>
              </a:rPr>
              <a:t>testSection initPhone2 [subst {oPhone</a:t>
            </a:r>
            <a:r>
              <a:rPr lang="en-US" sz="1600">
                <a:solidFill>
                  <a:schemeClr val="folHlink"/>
                </a:solidFill>
                <a:latin typeface="Courier" pitchFamily="49" charset="0"/>
              </a:rPr>
              <a:t>$Dest</a:t>
            </a:r>
            <a:r>
              <a:rPr lang="en-US" sz="1600">
                <a:latin typeface="Courier" pitchFamily="49" charset="0"/>
              </a:rPr>
              <a:t> initPhone \</a:t>
            </a:r>
          </a:p>
          <a:p>
            <a:pPr defTabSz="814388" eaLnBrk="0" hangingPunct="0">
              <a:lnSpc>
                <a:spcPct val="90000"/>
              </a:lnSpc>
            </a:pPr>
            <a:r>
              <a:rPr lang="en-US" sz="1600">
                <a:latin typeface="Courier" pitchFamily="49" charset="0"/>
              </a:rPr>
              <a:t>                       [cfgGet ts_info Phone_</a:t>
            </a:r>
            <a:r>
              <a:rPr lang="en-US" sz="1600">
                <a:solidFill>
                  <a:schemeClr val="folHlink"/>
                </a:solidFill>
                <a:latin typeface="Courier" pitchFamily="49" charset="0"/>
              </a:rPr>
              <a:t>$Dest</a:t>
            </a:r>
            <a:r>
              <a:rPr lang="en-US" sz="1600">
                <a:latin typeface="Courier" pitchFamily="49" charset="0"/>
              </a:rPr>
              <a:t> init option]}]</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Sample Translations - Setup</a:t>
            </a:r>
          </a:p>
        </p:txBody>
      </p:sp>
      <p:sp>
        <p:nvSpPr>
          <p:cNvPr id="10243" name="Rectangle 3"/>
          <p:cNvSpPr>
            <a:spLocks noGrp="1" noChangeArrowheads="1"/>
          </p:cNvSpPr>
          <p:nvPr>
            <p:ph type="body" idx="1"/>
          </p:nvPr>
        </p:nvSpPr>
        <p:spPr>
          <a:xfrm>
            <a:off x="685800" y="1422400"/>
            <a:ext cx="8001000" cy="3684588"/>
          </a:xfrm>
        </p:spPr>
        <p:txBody>
          <a:bodyPr lIns="82124" tIns="41061" rIns="82124" bIns="41061"/>
          <a:lstStyle/>
          <a:p>
            <a:pPr marL="173038" indent="-173038" defTabSz="814388" eaLnBrk="1" hangingPunct="1">
              <a:lnSpc>
                <a:spcPct val="80000"/>
              </a:lnSpc>
              <a:defRPr/>
            </a:pPr>
            <a:r>
              <a:rPr lang="en-US" dirty="0" smtClean="0"/>
              <a:t>Test Plan</a:t>
            </a:r>
          </a:p>
          <a:p>
            <a:pPr marL="173038" indent="-173038" defTabSz="814388" eaLnBrk="1" hangingPunct="1">
              <a:lnSpc>
                <a:spcPct val="80000"/>
              </a:lnSpc>
              <a:buFont typeface="Wingdings" pitchFamily="2" charset="2"/>
              <a:buNone/>
              <a:defRPr/>
            </a:pPr>
            <a:r>
              <a:rPr lang="en-US" dirty="0" smtClean="0"/>
              <a:t>  </a:t>
            </a:r>
            <a:r>
              <a:rPr lang="en-US" sz="2600" dirty="0" smtClean="0"/>
              <a:t>Laura (Software Architect 3, 1186) is </a:t>
            </a:r>
            <a:r>
              <a:rPr lang="en-US" sz="2600" dirty="0" smtClean="0">
                <a:solidFill>
                  <a:schemeClr val="folHlink"/>
                </a:solidFill>
              </a:rPr>
              <a:t>CFA</a:t>
            </a:r>
            <a:r>
              <a:rPr lang="en-US" sz="2600" dirty="0" smtClean="0"/>
              <a:t> to 1604. </a:t>
            </a:r>
            <a:r>
              <a:rPr lang="en-US" sz="2600" dirty="0" smtClean="0">
                <a:solidFill>
                  <a:schemeClr val="accent6">
                    <a:lumMod val="40000"/>
                    <a:lumOff val="60000"/>
                  </a:schemeClr>
                </a:solidFill>
              </a:rPr>
              <a:t>CSS</a:t>
            </a:r>
            <a:r>
              <a:rPr lang="en-US" sz="2600" dirty="0" smtClean="0"/>
              <a:t> </a:t>
            </a:r>
            <a:r>
              <a:rPr lang="en-US" sz="2600" dirty="0" smtClean="0">
                <a:solidFill>
                  <a:schemeClr val="accent6">
                    <a:lumMod val="40000"/>
                    <a:lumOff val="60000"/>
                  </a:schemeClr>
                </a:solidFill>
              </a:rPr>
              <a:t>CFA </a:t>
            </a:r>
            <a:r>
              <a:rPr lang="en-US" sz="2600" dirty="0" smtClean="0"/>
              <a:t>= office-hq-css (Phone 7).</a:t>
            </a:r>
            <a:r>
              <a:rPr lang="en-US" dirty="0" smtClean="0"/>
              <a:t> </a:t>
            </a:r>
          </a:p>
          <a:p>
            <a:pPr marL="173038" indent="-173038" defTabSz="814388" eaLnBrk="1" hangingPunct="1">
              <a:lnSpc>
                <a:spcPct val="80000"/>
              </a:lnSpc>
              <a:defRPr/>
            </a:pPr>
            <a:r>
              <a:rPr lang="en-US" dirty="0" smtClean="0"/>
              <a:t>Modena  </a:t>
            </a:r>
          </a:p>
        </p:txBody>
      </p:sp>
      <p:sp>
        <p:nvSpPr>
          <p:cNvPr id="11268" name="Rectangle 4"/>
          <p:cNvSpPr>
            <a:spLocks noChangeArrowheads="1"/>
          </p:cNvSpPr>
          <p:nvPr/>
        </p:nvSpPr>
        <p:spPr bwMode="auto">
          <a:xfrm>
            <a:off x="533400" y="3581400"/>
            <a:ext cx="8001000" cy="1857375"/>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pPr>
            <a:r>
              <a:rPr lang="en-US" sz="1600">
                <a:latin typeface="Courier" pitchFamily="49" charset="0"/>
              </a:rPr>
              <a:t>DN oDN                    </a:t>
            </a:r>
          </a:p>
          <a:p>
            <a:pPr defTabSz="814388" eaLnBrk="0" hangingPunct="0">
              <a:lnSpc>
                <a:spcPct val="90000"/>
              </a:lnSpc>
            </a:pPr>
            <a:r>
              <a:rPr lang="en-US" sz="1600">
                <a:latin typeface="Courier" pitchFamily="49" charset="0"/>
              </a:rPr>
              <a:t>oDN configure -number $ts_info(Phone_$Dest,line-1-number)\</a:t>
            </a:r>
          </a:p>
          <a:p>
            <a:pPr defTabSz="814388" eaLnBrk="0" hangingPunct="0">
              <a:lnSpc>
                <a:spcPct val="90000"/>
              </a:lnSpc>
            </a:pPr>
            <a:r>
              <a:rPr lang="en-US" sz="1600">
                <a:latin typeface="Courier" pitchFamily="49" charset="0"/>
              </a:rPr>
              <a:t>    -partitionName $ts_info(Phone_$Dest,line-1-partitionName)</a:t>
            </a:r>
          </a:p>
          <a:p>
            <a:pPr defTabSz="814388" eaLnBrk="0" hangingPunct="0">
              <a:lnSpc>
                <a:spcPct val="90000"/>
              </a:lnSpc>
            </a:pPr>
            <a:r>
              <a:rPr lang="en-US" sz="1600">
                <a:latin typeface="Courier" pitchFamily="49" charset="0"/>
              </a:rPr>
              <a:t>testSection select_1102 {oDN select}            </a:t>
            </a:r>
          </a:p>
          <a:p>
            <a:pPr defTabSz="814388" eaLnBrk="0" hangingPunct="0">
              <a:lnSpc>
                <a:spcPct val="90000"/>
              </a:lnSpc>
            </a:pPr>
            <a:endParaRPr lang="en-US" sz="1600">
              <a:latin typeface="Courier" pitchFamily="49" charset="0"/>
            </a:endParaRPr>
          </a:p>
          <a:p>
            <a:pPr defTabSz="814388" eaLnBrk="0" hangingPunct="0">
              <a:lnSpc>
                <a:spcPct val="90000"/>
              </a:lnSpc>
            </a:pPr>
            <a:r>
              <a:rPr lang="en-US" sz="1600">
                <a:latin typeface="Courier" pitchFamily="49" charset="0"/>
              </a:rPr>
              <a:t>oDN configure -</a:t>
            </a:r>
            <a:r>
              <a:rPr lang="en-US" sz="1600">
                <a:solidFill>
                  <a:schemeClr val="folHlink"/>
                </a:solidFill>
                <a:latin typeface="Courier" pitchFamily="49" charset="0"/>
              </a:rPr>
              <a:t>cfaDestination</a:t>
            </a:r>
            <a:r>
              <a:rPr lang="en-US" sz="1600">
                <a:latin typeface="Courier" pitchFamily="49" charset="0"/>
              </a:rPr>
              <a:t> $ts_info(Phone_3,line-6-ext)\</a:t>
            </a:r>
          </a:p>
          <a:p>
            <a:pPr defTabSz="814388" eaLnBrk="0" hangingPunct="0">
              <a:lnSpc>
                <a:spcPct val="90000"/>
              </a:lnSpc>
            </a:pPr>
            <a:r>
              <a:rPr lang="en-US" sz="1600">
                <a:latin typeface="Courier" pitchFamily="49" charset="0"/>
              </a:rPr>
              <a:t>              -</a:t>
            </a:r>
            <a:r>
              <a:rPr lang="en-US" sz="1600">
                <a:solidFill>
                  <a:schemeClr val="folHlink"/>
                </a:solidFill>
                <a:latin typeface="Courier" pitchFamily="49" charset="0"/>
              </a:rPr>
              <a:t>cfaCSS</a:t>
            </a:r>
            <a:r>
              <a:rPr lang="en-US" sz="1600">
                <a:latin typeface="Courier" pitchFamily="49" charset="0"/>
              </a:rPr>
              <a:t> $ts_info(CallingSearchSpace_2,name)</a:t>
            </a:r>
          </a:p>
          <a:p>
            <a:pPr defTabSz="814388" eaLnBrk="0" hangingPunct="0">
              <a:lnSpc>
                <a:spcPct val="90000"/>
              </a:lnSpc>
            </a:pPr>
            <a:r>
              <a:rPr lang="en-US" sz="1600">
                <a:latin typeface="Courier" pitchFamily="49" charset="0"/>
              </a:rPr>
              <a:t>testSection cfaUpdate_1146 {oDN update} </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Sample Translations - Setup</a:t>
            </a:r>
          </a:p>
        </p:txBody>
      </p:sp>
      <p:sp>
        <p:nvSpPr>
          <p:cNvPr id="12291" name="Rectangle 3"/>
          <p:cNvSpPr>
            <a:spLocks noGrp="1" noChangeArrowheads="1"/>
          </p:cNvSpPr>
          <p:nvPr>
            <p:ph type="body" idx="1"/>
          </p:nvPr>
        </p:nvSpPr>
        <p:spPr>
          <a:xfrm>
            <a:off x="685800" y="1422400"/>
            <a:ext cx="8001000" cy="3684588"/>
          </a:xfrm>
          <a:noFill/>
        </p:spPr>
        <p:txBody>
          <a:bodyPr lIns="82124" tIns="41061" rIns="82124" bIns="41061"/>
          <a:lstStyle/>
          <a:p>
            <a:pPr marL="173038" indent="-173038" defTabSz="814388" eaLnBrk="1" hangingPunct="1">
              <a:lnSpc>
                <a:spcPct val="80000"/>
              </a:lnSpc>
            </a:pPr>
            <a:r>
              <a:rPr lang="en-US" smtClean="0"/>
              <a:t>Test Plan</a:t>
            </a:r>
          </a:p>
          <a:p>
            <a:pPr marL="173038" indent="-173038" defTabSz="814388" eaLnBrk="1" hangingPunct="1">
              <a:lnSpc>
                <a:spcPct val="80000"/>
              </a:lnSpc>
              <a:buFont typeface="Wingdings" pitchFamily="2" charset="2"/>
              <a:buNone/>
            </a:pPr>
            <a:r>
              <a:rPr lang="en-US" smtClean="0"/>
              <a:t>  </a:t>
            </a:r>
            <a:r>
              <a:rPr lang="en-US" sz="2600" smtClean="0"/>
              <a:t>Set the “ECC - Call Diversion Maximum Hop Count” </a:t>
            </a:r>
            <a:r>
              <a:rPr lang="en-US" sz="2600" smtClean="0">
                <a:solidFill>
                  <a:schemeClr val="folHlink"/>
                </a:solidFill>
              </a:rPr>
              <a:t>service parameter</a:t>
            </a:r>
            <a:r>
              <a:rPr lang="en-US" sz="2600" smtClean="0"/>
              <a:t> to 2.</a:t>
            </a:r>
          </a:p>
          <a:p>
            <a:pPr marL="173038" indent="-173038" defTabSz="814388" eaLnBrk="1" hangingPunct="1">
              <a:lnSpc>
                <a:spcPct val="80000"/>
              </a:lnSpc>
            </a:pPr>
            <a:r>
              <a:rPr lang="en-US" smtClean="0"/>
              <a:t>Modena</a:t>
            </a:r>
          </a:p>
        </p:txBody>
      </p:sp>
      <p:sp>
        <p:nvSpPr>
          <p:cNvPr id="12292" name="Rectangle 4"/>
          <p:cNvSpPr>
            <a:spLocks noChangeArrowheads="1"/>
          </p:cNvSpPr>
          <p:nvPr/>
        </p:nvSpPr>
        <p:spPr bwMode="auto">
          <a:xfrm>
            <a:off x="533400" y="3581400"/>
            <a:ext cx="8001000" cy="2519363"/>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pPr>
            <a:r>
              <a:rPr lang="en-US" sz="1600">
                <a:latin typeface="Courier" pitchFamily="49" charset="0"/>
              </a:rPr>
              <a:t>ServiceParameters oServParam</a:t>
            </a:r>
          </a:p>
          <a:p>
            <a:pPr defTabSz="814388" eaLnBrk="0" hangingPunct="0">
              <a:lnSpc>
                <a:spcPct val="90000"/>
              </a:lnSpc>
            </a:pPr>
            <a:r>
              <a:rPr lang="en-US" sz="1600">
                <a:latin typeface="Courier" pitchFamily="49" charset="0"/>
              </a:rPr>
              <a:t>                        </a:t>
            </a:r>
          </a:p>
          <a:p>
            <a:pPr defTabSz="814388" eaLnBrk="0" hangingPunct="0">
              <a:lnSpc>
                <a:spcPct val="90000"/>
              </a:lnSpc>
            </a:pPr>
            <a:r>
              <a:rPr lang="en-US" sz="1600">
                <a:latin typeface="Courier" pitchFamily="49" charset="0"/>
              </a:rPr>
              <a:t>oServParam configure -serviceType "$CCMConDBEnums::ServiceType(SERVICE_CALLMANAGER)" \</a:t>
            </a:r>
          </a:p>
          <a:p>
            <a:pPr defTabSz="814388" eaLnBrk="0" hangingPunct="0">
              <a:lnSpc>
                <a:spcPct val="90000"/>
              </a:lnSpc>
            </a:pPr>
            <a:r>
              <a:rPr lang="en-US" sz="1600">
                <a:latin typeface="Courier" pitchFamily="49" charset="0"/>
              </a:rPr>
              <a:t>               -parameterType "$CCMConDBEnums::ParameterType(</a:t>
            </a:r>
            <a:r>
              <a:rPr lang="en-US" sz="1600">
                <a:solidFill>
                  <a:schemeClr val="folHlink"/>
                </a:solidFill>
                <a:latin typeface="Courier" pitchFamily="49" charset="0"/>
              </a:rPr>
              <a:t>EXTERNALCALLCONTROLDIVERSIONMAXIMUMHOPCOUNT</a:t>
            </a:r>
            <a:r>
              <a:rPr lang="en-US" sz="1600">
                <a:latin typeface="Courier" pitchFamily="49" charset="0"/>
              </a:rPr>
              <a:t>)" </a:t>
            </a:r>
          </a:p>
          <a:p>
            <a:pPr defTabSz="814388" eaLnBrk="0" hangingPunct="0">
              <a:lnSpc>
                <a:spcPct val="90000"/>
              </a:lnSpc>
            </a:pPr>
            <a:endParaRPr lang="en-US" sz="1600">
              <a:latin typeface="Courier" pitchFamily="49" charset="0"/>
            </a:endParaRPr>
          </a:p>
          <a:p>
            <a:pPr defTabSz="814388" eaLnBrk="0" hangingPunct="0">
              <a:lnSpc>
                <a:spcPct val="90000"/>
              </a:lnSpc>
            </a:pPr>
            <a:r>
              <a:rPr lang="en-US" sz="1600">
                <a:latin typeface="Courier" pitchFamily="49" charset="0"/>
              </a:rPr>
              <a:t>testSection serviceParameterSelect_a {oServParam select}           </a:t>
            </a:r>
          </a:p>
          <a:p>
            <a:pPr defTabSz="814388" eaLnBrk="0" hangingPunct="0">
              <a:lnSpc>
                <a:spcPct val="90000"/>
              </a:lnSpc>
            </a:pPr>
            <a:r>
              <a:rPr lang="en-US" sz="1600">
                <a:latin typeface="Courier" pitchFamily="49" charset="0"/>
              </a:rPr>
              <a:t>oServParam configure -paramValue </a:t>
            </a:r>
            <a:r>
              <a:rPr lang="en-US" sz="1600">
                <a:solidFill>
                  <a:schemeClr val="folHlink"/>
                </a:solidFill>
                <a:latin typeface="Courier" pitchFamily="49" charset="0"/>
              </a:rPr>
              <a:t>2</a:t>
            </a:r>
          </a:p>
          <a:p>
            <a:pPr defTabSz="814388" eaLnBrk="0" hangingPunct="0">
              <a:lnSpc>
                <a:spcPct val="90000"/>
              </a:lnSpc>
            </a:pPr>
            <a:r>
              <a:rPr lang="en-US" sz="1600">
                <a:latin typeface="Courier" pitchFamily="49" charset="0"/>
              </a:rPr>
              <a:t>testSection update_servparam_a { oServParam update } </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Sample Translations - Main</a:t>
            </a:r>
          </a:p>
        </p:txBody>
      </p:sp>
      <p:sp>
        <p:nvSpPr>
          <p:cNvPr id="13315" name="Rectangle 3"/>
          <p:cNvSpPr>
            <a:spLocks noGrp="1" noChangeArrowheads="1"/>
          </p:cNvSpPr>
          <p:nvPr>
            <p:ph type="body" idx="1"/>
          </p:nvPr>
        </p:nvSpPr>
        <p:spPr>
          <a:xfrm>
            <a:off x="685800" y="1422400"/>
            <a:ext cx="8001000" cy="3684588"/>
          </a:xfrm>
          <a:noFill/>
        </p:spPr>
        <p:txBody>
          <a:bodyPr lIns="82124" tIns="41061" rIns="82124" bIns="41061"/>
          <a:lstStyle/>
          <a:p>
            <a:pPr marL="173038" indent="-173038" defTabSz="814388" eaLnBrk="1" hangingPunct="1">
              <a:lnSpc>
                <a:spcPct val="80000"/>
              </a:lnSpc>
            </a:pPr>
            <a:r>
              <a:rPr lang="en-US" smtClean="0"/>
              <a:t>Test Plan</a:t>
            </a:r>
          </a:p>
          <a:p>
            <a:pPr marL="173038" indent="-173038" defTabSz="814388" eaLnBrk="1" hangingPunct="1">
              <a:lnSpc>
                <a:spcPct val="80000"/>
              </a:lnSpc>
              <a:buFont typeface="Wingdings" pitchFamily="2" charset="2"/>
              <a:buNone/>
            </a:pPr>
            <a:r>
              <a:rPr lang="en-US" smtClean="0"/>
              <a:t>  </a:t>
            </a:r>
            <a:r>
              <a:rPr lang="en-US" sz="2600" smtClean="0"/>
              <a:t>Alice (Analyst) </a:t>
            </a:r>
            <a:r>
              <a:rPr lang="en-US" sz="2600" smtClean="0">
                <a:solidFill>
                  <a:schemeClr val="folHlink"/>
                </a:solidFill>
              </a:rPr>
              <a:t>calls</a:t>
            </a:r>
            <a:r>
              <a:rPr lang="en-US" sz="2600" smtClean="0"/>
              <a:t> Bob (Assistant) by dialing 1102.</a:t>
            </a:r>
          </a:p>
          <a:p>
            <a:pPr marL="173038" indent="-173038" defTabSz="814388" eaLnBrk="1" hangingPunct="1">
              <a:lnSpc>
                <a:spcPct val="80000"/>
              </a:lnSpc>
            </a:pPr>
            <a:r>
              <a:rPr lang="en-US" smtClean="0"/>
              <a:t>Modena</a:t>
            </a:r>
          </a:p>
        </p:txBody>
      </p:sp>
      <p:sp>
        <p:nvSpPr>
          <p:cNvPr id="13316" name="Rectangle 4"/>
          <p:cNvSpPr>
            <a:spLocks noChangeArrowheads="1"/>
          </p:cNvSpPr>
          <p:nvPr/>
        </p:nvSpPr>
        <p:spPr bwMode="auto">
          <a:xfrm>
            <a:off x="762000" y="3352800"/>
            <a:ext cx="8140700" cy="533400"/>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pPr>
            <a:r>
              <a:rPr lang="en-US" sz="1600">
                <a:latin typeface="Courier" pitchFamily="49" charset="0"/>
              </a:rPr>
              <a:t>testSection AliceMakesACall "oPhone$Orig makeCall </a:t>
            </a:r>
          </a:p>
          <a:p>
            <a:pPr defTabSz="814388" eaLnBrk="0" hangingPunct="0">
              <a:lnSpc>
                <a:spcPct val="90000"/>
              </a:lnSpc>
            </a:pPr>
            <a:r>
              <a:rPr lang="en-US" sz="1600">
                <a:latin typeface="Courier" pitchFamily="49" charset="0"/>
              </a:rPr>
              <a:t>-digits $ts_info(Phone_$Dest,line-1-extension) -noanswer"</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Sample Translations - Main</a:t>
            </a:r>
          </a:p>
        </p:txBody>
      </p:sp>
      <p:sp>
        <p:nvSpPr>
          <p:cNvPr id="14339" name="Rectangle 3"/>
          <p:cNvSpPr>
            <a:spLocks noGrp="1" noChangeArrowheads="1"/>
          </p:cNvSpPr>
          <p:nvPr>
            <p:ph type="body" idx="1"/>
          </p:nvPr>
        </p:nvSpPr>
        <p:spPr>
          <a:xfrm>
            <a:off x="685800" y="1422400"/>
            <a:ext cx="8001000" cy="3684588"/>
          </a:xfrm>
          <a:noFill/>
        </p:spPr>
        <p:txBody>
          <a:bodyPr lIns="82124" tIns="41061" rIns="82124" bIns="41061"/>
          <a:lstStyle/>
          <a:p>
            <a:pPr marL="173038" indent="-173038" defTabSz="814388" eaLnBrk="1" hangingPunct="1">
              <a:lnSpc>
                <a:spcPct val="80000"/>
              </a:lnSpc>
            </a:pPr>
            <a:r>
              <a:rPr lang="en-US" smtClean="0"/>
              <a:t>Test Plan</a:t>
            </a:r>
          </a:p>
          <a:p>
            <a:pPr marL="173038" indent="-173038" defTabSz="814388" eaLnBrk="1" hangingPunct="1">
              <a:lnSpc>
                <a:spcPct val="80000"/>
              </a:lnSpc>
              <a:buFont typeface="Wingdings" pitchFamily="2" charset="2"/>
              <a:buNone/>
            </a:pPr>
            <a:r>
              <a:rPr lang="en-US" smtClean="0"/>
              <a:t>  </a:t>
            </a:r>
            <a:r>
              <a:rPr lang="en-US" sz="2600" smtClean="0"/>
              <a:t>Bob </a:t>
            </a:r>
            <a:r>
              <a:rPr lang="en-US" sz="2600" smtClean="0">
                <a:solidFill>
                  <a:schemeClr val="folHlink"/>
                </a:solidFill>
              </a:rPr>
              <a:t>answers</a:t>
            </a:r>
            <a:r>
              <a:rPr lang="en-US" sz="2600" smtClean="0"/>
              <a:t> the call</a:t>
            </a:r>
          </a:p>
          <a:p>
            <a:pPr marL="173038" indent="-173038" defTabSz="814388" eaLnBrk="1" hangingPunct="1">
              <a:lnSpc>
                <a:spcPct val="80000"/>
              </a:lnSpc>
            </a:pPr>
            <a:r>
              <a:rPr lang="en-US" smtClean="0"/>
              <a:t>Modena</a:t>
            </a:r>
          </a:p>
        </p:txBody>
      </p:sp>
      <p:sp>
        <p:nvSpPr>
          <p:cNvPr id="14340" name="Rectangle 4"/>
          <p:cNvSpPr>
            <a:spLocks noChangeArrowheads="1"/>
          </p:cNvSpPr>
          <p:nvPr/>
        </p:nvSpPr>
        <p:spPr bwMode="auto">
          <a:xfrm>
            <a:off x="838200" y="2971800"/>
            <a:ext cx="8140700" cy="420688"/>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pPr>
            <a:r>
              <a:rPr lang="en-US" sz="1600">
                <a:latin typeface="Courier" pitchFamily="49" charset="0"/>
              </a:rPr>
              <a:t>testSection BobAnswersCall "oPhone$Dest answerCall"</a:t>
            </a:r>
            <a:r>
              <a:rPr lang="en-US" sz="2400"/>
              <a:t>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Sample Translations - Main</a:t>
            </a:r>
          </a:p>
        </p:txBody>
      </p:sp>
      <p:sp>
        <p:nvSpPr>
          <p:cNvPr id="15363" name="Rectangle 3"/>
          <p:cNvSpPr>
            <a:spLocks noGrp="1" noChangeArrowheads="1"/>
          </p:cNvSpPr>
          <p:nvPr>
            <p:ph type="body" idx="1"/>
          </p:nvPr>
        </p:nvSpPr>
        <p:spPr>
          <a:xfrm>
            <a:off x="685800" y="1422400"/>
            <a:ext cx="8001000" cy="3684588"/>
          </a:xfrm>
          <a:noFill/>
        </p:spPr>
        <p:txBody>
          <a:bodyPr lIns="82124" tIns="41061" rIns="82124" bIns="41061"/>
          <a:lstStyle/>
          <a:p>
            <a:pPr marL="173038" indent="-173038" defTabSz="814388" eaLnBrk="1" hangingPunct="1">
              <a:lnSpc>
                <a:spcPct val="80000"/>
              </a:lnSpc>
            </a:pPr>
            <a:r>
              <a:rPr lang="en-US" smtClean="0"/>
              <a:t>Test Plan</a:t>
            </a:r>
          </a:p>
          <a:p>
            <a:pPr marL="173038" indent="-173038" defTabSz="814388" eaLnBrk="1" hangingPunct="1">
              <a:lnSpc>
                <a:spcPct val="80000"/>
              </a:lnSpc>
              <a:buFont typeface="Wingdings" pitchFamily="2" charset="2"/>
              <a:buNone/>
            </a:pPr>
            <a:r>
              <a:rPr lang="en-US" smtClean="0"/>
              <a:t>  </a:t>
            </a:r>
            <a:r>
              <a:rPr lang="en-US" sz="2600" smtClean="0"/>
              <a:t>Alice </a:t>
            </a:r>
            <a:r>
              <a:rPr lang="en-US" sz="2600" smtClean="0">
                <a:solidFill>
                  <a:schemeClr val="folHlink"/>
                </a:solidFill>
              </a:rPr>
              <a:t>drops</a:t>
            </a:r>
            <a:r>
              <a:rPr lang="en-US" sz="2600" smtClean="0"/>
              <a:t> the call.</a:t>
            </a:r>
          </a:p>
          <a:p>
            <a:pPr marL="173038" indent="-173038" defTabSz="814388" eaLnBrk="1" hangingPunct="1">
              <a:lnSpc>
                <a:spcPct val="80000"/>
              </a:lnSpc>
            </a:pPr>
            <a:r>
              <a:rPr lang="en-US" smtClean="0"/>
              <a:t>Modena</a:t>
            </a:r>
          </a:p>
        </p:txBody>
      </p:sp>
      <p:sp>
        <p:nvSpPr>
          <p:cNvPr id="15364" name="Rectangle 4"/>
          <p:cNvSpPr>
            <a:spLocks noChangeArrowheads="1"/>
          </p:cNvSpPr>
          <p:nvPr/>
        </p:nvSpPr>
        <p:spPr bwMode="auto">
          <a:xfrm>
            <a:off x="838200" y="2971800"/>
            <a:ext cx="8140700" cy="312738"/>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pPr>
            <a:r>
              <a:rPr lang="en-US" sz="1600">
                <a:latin typeface="Courier" pitchFamily="49" charset="0"/>
              </a:rPr>
              <a:t>testSection Alice_Drops_Call "oPhone$Orig endCall"</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Sample Translations - After</a:t>
            </a:r>
          </a:p>
        </p:txBody>
      </p:sp>
      <p:sp>
        <p:nvSpPr>
          <p:cNvPr id="16387" name="Rectangle 3"/>
          <p:cNvSpPr>
            <a:spLocks noGrp="1" noChangeArrowheads="1"/>
          </p:cNvSpPr>
          <p:nvPr>
            <p:ph type="body" idx="1"/>
          </p:nvPr>
        </p:nvSpPr>
        <p:spPr>
          <a:xfrm>
            <a:off x="685800" y="1422400"/>
            <a:ext cx="8001000" cy="3684588"/>
          </a:xfrm>
          <a:noFill/>
        </p:spPr>
        <p:txBody>
          <a:bodyPr lIns="82124" tIns="41061" rIns="82124" bIns="41061"/>
          <a:lstStyle/>
          <a:p>
            <a:pPr marL="173038" indent="-173038" defTabSz="814388" eaLnBrk="1" hangingPunct="1">
              <a:lnSpc>
                <a:spcPct val="80000"/>
              </a:lnSpc>
            </a:pPr>
            <a:r>
              <a:rPr lang="en-US" smtClean="0"/>
              <a:t>Test Plan</a:t>
            </a:r>
          </a:p>
          <a:p>
            <a:pPr marL="173038" indent="-173038" defTabSz="814388" eaLnBrk="1" hangingPunct="1">
              <a:lnSpc>
                <a:spcPct val="80000"/>
              </a:lnSpc>
              <a:buFont typeface="Wingdings" pitchFamily="2" charset="2"/>
              <a:buNone/>
            </a:pPr>
            <a:r>
              <a:rPr lang="en-US" smtClean="0"/>
              <a:t>  </a:t>
            </a:r>
            <a:r>
              <a:rPr lang="en-US" sz="2600" smtClean="0"/>
              <a:t>Verify </a:t>
            </a:r>
            <a:r>
              <a:rPr lang="en-US" sz="2600" smtClean="0">
                <a:solidFill>
                  <a:schemeClr val="folHlink"/>
                </a:solidFill>
              </a:rPr>
              <a:t>CDRs</a:t>
            </a:r>
            <a:r>
              <a:rPr lang="en-US" sz="2600" smtClean="0"/>
              <a:t>.</a:t>
            </a:r>
            <a:r>
              <a:rPr lang="en-US" smtClean="0"/>
              <a:t> </a:t>
            </a:r>
          </a:p>
          <a:p>
            <a:pPr marL="173038" indent="-173038" defTabSz="814388" eaLnBrk="1" hangingPunct="1">
              <a:lnSpc>
                <a:spcPct val="80000"/>
              </a:lnSpc>
            </a:pPr>
            <a:r>
              <a:rPr lang="en-US" smtClean="0"/>
              <a:t>Modena</a:t>
            </a:r>
          </a:p>
        </p:txBody>
      </p:sp>
      <p:sp>
        <p:nvSpPr>
          <p:cNvPr id="16388" name="Rectangle 4"/>
          <p:cNvSpPr>
            <a:spLocks noChangeArrowheads="1"/>
          </p:cNvSpPr>
          <p:nvPr/>
        </p:nvSpPr>
        <p:spPr bwMode="auto">
          <a:xfrm>
            <a:off x="838200" y="2971800"/>
            <a:ext cx="8140700" cy="974725"/>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defRPr/>
            </a:pPr>
            <a:r>
              <a:rPr lang="en-US" sz="1600" dirty="0" err="1">
                <a:latin typeface="Courier" pitchFamily="49" charset="0"/>
              </a:rPr>
              <a:t>testSection</a:t>
            </a:r>
            <a:r>
              <a:rPr lang="en-US" sz="1600" dirty="0">
                <a:latin typeface="Courier" pitchFamily="49" charset="0"/>
              </a:rPr>
              <a:t> </a:t>
            </a:r>
            <a:r>
              <a:rPr lang="en-US" sz="1600" dirty="0" err="1">
                <a:latin typeface="Courier" pitchFamily="49" charset="0"/>
              </a:rPr>
              <a:t>chkCDRcreated</a:t>
            </a:r>
            <a:r>
              <a:rPr lang="en-US" sz="1600" dirty="0">
                <a:latin typeface="Courier" pitchFamily="49" charset="0"/>
              </a:rPr>
              <a:t> {</a:t>
            </a:r>
            <a:r>
              <a:rPr lang="en-US" sz="1600" dirty="0" err="1">
                <a:latin typeface="Courier" pitchFamily="49" charset="0"/>
              </a:rPr>
              <a:t>getLatestCDRCheck</a:t>
            </a:r>
            <a:r>
              <a:rPr lang="en-US" sz="1600" dirty="0">
                <a:latin typeface="Courier" pitchFamily="49" charset="0"/>
              </a:rPr>
              <a:t>    $</a:t>
            </a:r>
            <a:r>
              <a:rPr lang="en-US" sz="1600" dirty="0" err="1">
                <a:latin typeface="Courier" pitchFamily="49" charset="0"/>
              </a:rPr>
              <a:t>ccmid</a:t>
            </a:r>
            <a:r>
              <a:rPr lang="en-US" sz="1600" dirty="0">
                <a:latin typeface="Courier" pitchFamily="49" charset="0"/>
              </a:rPr>
              <a:t> 90}</a:t>
            </a:r>
          </a:p>
          <a:p>
            <a:pPr defTabSz="814388" eaLnBrk="0" hangingPunct="0">
              <a:lnSpc>
                <a:spcPct val="90000"/>
              </a:lnSpc>
              <a:defRPr/>
            </a:pPr>
            <a:endParaRPr lang="en-US" sz="1600" dirty="0">
              <a:latin typeface="Courier" pitchFamily="49" charset="0"/>
            </a:endParaRPr>
          </a:p>
          <a:p>
            <a:pPr defTabSz="814388" eaLnBrk="0" hangingPunct="0">
              <a:lnSpc>
                <a:spcPct val="90000"/>
              </a:lnSpc>
              <a:defRPr/>
            </a:pPr>
            <a:r>
              <a:rPr lang="en-US" sz="1600" dirty="0" err="1">
                <a:latin typeface="Courier" pitchFamily="49" charset="0"/>
              </a:rPr>
              <a:t>testSection</a:t>
            </a:r>
            <a:r>
              <a:rPr lang="en-US" sz="1600" dirty="0">
                <a:latin typeface="Courier" pitchFamily="49" charset="0"/>
              </a:rPr>
              <a:t> </a:t>
            </a:r>
            <a:r>
              <a:rPr lang="en-US" sz="1600" dirty="0" err="1">
                <a:latin typeface="Courier" pitchFamily="49" charset="0"/>
              </a:rPr>
              <a:t>checkCDRs</a:t>
            </a:r>
            <a:r>
              <a:rPr lang="en-US" sz="1600" dirty="0">
                <a:latin typeface="Courier" pitchFamily="49" charset="0"/>
              </a:rPr>
              <a:t> {</a:t>
            </a:r>
            <a:r>
              <a:rPr lang="en-US" sz="1600" dirty="0" err="1">
                <a:latin typeface="Courier" pitchFamily="49" charset="0"/>
              </a:rPr>
              <a:t>oCDR</a:t>
            </a:r>
            <a:r>
              <a:rPr lang="en-US" sz="1600" dirty="0">
                <a:latin typeface="Courier" pitchFamily="49" charset="0"/>
              </a:rPr>
              <a:t> </a:t>
            </a:r>
            <a:r>
              <a:rPr lang="en-US" sz="1600" dirty="0" err="1">
                <a:latin typeface="Courier" pitchFamily="49" charset="0"/>
              </a:rPr>
              <a:t>fetchAndParseCDR</a:t>
            </a:r>
            <a:r>
              <a:rPr lang="en-US" sz="1600" dirty="0">
                <a:latin typeface="Courier" pitchFamily="49" charset="0"/>
              </a:rPr>
              <a:t> "Expected_CDR.csv"             </a:t>
            </a:r>
            <a:r>
              <a:rPr lang="en-US" sz="1600" dirty="0" err="1">
                <a:solidFill>
                  <a:schemeClr val="accent6">
                    <a:lumMod val="60000"/>
                    <a:lumOff val="40000"/>
                  </a:schemeClr>
                </a:solidFill>
                <a:latin typeface="Courier" pitchFamily="49" charset="0"/>
              </a:rPr>
              <a:t>ECC_Modify</a:t>
            </a:r>
            <a:r>
              <a:rPr lang="en-US" sz="1600" dirty="0">
                <a:latin typeface="Courier" pitchFamily="49" charset="0"/>
              </a:rPr>
              <a:t>}</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5026" y="1371600"/>
            <a:ext cx="4339650" cy="1754326"/>
          </a:xfrm>
          <a:prstGeom prst="rect">
            <a:avLst/>
          </a:prstGeom>
          <a:noFill/>
        </p:spPr>
        <p:txBody>
          <a:bodyPr wrap="none" rtlCol="0">
            <a:spAutoFit/>
          </a:bodyPr>
          <a:lstStyle/>
          <a:p>
            <a:r>
              <a:rPr lang="en-US" sz="5400" dirty="0" smtClean="0"/>
              <a:t>Bread on the </a:t>
            </a:r>
          </a:p>
          <a:p>
            <a:r>
              <a:rPr lang="en-US" sz="5400" dirty="0" smtClean="0"/>
              <a:t>Sandwich</a:t>
            </a:r>
            <a:endParaRPr lang="en-US" sz="5400" dirty="0"/>
          </a:p>
        </p:txBody>
      </p:sp>
      <p:sp>
        <p:nvSpPr>
          <p:cNvPr id="3" name="TextBox 2"/>
          <p:cNvSpPr txBox="1"/>
          <p:nvPr/>
        </p:nvSpPr>
        <p:spPr>
          <a:xfrm>
            <a:off x="1752600" y="3657600"/>
            <a:ext cx="5147563" cy="923330"/>
          </a:xfrm>
          <a:prstGeom prst="rect">
            <a:avLst/>
          </a:prstGeom>
          <a:noFill/>
        </p:spPr>
        <p:txBody>
          <a:bodyPr wrap="none" rtlCol="0">
            <a:spAutoFit/>
          </a:bodyPr>
          <a:lstStyle/>
          <a:p>
            <a:r>
              <a:rPr lang="en-US" dirty="0" smtClean="0"/>
              <a:t>Can you hear me okay?</a:t>
            </a:r>
          </a:p>
          <a:p>
            <a:r>
              <a:rPr lang="en-US" dirty="0" smtClean="0"/>
              <a:t>Any questions, please type in to the chat room…</a:t>
            </a:r>
          </a:p>
          <a:p>
            <a:r>
              <a:rPr lang="en-US" dirty="0" smtClean="0"/>
              <a:t>Etc.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Sample Translations - After</a:t>
            </a:r>
          </a:p>
        </p:txBody>
      </p:sp>
      <p:sp>
        <p:nvSpPr>
          <p:cNvPr id="16387" name="Rectangle 3"/>
          <p:cNvSpPr>
            <a:spLocks noGrp="1" noChangeArrowheads="1"/>
          </p:cNvSpPr>
          <p:nvPr>
            <p:ph type="body" idx="1"/>
          </p:nvPr>
        </p:nvSpPr>
        <p:spPr>
          <a:xfrm>
            <a:off x="685800" y="1422400"/>
            <a:ext cx="8001000" cy="3684588"/>
          </a:xfrm>
        </p:spPr>
        <p:txBody>
          <a:bodyPr lIns="82124" tIns="41061" rIns="82124" bIns="41061"/>
          <a:lstStyle/>
          <a:p>
            <a:pPr marL="173038" indent="-173038" defTabSz="814388" eaLnBrk="1" hangingPunct="1">
              <a:lnSpc>
                <a:spcPct val="80000"/>
              </a:lnSpc>
              <a:defRPr/>
            </a:pPr>
            <a:r>
              <a:rPr lang="en-US" dirty="0" smtClean="0"/>
              <a:t>Test Plan</a:t>
            </a:r>
          </a:p>
          <a:p>
            <a:pPr marL="173038" indent="-173038" defTabSz="814388" eaLnBrk="1" hangingPunct="1">
              <a:lnSpc>
                <a:spcPct val="80000"/>
              </a:lnSpc>
              <a:buFont typeface="Wingdings" pitchFamily="2" charset="2"/>
              <a:buNone/>
              <a:defRPr/>
            </a:pPr>
            <a:r>
              <a:rPr lang="en-US" dirty="0" smtClean="0"/>
              <a:t>  </a:t>
            </a:r>
            <a:r>
              <a:rPr lang="en-US" sz="2600" dirty="0" smtClean="0"/>
              <a:t>Verify RTMT </a:t>
            </a:r>
            <a:r>
              <a:rPr lang="en-US" sz="2600" dirty="0" smtClean="0">
                <a:solidFill>
                  <a:schemeClr val="accent6">
                    <a:lumMod val="40000"/>
                    <a:lumOff val="60000"/>
                  </a:schemeClr>
                </a:solidFill>
              </a:rPr>
              <a:t>Counters</a:t>
            </a:r>
            <a:r>
              <a:rPr lang="en-US" sz="2600" dirty="0" smtClean="0"/>
              <a:t> (ExternalCallControlEnabledCallsAttempted).</a:t>
            </a:r>
            <a:r>
              <a:rPr lang="en-US" dirty="0" smtClean="0"/>
              <a:t> </a:t>
            </a:r>
          </a:p>
          <a:p>
            <a:pPr marL="173038" indent="-173038" defTabSz="814388" eaLnBrk="1" hangingPunct="1">
              <a:lnSpc>
                <a:spcPct val="80000"/>
              </a:lnSpc>
              <a:defRPr/>
            </a:pPr>
            <a:r>
              <a:rPr lang="en-US" dirty="0" smtClean="0"/>
              <a:t>Modena</a:t>
            </a:r>
          </a:p>
        </p:txBody>
      </p:sp>
      <p:sp>
        <p:nvSpPr>
          <p:cNvPr id="17412" name="Rectangle 4"/>
          <p:cNvSpPr>
            <a:spLocks noChangeArrowheads="1"/>
          </p:cNvSpPr>
          <p:nvPr/>
        </p:nvSpPr>
        <p:spPr bwMode="auto">
          <a:xfrm>
            <a:off x="762000" y="3352800"/>
            <a:ext cx="8140700" cy="1636713"/>
          </a:xfrm>
          <a:prstGeom prst="rect">
            <a:avLst/>
          </a:prstGeom>
          <a:noFill/>
          <a:ln w="9525" algn="ctr">
            <a:solidFill>
              <a:srgbClr val="FFFF00"/>
            </a:solidFill>
            <a:miter lim="800000"/>
            <a:headEnd/>
            <a:tailEnd/>
          </a:ln>
        </p:spPr>
        <p:txBody>
          <a:bodyPr lIns="82124" tIns="41061" rIns="82124" bIns="41061">
            <a:spAutoFit/>
          </a:bodyPr>
          <a:lstStyle/>
          <a:p>
            <a:pPr defTabSz="814388" eaLnBrk="0" hangingPunct="0">
              <a:lnSpc>
                <a:spcPct val="90000"/>
              </a:lnSpc>
            </a:pPr>
            <a:r>
              <a:rPr lang="en-US" sz="1600">
                <a:latin typeface="Courier" pitchFamily="49" charset="0"/>
              </a:rPr>
              <a:t>testSection GetFinalCounterValue_ECCECA {</a:t>
            </a:r>
          </a:p>
          <a:p>
            <a:pPr defTabSz="814388" eaLnBrk="0" hangingPunct="0">
              <a:lnSpc>
                <a:spcPct val="90000"/>
              </a:lnSpc>
            </a:pPr>
            <a:endParaRPr lang="en-US" sz="1600">
              <a:latin typeface="Courier" pitchFamily="49" charset="0"/>
            </a:endParaRPr>
          </a:p>
          <a:p>
            <a:pPr defTabSz="814388" eaLnBrk="0" hangingPunct="0">
              <a:lnSpc>
                <a:spcPct val="90000"/>
              </a:lnSpc>
            </a:pPr>
            <a:r>
              <a:rPr lang="en-US" sz="1600">
                <a:latin typeface="Courier" pitchFamily="49" charset="0"/>
              </a:rPr>
              <a:t>  csipl_getPerfmonValue $ts_info($ccmid,ip) \</a:t>
            </a:r>
          </a:p>
          <a:p>
            <a:pPr defTabSz="814388" eaLnBrk="0" hangingPunct="0">
              <a:lnSpc>
                <a:spcPct val="90000"/>
              </a:lnSpc>
            </a:pPr>
            <a:r>
              <a:rPr lang="en-US" sz="1600">
                <a:latin typeface="Courier" pitchFamily="49" charset="0"/>
              </a:rPr>
              <a:t>  $ts_info($ccmid,username) $ts_info($ccmid,pw) \</a:t>
            </a:r>
          </a:p>
          <a:p>
            <a:pPr defTabSz="814388" eaLnBrk="0" hangingPunct="0">
              <a:lnSpc>
                <a:spcPct val="90000"/>
              </a:lnSpc>
            </a:pPr>
            <a:r>
              <a:rPr lang="en-US" sz="1600">
                <a:latin typeface="Courier" pitchFamily="49" charset="0"/>
              </a:rPr>
              <a:t>  "</a:t>
            </a:r>
            <a:r>
              <a:rPr lang="en-US" sz="1600">
                <a:solidFill>
                  <a:schemeClr val="folHlink"/>
                </a:solidFill>
                <a:latin typeface="Courier" pitchFamily="49" charset="0"/>
              </a:rPr>
              <a:t>ECCCEnabledCallsAttempted</a:t>
            </a:r>
            <a:r>
              <a:rPr lang="en-US" sz="1600">
                <a:latin typeface="Courier" pitchFamily="49" charset="0"/>
              </a:rPr>
              <a:t>" "-1" "Cisco CallManager"</a:t>
            </a:r>
          </a:p>
          <a:p>
            <a:pPr defTabSz="814388" eaLnBrk="0" hangingPunct="0">
              <a:lnSpc>
                <a:spcPct val="90000"/>
              </a:lnSpc>
            </a:pPr>
            <a:endParaRPr lang="en-US" sz="1600">
              <a:latin typeface="Courier" pitchFamily="49" charset="0"/>
            </a:endParaRPr>
          </a:p>
          <a:p>
            <a:pPr defTabSz="814388" eaLnBrk="0" hangingPunct="0">
              <a:lnSpc>
                <a:spcPct val="90000"/>
              </a:lnSpc>
            </a:pPr>
            <a:r>
              <a:rPr lang="en-US" sz="1600">
                <a:latin typeface="Courier" pitchFamily="49" charset="0"/>
              </a:rPr>
              <a:t>} -chkres "result == [expr $counterValue_Initial + $ECCECA_add]"</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Syntax of a New Language</a:t>
            </a:r>
          </a:p>
        </p:txBody>
      </p:sp>
      <p:sp>
        <p:nvSpPr>
          <p:cNvPr id="18435" name="Rectangle 3"/>
          <p:cNvSpPr>
            <a:spLocks noGrp="1" noChangeArrowheads="1"/>
          </p:cNvSpPr>
          <p:nvPr>
            <p:ph type="body" idx="1"/>
          </p:nvPr>
        </p:nvSpPr>
        <p:spPr/>
        <p:txBody>
          <a:bodyPr/>
          <a:lstStyle/>
          <a:p>
            <a:pPr eaLnBrk="1" hangingPunct="1"/>
            <a:r>
              <a:rPr lang="en-US" smtClean="0"/>
              <a:t>Language could include keywords such as:</a:t>
            </a:r>
          </a:p>
          <a:p>
            <a:pPr lvl="1" eaLnBrk="1" hangingPunct="1"/>
            <a:r>
              <a:rPr lang="en-US" smtClean="0"/>
              <a:t>Phones</a:t>
            </a:r>
          </a:p>
          <a:p>
            <a:pPr lvl="1" eaLnBrk="1" hangingPunct="1"/>
            <a:r>
              <a:rPr lang="en-US" smtClean="0"/>
              <a:t>Service Parameter</a:t>
            </a:r>
          </a:p>
          <a:p>
            <a:pPr lvl="1" eaLnBrk="1" hangingPunct="1"/>
            <a:r>
              <a:rPr lang="en-US" smtClean="0"/>
              <a:t>CFA, CFB, CFNA</a:t>
            </a:r>
          </a:p>
          <a:p>
            <a:pPr lvl="1" eaLnBrk="1" hangingPunct="1"/>
            <a:r>
              <a:rPr lang="en-US" smtClean="0"/>
              <a:t>Calls, Answers, Drops</a:t>
            </a:r>
          </a:p>
          <a:p>
            <a:pPr lvl="1" eaLnBrk="1" hangingPunct="1"/>
            <a:r>
              <a:rPr lang="en-US" smtClean="0"/>
              <a:t>CDR, Counters</a:t>
            </a:r>
          </a:p>
          <a:p>
            <a:pPr eaLnBrk="1" hangingPunct="1"/>
            <a:r>
              <a:rPr lang="en-US" smtClean="0"/>
              <a:t>These keywords are translated into TCL code.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7813"/>
            <a:ext cx="8686800" cy="1139825"/>
          </a:xfrm>
        </p:spPr>
        <p:txBody>
          <a:bodyPr/>
          <a:lstStyle/>
          <a:p>
            <a:pPr eaLnBrk="1" hangingPunct="1"/>
            <a:r>
              <a:rPr lang="en-US" smtClean="0"/>
              <a:t>Other Fields That Can Be Translated…	</a:t>
            </a:r>
          </a:p>
        </p:txBody>
      </p:sp>
      <p:sp>
        <p:nvSpPr>
          <p:cNvPr id="19459" name="Rectangle 3"/>
          <p:cNvSpPr>
            <a:spLocks noGrp="1" noChangeArrowheads="1"/>
          </p:cNvSpPr>
          <p:nvPr>
            <p:ph type="body" idx="1"/>
          </p:nvPr>
        </p:nvSpPr>
        <p:spPr/>
        <p:txBody>
          <a:bodyPr/>
          <a:lstStyle/>
          <a:p>
            <a:pPr eaLnBrk="1" hangingPunct="1"/>
            <a:r>
              <a:rPr lang="en-US" smtClean="0"/>
              <a:t>Title</a:t>
            </a:r>
          </a:p>
          <a:p>
            <a:pPr eaLnBrk="1" hangingPunct="1"/>
            <a:r>
              <a:rPr lang="en-US" smtClean="0"/>
              <a:t>Description</a:t>
            </a:r>
          </a:p>
          <a:p>
            <a:pPr eaLnBrk="1" hangingPunct="1"/>
            <a:r>
              <a:rPr lang="en-US" smtClean="0"/>
              <a:t>Logical Identifier</a:t>
            </a:r>
          </a:p>
          <a:p>
            <a:pPr eaLnBrk="1" hangingPunct="1"/>
            <a:r>
              <a:rPr lang="en-US" smtClean="0"/>
              <a:t>Step definitions</a:t>
            </a:r>
          </a:p>
          <a:p>
            <a:pPr eaLnBrk="1" hangingPunct="1"/>
            <a:endParaRPr lang="en-US" smtClean="0"/>
          </a:p>
          <a:p>
            <a:pPr eaLnBrk="1" hangingPunct="1"/>
            <a:r>
              <a:rPr lang="en-US" smtClean="0"/>
              <a:t>Bryan Gonderinger (bgonderi) developed a prototype of this part of the idea.</a:t>
            </a:r>
          </a:p>
          <a:p>
            <a:pPr eaLnBrk="1" hangingPunct="1"/>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2590800"/>
            <a:ext cx="8229600" cy="1139825"/>
          </a:xfrm>
        </p:spPr>
        <p:txBody>
          <a:bodyPr/>
          <a:lstStyle/>
          <a:p>
            <a:r>
              <a:rPr lang="en-US" dirty="0" smtClean="0"/>
              <a:t>2. Tool </a:t>
            </a:r>
            <a:r>
              <a:rPr lang="en-US" dirty="0" smtClean="0"/>
              <a:t>to Generate Templates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Automation Autogen Tool</a:t>
            </a:r>
          </a:p>
        </p:txBody>
      </p:sp>
      <p:sp>
        <p:nvSpPr>
          <p:cNvPr id="21507" name="Rectangle 3"/>
          <p:cNvSpPr>
            <a:spLocks noGrp="1" noChangeArrowheads="1"/>
          </p:cNvSpPr>
          <p:nvPr>
            <p:ph type="body" idx="1"/>
          </p:nvPr>
        </p:nvSpPr>
        <p:spPr/>
        <p:txBody>
          <a:bodyPr/>
          <a:lstStyle/>
          <a:p>
            <a:r>
              <a:rPr lang="en-US" smtClean="0"/>
              <a:t>Based on templates, generate skeleton automation script files from test plan</a:t>
            </a:r>
          </a:p>
          <a:p>
            <a:r>
              <a:rPr lang="en-US" smtClean="0"/>
              <a:t>Skeletons consist primarily of comments – users still need to fill in code</a:t>
            </a:r>
          </a:p>
          <a:p>
            <a:endParaRPr lang="en-US" smtClean="0"/>
          </a:p>
          <a:p>
            <a:r>
              <a:rPr lang="en-US" smtClean="0"/>
              <a:t>Input: Test plan (Excel export), templates</a:t>
            </a:r>
          </a:p>
          <a:p>
            <a:r>
              <a:rPr lang="en-US" smtClean="0"/>
              <a:t>Output: Test scripts, job file, suiteinfo.xml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Tool Use – Command-Line Options</a:t>
            </a:r>
          </a:p>
        </p:txBody>
      </p:sp>
      <p:sp>
        <p:nvSpPr>
          <p:cNvPr id="22531" name="Rectangle 3"/>
          <p:cNvSpPr>
            <a:spLocks noGrp="1" noChangeArrowheads="1"/>
          </p:cNvSpPr>
          <p:nvPr>
            <p:ph type="body" idx="1"/>
          </p:nvPr>
        </p:nvSpPr>
        <p:spPr>
          <a:xfrm>
            <a:off x="228600" y="1219200"/>
            <a:ext cx="8915400" cy="5292725"/>
          </a:xfrm>
        </p:spPr>
        <p:txBody>
          <a:bodyPr/>
          <a:lstStyle/>
          <a:p>
            <a:pPr>
              <a:buFont typeface="Wingdings" pitchFamily="2" charset="2"/>
              <a:buNone/>
            </a:pPr>
            <a:r>
              <a:rPr lang="en-US" sz="2600" b="1" smtClean="0"/>
              <a:t>&gt;&gt;php /auto/bldr-test/Tools/autogen/autogen.php -h</a:t>
            </a:r>
          </a:p>
          <a:p>
            <a:pPr>
              <a:buFont typeface="Wingdings" pitchFamily="2" charset="2"/>
              <a:buNone/>
            </a:pPr>
            <a:r>
              <a:rPr lang="en-US" sz="2600" smtClean="0"/>
              <a:t> Command-line options:</a:t>
            </a:r>
          </a:p>
          <a:p>
            <a:pPr>
              <a:buFont typeface="Wingdings" pitchFamily="2" charset="2"/>
              <a:buNone/>
            </a:pPr>
            <a:r>
              <a:rPr lang="en-US" sz="2600" smtClean="0"/>
              <a:t>   -t &lt;test plan filename&gt; - Excel file (TIMS export)-required</a:t>
            </a:r>
          </a:p>
          <a:p>
            <a:pPr>
              <a:buFont typeface="Wingdings" pitchFamily="2" charset="2"/>
              <a:buNone/>
            </a:pPr>
            <a:r>
              <a:rPr lang="en-US" sz="2600" smtClean="0"/>
              <a:t>   -m &lt;template name&gt;</a:t>
            </a:r>
          </a:p>
          <a:p>
            <a:pPr>
              <a:buFont typeface="Wingdings" pitchFamily="2" charset="2"/>
              <a:buNone/>
            </a:pPr>
            <a:r>
              <a:rPr lang="en-US" sz="2600" smtClean="0"/>
              <a:t>   -j &lt;job template name&gt;</a:t>
            </a:r>
          </a:p>
          <a:p>
            <a:pPr>
              <a:buFont typeface="Wingdings" pitchFamily="2" charset="2"/>
              <a:buNone/>
            </a:pPr>
            <a:r>
              <a:rPr lang="en-US" sz="2600" smtClean="0"/>
              <a:t>   -d &lt;output directory&gt; - defaults to /tmp/&lt;test plan name&gt;</a:t>
            </a:r>
          </a:p>
          <a:p>
            <a:pPr>
              <a:buFont typeface="Wingdings" pitchFamily="2" charset="2"/>
              <a:buNone/>
            </a:pPr>
            <a:r>
              <a:rPr lang="en-US" sz="2600" smtClean="0"/>
              <a:t>   -p &lt;tid prefix&gt; - defaults to "PREFIX"</a:t>
            </a:r>
          </a:p>
          <a:p>
            <a:pPr>
              <a:buFont typeface="Wingdings" pitchFamily="2" charset="2"/>
              <a:buNone/>
            </a:pPr>
            <a:r>
              <a:rPr lang="en-US" sz="2600" smtClean="0"/>
              <a:t>   -a - If specified, then all test cases will be processed,   	otherwise only those tagged [AU]</a:t>
            </a:r>
          </a:p>
          <a:p>
            <a:pPr>
              <a:buFont typeface="Wingdings" pitchFamily="2" charset="2"/>
              <a:buNone/>
            </a:pPr>
            <a:r>
              <a:rPr lang="en-US" sz="2600" smtClean="0"/>
              <a:t>   -h - Show help/usage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Template Example</a:t>
            </a:r>
          </a:p>
        </p:txBody>
      </p:sp>
      <p:sp>
        <p:nvSpPr>
          <p:cNvPr id="23555" name="Rectangle 3"/>
          <p:cNvSpPr>
            <a:spLocks noGrp="1" noChangeArrowheads="1"/>
          </p:cNvSpPr>
          <p:nvPr>
            <p:ph type="body" idx="1"/>
          </p:nvPr>
        </p:nvSpPr>
        <p:spPr>
          <a:xfrm>
            <a:off x="457200" y="1066800"/>
            <a:ext cx="8229600" cy="5064125"/>
          </a:xfrm>
        </p:spPr>
        <p:txBody>
          <a:bodyPr/>
          <a:lstStyle/>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Script Header</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Copyright (c) 2005-2010 Cisco Systems, Inc.</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Name: </a:t>
            </a:r>
            <a:r>
              <a:rPr lang="en-US" sz="1500" b="1" smtClean="0"/>
              <a:t>&lt;FILENAME&gt;</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Purpose: </a:t>
            </a:r>
          </a:p>
          <a:p>
            <a:pPr>
              <a:lnSpc>
                <a:spcPct val="80000"/>
              </a:lnSpc>
              <a:buFont typeface="Wingdings" pitchFamily="2" charset="2"/>
              <a:buNone/>
            </a:pPr>
            <a:r>
              <a:rPr lang="en-US" sz="1500" smtClean="0"/>
              <a:t>#     </a:t>
            </a:r>
            <a:r>
              <a:rPr lang="en-US" sz="1500" b="1" smtClean="0"/>
              <a:t>&lt;TITLE&gt;</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References: </a:t>
            </a:r>
          </a:p>
          <a:p>
            <a:pPr>
              <a:lnSpc>
                <a:spcPct val="80000"/>
              </a:lnSpc>
              <a:buFont typeface="Wingdings" pitchFamily="2" charset="2"/>
              <a:buNone/>
            </a:pPr>
            <a:r>
              <a:rPr lang="en-US" sz="1500" smtClean="0"/>
              <a:t>#     </a:t>
            </a:r>
            <a:r>
              <a:rPr lang="en-US" sz="1500" b="1" smtClean="0"/>
              <a:t>&lt;EDCS&gt;</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Description: </a:t>
            </a:r>
          </a:p>
          <a:p>
            <a:pPr>
              <a:lnSpc>
                <a:spcPct val="80000"/>
              </a:lnSpc>
              <a:buFont typeface="Wingdings" pitchFamily="2" charset="2"/>
              <a:buNone/>
            </a:pPr>
            <a:r>
              <a:rPr lang="en-US" sz="1500" b="1" smtClean="0"/>
              <a:t>&lt;DESCRIPTION&gt;</a:t>
            </a:r>
          </a:p>
          <a:p>
            <a:pPr>
              <a:lnSpc>
                <a:spcPct val="80000"/>
              </a:lnSpc>
              <a:buFont typeface="Wingdings" pitchFamily="2" charset="2"/>
              <a:buNone/>
            </a:pPr>
            <a:r>
              <a:rPr lang="en-US" sz="1500" smtClean="0"/>
              <a:t>#        </a:t>
            </a:r>
          </a:p>
          <a:p>
            <a:pPr>
              <a:lnSpc>
                <a:spcPct val="80000"/>
              </a:lnSpc>
              <a:buFont typeface="Wingdings" pitchFamily="2" charset="2"/>
              <a:buNone/>
            </a:pPr>
            <a:r>
              <a:rPr lang="en-US" sz="1500" smtClean="0"/>
              <a:t># Synopsis: </a:t>
            </a:r>
          </a:p>
          <a:p>
            <a:pPr>
              <a:lnSpc>
                <a:spcPct val="80000"/>
              </a:lnSpc>
              <a:buFont typeface="Wingdings" pitchFamily="2" charset="2"/>
              <a:buNone/>
            </a:pPr>
            <a:r>
              <a:rPr lang="en-US" sz="1500" smtClean="0"/>
              <a:t>#     </a:t>
            </a:r>
            <a:r>
              <a:rPr lang="en-US" sz="1500" b="1" smtClean="0"/>
              <a:t>&lt;FILENAME&gt;</a:t>
            </a:r>
            <a:r>
              <a:rPr lang="en-US" sz="1500" smtClean="0"/>
              <a:t> -tbcfg &lt;test bed config&gt; -tscfg testsuite.cfg</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End of Header</a:t>
            </a:r>
          </a:p>
          <a:p>
            <a:pPr>
              <a:lnSpc>
                <a:spcPct val="80000"/>
              </a:lnSpc>
              <a:buFont typeface="Wingdings" pitchFamily="2" charset="2"/>
              <a:buNone/>
            </a:pPr>
            <a:r>
              <a:rPr lang="en-US" sz="150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Sample Run</a:t>
            </a:r>
          </a:p>
        </p:txBody>
      </p:sp>
      <p:sp>
        <p:nvSpPr>
          <p:cNvPr id="24579" name="Rectangle 3"/>
          <p:cNvSpPr>
            <a:spLocks noGrp="1" noChangeArrowheads="1"/>
          </p:cNvSpPr>
          <p:nvPr>
            <p:ph type="body" idx="1"/>
          </p:nvPr>
        </p:nvSpPr>
        <p:spPr>
          <a:xfrm>
            <a:off x="457200" y="1066800"/>
            <a:ext cx="8229600" cy="5064125"/>
          </a:xfrm>
        </p:spPr>
        <p:txBody>
          <a:bodyPr/>
          <a:lstStyle/>
          <a:p>
            <a:pPr>
              <a:lnSpc>
                <a:spcPct val="80000"/>
              </a:lnSpc>
              <a:buFont typeface="Wingdings" pitchFamily="2" charset="2"/>
              <a:buNone/>
            </a:pPr>
            <a:endParaRPr lang="en-US" sz="2100" smtClean="0"/>
          </a:p>
          <a:p>
            <a:pPr>
              <a:lnSpc>
                <a:spcPct val="80000"/>
              </a:lnSpc>
              <a:buFont typeface="Wingdings" pitchFamily="2" charset="2"/>
              <a:buNone/>
            </a:pPr>
            <a:endParaRPr lang="en-US" sz="2100" smtClean="0"/>
          </a:p>
          <a:p>
            <a:pPr>
              <a:lnSpc>
                <a:spcPct val="80000"/>
              </a:lnSpc>
              <a:buFont typeface="Wingdings" pitchFamily="2" charset="2"/>
              <a:buNone/>
            </a:pPr>
            <a:r>
              <a:rPr lang="en-US" sz="2100" smtClean="0"/>
              <a:t>&gt;&gt;</a:t>
            </a:r>
            <a:r>
              <a:rPr lang="en-US" sz="2100" b="1" smtClean="0"/>
              <a:t>php /auto/bldr-test/Tools/autogen/autogen.php -t /auto/bldr-test/Tools/autogen/DemoTestplan.xls</a:t>
            </a:r>
          </a:p>
          <a:p>
            <a:pPr>
              <a:lnSpc>
                <a:spcPct val="80000"/>
              </a:lnSpc>
              <a:buFont typeface="Wingdings" pitchFamily="2" charset="2"/>
              <a:buNone/>
            </a:pPr>
            <a:endParaRPr lang="en-US" sz="2100" smtClean="0"/>
          </a:p>
          <a:p>
            <a:pPr>
              <a:lnSpc>
                <a:spcPct val="80000"/>
              </a:lnSpc>
              <a:buFont typeface="Wingdings" pitchFamily="2" charset="2"/>
              <a:buNone/>
            </a:pPr>
            <a:endParaRPr lang="en-US" sz="2100" smtClean="0"/>
          </a:p>
          <a:p>
            <a:pPr>
              <a:lnSpc>
                <a:spcPct val="80000"/>
              </a:lnSpc>
              <a:buFont typeface="Wingdings" pitchFamily="2" charset="2"/>
              <a:buNone/>
            </a:pPr>
            <a:r>
              <a:rPr lang="en-US" sz="2100" smtClean="0"/>
              <a:t>Generating </a:t>
            </a:r>
            <a:r>
              <a:rPr lang="en-US" sz="2100" b="1" smtClean="0"/>
              <a:t>script for test case</a:t>
            </a:r>
            <a:r>
              <a:rPr lang="en-US" sz="2100" smtClean="0"/>
              <a:t> SIT-070914-chthome-25: Call Forward Busy Feature Interaction</a:t>
            </a:r>
          </a:p>
          <a:p>
            <a:pPr>
              <a:lnSpc>
                <a:spcPct val="80000"/>
              </a:lnSpc>
              <a:buFont typeface="Wingdings" pitchFamily="2" charset="2"/>
              <a:buNone/>
            </a:pPr>
            <a:endParaRPr lang="en-US" sz="2100" smtClean="0"/>
          </a:p>
          <a:p>
            <a:pPr>
              <a:lnSpc>
                <a:spcPct val="80000"/>
              </a:lnSpc>
              <a:buFont typeface="Wingdings" pitchFamily="2" charset="2"/>
              <a:buNone/>
            </a:pPr>
            <a:r>
              <a:rPr lang="en-US" sz="2100" smtClean="0"/>
              <a:t>Generating </a:t>
            </a:r>
            <a:r>
              <a:rPr lang="en-US" sz="2100" b="1" smtClean="0"/>
              <a:t>job file</a:t>
            </a:r>
          </a:p>
          <a:p>
            <a:pPr>
              <a:lnSpc>
                <a:spcPct val="80000"/>
              </a:lnSpc>
              <a:buFont typeface="Wingdings" pitchFamily="2" charset="2"/>
              <a:buNone/>
            </a:pPr>
            <a:r>
              <a:rPr lang="en-US" sz="2100" smtClean="0"/>
              <a:t>Writing job file /tmp/DemoTestplan/DemoTestplan.job</a:t>
            </a:r>
          </a:p>
          <a:p>
            <a:pPr>
              <a:lnSpc>
                <a:spcPct val="80000"/>
              </a:lnSpc>
              <a:buFont typeface="Wingdings" pitchFamily="2" charset="2"/>
              <a:buNone/>
            </a:pPr>
            <a:endParaRPr lang="en-US" sz="2100" smtClean="0"/>
          </a:p>
          <a:p>
            <a:pPr>
              <a:lnSpc>
                <a:spcPct val="80000"/>
              </a:lnSpc>
              <a:buFont typeface="Wingdings" pitchFamily="2" charset="2"/>
              <a:buNone/>
            </a:pPr>
            <a:r>
              <a:rPr lang="en-US" sz="2100" smtClean="0"/>
              <a:t>Generateing </a:t>
            </a:r>
            <a:r>
              <a:rPr lang="en-US" sz="2100" b="1" smtClean="0"/>
              <a:t>suiteinfo.xml file</a:t>
            </a:r>
          </a:p>
          <a:p>
            <a:pPr>
              <a:lnSpc>
                <a:spcPct val="80000"/>
              </a:lnSpc>
              <a:buFont typeface="Wingdings" pitchFamily="2" charset="2"/>
              <a:buNone/>
            </a:pPr>
            <a:r>
              <a:rPr lang="en-US" sz="2100" smtClean="0"/>
              <a:t>Writing /tmp/DemoTestplan/suiteinfo.xml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Output Example</a:t>
            </a:r>
          </a:p>
        </p:txBody>
      </p:sp>
      <p:sp>
        <p:nvSpPr>
          <p:cNvPr id="25603" name="Rectangle 3"/>
          <p:cNvSpPr>
            <a:spLocks noGrp="1" noChangeArrowheads="1"/>
          </p:cNvSpPr>
          <p:nvPr>
            <p:ph type="body" idx="1"/>
          </p:nvPr>
        </p:nvSpPr>
        <p:spPr>
          <a:xfrm>
            <a:off x="457200" y="990600"/>
            <a:ext cx="8229600" cy="5562600"/>
          </a:xfrm>
        </p:spPr>
        <p:txBody>
          <a:bodyPr/>
          <a:lstStyle/>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Script Header</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Copyright (c) 2005-2009 Cisco Systems, Inc.</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Name: </a:t>
            </a:r>
            <a:r>
              <a:rPr lang="en-US" sz="1500" b="1" smtClean="0"/>
              <a:t>SIT-070914-chthome-01.tcl</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Purpose: </a:t>
            </a:r>
          </a:p>
          <a:p>
            <a:pPr>
              <a:lnSpc>
                <a:spcPct val="80000"/>
              </a:lnSpc>
              <a:buFont typeface="Wingdings" pitchFamily="2" charset="2"/>
              <a:buNone/>
            </a:pPr>
            <a:r>
              <a:rPr lang="en-US" sz="1500" smtClean="0"/>
              <a:t>#     </a:t>
            </a:r>
            <a:r>
              <a:rPr lang="en-US" sz="1500" b="1" smtClean="0"/>
              <a:t>New Play Secure Indication Tone Service Parameter</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References: </a:t>
            </a:r>
          </a:p>
          <a:p>
            <a:pPr>
              <a:lnSpc>
                <a:spcPct val="80000"/>
              </a:lnSpc>
              <a:buFont typeface="Wingdings" pitchFamily="2" charset="2"/>
              <a:buNone/>
            </a:pPr>
            <a:r>
              <a:rPr lang="en-US" sz="1500" smtClean="0"/>
              <a:t>#     </a:t>
            </a:r>
            <a:r>
              <a:rPr lang="en-US" sz="1500" b="1" smtClean="0"/>
              <a:t>612849,EDCS-359628 Rev 22</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Description: </a:t>
            </a:r>
          </a:p>
          <a:p>
            <a:pPr>
              <a:lnSpc>
                <a:spcPct val="80000"/>
              </a:lnSpc>
              <a:buFont typeface="Wingdings" pitchFamily="2" charset="2"/>
              <a:buNone/>
            </a:pPr>
            <a:r>
              <a:rPr lang="en-US" sz="1500" smtClean="0"/>
              <a:t>#     </a:t>
            </a:r>
            <a:r>
              <a:rPr lang="en-US" sz="1500" b="1" smtClean="0"/>
              <a:t>A new service parameter has been added to CUCM which will enable the</a:t>
            </a:r>
          </a:p>
          <a:p>
            <a:pPr>
              <a:lnSpc>
                <a:spcPct val="80000"/>
              </a:lnSpc>
              <a:buFont typeface="Wingdings" pitchFamily="2" charset="2"/>
              <a:buNone/>
            </a:pPr>
            <a:r>
              <a:rPr lang="en-US" sz="1500" smtClean="0"/>
              <a:t>#     </a:t>
            </a:r>
            <a:r>
              <a:rPr lang="en-US" sz="1500" b="1" smtClean="0"/>
              <a:t>Secure Indication Tone feature.</a:t>
            </a:r>
          </a:p>
          <a:p>
            <a:pPr>
              <a:lnSpc>
                <a:spcPct val="80000"/>
              </a:lnSpc>
              <a:buFont typeface="Wingdings" pitchFamily="2" charset="2"/>
              <a:buNone/>
            </a:pPr>
            <a:r>
              <a:rPr lang="en-US" sz="1500" smtClean="0"/>
              <a:t>#        </a:t>
            </a:r>
          </a:p>
          <a:p>
            <a:pPr>
              <a:lnSpc>
                <a:spcPct val="80000"/>
              </a:lnSpc>
              <a:buFont typeface="Wingdings" pitchFamily="2" charset="2"/>
              <a:buNone/>
            </a:pPr>
            <a:r>
              <a:rPr lang="en-US" sz="1500" smtClean="0"/>
              <a:t># Synopsis: </a:t>
            </a:r>
          </a:p>
          <a:p>
            <a:pPr>
              <a:lnSpc>
                <a:spcPct val="80000"/>
              </a:lnSpc>
              <a:buFont typeface="Wingdings" pitchFamily="2" charset="2"/>
              <a:buNone/>
            </a:pPr>
            <a:r>
              <a:rPr lang="en-US" sz="1500" smtClean="0"/>
              <a:t>#    </a:t>
            </a:r>
            <a:r>
              <a:rPr lang="en-US" sz="1500" b="1" smtClean="0"/>
              <a:t> SIT-070914-chthome-01.tcl</a:t>
            </a:r>
            <a:r>
              <a:rPr lang="en-US" sz="1500" smtClean="0"/>
              <a:t> -tbcfg &lt;test bed config&gt; -tscfg testsuite.cfg</a:t>
            </a:r>
          </a:p>
          <a:p>
            <a:pPr>
              <a:lnSpc>
                <a:spcPct val="80000"/>
              </a:lnSpc>
              <a:buFont typeface="Wingdings" pitchFamily="2" charset="2"/>
              <a:buNone/>
            </a:pPr>
            <a:r>
              <a:rPr lang="en-US" sz="1500" smtClean="0"/>
              <a:t>#</a:t>
            </a:r>
          </a:p>
          <a:p>
            <a:pPr>
              <a:lnSpc>
                <a:spcPct val="80000"/>
              </a:lnSpc>
              <a:buFont typeface="Wingdings" pitchFamily="2" charset="2"/>
              <a:buNone/>
            </a:pPr>
            <a:r>
              <a:rPr lang="en-US" sz="1500" smtClean="0"/>
              <a:t># End of Header</a:t>
            </a:r>
          </a:p>
          <a:p>
            <a:pPr>
              <a:lnSpc>
                <a:spcPct val="80000"/>
              </a:lnSpc>
              <a:buFont typeface="Wingdings" pitchFamily="2" charset="2"/>
              <a:buNone/>
            </a:pPr>
            <a:r>
              <a:rPr lang="en-US" sz="150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800" smtClean="0"/>
              <a:t>Skeleton Scripts – common_setup/common_cleanup</a:t>
            </a:r>
          </a:p>
        </p:txBody>
      </p:sp>
      <p:sp>
        <p:nvSpPr>
          <p:cNvPr id="26627" name="Rectangle 3"/>
          <p:cNvSpPr>
            <a:spLocks noGrp="1" noChangeArrowheads="1"/>
          </p:cNvSpPr>
          <p:nvPr>
            <p:ph type="body" idx="1"/>
          </p:nvPr>
        </p:nvSpPr>
        <p:spPr/>
        <p:txBody>
          <a:bodyPr/>
          <a:lstStyle/>
          <a:p>
            <a:pPr>
              <a:lnSpc>
                <a:spcPct val="80000"/>
              </a:lnSpc>
              <a:buFont typeface="Wingdings" pitchFamily="2" charset="2"/>
              <a:buNone/>
            </a:pPr>
            <a:r>
              <a:rPr lang="en-US" sz="1700" smtClean="0"/>
              <a:t>aetest::section common_setup { </a:t>
            </a:r>
          </a:p>
          <a:p>
            <a:pPr>
              <a:lnSpc>
                <a:spcPct val="80000"/>
              </a:lnSpc>
              <a:buFont typeface="Wingdings" pitchFamily="2" charset="2"/>
              <a:buNone/>
            </a:pPr>
            <a:r>
              <a:rPr lang="en-US" sz="1700" smtClean="0"/>
              <a:t>#   set debug 1</a:t>
            </a:r>
          </a:p>
          <a:p>
            <a:pPr>
              <a:lnSpc>
                <a:spcPct val="80000"/>
              </a:lnSpc>
              <a:buFont typeface="Wingdings" pitchFamily="2" charset="2"/>
              <a:buNone/>
            </a:pPr>
            <a:r>
              <a:rPr lang="en-US" sz="1700" smtClean="0"/>
              <a:t>    OutputInfo info 0 1 0 "Executing common_setup section"</a:t>
            </a:r>
          </a:p>
          <a:p>
            <a:pPr>
              <a:lnSpc>
                <a:spcPct val="80000"/>
              </a:lnSpc>
              <a:buFont typeface="Wingdings" pitchFamily="2" charset="2"/>
              <a:buNone/>
            </a:pPr>
            <a:r>
              <a:rPr lang="en-US" sz="1700" smtClean="0"/>
              <a:t>    testGoTo -on common_cleanup</a:t>
            </a:r>
          </a:p>
          <a:p>
            <a:pPr>
              <a:lnSpc>
                <a:spcPct val="80000"/>
              </a:lnSpc>
              <a:buFont typeface="Wingdings" pitchFamily="2" charset="2"/>
              <a:buNone/>
            </a:pPr>
            <a:r>
              <a:rPr lang="en-US" sz="1700" smtClean="0"/>
              <a:t>#</a:t>
            </a:r>
          </a:p>
          <a:p>
            <a:pPr>
              <a:lnSpc>
                <a:spcPct val="80000"/>
              </a:lnSpc>
              <a:buFont typeface="Wingdings" pitchFamily="2" charset="2"/>
              <a:buNone/>
            </a:pPr>
            <a:r>
              <a:rPr lang="en-US" sz="1700" smtClean="0"/>
              <a:t># </a:t>
            </a:r>
            <a:r>
              <a:rPr lang="en-US" sz="1700" b="1" smtClean="0"/>
              <a:t>1.  PhoneA, PhoneB, and PhoneC are in the same cluster.</a:t>
            </a:r>
          </a:p>
          <a:p>
            <a:pPr>
              <a:lnSpc>
                <a:spcPct val="80000"/>
              </a:lnSpc>
              <a:buFont typeface="Wingdings" pitchFamily="2" charset="2"/>
              <a:buNone/>
            </a:pPr>
            <a:r>
              <a:rPr lang="en-US" sz="1700" smtClean="0"/>
              <a:t>#</a:t>
            </a:r>
          </a:p>
          <a:p>
            <a:pPr>
              <a:lnSpc>
                <a:spcPct val="80000"/>
              </a:lnSpc>
              <a:buFont typeface="Wingdings" pitchFamily="2" charset="2"/>
              <a:buNone/>
            </a:pPr>
            <a:endParaRPr lang="en-US" sz="1700" smtClean="0"/>
          </a:p>
          <a:p>
            <a:pPr>
              <a:lnSpc>
                <a:spcPct val="80000"/>
              </a:lnSpc>
              <a:buFont typeface="Wingdings" pitchFamily="2" charset="2"/>
              <a:buNone/>
            </a:pPr>
            <a:r>
              <a:rPr lang="en-US" sz="1700" smtClean="0"/>
              <a:t>#</a:t>
            </a:r>
          </a:p>
          <a:p>
            <a:pPr>
              <a:lnSpc>
                <a:spcPct val="80000"/>
              </a:lnSpc>
              <a:buFont typeface="Wingdings" pitchFamily="2" charset="2"/>
              <a:buNone/>
            </a:pPr>
            <a:r>
              <a:rPr lang="en-US" sz="1700" smtClean="0"/>
              <a:t># </a:t>
            </a:r>
            <a:r>
              <a:rPr lang="en-US" sz="1700" b="1" smtClean="0"/>
              <a:t>2.  PhoneA and PhoneB protected status is set in the variation.</a:t>
            </a:r>
          </a:p>
          <a:p>
            <a:pPr>
              <a:lnSpc>
                <a:spcPct val="80000"/>
              </a:lnSpc>
              <a:buFont typeface="Wingdings" pitchFamily="2" charset="2"/>
              <a:buNone/>
            </a:pPr>
            <a:r>
              <a:rPr lang="en-US" sz="1700" smtClean="0"/>
              <a:t>#</a:t>
            </a:r>
          </a:p>
          <a:p>
            <a:pPr>
              <a:lnSpc>
                <a:spcPct val="80000"/>
              </a:lnSpc>
              <a:buFont typeface="Wingdings" pitchFamily="2" charset="2"/>
              <a:buNone/>
            </a:pPr>
            <a:endParaRPr lang="en-US" sz="1700" smtClean="0"/>
          </a:p>
          <a:p>
            <a:pPr>
              <a:lnSpc>
                <a:spcPct val="80000"/>
              </a:lnSpc>
              <a:buFont typeface="Wingdings" pitchFamily="2" charset="2"/>
              <a:buNone/>
            </a:pPr>
            <a:r>
              <a:rPr lang="en-US" sz="1700" smtClean="0"/>
              <a:t>#</a:t>
            </a:r>
          </a:p>
          <a:p>
            <a:pPr>
              <a:lnSpc>
                <a:spcPct val="80000"/>
              </a:lnSpc>
              <a:buFont typeface="Wingdings" pitchFamily="2" charset="2"/>
              <a:buNone/>
            </a:pPr>
            <a:r>
              <a:rPr lang="en-US" sz="1700" smtClean="0"/>
              <a:t># </a:t>
            </a:r>
            <a:r>
              <a:rPr lang="en-US" sz="1700" b="1" smtClean="0"/>
              <a:t>3.  PhoneC is configured as protected.</a:t>
            </a:r>
          </a:p>
          <a:p>
            <a:pPr>
              <a:lnSpc>
                <a:spcPct val="80000"/>
              </a:lnSpc>
              <a:buFont typeface="Wingdings" pitchFamily="2" charset="2"/>
              <a:buNone/>
            </a:pPr>
            <a:r>
              <a:rPr lang="en-US" sz="1700" smtClean="0"/>
              <a:t>#</a:t>
            </a:r>
          </a:p>
          <a:p>
            <a:pPr>
              <a:lnSpc>
                <a:spcPct val="80000"/>
              </a:lnSpc>
              <a:buFont typeface="Wingdings" pitchFamily="2" charset="2"/>
              <a:buNone/>
            </a:pPr>
            <a:r>
              <a:rPr lang="en-US" sz="1700" smtClean="0"/>
              <a:t>}</a:t>
            </a:r>
          </a:p>
          <a:p>
            <a:pPr>
              <a:lnSpc>
                <a:spcPct val="80000"/>
              </a:lnSpc>
              <a:buFont typeface="Wingdings" pitchFamily="2" charset="2"/>
              <a:buNone/>
            </a:pPr>
            <a:endParaRPr lang="en-US" sz="17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5026" y="1371600"/>
            <a:ext cx="5993949" cy="923330"/>
          </a:xfrm>
          <a:prstGeom prst="rect">
            <a:avLst/>
          </a:prstGeom>
          <a:noFill/>
        </p:spPr>
        <p:txBody>
          <a:bodyPr wrap="none" rtlCol="0">
            <a:spAutoFit/>
          </a:bodyPr>
          <a:lstStyle/>
          <a:p>
            <a:r>
              <a:rPr lang="en-US" sz="5400" dirty="0" smtClean="0"/>
              <a:t>(Grabber Opening)</a:t>
            </a:r>
            <a:endParaRPr lang="en-US" sz="5400" dirty="0"/>
          </a:p>
        </p:txBody>
      </p:sp>
      <p:sp>
        <p:nvSpPr>
          <p:cNvPr id="3" name="TextBox 2"/>
          <p:cNvSpPr txBox="1"/>
          <p:nvPr/>
        </p:nvSpPr>
        <p:spPr>
          <a:xfrm>
            <a:off x="1752600" y="2590800"/>
            <a:ext cx="5750292" cy="923330"/>
          </a:xfrm>
          <a:prstGeom prst="rect">
            <a:avLst/>
          </a:prstGeom>
          <a:noFill/>
        </p:spPr>
        <p:txBody>
          <a:bodyPr wrap="none" rtlCol="0">
            <a:spAutoFit/>
          </a:bodyPr>
          <a:lstStyle/>
          <a:p>
            <a:r>
              <a:rPr lang="en-US" dirty="0" smtClean="0"/>
              <a:t>State the challenge your audience is facing</a:t>
            </a:r>
          </a:p>
          <a:p>
            <a:r>
              <a:rPr lang="en-US" dirty="0" smtClean="0"/>
              <a:t>And the problem you’re solving…use some captivating</a:t>
            </a:r>
          </a:p>
          <a:p>
            <a:r>
              <a:rPr lang="en-US" dirty="0" smtClean="0"/>
              <a:t>visuals</a:t>
            </a:r>
            <a:endParaRPr lang="en-US" dirty="0"/>
          </a:p>
        </p:txBody>
      </p:sp>
      <p:sp>
        <p:nvSpPr>
          <p:cNvPr id="4" name="TextBox 3"/>
          <p:cNvSpPr txBox="1"/>
          <p:nvPr/>
        </p:nvSpPr>
        <p:spPr>
          <a:xfrm>
            <a:off x="2438400" y="3886200"/>
            <a:ext cx="3634328" cy="923330"/>
          </a:xfrm>
          <a:prstGeom prst="rect">
            <a:avLst/>
          </a:prstGeom>
          <a:noFill/>
        </p:spPr>
        <p:txBody>
          <a:bodyPr wrap="none" rtlCol="0">
            <a:spAutoFit/>
          </a:bodyPr>
          <a:lstStyle/>
          <a:p>
            <a:r>
              <a:rPr lang="en-US" dirty="0" smtClean="0"/>
              <a:t>State the problem</a:t>
            </a:r>
          </a:p>
          <a:p>
            <a:r>
              <a:rPr lang="en-US" dirty="0" smtClean="0"/>
              <a:t>State the solution</a:t>
            </a:r>
          </a:p>
          <a:p>
            <a:r>
              <a:rPr lang="en-US" dirty="0" smtClean="0"/>
              <a:t>State the benefit from the solution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Skeleton Scripts – Body</a:t>
            </a:r>
          </a:p>
        </p:txBody>
      </p:sp>
      <p:sp>
        <p:nvSpPr>
          <p:cNvPr id="27651" name="Rectangle 3"/>
          <p:cNvSpPr>
            <a:spLocks noGrp="1" noChangeArrowheads="1"/>
          </p:cNvSpPr>
          <p:nvPr>
            <p:ph type="body" idx="1"/>
          </p:nvPr>
        </p:nvSpPr>
        <p:spPr/>
        <p:txBody>
          <a:bodyPr/>
          <a:lstStyle/>
          <a:p>
            <a:pPr>
              <a:lnSpc>
                <a:spcPct val="80000"/>
              </a:lnSpc>
              <a:buFont typeface="Wingdings" pitchFamily="2" charset="2"/>
              <a:buNone/>
            </a:pPr>
            <a:r>
              <a:rPr lang="en-US" sz="2100" smtClean="0"/>
              <a:t>aetest::testcase -tc_id "</a:t>
            </a:r>
            <a:r>
              <a:rPr lang="en-US" sz="2100" b="1" smtClean="0"/>
              <a:t>SIT-070914-chthome-15.$lid</a:t>
            </a:r>
            <a:r>
              <a:rPr lang="en-US" sz="2100" smtClean="0"/>
              <a:t>" {</a:t>
            </a:r>
          </a:p>
          <a:p>
            <a:pPr>
              <a:lnSpc>
                <a:spcPct val="80000"/>
              </a:lnSpc>
              <a:buFont typeface="Wingdings" pitchFamily="2" charset="2"/>
              <a:buNone/>
            </a:pPr>
            <a:r>
              <a:rPr lang="en-US" sz="2100" smtClean="0"/>
              <a:t>    set testName  "</a:t>
            </a:r>
            <a:r>
              <a:rPr lang="en-US" sz="2100" b="1" smtClean="0"/>
              <a:t>SIT-070914-chthome-25</a:t>
            </a:r>
            <a:r>
              <a:rPr lang="en-US" sz="2100" smtClean="0"/>
              <a:t>"</a:t>
            </a:r>
          </a:p>
          <a:p>
            <a:pPr>
              <a:lnSpc>
                <a:spcPct val="80000"/>
              </a:lnSpc>
              <a:buFont typeface="Wingdings" pitchFamily="2" charset="2"/>
              <a:buNone/>
            </a:pPr>
            <a:r>
              <a:rPr lang="en-US" sz="2100" smtClean="0"/>
              <a:t>    set testDescr "</a:t>
            </a:r>
            <a:r>
              <a:rPr lang="en-US" sz="2100" b="1" smtClean="0"/>
              <a:t>Call Forward Busy Feature Interaction</a:t>
            </a:r>
            <a:r>
              <a:rPr lang="en-US" sz="2100" smtClean="0"/>
              <a:t>"</a:t>
            </a:r>
          </a:p>
          <a:p>
            <a:pPr>
              <a:lnSpc>
                <a:spcPct val="80000"/>
              </a:lnSpc>
              <a:buFont typeface="Wingdings" pitchFamily="2" charset="2"/>
              <a:buNone/>
            </a:pPr>
            <a:r>
              <a:rPr lang="en-US" sz="2100" smtClean="0"/>
              <a:t>    testStart $testName $testDescr</a:t>
            </a:r>
          </a:p>
          <a:p>
            <a:pPr>
              <a:lnSpc>
                <a:spcPct val="80000"/>
              </a:lnSpc>
              <a:buFont typeface="Wingdings" pitchFamily="2" charset="2"/>
              <a:buNone/>
            </a:pPr>
            <a:r>
              <a:rPr lang="en-US" sz="2100" smtClean="0"/>
              <a:t>    testGoTo -on common_cleanup</a:t>
            </a:r>
          </a:p>
          <a:p>
            <a:pPr>
              <a:lnSpc>
                <a:spcPct val="80000"/>
              </a:lnSpc>
              <a:buFont typeface="Wingdings" pitchFamily="2" charset="2"/>
              <a:buNone/>
            </a:pPr>
            <a:r>
              <a:rPr lang="en-US" sz="2100" smtClean="0"/>
              <a:t>#</a:t>
            </a:r>
          </a:p>
          <a:p>
            <a:pPr>
              <a:lnSpc>
                <a:spcPct val="80000"/>
              </a:lnSpc>
              <a:buFont typeface="Wingdings" pitchFamily="2" charset="2"/>
              <a:buNone/>
            </a:pPr>
            <a:r>
              <a:rPr lang="en-US" sz="2100" smtClean="0"/>
              <a:t># </a:t>
            </a:r>
            <a:r>
              <a:rPr lang="en-US" sz="2100" b="1" smtClean="0"/>
              <a:t>1.  PhoneA has Call Forward Busy set to PhoneB.</a:t>
            </a:r>
          </a:p>
          <a:p>
            <a:pPr>
              <a:lnSpc>
                <a:spcPct val="80000"/>
              </a:lnSpc>
              <a:buFont typeface="Wingdings" pitchFamily="2" charset="2"/>
              <a:buNone/>
            </a:pPr>
            <a:r>
              <a:rPr lang="en-US" sz="2100" smtClean="0"/>
              <a:t>#</a:t>
            </a:r>
          </a:p>
          <a:p>
            <a:pPr>
              <a:lnSpc>
                <a:spcPct val="80000"/>
              </a:lnSpc>
              <a:buFont typeface="Wingdings" pitchFamily="2" charset="2"/>
              <a:buNone/>
            </a:pPr>
            <a:endParaRPr lang="en-US" sz="2100" smtClean="0"/>
          </a:p>
          <a:p>
            <a:pPr>
              <a:lnSpc>
                <a:spcPct val="80000"/>
              </a:lnSpc>
              <a:buFont typeface="Wingdings" pitchFamily="2" charset="2"/>
              <a:buNone/>
            </a:pPr>
            <a:r>
              <a:rPr lang="en-US" sz="2100" smtClean="0"/>
              <a:t>#</a:t>
            </a:r>
          </a:p>
          <a:p>
            <a:pPr>
              <a:lnSpc>
                <a:spcPct val="80000"/>
              </a:lnSpc>
              <a:buFont typeface="Wingdings" pitchFamily="2" charset="2"/>
              <a:buNone/>
            </a:pPr>
            <a:r>
              <a:rPr lang="en-US" sz="2100" smtClean="0"/>
              <a:t># </a:t>
            </a:r>
            <a:r>
              <a:rPr lang="en-US" sz="2100" b="1" smtClean="0"/>
              <a:t>2.  PhoneC calls PhoneA.</a:t>
            </a:r>
          </a:p>
          <a:p>
            <a:pPr>
              <a:lnSpc>
                <a:spcPct val="80000"/>
              </a:lnSpc>
              <a:buFont typeface="Wingdings" pitchFamily="2" charset="2"/>
              <a:buNone/>
            </a:pPr>
            <a:r>
              <a:rPr lang="en-US" sz="2100" smtClean="0"/>
              <a:t>#</a:t>
            </a:r>
          </a:p>
          <a:p>
            <a:pPr>
              <a:lnSpc>
                <a:spcPct val="80000"/>
              </a:lnSpc>
              <a:buFont typeface="Wingdings" pitchFamily="2" charset="2"/>
              <a:buNone/>
            </a:pPr>
            <a:r>
              <a:rPr lang="en-US" sz="2100" smtClean="0"/>
              <a:t>}</a:t>
            </a:r>
          </a:p>
          <a:p>
            <a:pPr>
              <a:lnSpc>
                <a:spcPct val="80000"/>
              </a:lnSpc>
              <a:buFont typeface="Wingdings" pitchFamily="2" charset="2"/>
              <a:buNone/>
            </a:pPr>
            <a:endParaRPr lang="en-US" sz="21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Autogen - Summary</a:t>
            </a:r>
          </a:p>
        </p:txBody>
      </p:sp>
      <p:sp>
        <p:nvSpPr>
          <p:cNvPr id="28675" name="Rectangle 3"/>
          <p:cNvSpPr>
            <a:spLocks noGrp="1" noChangeArrowheads="1"/>
          </p:cNvSpPr>
          <p:nvPr>
            <p:ph type="body" idx="1"/>
          </p:nvPr>
        </p:nvSpPr>
        <p:spPr>
          <a:xfrm>
            <a:off x="457200" y="1066800"/>
            <a:ext cx="8229600" cy="5486400"/>
          </a:xfrm>
        </p:spPr>
        <p:txBody>
          <a:bodyPr/>
          <a:lstStyle/>
          <a:p>
            <a:r>
              <a:rPr lang="en-US" sz="2600" smtClean="0"/>
              <a:t>No changes required to test plan</a:t>
            </a:r>
          </a:p>
          <a:p>
            <a:r>
              <a:rPr lang="en-US" sz="2600" smtClean="0"/>
              <a:t>Huge time savings when initially authoring scripts by:</a:t>
            </a:r>
          </a:p>
          <a:p>
            <a:pPr lvl="1"/>
            <a:r>
              <a:rPr lang="en-US" sz="2200" smtClean="0"/>
              <a:t>Generating skeleton scripts / files</a:t>
            </a:r>
          </a:p>
          <a:p>
            <a:pPr lvl="1"/>
            <a:r>
              <a:rPr lang="en-US" sz="2200" smtClean="0"/>
              <a:t>Preventing typos</a:t>
            </a:r>
          </a:p>
          <a:p>
            <a:pPr lvl="2">
              <a:buFont typeface="Wingdings" pitchFamily="2" charset="2"/>
              <a:buNone/>
            </a:pPr>
            <a:endParaRPr lang="en-US" sz="2000" smtClean="0"/>
          </a:p>
          <a:p>
            <a:pPr lvl="2">
              <a:buFont typeface="Wingdings" pitchFamily="2" charset="2"/>
              <a:buNone/>
            </a:pPr>
            <a:r>
              <a:rPr lang="en-US" smtClean="0"/>
              <a:t>Conferencing test plan</a:t>
            </a:r>
          </a:p>
          <a:p>
            <a:pPr lvl="2"/>
            <a:r>
              <a:rPr lang="en-US" smtClean="0"/>
              <a:t>712 TCL suite files</a:t>
            </a:r>
          </a:p>
          <a:p>
            <a:pPr lvl="2"/>
            <a:r>
              <a:rPr lang="en-US" smtClean="0"/>
              <a:t>job file (793 lines)</a:t>
            </a:r>
          </a:p>
          <a:p>
            <a:pPr lvl="2"/>
            <a:r>
              <a:rPr lang="en-US" smtClean="0"/>
              <a:t>suiteinfo.xml file (2864 lines)</a:t>
            </a:r>
          </a:p>
          <a:p>
            <a:pPr lvl="2"/>
            <a:endParaRPr lang="en-US" smtClean="0"/>
          </a:p>
          <a:p>
            <a:pPr lvl="2">
              <a:buFont typeface="Wingdings" pitchFamily="2" charset="2"/>
              <a:buNone/>
            </a:pPr>
            <a:r>
              <a:rPr lang="en-US" smtClean="0"/>
              <a:t>All generated by autogen in 0.6 seconds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3200"/>
            <a:ext cx="8229600" cy="1139825"/>
          </a:xfrm>
        </p:spPr>
        <p:txBody>
          <a:bodyPr/>
          <a:lstStyle/>
          <a:p>
            <a:r>
              <a:rPr lang="en-US" dirty="0" smtClean="0"/>
              <a:t>3. Tool </a:t>
            </a:r>
            <a:r>
              <a:rPr lang="en-US" dirty="0" smtClean="0"/>
              <a:t>Analysis -- Cucumber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Tools Out There…</a:t>
            </a:r>
          </a:p>
        </p:txBody>
      </p:sp>
      <p:sp>
        <p:nvSpPr>
          <p:cNvPr id="30723" name="Rectangle 3"/>
          <p:cNvSpPr>
            <a:spLocks noGrp="1" noChangeArrowheads="1"/>
          </p:cNvSpPr>
          <p:nvPr>
            <p:ph type="body" idx="1"/>
          </p:nvPr>
        </p:nvSpPr>
        <p:spPr/>
        <p:txBody>
          <a:bodyPr/>
          <a:lstStyle/>
          <a:p>
            <a:pPr eaLnBrk="1" hangingPunct="1"/>
            <a:r>
              <a:rPr lang="en-US" smtClean="0"/>
              <a:t>Sid and Jaya found Cucumber during Agile Training</a:t>
            </a:r>
          </a:p>
          <a:p>
            <a:pPr eaLnBrk="1" hangingPunct="1"/>
            <a:r>
              <a:rPr lang="en-US" smtClean="0"/>
              <a:t>Can we use Cucumber to generate scripts automatically?</a:t>
            </a:r>
          </a:p>
          <a:p>
            <a:pPr eaLnBrk="1" hangingPunct="1"/>
            <a:r>
              <a:rPr lang="en-US" smtClean="0"/>
              <a:t>Can we use this tool somewhere in our process?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Cucumber (cukes.info)</a:t>
            </a:r>
          </a:p>
        </p:txBody>
      </p:sp>
      <p:sp>
        <p:nvSpPr>
          <p:cNvPr id="86019" name="Rectangle 3"/>
          <p:cNvSpPr>
            <a:spLocks noGrp="1" noChangeArrowheads="1"/>
          </p:cNvSpPr>
          <p:nvPr>
            <p:ph type="body" idx="1"/>
          </p:nvPr>
        </p:nvSpPr>
        <p:spPr>
          <a:xfrm>
            <a:off x="304800" y="1219200"/>
            <a:ext cx="8534400" cy="5105400"/>
          </a:xfrm>
        </p:spPr>
        <p:txBody>
          <a:bodyPr/>
          <a:lstStyle/>
          <a:p>
            <a:pPr eaLnBrk="1" hangingPunct="1">
              <a:lnSpc>
                <a:spcPct val="90000"/>
              </a:lnSpc>
            </a:pPr>
            <a:r>
              <a:rPr lang="en-US" sz="2400" smtClean="0"/>
              <a:t>Cucumber is an open source tool that can execute plain-text functional descriptions as automated tests. </a:t>
            </a:r>
          </a:p>
          <a:p>
            <a:pPr eaLnBrk="1" hangingPunct="1">
              <a:lnSpc>
                <a:spcPct val="90000"/>
              </a:lnSpc>
            </a:pPr>
            <a:endParaRPr lang="en-US" sz="2400" smtClean="0"/>
          </a:p>
          <a:p>
            <a:pPr eaLnBrk="1" hangingPunct="1">
              <a:lnSpc>
                <a:spcPct val="90000"/>
              </a:lnSpc>
            </a:pPr>
            <a:r>
              <a:rPr lang="en-US" sz="2400" smtClean="0"/>
              <a:t>It defines automated scenarios that an application must pass to be considered done. </a:t>
            </a:r>
          </a:p>
          <a:p>
            <a:pPr eaLnBrk="1" hangingPunct="1">
              <a:lnSpc>
                <a:spcPct val="90000"/>
              </a:lnSpc>
            </a:pPr>
            <a:endParaRPr lang="en-US" sz="2400" smtClean="0"/>
          </a:p>
          <a:p>
            <a:pPr eaLnBrk="1" hangingPunct="1">
              <a:lnSpc>
                <a:spcPct val="90000"/>
              </a:lnSpc>
            </a:pPr>
            <a:r>
              <a:rPr lang="en-US" sz="2400" smtClean="0"/>
              <a:t>It is a tool for testing any kind of web applications or other non-web projects.  </a:t>
            </a:r>
          </a:p>
          <a:p>
            <a:pPr eaLnBrk="1" hangingPunct="1">
              <a:lnSpc>
                <a:spcPct val="90000"/>
              </a:lnSpc>
            </a:pPr>
            <a:endParaRPr lang="en-US" sz="2400" smtClean="0"/>
          </a:p>
          <a:p>
            <a:pPr eaLnBrk="1" hangingPunct="1">
              <a:lnSpc>
                <a:spcPct val="90000"/>
              </a:lnSpc>
            </a:pPr>
            <a:r>
              <a:rPr lang="en-US" sz="2400" smtClean="0"/>
              <a:t>The language that Cucumber understands is called Gherkin.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 calcmode="lin" valueType="num">
                                      <p:cBhvr additive="base">
                                        <p:cTn id="13"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anim calcmode="lin" valueType="num">
                                      <p:cBhvr additive="base">
                                        <p:cTn id="19"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019">
                                            <p:txEl>
                                              <p:pRg st="6" end="6"/>
                                            </p:txEl>
                                          </p:spTgt>
                                        </p:tgtEl>
                                        <p:attrNameLst>
                                          <p:attrName>style.visibility</p:attrName>
                                        </p:attrNameLst>
                                      </p:cBhvr>
                                      <p:to>
                                        <p:strVal val="visible"/>
                                      </p:to>
                                    </p:set>
                                    <p:anim calcmode="lin" valueType="num">
                                      <p:cBhvr additive="base">
                                        <p:cTn id="25"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Cucumber (Cont.)</a:t>
            </a:r>
          </a:p>
        </p:txBody>
      </p:sp>
      <p:sp>
        <p:nvSpPr>
          <p:cNvPr id="141315" name="Rectangle 3"/>
          <p:cNvSpPr>
            <a:spLocks noGrp="1" noChangeArrowheads="1"/>
          </p:cNvSpPr>
          <p:nvPr>
            <p:ph type="body" idx="1"/>
          </p:nvPr>
        </p:nvSpPr>
        <p:spPr>
          <a:xfrm>
            <a:off x="381000" y="1219200"/>
            <a:ext cx="8229600" cy="4530725"/>
          </a:xfrm>
        </p:spPr>
        <p:txBody>
          <a:bodyPr/>
          <a:lstStyle/>
          <a:p>
            <a:pPr eaLnBrk="1" hangingPunct="1">
              <a:lnSpc>
                <a:spcPct val="80000"/>
              </a:lnSpc>
            </a:pPr>
            <a:r>
              <a:rPr lang="en-US" sz="2400" smtClean="0"/>
              <a:t>Supports collaboration between project stakeholders and application developers.</a:t>
            </a:r>
          </a:p>
          <a:p>
            <a:pPr eaLnBrk="1" hangingPunct="1">
              <a:lnSpc>
                <a:spcPct val="80000"/>
              </a:lnSpc>
            </a:pPr>
            <a:endParaRPr lang="en-US" sz="2400" smtClean="0"/>
          </a:p>
          <a:p>
            <a:pPr eaLnBrk="1" hangingPunct="1">
              <a:lnSpc>
                <a:spcPct val="80000"/>
              </a:lnSpc>
            </a:pPr>
            <a:r>
              <a:rPr lang="en-US" sz="2400" smtClean="0"/>
              <a:t>Cucumber is a Behavior-Driven Development (BDD) Framework built on Ruby.</a:t>
            </a:r>
          </a:p>
          <a:p>
            <a:pPr eaLnBrk="1" hangingPunct="1">
              <a:lnSpc>
                <a:spcPct val="80000"/>
              </a:lnSpc>
            </a:pPr>
            <a:endParaRPr lang="en-US" sz="2400" smtClean="0"/>
          </a:p>
          <a:p>
            <a:pPr eaLnBrk="1" hangingPunct="1">
              <a:lnSpc>
                <a:spcPct val="80000"/>
              </a:lnSpc>
            </a:pPr>
            <a:r>
              <a:rPr lang="en-US" sz="2400" smtClean="0"/>
              <a:t>Allows definition of Executable Requirements.</a:t>
            </a:r>
          </a:p>
          <a:p>
            <a:pPr eaLnBrk="1" hangingPunct="1">
              <a:lnSpc>
                <a:spcPct val="80000"/>
              </a:lnSpc>
            </a:pPr>
            <a:endParaRPr lang="en-US" sz="2400" smtClean="0"/>
          </a:p>
          <a:p>
            <a:pPr eaLnBrk="1" hangingPunct="1">
              <a:lnSpc>
                <a:spcPct val="80000"/>
              </a:lnSpc>
            </a:pPr>
            <a:r>
              <a:rPr lang="en-US" sz="2400" smtClean="0"/>
              <a:t>A simple way to bridge the gap between natural language and Ruby. </a:t>
            </a:r>
          </a:p>
          <a:p>
            <a:pPr eaLnBrk="1" hangingPunct="1">
              <a:lnSpc>
                <a:spcPct val="80000"/>
              </a:lnSpc>
            </a:pPr>
            <a:endParaRPr lang="en-US" sz="2400" smtClean="0"/>
          </a:p>
          <a:p>
            <a:pPr eaLnBrk="1" hangingPunct="1">
              <a:lnSpc>
                <a:spcPct val="80000"/>
              </a:lnSpc>
            </a:pPr>
            <a:r>
              <a:rPr lang="en-US" sz="2400" smtClean="0"/>
              <a:t>Tags:</a:t>
            </a:r>
            <a:r>
              <a:rPr lang="en-US" sz="2400" b="1" smtClean="0"/>
              <a:t> </a:t>
            </a:r>
            <a:r>
              <a:rPr lang="en-US" sz="2400" smtClean="0"/>
              <a:t>Agile, Dynamic Languages, Project Methodology, Scrum, Test</a:t>
            </a:r>
          </a:p>
          <a:p>
            <a:pPr eaLnBrk="1" hangingPunct="1">
              <a:lnSpc>
                <a:spcPct val="80000"/>
              </a:lnSpc>
            </a:pPr>
            <a:endParaRPr lang="en-US"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 calcmode="lin" valueType="num">
                                      <p:cBhvr additive="base">
                                        <p:cTn id="13"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15">
                                            <p:txEl>
                                              <p:pRg st="4" end="4"/>
                                            </p:txEl>
                                          </p:spTgt>
                                        </p:tgtEl>
                                        <p:attrNameLst>
                                          <p:attrName>style.visibility</p:attrName>
                                        </p:attrNameLst>
                                      </p:cBhvr>
                                      <p:to>
                                        <p:strVal val="visible"/>
                                      </p:to>
                                    </p:set>
                                    <p:anim calcmode="lin" valueType="num">
                                      <p:cBhvr additive="base">
                                        <p:cTn id="19" dur="500" fill="hold"/>
                                        <p:tgtEl>
                                          <p:spTgt spid="1413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1315">
                                            <p:txEl>
                                              <p:pRg st="6" end="6"/>
                                            </p:txEl>
                                          </p:spTgt>
                                        </p:tgtEl>
                                        <p:attrNameLst>
                                          <p:attrName>style.visibility</p:attrName>
                                        </p:attrNameLst>
                                      </p:cBhvr>
                                      <p:to>
                                        <p:strVal val="visible"/>
                                      </p:to>
                                    </p:set>
                                    <p:anim calcmode="lin" valueType="num">
                                      <p:cBhvr additive="base">
                                        <p:cTn id="25" dur="500" fill="hold"/>
                                        <p:tgtEl>
                                          <p:spTgt spid="14131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3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1315">
                                            <p:txEl>
                                              <p:pRg st="8" end="8"/>
                                            </p:txEl>
                                          </p:spTgt>
                                        </p:tgtEl>
                                        <p:attrNameLst>
                                          <p:attrName>style.visibility</p:attrName>
                                        </p:attrNameLst>
                                      </p:cBhvr>
                                      <p:to>
                                        <p:strVal val="visible"/>
                                      </p:to>
                                    </p:set>
                                    <p:anim calcmode="lin" valueType="num">
                                      <p:cBhvr additive="base">
                                        <p:cTn id="31" dur="500" fill="hold"/>
                                        <p:tgtEl>
                                          <p:spTgt spid="14131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13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400" smtClean="0"/>
              <a:t>Describing Features with Cucumber</a:t>
            </a:r>
          </a:p>
        </p:txBody>
      </p:sp>
      <p:sp>
        <p:nvSpPr>
          <p:cNvPr id="89091" name="Rectangle 3"/>
          <p:cNvSpPr>
            <a:spLocks noGrp="1" noChangeArrowheads="1"/>
          </p:cNvSpPr>
          <p:nvPr>
            <p:ph type="body" idx="1"/>
          </p:nvPr>
        </p:nvSpPr>
        <p:spPr>
          <a:xfrm>
            <a:off x="609600" y="1524000"/>
            <a:ext cx="8001000" cy="4495800"/>
          </a:xfrm>
        </p:spPr>
        <p:txBody>
          <a:bodyPr/>
          <a:lstStyle/>
          <a:p>
            <a:pPr eaLnBrk="1" hangingPunct="1">
              <a:lnSpc>
                <a:spcPct val="90000"/>
              </a:lnSpc>
              <a:buFont typeface="Wingdings" pitchFamily="2" charset="2"/>
              <a:buNone/>
            </a:pPr>
            <a:r>
              <a:rPr lang="en-US" sz="2600" smtClean="0">
                <a:solidFill>
                  <a:srgbClr val="0000FF"/>
                </a:solidFill>
                <a:latin typeface="Garamond" pitchFamily="18" charset="0"/>
              </a:rPr>
              <a:t>Feature:</a:t>
            </a:r>
            <a:r>
              <a:rPr lang="en-US" sz="2600" smtClean="0">
                <a:latin typeface="Garamond" pitchFamily="18" charset="0"/>
              </a:rPr>
              <a:t> </a:t>
            </a:r>
            <a:r>
              <a:rPr lang="en-US" sz="2600" smtClean="0">
                <a:solidFill>
                  <a:schemeClr val="accent2"/>
                </a:solidFill>
                <a:latin typeface="Garamond" pitchFamily="18" charset="0"/>
              </a:rPr>
              <a:t>Addition</a:t>
            </a: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In order …</a:t>
            </a:r>
            <a:r>
              <a:rPr lang="en-US" sz="2600" smtClean="0">
                <a:latin typeface="Garamond" pitchFamily="18" charset="0"/>
              </a:rPr>
              <a:t> </a:t>
            </a:r>
            <a:r>
              <a:rPr lang="en-US" sz="2600" smtClean="0">
                <a:solidFill>
                  <a:schemeClr val="accent2"/>
                </a:solidFill>
                <a:latin typeface="Garamond" pitchFamily="18" charset="0"/>
              </a:rPr>
              <a:t>to avoid silly mistakes</a:t>
            </a: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As a …</a:t>
            </a:r>
            <a:r>
              <a:rPr lang="en-US" sz="2600" smtClean="0">
                <a:latin typeface="Garamond" pitchFamily="18" charset="0"/>
              </a:rPr>
              <a:t> </a:t>
            </a:r>
            <a:r>
              <a:rPr lang="en-US" sz="2600" smtClean="0">
                <a:solidFill>
                  <a:schemeClr val="accent2"/>
                </a:solidFill>
                <a:latin typeface="Garamond" pitchFamily="18" charset="0"/>
              </a:rPr>
              <a:t>calculator user</a:t>
            </a: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I want …</a:t>
            </a:r>
            <a:r>
              <a:rPr lang="en-US" sz="2600" smtClean="0">
                <a:latin typeface="Garamond" pitchFamily="18" charset="0"/>
              </a:rPr>
              <a:t> </a:t>
            </a:r>
            <a:r>
              <a:rPr lang="en-US" sz="2600" smtClean="0">
                <a:solidFill>
                  <a:schemeClr val="accent2"/>
                </a:solidFill>
                <a:latin typeface="Garamond" pitchFamily="18" charset="0"/>
              </a:rPr>
              <a:t>to be told the sum of two numbers</a:t>
            </a:r>
          </a:p>
          <a:p>
            <a:pPr eaLnBrk="1" hangingPunct="1">
              <a:lnSpc>
                <a:spcPct val="90000"/>
              </a:lnSpc>
              <a:buFont typeface="Wingdings" pitchFamily="2" charset="2"/>
              <a:buNone/>
            </a:pPr>
            <a:endParaRPr lang="en-US" sz="2600" smtClean="0">
              <a:solidFill>
                <a:schemeClr val="accent2"/>
              </a:solidFill>
              <a:latin typeface="Garamond" pitchFamily="18" charset="0"/>
            </a:endParaRP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Scenario:</a:t>
            </a:r>
            <a:r>
              <a:rPr lang="en-US" sz="2600" smtClean="0">
                <a:latin typeface="Garamond" pitchFamily="18" charset="0"/>
              </a:rPr>
              <a:t> </a:t>
            </a:r>
            <a:r>
              <a:rPr lang="en-US" sz="2600" smtClean="0">
                <a:solidFill>
                  <a:schemeClr val="accent2"/>
                </a:solidFill>
                <a:latin typeface="Garamond" pitchFamily="18" charset="0"/>
              </a:rPr>
              <a:t>Add two numbers</a:t>
            </a: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Given</a:t>
            </a:r>
            <a:r>
              <a:rPr lang="en-US" sz="2600" smtClean="0">
                <a:latin typeface="Garamond" pitchFamily="18" charset="0"/>
              </a:rPr>
              <a:t> I have entered 50 into the calculator</a:t>
            </a: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And</a:t>
            </a:r>
            <a:r>
              <a:rPr lang="en-US" sz="2600" smtClean="0">
                <a:latin typeface="Garamond" pitchFamily="18" charset="0"/>
              </a:rPr>
              <a:t> I have entered 70 into the calculator</a:t>
            </a: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When </a:t>
            </a:r>
            <a:r>
              <a:rPr lang="en-US" sz="2600" smtClean="0">
                <a:latin typeface="Garamond" pitchFamily="18" charset="0"/>
              </a:rPr>
              <a:t>I press add</a:t>
            </a:r>
          </a:p>
          <a:p>
            <a:pPr eaLnBrk="1" hangingPunct="1">
              <a:lnSpc>
                <a:spcPct val="90000"/>
              </a:lnSpc>
              <a:buFont typeface="Wingdings" pitchFamily="2" charset="2"/>
              <a:buNone/>
            </a:pPr>
            <a:r>
              <a:rPr lang="en-US" sz="2600" smtClean="0">
                <a:latin typeface="Garamond" pitchFamily="18" charset="0"/>
              </a:rPr>
              <a:t>    </a:t>
            </a:r>
            <a:r>
              <a:rPr lang="en-US" sz="2600" smtClean="0">
                <a:solidFill>
                  <a:srgbClr val="0000FF"/>
                </a:solidFill>
                <a:latin typeface="Garamond" pitchFamily="18" charset="0"/>
              </a:rPr>
              <a:t>Then </a:t>
            </a:r>
            <a:r>
              <a:rPr lang="en-US" sz="2600" smtClean="0">
                <a:latin typeface="Garamond" pitchFamily="18" charset="0"/>
              </a:rPr>
              <a:t>the result should be 120 on the screen</a:t>
            </a:r>
          </a:p>
          <a:p>
            <a:pPr eaLnBrk="1" hangingPunct="1">
              <a:lnSpc>
                <a:spcPct val="90000"/>
              </a:lnSpc>
              <a:buFont typeface="Wingdings" pitchFamily="2" charset="2"/>
              <a:buNone/>
            </a:pPr>
            <a:endParaRPr lang="en-US" sz="2600" smtClean="0">
              <a:latin typeface="Garamond" pitchFamily="18" charset="0"/>
            </a:endParaRPr>
          </a:p>
        </p:txBody>
      </p:sp>
      <p:sp>
        <p:nvSpPr>
          <p:cNvPr id="89095" name="AutoShape 7"/>
          <p:cNvSpPr>
            <a:spLocks noChangeArrowheads="1"/>
          </p:cNvSpPr>
          <p:nvPr/>
        </p:nvSpPr>
        <p:spPr bwMode="auto">
          <a:xfrm>
            <a:off x="6705600" y="3962400"/>
            <a:ext cx="2438400" cy="381000"/>
          </a:xfrm>
          <a:prstGeom prst="wedgeRoundRectCallout">
            <a:avLst>
              <a:gd name="adj1" fmla="val -46093"/>
              <a:gd name="adj2" fmla="val 97917"/>
              <a:gd name="adj3" fmla="val 16667"/>
            </a:avLst>
          </a:prstGeom>
          <a:solidFill>
            <a:schemeClr val="folHlink"/>
          </a:solidFill>
          <a:ln w="9525">
            <a:solidFill>
              <a:schemeClr val="tx1"/>
            </a:solidFill>
            <a:miter lim="800000"/>
            <a:headEnd/>
            <a:tailEnd/>
          </a:ln>
        </p:spPr>
        <p:txBody>
          <a:bodyPr/>
          <a:lstStyle/>
          <a:p>
            <a:pPr algn="ctr"/>
            <a:r>
              <a:rPr lang="en-US" b="1"/>
              <a:t>Test Setup</a:t>
            </a:r>
          </a:p>
        </p:txBody>
      </p:sp>
      <p:sp>
        <p:nvSpPr>
          <p:cNvPr id="89096" name="AutoShape 8"/>
          <p:cNvSpPr>
            <a:spLocks noChangeArrowheads="1"/>
          </p:cNvSpPr>
          <p:nvPr/>
        </p:nvSpPr>
        <p:spPr bwMode="auto">
          <a:xfrm>
            <a:off x="3810000" y="5029200"/>
            <a:ext cx="2438400" cy="381000"/>
          </a:xfrm>
          <a:prstGeom prst="wedgeRoundRectCallout">
            <a:avLst>
              <a:gd name="adj1" fmla="val -63347"/>
              <a:gd name="adj2" fmla="val 13750"/>
              <a:gd name="adj3" fmla="val 16667"/>
            </a:avLst>
          </a:prstGeom>
          <a:solidFill>
            <a:schemeClr val="folHlink"/>
          </a:solidFill>
          <a:ln w="9525">
            <a:solidFill>
              <a:schemeClr val="tx1"/>
            </a:solidFill>
            <a:miter lim="800000"/>
            <a:headEnd/>
            <a:tailEnd/>
          </a:ln>
        </p:spPr>
        <p:txBody>
          <a:bodyPr/>
          <a:lstStyle/>
          <a:p>
            <a:pPr algn="ctr"/>
            <a:r>
              <a:rPr lang="en-US" b="1"/>
              <a:t>Procedure</a:t>
            </a:r>
          </a:p>
        </p:txBody>
      </p:sp>
      <p:sp>
        <p:nvSpPr>
          <p:cNvPr id="89097" name="AutoShape 9"/>
          <p:cNvSpPr>
            <a:spLocks noChangeArrowheads="1"/>
          </p:cNvSpPr>
          <p:nvPr/>
        </p:nvSpPr>
        <p:spPr bwMode="auto">
          <a:xfrm>
            <a:off x="6324600" y="5943600"/>
            <a:ext cx="2438400" cy="381000"/>
          </a:xfrm>
          <a:prstGeom prst="wedgeRoundRectCallout">
            <a:avLst>
              <a:gd name="adj1" fmla="val -151889"/>
              <a:gd name="adj2" fmla="val -83333"/>
              <a:gd name="adj3" fmla="val 16667"/>
            </a:avLst>
          </a:prstGeom>
          <a:solidFill>
            <a:schemeClr val="folHlink"/>
          </a:solidFill>
          <a:ln w="9525">
            <a:solidFill>
              <a:schemeClr val="tx1"/>
            </a:solidFill>
            <a:miter lim="800000"/>
            <a:headEnd/>
            <a:tailEnd/>
          </a:ln>
        </p:spPr>
        <p:txBody>
          <a:bodyPr/>
          <a:lstStyle/>
          <a:p>
            <a:pPr algn="ctr"/>
            <a:r>
              <a:rPr lang="en-US" b="1"/>
              <a:t>Expected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31" dur="500"/>
                                        <p:tgtEl>
                                          <p:spTgt spid="8909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9091">
                                            <p:txEl>
                                              <p:pRg st="6" end="6"/>
                                            </p:txEl>
                                          </p:spTgt>
                                        </p:tgtEl>
                                        <p:attrNameLst>
                                          <p:attrName>style.visibility</p:attrName>
                                        </p:attrNameLst>
                                      </p:cBhvr>
                                      <p:to>
                                        <p:strVal val="visible"/>
                                      </p:to>
                                    </p:set>
                                    <p:anim calcmode="lin" valueType="num">
                                      <p:cBhvr additive="base">
                                        <p:cTn id="36"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90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9091">
                                            <p:txEl>
                                              <p:pRg st="7" end="7"/>
                                            </p:txEl>
                                          </p:spTgt>
                                        </p:tgtEl>
                                        <p:attrNameLst>
                                          <p:attrName>style.visibility</p:attrName>
                                        </p:attrNameLst>
                                      </p:cBhvr>
                                      <p:to>
                                        <p:strVal val="visible"/>
                                      </p:to>
                                    </p:set>
                                    <p:anim calcmode="lin" valueType="num">
                                      <p:cBhvr additive="base">
                                        <p:cTn id="42"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90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9091">
                                            <p:txEl>
                                              <p:pRg st="8" end="8"/>
                                            </p:txEl>
                                          </p:spTgt>
                                        </p:tgtEl>
                                        <p:attrNameLst>
                                          <p:attrName>style.visibility</p:attrName>
                                        </p:attrNameLst>
                                      </p:cBhvr>
                                      <p:to>
                                        <p:strVal val="visible"/>
                                      </p:to>
                                    </p:set>
                                    <p:anim calcmode="lin" valueType="num">
                                      <p:cBhvr additive="base">
                                        <p:cTn id="48"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90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9091">
                                            <p:txEl>
                                              <p:pRg st="9" end="9"/>
                                            </p:txEl>
                                          </p:spTgt>
                                        </p:tgtEl>
                                        <p:attrNameLst>
                                          <p:attrName>style.visibility</p:attrName>
                                        </p:attrNameLst>
                                      </p:cBhvr>
                                      <p:to>
                                        <p:strVal val="visible"/>
                                      </p:to>
                                    </p:set>
                                    <p:anim calcmode="lin" valueType="num">
                                      <p:cBhvr additive="base">
                                        <p:cTn id="54"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89095"/>
                                        </p:tgtEl>
                                        <p:attrNameLst>
                                          <p:attrName>style.visibility</p:attrName>
                                        </p:attrNameLst>
                                      </p:cBhvr>
                                      <p:to>
                                        <p:strVal val="visible"/>
                                      </p:to>
                                    </p:set>
                                    <p:anim calcmode="lin" valueType="num">
                                      <p:cBhvr additive="base">
                                        <p:cTn id="60" dur="500" fill="hold"/>
                                        <p:tgtEl>
                                          <p:spTgt spid="89095"/>
                                        </p:tgtEl>
                                        <p:attrNameLst>
                                          <p:attrName>ppt_x</p:attrName>
                                        </p:attrNameLst>
                                      </p:cBhvr>
                                      <p:tavLst>
                                        <p:tav tm="0">
                                          <p:val>
                                            <p:strVal val="#ppt_x"/>
                                          </p:val>
                                        </p:tav>
                                        <p:tav tm="100000">
                                          <p:val>
                                            <p:strVal val="#ppt_x"/>
                                          </p:val>
                                        </p:tav>
                                      </p:tavLst>
                                    </p:anim>
                                    <p:anim calcmode="lin" valueType="num">
                                      <p:cBhvr additive="base">
                                        <p:cTn id="61" dur="500" fill="hold"/>
                                        <p:tgtEl>
                                          <p:spTgt spid="8909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89096"/>
                                        </p:tgtEl>
                                        <p:attrNameLst>
                                          <p:attrName>style.visibility</p:attrName>
                                        </p:attrNameLst>
                                      </p:cBhvr>
                                      <p:to>
                                        <p:strVal val="visible"/>
                                      </p:to>
                                    </p:set>
                                    <p:anim calcmode="lin" valueType="num">
                                      <p:cBhvr additive="base">
                                        <p:cTn id="66" dur="500" fill="hold"/>
                                        <p:tgtEl>
                                          <p:spTgt spid="89096"/>
                                        </p:tgtEl>
                                        <p:attrNameLst>
                                          <p:attrName>ppt_x</p:attrName>
                                        </p:attrNameLst>
                                      </p:cBhvr>
                                      <p:tavLst>
                                        <p:tav tm="0">
                                          <p:val>
                                            <p:strVal val="#ppt_x"/>
                                          </p:val>
                                        </p:tav>
                                        <p:tav tm="100000">
                                          <p:val>
                                            <p:strVal val="#ppt_x"/>
                                          </p:val>
                                        </p:tav>
                                      </p:tavLst>
                                    </p:anim>
                                    <p:anim calcmode="lin" valueType="num">
                                      <p:cBhvr additive="base">
                                        <p:cTn id="67"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89097"/>
                                        </p:tgtEl>
                                        <p:attrNameLst>
                                          <p:attrName>style.visibility</p:attrName>
                                        </p:attrNameLst>
                                      </p:cBhvr>
                                      <p:to>
                                        <p:strVal val="visible"/>
                                      </p:to>
                                    </p:set>
                                    <p:anim calcmode="lin" valueType="num">
                                      <p:cBhvr additive="base">
                                        <p:cTn id="72" dur="500" fill="hold"/>
                                        <p:tgtEl>
                                          <p:spTgt spid="89097"/>
                                        </p:tgtEl>
                                        <p:attrNameLst>
                                          <p:attrName>ppt_x</p:attrName>
                                        </p:attrNameLst>
                                      </p:cBhvr>
                                      <p:tavLst>
                                        <p:tav tm="0">
                                          <p:val>
                                            <p:strVal val="#ppt_x"/>
                                          </p:val>
                                        </p:tav>
                                        <p:tav tm="100000">
                                          <p:val>
                                            <p:strVal val="#ppt_x"/>
                                          </p:val>
                                        </p:tav>
                                      </p:tavLst>
                                    </p:anim>
                                    <p:anim calcmode="lin" valueType="num">
                                      <p:cBhvr additive="base">
                                        <p:cTn id="73" dur="500" fill="hold"/>
                                        <p:tgtEl>
                                          <p:spTgt spid="890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animBg="1"/>
      <p:bldP spid="89096" grpId="0" animBg="1"/>
      <p:bldP spid="8909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Automating Features with Cucumber</a:t>
            </a:r>
          </a:p>
        </p:txBody>
      </p:sp>
      <p:sp>
        <p:nvSpPr>
          <p:cNvPr id="92163" name="Rectangle 3"/>
          <p:cNvSpPr>
            <a:spLocks noGrp="1" noChangeArrowheads="1"/>
          </p:cNvSpPr>
          <p:nvPr>
            <p:ph type="body" idx="1"/>
          </p:nvPr>
        </p:nvSpPr>
        <p:spPr>
          <a:xfrm>
            <a:off x="457200" y="1600200"/>
            <a:ext cx="8686800" cy="4530725"/>
          </a:xfrm>
        </p:spPr>
        <p:txBody>
          <a:bodyPr/>
          <a:lstStyle/>
          <a:p>
            <a:pPr eaLnBrk="1" hangingPunct="1">
              <a:buFont typeface="Wingdings" pitchFamily="2" charset="2"/>
              <a:buNone/>
            </a:pPr>
            <a:r>
              <a:rPr lang="en-US" sz="2600" smtClean="0">
                <a:solidFill>
                  <a:schemeClr val="accent2"/>
                </a:solidFill>
                <a:latin typeface="Garamond" pitchFamily="18" charset="0"/>
              </a:rPr>
              <a:t>Given</a:t>
            </a:r>
            <a:r>
              <a:rPr lang="en-US" sz="2600" smtClean="0">
                <a:latin typeface="Garamond" pitchFamily="18" charset="0"/>
              </a:rPr>
              <a:t> /I have entered (.*) into the calculator/ do |n|</a:t>
            </a:r>
          </a:p>
          <a:p>
            <a:pPr eaLnBrk="1" hangingPunct="1">
              <a:buFont typeface="Wingdings" pitchFamily="2" charset="2"/>
              <a:buNone/>
            </a:pPr>
            <a:r>
              <a:rPr lang="en-US" sz="2600" smtClean="0">
                <a:latin typeface="Garamond" pitchFamily="18" charset="0"/>
              </a:rPr>
              <a:t>    calculator = Calculator.new</a:t>
            </a:r>
          </a:p>
          <a:p>
            <a:pPr eaLnBrk="1" hangingPunct="1">
              <a:buFont typeface="Wingdings" pitchFamily="2" charset="2"/>
              <a:buNone/>
            </a:pPr>
            <a:r>
              <a:rPr lang="en-US" sz="2600" smtClean="0">
                <a:latin typeface="Garamond" pitchFamily="18" charset="0"/>
              </a:rPr>
              <a:t>    calculator.push(n.to_i)</a:t>
            </a:r>
          </a:p>
          <a:p>
            <a:pPr eaLnBrk="1" hangingPunct="1">
              <a:buFont typeface="Wingdings" pitchFamily="2" charset="2"/>
              <a:buNone/>
            </a:pPr>
            <a:r>
              <a:rPr lang="en-US" sz="2600" smtClean="0">
                <a:solidFill>
                  <a:schemeClr val="accent2"/>
                </a:solidFill>
                <a:latin typeface="Garamond" pitchFamily="18" charset="0"/>
              </a:rPr>
              <a:t>end  </a:t>
            </a:r>
          </a:p>
          <a:p>
            <a:pPr eaLnBrk="1" hangingPunct="1">
              <a:buFont typeface="Wingdings" pitchFamily="2" charset="2"/>
              <a:buNone/>
            </a:pPr>
            <a:endParaRPr lang="en-US" sz="2600" smtClean="0">
              <a:solidFill>
                <a:schemeClr val="accent2"/>
              </a:solidFill>
              <a:latin typeface="Garamond" pitchFamily="18" charset="0"/>
            </a:endParaRPr>
          </a:p>
          <a:p>
            <a:pPr eaLnBrk="1" hangingPunct="1"/>
            <a:r>
              <a:rPr lang="en-US" smtClean="0"/>
              <a:t>Think of the steps in scenarios as method calls, then step definitions are like method definitions.</a:t>
            </a:r>
          </a:p>
          <a:p>
            <a:pPr eaLnBrk="1" hangingPunct="1"/>
            <a:r>
              <a:rPr lang="en-US" smtClean="0"/>
              <a:t>There could be step libraries that could be reused.</a:t>
            </a:r>
          </a:p>
          <a:p>
            <a:pPr eaLnBrk="1" hangingPunct="1"/>
            <a:endParaRPr lang="en-US" smtClean="0"/>
          </a:p>
          <a:p>
            <a:pPr eaLnBrk="1" hangingPunct="1"/>
            <a:endParaRPr lang="en-US" smtClean="0"/>
          </a:p>
          <a:p>
            <a:pPr eaLnBrk="1" hangingPunct="1">
              <a:buFont typeface="Wingdings" pitchFamily="2" charset="2"/>
              <a:buNone/>
            </a:pPr>
            <a:endParaRPr lang="en-US" sz="2600" smtClean="0">
              <a:solidFill>
                <a:schemeClr val="accent2"/>
              </a:solidFill>
              <a:latin typeface="Garamond" pitchFamily="18" charset="0"/>
            </a:endParaRPr>
          </a:p>
        </p:txBody>
      </p:sp>
      <p:sp>
        <p:nvSpPr>
          <p:cNvPr id="92165" name="AutoShape 5"/>
          <p:cNvSpPr>
            <a:spLocks noChangeArrowheads="1"/>
          </p:cNvSpPr>
          <p:nvPr/>
        </p:nvSpPr>
        <p:spPr bwMode="auto">
          <a:xfrm>
            <a:off x="5791200" y="2286000"/>
            <a:ext cx="2743200" cy="457200"/>
          </a:xfrm>
          <a:prstGeom prst="wedgeRoundRectCallout">
            <a:avLst>
              <a:gd name="adj1" fmla="val -95685"/>
              <a:gd name="adj2" fmla="val -22694"/>
              <a:gd name="adj3" fmla="val 16667"/>
            </a:avLst>
          </a:prstGeom>
          <a:solidFill>
            <a:schemeClr val="folHlink"/>
          </a:solidFill>
          <a:ln w="9525">
            <a:solidFill>
              <a:schemeClr val="tx1"/>
            </a:solidFill>
            <a:miter lim="800000"/>
            <a:headEnd/>
            <a:tailEnd/>
          </a:ln>
        </p:spPr>
        <p:txBody>
          <a:bodyPr/>
          <a:lstStyle/>
          <a:p>
            <a:pPr algn="ctr"/>
            <a:r>
              <a:rPr lang="en-US" b="1"/>
              <a:t>This is Ruby code.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 calcmode="lin" valueType="num">
                                      <p:cBhvr additive="base">
                                        <p:cTn id="7" dur="500" fill="hold"/>
                                        <p:tgtEl>
                                          <p:spTgt spid="92165"/>
                                        </p:tgtEl>
                                        <p:attrNameLst>
                                          <p:attrName>ppt_x</p:attrName>
                                        </p:attrNameLst>
                                      </p:cBhvr>
                                      <p:tavLst>
                                        <p:tav tm="0">
                                          <p:val>
                                            <p:strVal val="#ppt_x"/>
                                          </p:val>
                                        </p:tav>
                                        <p:tav tm="100000">
                                          <p:val>
                                            <p:strVal val="#ppt_x"/>
                                          </p:val>
                                        </p:tav>
                                      </p:tavLst>
                                    </p:anim>
                                    <p:anim calcmode="lin" valueType="num">
                                      <p:cBhvr additive="base">
                                        <p:cTn id="8" dur="500" fill="hold"/>
                                        <p:tgtEl>
                                          <p:spTgt spid="921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2163">
                                            <p:txEl>
                                              <p:pRg st="5" end="5"/>
                                            </p:txEl>
                                          </p:spTgt>
                                        </p:tgtEl>
                                        <p:attrNameLst>
                                          <p:attrName>style.visibility</p:attrName>
                                        </p:attrNameLst>
                                      </p:cBhvr>
                                      <p:to>
                                        <p:strVal val="visible"/>
                                      </p:to>
                                    </p:set>
                                    <p:animEffect transition="in" filter="box(in)">
                                      <p:cBhvr>
                                        <p:cTn id="13" dur="500"/>
                                        <p:tgtEl>
                                          <p:spTgt spid="9216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box(in)">
                                      <p:cBhvr>
                                        <p:cTn id="18" dur="5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p:txBody>
          <a:bodyPr/>
          <a:lstStyle/>
          <a:p>
            <a:pPr eaLnBrk="1" hangingPunct="1"/>
            <a:endParaRPr lang="en-US" smtClean="0"/>
          </a:p>
        </p:txBody>
      </p:sp>
      <p:pic>
        <p:nvPicPr>
          <p:cNvPr id="35843" name="Picture 4"/>
          <p:cNvPicPr>
            <a:picLocks noChangeAspect="1" noChangeArrowheads="1"/>
          </p:cNvPicPr>
          <p:nvPr/>
        </p:nvPicPr>
        <p:blipFill>
          <a:blip r:embed="rId3" cstate="print"/>
          <a:srcRect/>
          <a:stretch>
            <a:fillRect/>
          </a:stretch>
        </p:blipFill>
        <p:spPr bwMode="auto">
          <a:xfrm>
            <a:off x="457200" y="381000"/>
            <a:ext cx="8305800" cy="4840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en-US" smtClean="0"/>
          </a:p>
        </p:txBody>
      </p:sp>
      <p:sp>
        <p:nvSpPr>
          <p:cNvPr id="36867" name="Rectangle 3"/>
          <p:cNvSpPr>
            <a:spLocks noGrp="1" noChangeArrowheads="1"/>
          </p:cNvSpPr>
          <p:nvPr>
            <p:ph type="body" idx="1"/>
          </p:nvPr>
        </p:nvSpPr>
        <p:spPr/>
        <p:txBody>
          <a:bodyPr/>
          <a:lstStyle/>
          <a:p>
            <a:pPr eaLnBrk="1" hangingPunct="1"/>
            <a:endParaRPr lang="en-US" smtClean="0"/>
          </a:p>
        </p:txBody>
      </p:sp>
      <p:pic>
        <p:nvPicPr>
          <p:cNvPr id="36868" name="Picture 4"/>
          <p:cNvPicPr>
            <a:picLocks noChangeAspect="1" noChangeArrowheads="1"/>
          </p:cNvPicPr>
          <p:nvPr/>
        </p:nvPicPr>
        <p:blipFill>
          <a:blip r:embed="rId3" cstate="print"/>
          <a:srcRect/>
          <a:stretch>
            <a:fillRect/>
          </a:stretch>
        </p:blipFill>
        <p:spPr bwMode="auto">
          <a:xfrm>
            <a:off x="457200" y="304800"/>
            <a:ext cx="8305800" cy="4951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495800" y="838200"/>
            <a:ext cx="4191000" cy="4530725"/>
          </a:xfrm>
        </p:spPr>
        <p:txBody>
          <a:bodyPr/>
          <a:lstStyle/>
          <a:p>
            <a:pPr eaLnBrk="1" hangingPunct="1">
              <a:buFont typeface="Wingdings" pitchFamily="2" charset="2"/>
              <a:buNone/>
            </a:pPr>
            <a:r>
              <a:rPr lang="en-US" sz="2600" smtClean="0"/>
              <a:t>   “</a:t>
            </a:r>
            <a:r>
              <a:rPr lang="en-US" sz="2600" smtClean="0">
                <a:hlinkClick r:id="rId3" tooltip="Click for further information about this quotation"/>
              </a:rPr>
              <a:t>The reasonable man adapts himself to the world; the unreasonable one persists in trying to adapt the world to himself. Therefore, all progress depends on the unreasonable man.</a:t>
            </a:r>
            <a:r>
              <a:rPr lang="en-US" sz="2600" smtClean="0"/>
              <a:t> “ </a:t>
            </a:r>
            <a:endParaRPr lang="en-US" sz="2600" b="1" smtClean="0"/>
          </a:p>
          <a:p>
            <a:pPr lvl="1" eaLnBrk="1" hangingPunct="1">
              <a:buFont typeface="Wingdings" pitchFamily="2" charset="2"/>
              <a:buNone/>
            </a:pPr>
            <a:r>
              <a:rPr lang="en-US" sz="2200" b="1" smtClean="0"/>
              <a:t>George Bernard Shaw</a:t>
            </a:r>
            <a:endParaRPr lang="en-US" sz="2200" smtClean="0"/>
          </a:p>
          <a:p>
            <a:pPr eaLnBrk="1" hangingPunct="1"/>
            <a:endParaRPr lang="en-US" sz="2600" smtClean="0"/>
          </a:p>
        </p:txBody>
      </p:sp>
      <p:pic>
        <p:nvPicPr>
          <p:cNvPr id="4099" name="Picture 4"/>
          <p:cNvPicPr>
            <a:picLocks noChangeAspect="1" noChangeArrowheads="1"/>
          </p:cNvPicPr>
          <p:nvPr/>
        </p:nvPicPr>
        <p:blipFill>
          <a:blip r:embed="rId4" cstate="print"/>
          <a:srcRect/>
          <a:stretch>
            <a:fillRect/>
          </a:stretch>
        </p:blipFill>
        <p:spPr bwMode="auto">
          <a:xfrm>
            <a:off x="762000" y="381000"/>
            <a:ext cx="3417888"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en-US" smtClean="0"/>
          </a:p>
        </p:txBody>
      </p:sp>
      <p:sp>
        <p:nvSpPr>
          <p:cNvPr id="37891" name="Rectangle 3"/>
          <p:cNvSpPr>
            <a:spLocks noGrp="1" noChangeArrowheads="1"/>
          </p:cNvSpPr>
          <p:nvPr>
            <p:ph type="body" idx="1"/>
          </p:nvPr>
        </p:nvSpPr>
        <p:spPr/>
        <p:txBody>
          <a:bodyPr/>
          <a:lstStyle/>
          <a:p>
            <a:pPr eaLnBrk="1" hangingPunct="1"/>
            <a:endParaRPr lang="en-US" smtClean="0"/>
          </a:p>
        </p:txBody>
      </p:sp>
      <p:pic>
        <p:nvPicPr>
          <p:cNvPr id="37892" name="Picture 4"/>
          <p:cNvPicPr>
            <a:picLocks noChangeAspect="1" noChangeArrowheads="1"/>
          </p:cNvPicPr>
          <p:nvPr/>
        </p:nvPicPr>
        <p:blipFill>
          <a:blip r:embed="rId3" cstate="print"/>
          <a:srcRect/>
          <a:stretch>
            <a:fillRect/>
          </a:stretch>
        </p:blipFill>
        <p:spPr bwMode="auto">
          <a:xfrm>
            <a:off x="457200" y="304800"/>
            <a:ext cx="8305800" cy="4989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en-US" smtClean="0"/>
          </a:p>
        </p:txBody>
      </p:sp>
      <p:sp>
        <p:nvSpPr>
          <p:cNvPr id="38915" name="Rectangle 3"/>
          <p:cNvSpPr>
            <a:spLocks noGrp="1" noChangeArrowheads="1"/>
          </p:cNvSpPr>
          <p:nvPr>
            <p:ph type="body" idx="1"/>
          </p:nvPr>
        </p:nvSpPr>
        <p:spPr/>
        <p:txBody>
          <a:bodyPr/>
          <a:lstStyle/>
          <a:p>
            <a:pPr eaLnBrk="1" hangingPunct="1"/>
            <a:endParaRPr lang="en-US" smtClean="0"/>
          </a:p>
        </p:txBody>
      </p:sp>
      <p:pic>
        <p:nvPicPr>
          <p:cNvPr id="38916" name="Picture 4"/>
          <p:cNvPicPr>
            <a:picLocks noChangeAspect="1" noChangeArrowheads="1"/>
          </p:cNvPicPr>
          <p:nvPr/>
        </p:nvPicPr>
        <p:blipFill>
          <a:blip r:embed="rId3" cstate="print"/>
          <a:srcRect/>
          <a:stretch>
            <a:fillRect/>
          </a:stretch>
        </p:blipFill>
        <p:spPr bwMode="auto">
          <a:xfrm>
            <a:off x="457200" y="304800"/>
            <a:ext cx="8305800" cy="5122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Background</a:t>
            </a:r>
          </a:p>
        </p:txBody>
      </p:sp>
      <p:sp>
        <p:nvSpPr>
          <p:cNvPr id="39939" name="Rectangle 3"/>
          <p:cNvSpPr>
            <a:spLocks noGrp="1" noChangeArrowheads="1"/>
          </p:cNvSpPr>
          <p:nvPr>
            <p:ph type="body" idx="1"/>
          </p:nvPr>
        </p:nvSpPr>
        <p:spPr>
          <a:xfrm>
            <a:off x="457200" y="1600200"/>
            <a:ext cx="8229600" cy="4876800"/>
          </a:xfrm>
        </p:spPr>
        <p:txBody>
          <a:bodyPr/>
          <a:lstStyle/>
          <a:p>
            <a:pPr eaLnBrk="1" hangingPunct="1">
              <a:lnSpc>
                <a:spcPct val="80000"/>
              </a:lnSpc>
            </a:pPr>
            <a:r>
              <a:rPr lang="en-US" sz="1700" smtClean="0"/>
              <a:t>Context to the scenarios in a single feature. </a:t>
            </a:r>
          </a:p>
          <a:p>
            <a:pPr eaLnBrk="1" hangingPunct="1">
              <a:lnSpc>
                <a:spcPct val="80000"/>
              </a:lnSpc>
            </a:pPr>
            <a:r>
              <a:rPr lang="en-US" sz="1700" smtClean="0"/>
              <a:t>The background is run before each of your scenarios.</a:t>
            </a:r>
          </a:p>
          <a:p>
            <a:pPr eaLnBrk="1" hangingPunct="1">
              <a:lnSpc>
                <a:spcPct val="80000"/>
              </a:lnSpc>
              <a:buFont typeface="Wingdings" pitchFamily="2" charset="2"/>
              <a:buNone/>
            </a:pPr>
            <a:endParaRPr lang="en-US" sz="1700" smtClean="0"/>
          </a:p>
          <a:p>
            <a:pPr eaLnBrk="1" hangingPunct="1">
              <a:lnSpc>
                <a:spcPct val="90000"/>
              </a:lnSpc>
              <a:buFont typeface="Wingdings" pitchFamily="2" charset="2"/>
              <a:buNone/>
            </a:pPr>
            <a:r>
              <a:rPr lang="en-US" sz="1800" smtClean="0">
                <a:solidFill>
                  <a:srgbClr val="0000FF"/>
                </a:solidFill>
                <a:latin typeface="Garamond" pitchFamily="18" charset="0"/>
              </a:rPr>
              <a:t>Feature:</a:t>
            </a:r>
            <a:r>
              <a:rPr lang="en-US" sz="1800" smtClean="0">
                <a:latin typeface="Garamond" pitchFamily="18" charset="0"/>
              </a:rPr>
              <a:t> </a:t>
            </a:r>
            <a:r>
              <a:rPr lang="en-US" sz="1800" smtClean="0">
                <a:solidFill>
                  <a:schemeClr val="accent2"/>
                </a:solidFill>
                <a:latin typeface="Garamond" pitchFamily="18" charset="0"/>
              </a:rPr>
              <a:t>Addition</a:t>
            </a:r>
          </a:p>
          <a:p>
            <a:pPr eaLnBrk="1" hangingPunct="1">
              <a:lnSpc>
                <a:spcPct val="90000"/>
              </a:lnSpc>
              <a:buFont typeface="Wingdings" pitchFamily="2" charset="2"/>
              <a:buNone/>
            </a:pPr>
            <a:r>
              <a:rPr lang="en-US" sz="1800" smtClean="0">
                <a:latin typeface="Garamond" pitchFamily="18" charset="0"/>
              </a:rPr>
              <a:t>  </a:t>
            </a:r>
            <a:r>
              <a:rPr lang="en-US" sz="1800" smtClean="0">
                <a:solidFill>
                  <a:srgbClr val="0000FF"/>
                </a:solidFill>
                <a:latin typeface="Garamond" pitchFamily="18" charset="0"/>
              </a:rPr>
              <a:t>In order …</a:t>
            </a:r>
            <a:r>
              <a:rPr lang="en-US" sz="1800" smtClean="0">
                <a:latin typeface="Garamond" pitchFamily="18" charset="0"/>
              </a:rPr>
              <a:t> </a:t>
            </a:r>
            <a:r>
              <a:rPr lang="en-US" sz="1800" smtClean="0">
                <a:solidFill>
                  <a:schemeClr val="accent2"/>
                </a:solidFill>
                <a:latin typeface="Garamond" pitchFamily="18" charset="0"/>
              </a:rPr>
              <a:t>to avoid silly mistakes</a:t>
            </a:r>
          </a:p>
          <a:p>
            <a:pPr eaLnBrk="1" hangingPunct="1">
              <a:lnSpc>
                <a:spcPct val="90000"/>
              </a:lnSpc>
              <a:buFont typeface="Wingdings" pitchFamily="2" charset="2"/>
              <a:buNone/>
            </a:pPr>
            <a:r>
              <a:rPr lang="en-US" sz="1800" smtClean="0">
                <a:latin typeface="Garamond" pitchFamily="18" charset="0"/>
              </a:rPr>
              <a:t>  </a:t>
            </a:r>
            <a:r>
              <a:rPr lang="en-US" sz="1800" smtClean="0">
                <a:solidFill>
                  <a:srgbClr val="0000FF"/>
                </a:solidFill>
                <a:latin typeface="Garamond" pitchFamily="18" charset="0"/>
              </a:rPr>
              <a:t>As a …</a:t>
            </a:r>
            <a:r>
              <a:rPr lang="en-US" sz="1800" smtClean="0">
                <a:latin typeface="Garamond" pitchFamily="18" charset="0"/>
              </a:rPr>
              <a:t> </a:t>
            </a:r>
            <a:r>
              <a:rPr lang="en-US" sz="1800" smtClean="0">
                <a:solidFill>
                  <a:schemeClr val="accent2"/>
                </a:solidFill>
                <a:latin typeface="Garamond" pitchFamily="18" charset="0"/>
              </a:rPr>
              <a:t>calculator user</a:t>
            </a:r>
          </a:p>
          <a:p>
            <a:pPr eaLnBrk="1" hangingPunct="1">
              <a:lnSpc>
                <a:spcPct val="90000"/>
              </a:lnSpc>
              <a:buFont typeface="Wingdings" pitchFamily="2" charset="2"/>
              <a:buNone/>
            </a:pPr>
            <a:r>
              <a:rPr lang="en-US" sz="1800" smtClean="0">
                <a:latin typeface="Garamond" pitchFamily="18" charset="0"/>
              </a:rPr>
              <a:t>  </a:t>
            </a:r>
            <a:r>
              <a:rPr lang="en-US" sz="1800" smtClean="0">
                <a:solidFill>
                  <a:srgbClr val="0000FF"/>
                </a:solidFill>
                <a:latin typeface="Garamond" pitchFamily="18" charset="0"/>
              </a:rPr>
              <a:t>I want …</a:t>
            </a:r>
            <a:r>
              <a:rPr lang="en-US" sz="1800" smtClean="0">
                <a:latin typeface="Garamond" pitchFamily="18" charset="0"/>
              </a:rPr>
              <a:t> </a:t>
            </a:r>
            <a:r>
              <a:rPr lang="en-US" sz="1800" smtClean="0">
                <a:solidFill>
                  <a:schemeClr val="accent2"/>
                </a:solidFill>
                <a:latin typeface="Garamond" pitchFamily="18" charset="0"/>
              </a:rPr>
              <a:t>to be told the sum of two numbers</a:t>
            </a:r>
          </a:p>
          <a:p>
            <a:pPr eaLnBrk="1" hangingPunct="1">
              <a:lnSpc>
                <a:spcPct val="80000"/>
              </a:lnSpc>
              <a:buFont typeface="Wingdings" pitchFamily="2" charset="2"/>
              <a:buNone/>
            </a:pPr>
            <a:endParaRPr lang="en-US" sz="1700" b="1" smtClean="0"/>
          </a:p>
          <a:p>
            <a:pPr eaLnBrk="1" hangingPunct="1">
              <a:lnSpc>
                <a:spcPct val="80000"/>
              </a:lnSpc>
              <a:buFont typeface="Wingdings" pitchFamily="2" charset="2"/>
              <a:buNone/>
            </a:pPr>
            <a:r>
              <a:rPr lang="en-US" sz="1700" b="1" smtClean="0"/>
              <a:t>Background:</a:t>
            </a:r>
            <a:r>
              <a:rPr lang="en-US" sz="1700" smtClean="0"/>
              <a:t> </a:t>
            </a:r>
          </a:p>
          <a:p>
            <a:pPr eaLnBrk="1" hangingPunct="1">
              <a:lnSpc>
                <a:spcPct val="80000"/>
              </a:lnSpc>
              <a:buFont typeface="Wingdings" pitchFamily="2" charset="2"/>
              <a:buNone/>
            </a:pPr>
            <a:r>
              <a:rPr lang="en-US" sz="1700" smtClean="0">
                <a:solidFill>
                  <a:srgbClr val="0000FF"/>
                </a:solidFill>
              </a:rPr>
              <a:t>Given </a:t>
            </a:r>
            <a:r>
              <a:rPr lang="en-US" sz="1700" smtClean="0"/>
              <a:t>calculator is on</a:t>
            </a:r>
          </a:p>
          <a:p>
            <a:pPr eaLnBrk="1" hangingPunct="1">
              <a:lnSpc>
                <a:spcPct val="80000"/>
              </a:lnSpc>
              <a:buFont typeface="Wingdings" pitchFamily="2" charset="2"/>
              <a:buNone/>
            </a:pPr>
            <a:r>
              <a:rPr lang="en-US" sz="1700" smtClean="0">
                <a:solidFill>
                  <a:srgbClr val="0000FF"/>
                </a:solidFill>
              </a:rPr>
              <a:t>And </a:t>
            </a:r>
            <a:r>
              <a:rPr lang="en-US" sz="1700" smtClean="0"/>
              <a:t>Screen has been initialized to zero</a:t>
            </a:r>
          </a:p>
          <a:p>
            <a:pPr eaLnBrk="1" hangingPunct="1">
              <a:lnSpc>
                <a:spcPct val="80000"/>
              </a:lnSpc>
              <a:buFont typeface="Wingdings" pitchFamily="2" charset="2"/>
              <a:buNone/>
            </a:pPr>
            <a:endParaRPr lang="en-US" sz="1700" smtClean="0"/>
          </a:p>
          <a:p>
            <a:pPr eaLnBrk="1" hangingPunct="1">
              <a:lnSpc>
                <a:spcPct val="80000"/>
              </a:lnSpc>
              <a:buFont typeface="Wingdings" pitchFamily="2" charset="2"/>
              <a:buNone/>
            </a:pPr>
            <a:r>
              <a:rPr lang="en-US" sz="1700" smtClean="0"/>
              <a:t>Scenario 1 …</a:t>
            </a:r>
          </a:p>
          <a:p>
            <a:pPr eaLnBrk="1" hangingPunct="1">
              <a:lnSpc>
                <a:spcPct val="80000"/>
              </a:lnSpc>
              <a:buFont typeface="Wingdings" pitchFamily="2" charset="2"/>
              <a:buNone/>
            </a:pPr>
            <a:r>
              <a:rPr lang="en-US" sz="1700" smtClean="0"/>
              <a:t>Scenario 2 …</a:t>
            </a:r>
          </a:p>
          <a:p>
            <a:pPr eaLnBrk="1" hangingPunct="1">
              <a:lnSpc>
                <a:spcPct val="80000"/>
              </a:lnSpc>
              <a:buFont typeface="Wingdings" pitchFamily="2" charset="2"/>
              <a:buNone/>
            </a:pPr>
            <a:r>
              <a:rPr lang="en-US" sz="1700" smtClean="0"/>
              <a:t>Scenario 3 …</a:t>
            </a:r>
          </a:p>
        </p:txBody>
      </p:sp>
      <p:sp>
        <p:nvSpPr>
          <p:cNvPr id="149508" name="AutoShape 4"/>
          <p:cNvSpPr>
            <a:spLocks noChangeArrowheads="1"/>
          </p:cNvSpPr>
          <p:nvPr/>
        </p:nvSpPr>
        <p:spPr bwMode="auto">
          <a:xfrm>
            <a:off x="4114800" y="609600"/>
            <a:ext cx="3505200" cy="762000"/>
          </a:xfrm>
          <a:prstGeom prst="wedgeRoundRectCallout">
            <a:avLst>
              <a:gd name="adj1" fmla="val -50181"/>
              <a:gd name="adj2" fmla="val 88750"/>
              <a:gd name="adj3" fmla="val 16667"/>
            </a:avLst>
          </a:prstGeom>
          <a:solidFill>
            <a:schemeClr val="folHlink"/>
          </a:solidFill>
          <a:ln w="9525">
            <a:solidFill>
              <a:schemeClr val="tx1"/>
            </a:solidFill>
            <a:miter lim="800000"/>
            <a:headEnd/>
            <a:tailEnd/>
          </a:ln>
        </p:spPr>
        <p:txBody>
          <a:bodyPr/>
          <a:lstStyle/>
          <a:p>
            <a:pPr algn="ctr"/>
            <a:r>
              <a:rPr lang="en-US" b="1"/>
              <a:t>Like our DbSetup script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08"/>
                                        </p:tgtEl>
                                        <p:attrNameLst>
                                          <p:attrName>style.visibility</p:attrName>
                                        </p:attrNameLst>
                                      </p:cBhvr>
                                      <p:to>
                                        <p:strVal val="visible"/>
                                      </p:to>
                                    </p:set>
                                    <p:anim calcmode="lin" valueType="num">
                                      <p:cBhvr additive="base">
                                        <p:cTn id="7" dur="500" fill="hold"/>
                                        <p:tgtEl>
                                          <p:spTgt spid="149508"/>
                                        </p:tgtEl>
                                        <p:attrNameLst>
                                          <p:attrName>ppt_x</p:attrName>
                                        </p:attrNameLst>
                                      </p:cBhvr>
                                      <p:tavLst>
                                        <p:tav tm="0">
                                          <p:val>
                                            <p:strVal val="#ppt_x"/>
                                          </p:val>
                                        </p:tav>
                                        <p:tav tm="100000">
                                          <p:val>
                                            <p:strVal val="#ppt_x"/>
                                          </p:val>
                                        </p:tav>
                                      </p:tavLst>
                                    </p:anim>
                                    <p:anim calcmode="lin" valueType="num">
                                      <p:cBhvr additive="base">
                                        <p:cTn id="8" dur="500" fill="hold"/>
                                        <p:tgtEl>
                                          <p:spTgt spid="149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Outline</a:t>
            </a:r>
          </a:p>
        </p:txBody>
      </p:sp>
      <p:sp>
        <p:nvSpPr>
          <p:cNvPr id="40963" name="Rectangle 3"/>
          <p:cNvSpPr>
            <a:spLocks noGrp="1" noChangeArrowheads="1"/>
          </p:cNvSpPr>
          <p:nvPr>
            <p:ph type="body" idx="1"/>
          </p:nvPr>
        </p:nvSpPr>
        <p:spPr/>
        <p:txBody>
          <a:bodyPr/>
          <a:lstStyle/>
          <a:p>
            <a:pPr eaLnBrk="1" hangingPunct="1"/>
            <a:r>
              <a:rPr lang="en-US" sz="2800" smtClean="0"/>
              <a:t>A way to define variations on a test case:</a:t>
            </a:r>
          </a:p>
          <a:p>
            <a:pPr eaLnBrk="1" hangingPunct="1">
              <a:buFont typeface="Wingdings" pitchFamily="2" charset="2"/>
              <a:buNone/>
            </a:pPr>
            <a:endParaRPr lang="en-US" sz="1800" smtClean="0">
              <a:latin typeface="Courier" pitchFamily="49" charset="0"/>
            </a:endParaRPr>
          </a:p>
          <a:p>
            <a:pPr eaLnBrk="1" hangingPunct="1">
              <a:lnSpc>
                <a:spcPct val="90000"/>
              </a:lnSpc>
              <a:buFont typeface="Wingdings" pitchFamily="2" charset="2"/>
              <a:buNone/>
            </a:pPr>
            <a:r>
              <a:rPr lang="en-US" sz="2400" smtClean="0">
                <a:latin typeface="Garamond" pitchFamily="18" charset="0"/>
              </a:rPr>
              <a:t> </a:t>
            </a:r>
            <a:r>
              <a:rPr lang="en-US" sz="2400" smtClean="0">
                <a:solidFill>
                  <a:srgbClr val="0000FF"/>
                </a:solidFill>
                <a:latin typeface="Garamond" pitchFamily="18" charset="0"/>
              </a:rPr>
              <a:t>Scenario:</a:t>
            </a:r>
            <a:r>
              <a:rPr lang="en-US" sz="2400" smtClean="0">
                <a:latin typeface="Garamond" pitchFamily="18" charset="0"/>
              </a:rPr>
              <a:t> </a:t>
            </a:r>
            <a:r>
              <a:rPr lang="en-US" sz="2400" smtClean="0">
                <a:solidFill>
                  <a:schemeClr val="accent2"/>
                </a:solidFill>
                <a:latin typeface="Garamond" pitchFamily="18" charset="0"/>
              </a:rPr>
              <a:t>Add two numbers</a:t>
            </a:r>
          </a:p>
          <a:p>
            <a:pPr eaLnBrk="1" hangingPunct="1">
              <a:lnSpc>
                <a:spcPct val="90000"/>
              </a:lnSpc>
              <a:buFont typeface="Wingdings" pitchFamily="2" charset="2"/>
              <a:buNone/>
            </a:pPr>
            <a:r>
              <a:rPr lang="en-US" sz="2400" smtClean="0">
                <a:latin typeface="Garamond" pitchFamily="18" charset="0"/>
              </a:rPr>
              <a:t>    </a:t>
            </a:r>
            <a:r>
              <a:rPr lang="en-US" sz="2400" smtClean="0">
                <a:solidFill>
                  <a:srgbClr val="0000FF"/>
                </a:solidFill>
                <a:latin typeface="Garamond" pitchFamily="18" charset="0"/>
              </a:rPr>
              <a:t>Given</a:t>
            </a:r>
            <a:r>
              <a:rPr lang="en-US" sz="2400" smtClean="0">
                <a:latin typeface="Garamond" pitchFamily="18" charset="0"/>
              </a:rPr>
              <a:t> I have entered &lt;first&gt; into the calculator</a:t>
            </a:r>
          </a:p>
          <a:p>
            <a:pPr eaLnBrk="1" hangingPunct="1">
              <a:lnSpc>
                <a:spcPct val="90000"/>
              </a:lnSpc>
              <a:buFont typeface="Wingdings" pitchFamily="2" charset="2"/>
              <a:buNone/>
            </a:pPr>
            <a:r>
              <a:rPr lang="en-US" sz="2400" smtClean="0">
                <a:latin typeface="Garamond" pitchFamily="18" charset="0"/>
              </a:rPr>
              <a:t>    </a:t>
            </a:r>
            <a:r>
              <a:rPr lang="en-US" sz="2400" smtClean="0">
                <a:solidFill>
                  <a:srgbClr val="0000FF"/>
                </a:solidFill>
                <a:latin typeface="Garamond" pitchFamily="18" charset="0"/>
              </a:rPr>
              <a:t>And</a:t>
            </a:r>
            <a:r>
              <a:rPr lang="en-US" sz="2400" smtClean="0">
                <a:latin typeface="Garamond" pitchFamily="18" charset="0"/>
              </a:rPr>
              <a:t> I have entered &lt;second&gt; into the calculator</a:t>
            </a:r>
          </a:p>
          <a:p>
            <a:pPr eaLnBrk="1" hangingPunct="1">
              <a:lnSpc>
                <a:spcPct val="90000"/>
              </a:lnSpc>
              <a:buFont typeface="Wingdings" pitchFamily="2" charset="2"/>
              <a:buNone/>
            </a:pPr>
            <a:r>
              <a:rPr lang="en-US" sz="2400" smtClean="0">
                <a:latin typeface="Garamond" pitchFamily="18" charset="0"/>
              </a:rPr>
              <a:t>    </a:t>
            </a:r>
            <a:r>
              <a:rPr lang="en-US" sz="2400" smtClean="0">
                <a:solidFill>
                  <a:srgbClr val="0000FF"/>
                </a:solidFill>
                <a:latin typeface="Garamond" pitchFamily="18" charset="0"/>
              </a:rPr>
              <a:t>When </a:t>
            </a:r>
            <a:r>
              <a:rPr lang="en-US" sz="2400" smtClean="0">
                <a:latin typeface="Garamond" pitchFamily="18" charset="0"/>
              </a:rPr>
              <a:t>I press add</a:t>
            </a:r>
          </a:p>
          <a:p>
            <a:pPr eaLnBrk="1" hangingPunct="1">
              <a:lnSpc>
                <a:spcPct val="90000"/>
              </a:lnSpc>
              <a:buFont typeface="Wingdings" pitchFamily="2" charset="2"/>
              <a:buNone/>
            </a:pPr>
            <a:r>
              <a:rPr lang="en-US" sz="2400" smtClean="0">
                <a:solidFill>
                  <a:srgbClr val="0000FF"/>
                </a:solidFill>
                <a:latin typeface="Garamond" pitchFamily="18" charset="0"/>
              </a:rPr>
              <a:t>    Then </a:t>
            </a:r>
            <a:r>
              <a:rPr lang="en-US" sz="2400" smtClean="0">
                <a:latin typeface="Garamond" pitchFamily="18" charset="0"/>
              </a:rPr>
              <a:t>the result should be &lt;result&gt; on the screen</a:t>
            </a:r>
          </a:p>
          <a:p>
            <a:pPr eaLnBrk="1" hangingPunct="1">
              <a:lnSpc>
                <a:spcPct val="90000"/>
              </a:lnSpc>
              <a:buFont typeface="Wingdings" pitchFamily="2" charset="2"/>
              <a:buNone/>
            </a:pPr>
            <a:r>
              <a:rPr lang="en-US" sz="2400" smtClean="0">
                <a:latin typeface="Courier" pitchFamily="49" charset="0"/>
              </a:rPr>
              <a:t>Examples: </a:t>
            </a:r>
          </a:p>
          <a:p>
            <a:pPr eaLnBrk="1" hangingPunct="1">
              <a:buFont typeface="Wingdings" pitchFamily="2" charset="2"/>
              <a:buNone/>
            </a:pPr>
            <a:r>
              <a:rPr lang="en-US" sz="2400" smtClean="0">
                <a:latin typeface="Courier" pitchFamily="49" charset="0"/>
              </a:rPr>
              <a:t>| first | second | result | </a:t>
            </a:r>
          </a:p>
          <a:p>
            <a:pPr eaLnBrk="1" hangingPunct="1">
              <a:buFont typeface="Wingdings" pitchFamily="2" charset="2"/>
              <a:buNone/>
            </a:pPr>
            <a:r>
              <a:rPr lang="en-US" sz="2400" smtClean="0">
                <a:latin typeface="Courier" pitchFamily="49" charset="0"/>
              </a:rPr>
              <a:t>| 50    | 70     | 120    | </a:t>
            </a:r>
          </a:p>
          <a:p>
            <a:pPr eaLnBrk="1" hangingPunct="1">
              <a:buFont typeface="Wingdings" pitchFamily="2" charset="2"/>
              <a:buNone/>
            </a:pPr>
            <a:r>
              <a:rPr lang="en-US" sz="2400" smtClean="0">
                <a:latin typeface="Courier" pitchFamily="49" charset="0"/>
              </a:rPr>
              <a:t>| 20    | 5      | 25     | </a:t>
            </a:r>
          </a:p>
        </p:txBody>
      </p:sp>
      <p:sp>
        <p:nvSpPr>
          <p:cNvPr id="150532" name="AutoShape 4"/>
          <p:cNvSpPr>
            <a:spLocks noChangeArrowheads="1"/>
          </p:cNvSpPr>
          <p:nvPr/>
        </p:nvSpPr>
        <p:spPr bwMode="auto">
          <a:xfrm>
            <a:off x="4114800" y="304800"/>
            <a:ext cx="3505200" cy="762000"/>
          </a:xfrm>
          <a:prstGeom prst="wedgeRoundRectCallout">
            <a:avLst>
              <a:gd name="adj1" fmla="val -50181"/>
              <a:gd name="adj2" fmla="val 88750"/>
              <a:gd name="adj3" fmla="val 16667"/>
            </a:avLst>
          </a:prstGeom>
          <a:solidFill>
            <a:schemeClr val="folHlink"/>
          </a:solidFill>
          <a:ln w="9525">
            <a:solidFill>
              <a:schemeClr val="tx1"/>
            </a:solidFill>
            <a:miter lim="800000"/>
            <a:headEnd/>
            <a:tailEnd/>
          </a:ln>
        </p:spPr>
        <p:txBody>
          <a:bodyPr/>
          <a:lstStyle/>
          <a:p>
            <a:pPr algn="ctr"/>
            <a:r>
              <a:rPr lang="en-US" b="1"/>
              <a:t>Like our test case variations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 calcmode="lin" valueType="num">
                                      <p:cBhvr additive="base">
                                        <p:cTn id="7" dur="500" fill="hold"/>
                                        <p:tgtEl>
                                          <p:spTgt spid="150532"/>
                                        </p:tgtEl>
                                        <p:attrNameLst>
                                          <p:attrName>ppt_x</p:attrName>
                                        </p:attrNameLst>
                                      </p:cBhvr>
                                      <p:tavLst>
                                        <p:tav tm="0">
                                          <p:val>
                                            <p:strVal val="#ppt_x"/>
                                          </p:val>
                                        </p:tav>
                                        <p:tav tm="100000">
                                          <p:val>
                                            <p:strVal val="#ppt_x"/>
                                          </p:val>
                                        </p:tav>
                                      </p:tavLst>
                                    </p:anim>
                                    <p:anim calcmode="lin" valueType="num">
                                      <p:cBhvr additive="base">
                                        <p:cTn id="8"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Translation to Our World</a:t>
            </a:r>
          </a:p>
        </p:txBody>
      </p:sp>
      <p:sp>
        <p:nvSpPr>
          <p:cNvPr id="88067" name="Rectangle 3"/>
          <p:cNvSpPr>
            <a:spLocks noGrp="1" noChangeArrowheads="1"/>
          </p:cNvSpPr>
          <p:nvPr>
            <p:ph type="body" idx="1"/>
          </p:nvPr>
        </p:nvSpPr>
        <p:spPr>
          <a:xfrm>
            <a:off x="457200" y="1295400"/>
            <a:ext cx="8229600" cy="4530725"/>
          </a:xfrm>
        </p:spPr>
        <p:txBody>
          <a:bodyPr/>
          <a:lstStyle/>
          <a:p>
            <a:pPr eaLnBrk="1" hangingPunct="1">
              <a:lnSpc>
                <a:spcPct val="80000"/>
              </a:lnSpc>
            </a:pPr>
            <a:r>
              <a:rPr lang="en-US" sz="2400" smtClean="0">
                <a:latin typeface="Garamond" pitchFamily="18" charset="0"/>
              </a:rPr>
              <a:t>Given: </a:t>
            </a:r>
          </a:p>
          <a:p>
            <a:pPr lvl="1" eaLnBrk="1" hangingPunct="1">
              <a:lnSpc>
                <a:spcPct val="80000"/>
              </a:lnSpc>
            </a:pPr>
            <a:r>
              <a:rPr lang="en-US" sz="2400" smtClean="0">
                <a:latin typeface="Garamond" pitchFamily="18" charset="0"/>
              </a:rPr>
              <a:t>Configure Phone </a:t>
            </a:r>
          </a:p>
          <a:p>
            <a:pPr lvl="1" eaLnBrk="1" hangingPunct="1">
              <a:lnSpc>
                <a:spcPct val="80000"/>
              </a:lnSpc>
            </a:pPr>
            <a:r>
              <a:rPr lang="en-US" sz="2400" smtClean="0">
                <a:latin typeface="Garamond" pitchFamily="18" charset="0"/>
              </a:rPr>
              <a:t>Configure Trunk</a:t>
            </a:r>
          </a:p>
          <a:p>
            <a:pPr lvl="1" eaLnBrk="1" hangingPunct="1">
              <a:lnSpc>
                <a:spcPct val="80000"/>
              </a:lnSpc>
            </a:pPr>
            <a:r>
              <a:rPr lang="en-US" sz="2400" smtClean="0">
                <a:latin typeface="Garamond" pitchFamily="18" charset="0"/>
              </a:rPr>
              <a:t>Configure Service Parameter </a:t>
            </a:r>
          </a:p>
          <a:p>
            <a:pPr eaLnBrk="1" hangingPunct="1">
              <a:lnSpc>
                <a:spcPct val="80000"/>
              </a:lnSpc>
            </a:pPr>
            <a:r>
              <a:rPr lang="en-US" sz="2400" smtClean="0">
                <a:latin typeface="Garamond" pitchFamily="18" charset="0"/>
              </a:rPr>
              <a:t>When: </a:t>
            </a:r>
          </a:p>
          <a:p>
            <a:pPr lvl="1" eaLnBrk="1" hangingPunct="1">
              <a:lnSpc>
                <a:spcPct val="80000"/>
              </a:lnSpc>
            </a:pPr>
            <a:r>
              <a:rPr lang="en-US" sz="2400" smtClean="0">
                <a:latin typeface="Garamond" pitchFamily="18" charset="0"/>
              </a:rPr>
              <a:t>Make a call from phone A to phone B </a:t>
            </a:r>
          </a:p>
          <a:p>
            <a:pPr lvl="1" eaLnBrk="1" hangingPunct="1">
              <a:lnSpc>
                <a:spcPct val="80000"/>
              </a:lnSpc>
            </a:pPr>
            <a:r>
              <a:rPr lang="en-US" sz="2400" smtClean="0">
                <a:latin typeface="Garamond" pitchFamily="18" charset="0"/>
              </a:rPr>
              <a:t>Press Transfer or Conference softkey </a:t>
            </a:r>
          </a:p>
          <a:p>
            <a:pPr lvl="1" eaLnBrk="1" hangingPunct="1">
              <a:lnSpc>
                <a:spcPct val="80000"/>
              </a:lnSpc>
            </a:pPr>
            <a:r>
              <a:rPr lang="en-US" sz="2400" smtClean="0">
                <a:latin typeface="Garamond" pitchFamily="18" charset="0"/>
              </a:rPr>
              <a:t>Configure Call Forward All from phone </a:t>
            </a:r>
          </a:p>
          <a:p>
            <a:pPr eaLnBrk="1" hangingPunct="1">
              <a:lnSpc>
                <a:spcPct val="80000"/>
              </a:lnSpc>
            </a:pPr>
            <a:r>
              <a:rPr lang="en-US" sz="2400" smtClean="0">
                <a:latin typeface="Garamond" pitchFamily="18" charset="0"/>
              </a:rPr>
              <a:t>Then: </a:t>
            </a:r>
          </a:p>
          <a:p>
            <a:pPr lvl="1" eaLnBrk="1" hangingPunct="1">
              <a:lnSpc>
                <a:spcPct val="80000"/>
              </a:lnSpc>
            </a:pPr>
            <a:r>
              <a:rPr lang="en-US" sz="2400" smtClean="0">
                <a:latin typeface="Garamond" pitchFamily="18" charset="0"/>
              </a:rPr>
              <a:t>Verify audio between two phones </a:t>
            </a:r>
          </a:p>
          <a:p>
            <a:pPr lvl="1" eaLnBrk="1" hangingPunct="1">
              <a:lnSpc>
                <a:spcPct val="80000"/>
              </a:lnSpc>
            </a:pPr>
            <a:r>
              <a:rPr lang="en-US" sz="2400" smtClean="0">
                <a:latin typeface="Garamond" pitchFamily="18" charset="0"/>
              </a:rPr>
              <a:t>Verify phone displays </a:t>
            </a:r>
          </a:p>
          <a:p>
            <a:pPr lvl="1" eaLnBrk="1" hangingPunct="1">
              <a:lnSpc>
                <a:spcPct val="80000"/>
              </a:lnSpc>
            </a:pPr>
            <a:r>
              <a:rPr lang="en-US" sz="2400" smtClean="0">
                <a:latin typeface="Garamond" pitchFamily="18" charset="0"/>
              </a:rPr>
              <a:t>Verify phone status prompt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anim calcmode="lin" valueType="num">
                                      <p:cBhvr additive="base">
                                        <p:cTn id="11"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anim calcmode="lin" valueType="num">
                                      <p:cBhvr additive="base">
                                        <p:cTn id="15"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80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anim calcmode="lin" valueType="num">
                                      <p:cBhvr additive="base">
                                        <p:cTn id="19"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067">
                                            <p:txEl>
                                              <p:pRg st="4" end="4"/>
                                            </p:txEl>
                                          </p:spTgt>
                                        </p:tgtEl>
                                        <p:attrNameLst>
                                          <p:attrName>style.visibility</p:attrName>
                                        </p:attrNameLst>
                                      </p:cBhvr>
                                      <p:to>
                                        <p:strVal val="visible"/>
                                      </p:to>
                                    </p:set>
                                    <p:anim calcmode="lin" valueType="num">
                                      <p:cBhvr additive="base">
                                        <p:cTn id="25"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8067">
                                            <p:txEl>
                                              <p:pRg st="5" end="5"/>
                                            </p:txEl>
                                          </p:spTgt>
                                        </p:tgtEl>
                                        <p:attrNameLst>
                                          <p:attrName>style.visibility</p:attrName>
                                        </p:attrNameLst>
                                      </p:cBhvr>
                                      <p:to>
                                        <p:strVal val="visible"/>
                                      </p:to>
                                    </p:set>
                                    <p:anim calcmode="lin" valueType="num">
                                      <p:cBhvr additive="base">
                                        <p:cTn id="29" dur="5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806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8067">
                                            <p:txEl>
                                              <p:pRg st="6" end="6"/>
                                            </p:txEl>
                                          </p:spTgt>
                                        </p:tgtEl>
                                        <p:attrNameLst>
                                          <p:attrName>style.visibility</p:attrName>
                                        </p:attrNameLst>
                                      </p:cBhvr>
                                      <p:to>
                                        <p:strVal val="visible"/>
                                      </p:to>
                                    </p:set>
                                    <p:anim calcmode="lin" valueType="num">
                                      <p:cBhvr additive="base">
                                        <p:cTn id="33" dur="5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806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8067">
                                            <p:txEl>
                                              <p:pRg st="7" end="7"/>
                                            </p:txEl>
                                          </p:spTgt>
                                        </p:tgtEl>
                                        <p:attrNameLst>
                                          <p:attrName>style.visibility</p:attrName>
                                        </p:attrNameLst>
                                      </p:cBhvr>
                                      <p:to>
                                        <p:strVal val="visible"/>
                                      </p:to>
                                    </p:set>
                                    <p:anim calcmode="lin" valueType="num">
                                      <p:cBhvr additive="base">
                                        <p:cTn id="37" dur="500" fill="hold"/>
                                        <p:tgtEl>
                                          <p:spTgt spid="880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8067">
                                            <p:txEl>
                                              <p:pRg st="8" end="8"/>
                                            </p:txEl>
                                          </p:spTgt>
                                        </p:tgtEl>
                                        <p:attrNameLst>
                                          <p:attrName>style.visibility</p:attrName>
                                        </p:attrNameLst>
                                      </p:cBhvr>
                                      <p:to>
                                        <p:strVal val="visible"/>
                                      </p:to>
                                    </p:set>
                                    <p:anim calcmode="lin" valueType="num">
                                      <p:cBhvr additive="base">
                                        <p:cTn id="43" dur="500" fill="hold"/>
                                        <p:tgtEl>
                                          <p:spTgt spid="8806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806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8067">
                                            <p:txEl>
                                              <p:pRg st="9" end="9"/>
                                            </p:txEl>
                                          </p:spTgt>
                                        </p:tgtEl>
                                        <p:attrNameLst>
                                          <p:attrName>style.visibility</p:attrName>
                                        </p:attrNameLst>
                                      </p:cBhvr>
                                      <p:to>
                                        <p:strVal val="visible"/>
                                      </p:to>
                                    </p:set>
                                    <p:anim calcmode="lin" valueType="num">
                                      <p:cBhvr additive="base">
                                        <p:cTn id="47" dur="500" fill="hold"/>
                                        <p:tgtEl>
                                          <p:spTgt spid="8806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806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8067">
                                            <p:txEl>
                                              <p:pRg st="10" end="10"/>
                                            </p:txEl>
                                          </p:spTgt>
                                        </p:tgtEl>
                                        <p:attrNameLst>
                                          <p:attrName>style.visibility</p:attrName>
                                        </p:attrNameLst>
                                      </p:cBhvr>
                                      <p:to>
                                        <p:strVal val="visible"/>
                                      </p:to>
                                    </p:set>
                                    <p:anim calcmode="lin" valueType="num">
                                      <p:cBhvr additive="base">
                                        <p:cTn id="51" dur="500" fill="hold"/>
                                        <p:tgtEl>
                                          <p:spTgt spid="8806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8067">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8067">
                                            <p:txEl>
                                              <p:pRg st="11" end="11"/>
                                            </p:txEl>
                                          </p:spTgt>
                                        </p:tgtEl>
                                        <p:attrNameLst>
                                          <p:attrName>style.visibility</p:attrName>
                                        </p:attrNameLst>
                                      </p:cBhvr>
                                      <p:to>
                                        <p:strVal val="visible"/>
                                      </p:to>
                                    </p:set>
                                    <p:anim calcmode="lin" valueType="num">
                                      <p:cBhvr additive="base">
                                        <p:cTn id="55" dur="500" fill="hold"/>
                                        <p:tgtEl>
                                          <p:spTgt spid="8806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806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A Simple Script</a:t>
            </a:r>
          </a:p>
        </p:txBody>
      </p:sp>
      <p:sp>
        <p:nvSpPr>
          <p:cNvPr id="43011" name="Rectangle 3"/>
          <p:cNvSpPr>
            <a:spLocks noGrp="1" noChangeArrowheads="1"/>
          </p:cNvSpPr>
          <p:nvPr>
            <p:ph type="body" idx="1"/>
          </p:nvPr>
        </p:nvSpPr>
        <p:spPr>
          <a:xfrm>
            <a:off x="457200" y="1600200"/>
            <a:ext cx="8686800" cy="4530725"/>
          </a:xfrm>
        </p:spPr>
        <p:txBody>
          <a:bodyPr/>
          <a:lstStyle/>
          <a:p>
            <a:pPr eaLnBrk="1" hangingPunct="1">
              <a:lnSpc>
                <a:spcPct val="80000"/>
              </a:lnSpc>
            </a:pPr>
            <a:r>
              <a:rPr lang="en-US" sz="1900" smtClean="0"/>
              <a:t>Scenario: Making a basic call with ECC enabled</a:t>
            </a:r>
          </a:p>
          <a:p>
            <a:pPr lvl="1" eaLnBrk="1" hangingPunct="1">
              <a:lnSpc>
                <a:spcPct val="80000"/>
              </a:lnSpc>
            </a:pPr>
            <a:r>
              <a:rPr lang="en-US" sz="1700" smtClean="0">
                <a:solidFill>
                  <a:srgbClr val="0000FF"/>
                </a:solidFill>
              </a:rPr>
              <a:t>Given</a:t>
            </a:r>
            <a:r>
              <a:rPr lang="en-US" sz="1700" smtClean="0"/>
              <a:t> Phone A that is a SCCP phone and registers to CmA1.</a:t>
            </a:r>
          </a:p>
          <a:p>
            <a:pPr lvl="1" eaLnBrk="1" hangingPunct="1">
              <a:lnSpc>
                <a:spcPct val="80000"/>
              </a:lnSpc>
            </a:pPr>
            <a:r>
              <a:rPr lang="en-US" sz="1700" smtClean="0">
                <a:solidFill>
                  <a:srgbClr val="0000FF"/>
                </a:solidFill>
              </a:rPr>
              <a:t>And </a:t>
            </a:r>
            <a:r>
              <a:rPr lang="en-US" sz="1700" smtClean="0"/>
              <a:t>Phone B that is a SIP phone and registers to CmA1.</a:t>
            </a:r>
          </a:p>
          <a:p>
            <a:pPr lvl="1" eaLnBrk="1" hangingPunct="1">
              <a:lnSpc>
                <a:spcPct val="80000"/>
              </a:lnSpc>
            </a:pPr>
            <a:r>
              <a:rPr lang="en-US" sz="1700" smtClean="0">
                <a:solidFill>
                  <a:srgbClr val="0000FF"/>
                </a:solidFill>
              </a:rPr>
              <a:t>And</a:t>
            </a:r>
            <a:r>
              <a:rPr lang="en-US" sz="1700" smtClean="0"/>
              <a:t> CDR is configured.</a:t>
            </a:r>
          </a:p>
          <a:p>
            <a:pPr lvl="1" eaLnBrk="1" hangingPunct="1">
              <a:lnSpc>
                <a:spcPct val="80000"/>
              </a:lnSpc>
            </a:pPr>
            <a:r>
              <a:rPr lang="en-US" sz="1700" smtClean="0">
                <a:solidFill>
                  <a:srgbClr val="0000FF"/>
                </a:solidFill>
              </a:rPr>
              <a:t>And</a:t>
            </a:r>
            <a:r>
              <a:rPr lang="en-US" sz="1700" smtClean="0"/>
              <a:t> CmA1 is in use.</a:t>
            </a:r>
          </a:p>
          <a:p>
            <a:pPr lvl="1" eaLnBrk="1" hangingPunct="1">
              <a:lnSpc>
                <a:spcPct val="80000"/>
              </a:lnSpc>
            </a:pPr>
            <a:endParaRPr lang="en-US" sz="1700" smtClean="0"/>
          </a:p>
          <a:p>
            <a:pPr lvl="1" eaLnBrk="1" hangingPunct="1">
              <a:lnSpc>
                <a:spcPct val="80000"/>
              </a:lnSpc>
            </a:pPr>
            <a:r>
              <a:rPr lang="en-US" sz="1700" smtClean="0">
                <a:solidFill>
                  <a:srgbClr val="0000FF"/>
                </a:solidFill>
              </a:rPr>
              <a:t>When</a:t>
            </a:r>
            <a:r>
              <a:rPr lang="en-US" sz="1700" smtClean="0"/>
              <a:t> Get ExternalCallControlEnabledCallsAttempted RTMT counter.</a:t>
            </a:r>
          </a:p>
          <a:p>
            <a:pPr lvl="1" eaLnBrk="1" hangingPunct="1">
              <a:lnSpc>
                <a:spcPct val="80000"/>
              </a:lnSpc>
            </a:pPr>
            <a:r>
              <a:rPr lang="en-US" sz="1700" smtClean="0">
                <a:solidFill>
                  <a:srgbClr val="0000FF"/>
                </a:solidFill>
              </a:rPr>
              <a:t>When</a:t>
            </a:r>
            <a:r>
              <a:rPr lang="en-US" sz="1700" smtClean="0"/>
              <a:t> Get ExternalCallControlEnabledCallsCompleted RTMT counter.</a:t>
            </a:r>
          </a:p>
          <a:p>
            <a:pPr lvl="1" eaLnBrk="1" hangingPunct="1">
              <a:lnSpc>
                <a:spcPct val="80000"/>
              </a:lnSpc>
            </a:pPr>
            <a:r>
              <a:rPr lang="en-US" sz="1700" smtClean="0">
                <a:solidFill>
                  <a:srgbClr val="0000FF"/>
                </a:solidFill>
              </a:rPr>
              <a:t>When </a:t>
            </a:r>
            <a:r>
              <a:rPr lang="en-US" sz="1700" smtClean="0"/>
              <a:t>Phone A calls Phone B by dialing 2000.</a:t>
            </a:r>
          </a:p>
          <a:p>
            <a:pPr lvl="1" eaLnBrk="1" hangingPunct="1">
              <a:lnSpc>
                <a:spcPct val="80000"/>
              </a:lnSpc>
            </a:pPr>
            <a:r>
              <a:rPr lang="en-US" sz="1700" smtClean="0">
                <a:solidFill>
                  <a:srgbClr val="0000FF"/>
                </a:solidFill>
              </a:rPr>
              <a:t>When</a:t>
            </a:r>
            <a:r>
              <a:rPr lang="en-US" sz="1700" smtClean="0"/>
              <a:t> Phone B answers the call.</a:t>
            </a:r>
          </a:p>
          <a:p>
            <a:pPr lvl="1" eaLnBrk="1" hangingPunct="1">
              <a:lnSpc>
                <a:spcPct val="80000"/>
              </a:lnSpc>
            </a:pPr>
            <a:r>
              <a:rPr lang="en-US" sz="1700" smtClean="0">
                <a:solidFill>
                  <a:srgbClr val="0000FF"/>
                </a:solidFill>
              </a:rPr>
              <a:t>When</a:t>
            </a:r>
            <a:r>
              <a:rPr lang="en-US" sz="1700" smtClean="0"/>
              <a:t> Phone A ends the call.</a:t>
            </a:r>
          </a:p>
          <a:p>
            <a:pPr lvl="1" eaLnBrk="1" hangingPunct="1">
              <a:lnSpc>
                <a:spcPct val="80000"/>
              </a:lnSpc>
            </a:pPr>
            <a:endParaRPr lang="en-US" sz="1700" smtClean="0"/>
          </a:p>
          <a:p>
            <a:pPr lvl="1" eaLnBrk="1" hangingPunct="1">
              <a:lnSpc>
                <a:spcPct val="80000"/>
              </a:lnSpc>
            </a:pPr>
            <a:r>
              <a:rPr lang="en-US" sz="1700" smtClean="0">
                <a:solidFill>
                  <a:srgbClr val="0000FF"/>
                </a:solidFill>
              </a:rPr>
              <a:t>Then</a:t>
            </a:r>
            <a:r>
              <a:rPr lang="en-US" sz="1700" smtClean="0"/>
              <a:t> CDR should have currentRoutingReason = 0, origRoutingReason = 0, </a:t>
            </a:r>
          </a:p>
          <a:p>
            <a:pPr lvl="1" eaLnBrk="1" hangingPunct="1">
              <a:lnSpc>
                <a:spcPct val="80000"/>
              </a:lnSpc>
            </a:pPr>
            <a:r>
              <a:rPr lang="en-US" sz="1700" smtClean="0">
                <a:solidFill>
                  <a:srgbClr val="0000FF"/>
                </a:solidFill>
              </a:rPr>
              <a:t>Then</a:t>
            </a:r>
            <a:r>
              <a:rPr lang="en-US" sz="1700" smtClean="0"/>
              <a:t> ExternalCallControlEnabledCallsAttempted should be incremented by 1.</a:t>
            </a:r>
          </a:p>
          <a:p>
            <a:pPr lvl="1" eaLnBrk="1" hangingPunct="1">
              <a:lnSpc>
                <a:spcPct val="80000"/>
              </a:lnSpc>
            </a:pPr>
            <a:r>
              <a:rPr lang="en-US" sz="1700" smtClean="0">
                <a:solidFill>
                  <a:srgbClr val="0000FF"/>
                </a:solidFill>
              </a:rPr>
              <a:t>Then</a:t>
            </a:r>
            <a:r>
              <a:rPr lang="en-US" sz="1700" smtClean="0"/>
              <a:t> ExternalCallControlEnabledCallsCompleted should be incremented by 1.</a:t>
            </a:r>
          </a:p>
          <a:p>
            <a:pPr lvl="1" eaLnBrk="1" hangingPunct="1">
              <a:lnSpc>
                <a:spcPct val="80000"/>
              </a:lnSpc>
            </a:pPr>
            <a:endParaRPr lang="en-US" sz="1700" smtClean="0"/>
          </a:p>
          <a:p>
            <a:pPr lvl="1" eaLnBrk="1" hangingPunct="1">
              <a:lnSpc>
                <a:spcPct val="80000"/>
              </a:lnSpc>
            </a:pPr>
            <a:endParaRPr lang="en-US" sz="1700" smtClean="0"/>
          </a:p>
          <a:p>
            <a:pPr lvl="1" eaLnBrk="1" hangingPunct="1">
              <a:lnSpc>
                <a:spcPct val="80000"/>
              </a:lnSpc>
            </a:pPr>
            <a:endParaRPr lang="en-US" sz="1700" smtClean="0"/>
          </a:p>
          <a:p>
            <a:pPr lvl="1" eaLnBrk="1" hangingPunct="1">
              <a:lnSpc>
                <a:spcPct val="80000"/>
              </a:lnSpc>
            </a:pPr>
            <a:endParaRPr lang="en-US" sz="17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Other Ideas</a:t>
            </a:r>
          </a:p>
        </p:txBody>
      </p:sp>
      <p:sp>
        <p:nvSpPr>
          <p:cNvPr id="44035" name="Rectangle 3"/>
          <p:cNvSpPr>
            <a:spLocks noGrp="1" noChangeArrowheads="1"/>
          </p:cNvSpPr>
          <p:nvPr>
            <p:ph type="body" idx="1"/>
          </p:nvPr>
        </p:nvSpPr>
        <p:spPr>
          <a:xfrm>
            <a:off x="228600" y="1600200"/>
            <a:ext cx="8915400" cy="4530725"/>
          </a:xfrm>
        </p:spPr>
        <p:txBody>
          <a:bodyPr/>
          <a:lstStyle/>
          <a:p>
            <a:pPr eaLnBrk="1" hangingPunct="1"/>
            <a:r>
              <a:rPr lang="en-US" sz="2400" smtClean="0"/>
              <a:t>Write script first and generate test plan from script.</a:t>
            </a:r>
          </a:p>
          <a:p>
            <a:pPr eaLnBrk="1" hangingPunct="1"/>
            <a:r>
              <a:rPr lang="en-US" sz="2400" smtClean="0"/>
              <a:t>Write a tool like Cucumber where the steps are written in TCL.</a:t>
            </a:r>
          </a:p>
          <a:p>
            <a:pPr eaLnBrk="1" hangingPunct="1"/>
            <a:r>
              <a:rPr lang="en-US" sz="2400" smtClean="0"/>
              <a:t>Marketing writes requirements in Cucumber.</a:t>
            </a:r>
          </a:p>
          <a:p>
            <a:pPr eaLnBrk="1" hangingPunct="1"/>
            <a:r>
              <a:rPr lang="en-US" sz="2400" smtClean="0"/>
              <a:t>Developers use Cucumber.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8698" y="1371600"/>
            <a:ext cx="1646605" cy="923330"/>
          </a:xfrm>
          <a:prstGeom prst="rect">
            <a:avLst/>
          </a:prstGeom>
          <a:noFill/>
        </p:spPr>
        <p:txBody>
          <a:bodyPr wrap="none" rtlCol="0">
            <a:spAutoFit/>
          </a:bodyPr>
          <a:lstStyle/>
          <a:p>
            <a:r>
              <a:rPr lang="en-US" sz="5400" dirty="0" smtClean="0"/>
              <a:t>Q&amp;A</a:t>
            </a:r>
            <a:endParaRPr lang="en-US" sz="5400" dirty="0"/>
          </a:p>
        </p:txBody>
      </p:sp>
      <p:sp>
        <p:nvSpPr>
          <p:cNvPr id="3" name="TextBox 2"/>
          <p:cNvSpPr txBox="1"/>
          <p:nvPr/>
        </p:nvSpPr>
        <p:spPr>
          <a:xfrm>
            <a:off x="1752600" y="2971800"/>
            <a:ext cx="5698996" cy="369332"/>
          </a:xfrm>
          <a:prstGeom prst="rect">
            <a:avLst/>
          </a:prstGeom>
          <a:noFill/>
        </p:spPr>
        <p:txBody>
          <a:bodyPr wrap="none" rtlCol="0">
            <a:spAutoFit/>
          </a:bodyPr>
          <a:lstStyle/>
          <a:p>
            <a:r>
              <a:rPr lang="en-US" dirty="0" smtClean="0"/>
              <a:t>Who I am, what I do, who I work with, how I help them</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7660" y="1371600"/>
            <a:ext cx="3608680" cy="923330"/>
          </a:xfrm>
          <a:prstGeom prst="rect">
            <a:avLst/>
          </a:prstGeom>
          <a:noFill/>
        </p:spPr>
        <p:txBody>
          <a:bodyPr wrap="none" rtlCol="0">
            <a:spAutoFit/>
          </a:bodyPr>
          <a:lstStyle/>
          <a:p>
            <a:r>
              <a:rPr lang="en-US" sz="5400" dirty="0" smtClean="0"/>
              <a:t>(Summary)</a:t>
            </a:r>
            <a:endParaRPr lang="en-US" sz="5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7660" y="1371600"/>
            <a:ext cx="3570208" cy="1754326"/>
          </a:xfrm>
          <a:prstGeom prst="rect">
            <a:avLst/>
          </a:prstGeom>
          <a:noFill/>
        </p:spPr>
        <p:txBody>
          <a:bodyPr wrap="none" rtlCol="0">
            <a:spAutoFit/>
          </a:bodyPr>
          <a:lstStyle/>
          <a:p>
            <a:r>
              <a:rPr lang="en-US" sz="5400" dirty="0" smtClean="0"/>
              <a:t>(Credibility</a:t>
            </a:r>
          </a:p>
          <a:p>
            <a:r>
              <a:rPr lang="en-US" sz="5400" dirty="0" smtClean="0"/>
              <a:t>Statement)</a:t>
            </a:r>
            <a:endParaRPr lang="en-US" sz="5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5026" y="1371600"/>
            <a:ext cx="4916731" cy="923330"/>
          </a:xfrm>
          <a:prstGeom prst="rect">
            <a:avLst/>
          </a:prstGeom>
          <a:noFill/>
        </p:spPr>
        <p:txBody>
          <a:bodyPr wrap="none" rtlCol="0">
            <a:spAutoFit/>
          </a:bodyPr>
          <a:lstStyle/>
          <a:p>
            <a:r>
              <a:rPr lang="en-US" sz="5400" dirty="0" smtClean="0"/>
              <a:t>(Elevator Pitch)</a:t>
            </a:r>
            <a:endParaRPr lang="en-US" sz="5400" dirty="0"/>
          </a:p>
        </p:txBody>
      </p:sp>
      <p:sp>
        <p:nvSpPr>
          <p:cNvPr id="3" name="TextBox 2"/>
          <p:cNvSpPr txBox="1"/>
          <p:nvPr/>
        </p:nvSpPr>
        <p:spPr>
          <a:xfrm>
            <a:off x="1752600" y="2971800"/>
            <a:ext cx="5698996" cy="369332"/>
          </a:xfrm>
          <a:prstGeom prst="rect">
            <a:avLst/>
          </a:prstGeom>
          <a:noFill/>
        </p:spPr>
        <p:txBody>
          <a:bodyPr wrap="none" rtlCol="0">
            <a:spAutoFit/>
          </a:bodyPr>
          <a:lstStyle/>
          <a:p>
            <a:r>
              <a:rPr lang="en-US" dirty="0" smtClean="0"/>
              <a:t>Who I am, what I do, who I work with, how I help them</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7660" y="1371600"/>
            <a:ext cx="2954655" cy="1754326"/>
          </a:xfrm>
          <a:prstGeom prst="rect">
            <a:avLst/>
          </a:prstGeom>
          <a:noFill/>
        </p:spPr>
        <p:txBody>
          <a:bodyPr wrap="none" rtlCol="0">
            <a:spAutoFit/>
          </a:bodyPr>
          <a:lstStyle/>
          <a:p>
            <a:r>
              <a:rPr lang="en-US" sz="5400" dirty="0" smtClean="0"/>
              <a:t>(Closing </a:t>
            </a:r>
          </a:p>
          <a:p>
            <a:r>
              <a:rPr lang="en-US" sz="5400" dirty="0" smtClean="0"/>
              <a:t>Grabber)</a:t>
            </a:r>
            <a:endParaRPr lang="en-US" sz="5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Conclusion</a:t>
            </a:r>
          </a:p>
        </p:txBody>
      </p:sp>
      <p:sp>
        <p:nvSpPr>
          <p:cNvPr id="45059" name="Rectangle 3"/>
          <p:cNvSpPr>
            <a:spLocks noGrp="1" noChangeArrowheads="1"/>
          </p:cNvSpPr>
          <p:nvPr>
            <p:ph type="body" idx="1"/>
          </p:nvPr>
        </p:nvSpPr>
        <p:spPr/>
        <p:txBody>
          <a:bodyPr/>
          <a:lstStyle/>
          <a:p>
            <a:pPr eaLnBrk="1" hangingPunct="1"/>
            <a:r>
              <a:rPr lang="en-US" smtClean="0"/>
              <a:t>Automation Autogen Tool could be used to generate templates for all the scripts today.</a:t>
            </a:r>
          </a:p>
          <a:p>
            <a:pPr eaLnBrk="1" hangingPunct="1"/>
            <a:r>
              <a:rPr lang="en-US" smtClean="0"/>
              <a:t>Mixed feelings about Cucumber.  Can Devtest or Developers use it today?</a:t>
            </a:r>
          </a:p>
          <a:p>
            <a:pPr eaLnBrk="1" hangingPunct="1"/>
            <a:r>
              <a:rPr lang="en-US" smtClean="0"/>
              <a:t>But we want to show it to a larger audience to stimulate discussion.</a:t>
            </a:r>
          </a:p>
          <a:p>
            <a:pPr eaLnBrk="1" hangingPunct="1"/>
            <a:r>
              <a:rPr lang="en-US" smtClean="0"/>
              <a:t>Automatic Script Generation idea requires more work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References</a:t>
            </a:r>
          </a:p>
        </p:txBody>
      </p:sp>
      <p:sp>
        <p:nvSpPr>
          <p:cNvPr id="46083" name="Rectangle 3"/>
          <p:cNvSpPr>
            <a:spLocks noGrp="1" noChangeArrowheads="1"/>
          </p:cNvSpPr>
          <p:nvPr>
            <p:ph type="body" idx="1"/>
          </p:nvPr>
        </p:nvSpPr>
        <p:spPr/>
        <p:txBody>
          <a:bodyPr/>
          <a:lstStyle/>
          <a:p>
            <a:pPr eaLnBrk="1" hangingPunct="1"/>
            <a:r>
              <a:rPr lang="en-US" sz="2600" smtClean="0"/>
              <a:t>cukes.info</a:t>
            </a:r>
          </a:p>
          <a:p>
            <a:pPr eaLnBrk="1" hangingPunct="1"/>
            <a:r>
              <a:rPr lang="en-US" sz="2600" smtClean="0"/>
              <a:t>rspec.info</a:t>
            </a:r>
          </a:p>
          <a:p>
            <a:pPr eaLnBrk="1" hangingPunct="1"/>
            <a:r>
              <a:rPr lang="en-US" sz="2600" smtClean="0">
                <a:hlinkClick r:id="rId3"/>
              </a:rPr>
              <a:t>http://wiki.github.com/aslakhellesoy/cucumber</a:t>
            </a:r>
            <a:endParaRPr lang="en-US" sz="2600" smtClean="0"/>
          </a:p>
          <a:p>
            <a:pPr eaLnBrk="1" hangingPunct="1"/>
            <a:r>
              <a:rPr lang="en-US" sz="2600" smtClean="0">
                <a:hlinkClick r:id="rId4"/>
              </a:rPr>
              <a:t>http://media.railscasts.com/videos/155_beginning_with_cucumber.mov</a:t>
            </a:r>
            <a:endParaRPr lang="en-US" sz="2600" smtClean="0"/>
          </a:p>
          <a:p>
            <a:pPr eaLnBrk="1" hangingPunct="1"/>
            <a:r>
              <a:rPr lang="en-US" sz="2600" smtClean="0"/>
              <a:t>The Rspec Book, Behaviour Driven Development with RSpec, Cucumber and Friends, David Chelimsky, Dave Astels, Zack Dennis, Aslak Hellesoy, Bryan Helmkamp and Dan North</a:t>
            </a:r>
          </a:p>
          <a:p>
            <a:pPr eaLnBrk="1" hangingPunct="1"/>
            <a:r>
              <a:rPr lang="en-US" sz="2600" smtClean="0">
                <a:hlinkClick r:id="rId5"/>
              </a:rPr>
              <a:t>http://bcomrtg/wiki/index.php/Automation_Autogen</a:t>
            </a:r>
            <a:endParaRPr lang="en-US" sz="2600" smtClean="0"/>
          </a:p>
          <a:p>
            <a:pPr eaLnBrk="1" hangingPunct="1"/>
            <a:endParaRPr lang="en-US" sz="26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0" y="0"/>
            <a:ext cx="9144000" cy="4383088"/>
            <a:chOff x="0" y="0"/>
            <a:chExt cx="5760" cy="2761"/>
          </a:xfrm>
        </p:grpSpPr>
        <p:grpSp>
          <p:nvGrpSpPr>
            <p:cNvPr id="47107" name="Group 3"/>
            <p:cNvGrpSpPr>
              <a:grpSpLocks/>
            </p:cNvGrpSpPr>
            <p:nvPr/>
          </p:nvGrpSpPr>
          <p:grpSpPr bwMode="auto">
            <a:xfrm>
              <a:off x="1727" y="1485"/>
              <a:ext cx="2400" cy="1276"/>
              <a:chOff x="3272" y="1316"/>
              <a:chExt cx="1889" cy="1002"/>
            </a:xfrm>
          </p:grpSpPr>
          <p:sp>
            <p:nvSpPr>
              <p:cNvPr id="47109"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en-US"/>
              </a:p>
            </p:txBody>
          </p:sp>
          <p:sp>
            <p:nvSpPr>
              <p:cNvPr id="47110"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en-US"/>
              </a:p>
            </p:txBody>
          </p:sp>
          <p:sp>
            <p:nvSpPr>
              <p:cNvPr id="47111" name="Freeform 6"/>
              <p:cNvSpPr>
                <a:spLocks/>
              </p:cNvSpPr>
              <p:nvPr/>
            </p:nvSpPr>
            <p:spPr bwMode="auto">
              <a:xfrm>
                <a:off x="4304" y="1971"/>
                <a:ext cx="249" cy="343"/>
              </a:xfrm>
              <a:custGeom>
                <a:avLst/>
                <a:gdLst>
                  <a:gd name="T0" fmla="*/ 363102 w 58"/>
                  <a:gd name="T1" fmla="*/ 149359 h 80"/>
                  <a:gd name="T2" fmla="*/ 262618 w 58"/>
                  <a:gd name="T3" fmla="*/ 124689 h 80"/>
                  <a:gd name="T4" fmla="*/ 131116 w 58"/>
                  <a:gd name="T5" fmla="*/ 249048 h 80"/>
                  <a:gd name="T6" fmla="*/ 262618 w 58"/>
                  <a:gd name="T7" fmla="*/ 372395 h 80"/>
                  <a:gd name="T8" fmla="*/ 363102 w 58"/>
                  <a:gd name="T9" fmla="*/ 347725 h 80"/>
                  <a:gd name="T10" fmla="*/ 363102 w 58"/>
                  <a:gd name="T11" fmla="*/ 478168 h 80"/>
                  <a:gd name="T12" fmla="*/ 256831 w 58"/>
                  <a:gd name="T13" fmla="*/ 497084 h 80"/>
                  <a:gd name="T14" fmla="*/ 0 w 58"/>
                  <a:gd name="T15" fmla="*/ 249048 h 80"/>
                  <a:gd name="T16" fmla="*/ 256831 w 58"/>
                  <a:gd name="T17" fmla="*/ 0 h 80"/>
                  <a:gd name="T18" fmla="*/ 363102 w 58"/>
                  <a:gd name="T19" fmla="*/ 18916 h 80"/>
                  <a:gd name="T20" fmla="*/ 363102 w 58"/>
                  <a:gd name="T21" fmla="*/ 149359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en-US"/>
              </a:p>
            </p:txBody>
          </p:sp>
          <p:sp>
            <p:nvSpPr>
              <p:cNvPr id="47112" name="Freeform 7"/>
              <p:cNvSpPr>
                <a:spLocks/>
              </p:cNvSpPr>
              <p:nvPr/>
            </p:nvSpPr>
            <p:spPr bwMode="auto">
              <a:xfrm>
                <a:off x="3443" y="1971"/>
                <a:ext cx="249" cy="343"/>
              </a:xfrm>
              <a:custGeom>
                <a:avLst/>
                <a:gdLst>
                  <a:gd name="T0" fmla="*/ 363102 w 58"/>
                  <a:gd name="T1" fmla="*/ 149359 h 80"/>
                  <a:gd name="T2" fmla="*/ 262618 w 58"/>
                  <a:gd name="T3" fmla="*/ 124689 h 80"/>
                  <a:gd name="T4" fmla="*/ 131116 w 58"/>
                  <a:gd name="T5" fmla="*/ 249048 h 80"/>
                  <a:gd name="T6" fmla="*/ 262618 w 58"/>
                  <a:gd name="T7" fmla="*/ 372395 h 80"/>
                  <a:gd name="T8" fmla="*/ 363102 w 58"/>
                  <a:gd name="T9" fmla="*/ 347725 h 80"/>
                  <a:gd name="T10" fmla="*/ 363102 w 58"/>
                  <a:gd name="T11" fmla="*/ 478168 h 80"/>
                  <a:gd name="T12" fmla="*/ 250679 w 58"/>
                  <a:gd name="T13" fmla="*/ 497084 h 80"/>
                  <a:gd name="T14" fmla="*/ 0 w 58"/>
                  <a:gd name="T15" fmla="*/ 249048 h 80"/>
                  <a:gd name="T16" fmla="*/ 250679 w 58"/>
                  <a:gd name="T17" fmla="*/ 0 h 80"/>
                  <a:gd name="T18" fmla="*/ 363102 w 58"/>
                  <a:gd name="T19" fmla="*/ 18916 h 80"/>
                  <a:gd name="T20" fmla="*/ 363102 w 58"/>
                  <a:gd name="T21" fmla="*/ 149359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en-US"/>
              </a:p>
            </p:txBody>
          </p:sp>
          <p:sp>
            <p:nvSpPr>
              <p:cNvPr id="47113" name="Freeform 8"/>
              <p:cNvSpPr>
                <a:spLocks noEditPoints="1"/>
              </p:cNvSpPr>
              <p:nvPr/>
            </p:nvSpPr>
            <p:spPr bwMode="auto">
              <a:xfrm>
                <a:off x="4643" y="1971"/>
                <a:ext cx="342" cy="343"/>
              </a:xfrm>
              <a:custGeom>
                <a:avLst/>
                <a:gdLst>
                  <a:gd name="T0" fmla="*/ 488308 w 80"/>
                  <a:gd name="T1" fmla="*/ 249048 h 80"/>
                  <a:gd name="T2" fmla="*/ 244145 w 80"/>
                  <a:gd name="T3" fmla="*/ 497084 h 80"/>
                  <a:gd name="T4" fmla="*/ 0 w 80"/>
                  <a:gd name="T5" fmla="*/ 249048 h 80"/>
                  <a:gd name="T6" fmla="*/ 244145 w 80"/>
                  <a:gd name="T7" fmla="*/ 0 h 80"/>
                  <a:gd name="T8" fmla="*/ 488308 w 80"/>
                  <a:gd name="T9" fmla="*/ 249048 h 80"/>
                  <a:gd name="T10" fmla="*/ 244145 w 80"/>
                  <a:gd name="T11" fmla="*/ 124689 h 80"/>
                  <a:gd name="T12" fmla="*/ 122902 w 80"/>
                  <a:gd name="T13" fmla="*/ 249048 h 80"/>
                  <a:gd name="T14" fmla="*/ 244145 w 80"/>
                  <a:gd name="T15" fmla="*/ 372395 h 80"/>
                  <a:gd name="T16" fmla="*/ 365401 w 80"/>
                  <a:gd name="T17" fmla="*/ 249048 h 80"/>
                  <a:gd name="T18" fmla="*/ 244145 w 80"/>
                  <a:gd name="T19" fmla="*/ 124689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en-US"/>
              </a:p>
            </p:txBody>
          </p:sp>
          <p:sp>
            <p:nvSpPr>
              <p:cNvPr id="47114" name="Freeform 9"/>
              <p:cNvSpPr>
                <a:spLocks/>
              </p:cNvSpPr>
              <p:nvPr/>
            </p:nvSpPr>
            <p:spPr bwMode="auto">
              <a:xfrm>
                <a:off x="4000" y="1971"/>
                <a:ext cx="223" cy="343"/>
              </a:xfrm>
              <a:custGeom>
                <a:avLst/>
                <a:gdLst>
                  <a:gd name="T0" fmla="*/ 292911 w 52"/>
                  <a:gd name="T1" fmla="*/ 117280 h 80"/>
                  <a:gd name="T2" fmla="*/ 198916 w 52"/>
                  <a:gd name="T3" fmla="*/ 105773 h 80"/>
                  <a:gd name="T4" fmla="*/ 124764 w 52"/>
                  <a:gd name="T5" fmla="*/ 143293 h 80"/>
                  <a:gd name="T6" fmla="*/ 179901 w 52"/>
                  <a:gd name="T7" fmla="*/ 186879 h 80"/>
                  <a:gd name="T8" fmla="*/ 211773 w 52"/>
                  <a:gd name="T9" fmla="*/ 198387 h 80"/>
                  <a:gd name="T10" fmla="*/ 323367 w 52"/>
                  <a:gd name="T11" fmla="*/ 336217 h 80"/>
                  <a:gd name="T12" fmla="*/ 130519 w 52"/>
                  <a:gd name="T13" fmla="*/ 497084 h 80"/>
                  <a:gd name="T14" fmla="*/ 0 w 52"/>
                  <a:gd name="T15" fmla="*/ 478168 h 80"/>
                  <a:gd name="T16" fmla="*/ 0 w 52"/>
                  <a:gd name="T17" fmla="*/ 372395 h 80"/>
                  <a:gd name="T18" fmla="*/ 111594 w 52"/>
                  <a:gd name="T19" fmla="*/ 391312 h 80"/>
                  <a:gd name="T20" fmla="*/ 198916 w 52"/>
                  <a:gd name="T21" fmla="*/ 347725 h 80"/>
                  <a:gd name="T22" fmla="*/ 143779 w 52"/>
                  <a:gd name="T23" fmla="*/ 298389 h 80"/>
                  <a:gd name="T24" fmla="*/ 117354 w 52"/>
                  <a:gd name="T25" fmla="*/ 292635 h 80"/>
                  <a:gd name="T26" fmla="*/ 0 w 52"/>
                  <a:gd name="T27" fmla="*/ 149359 h 80"/>
                  <a:gd name="T28" fmla="*/ 174219 w 52"/>
                  <a:gd name="T29" fmla="*/ 0 h 80"/>
                  <a:gd name="T30" fmla="*/ 292911 w 52"/>
                  <a:gd name="T31" fmla="*/ 18916 h 80"/>
                  <a:gd name="T32" fmla="*/ 292911 w 52"/>
                  <a:gd name="T33" fmla="*/ 11728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en-US"/>
              </a:p>
            </p:txBody>
          </p:sp>
          <p:sp>
            <p:nvSpPr>
              <p:cNvPr id="47115" name="Freeform 10"/>
              <p:cNvSpPr>
                <a:spLocks/>
              </p:cNvSpPr>
              <p:nvPr/>
            </p:nvSpPr>
            <p:spPr bwMode="auto">
              <a:xfrm>
                <a:off x="3272" y="1586"/>
                <a:ext cx="81" cy="167"/>
              </a:xfrm>
              <a:custGeom>
                <a:avLst/>
                <a:gdLst>
                  <a:gd name="T0" fmla="*/ 113971 w 19"/>
                  <a:gd name="T1" fmla="*/ 61867 h 39"/>
                  <a:gd name="T2" fmla="*/ 60430 w 19"/>
                  <a:gd name="T3" fmla="*/ 0 h 39"/>
                  <a:gd name="T4" fmla="*/ 0 w 19"/>
                  <a:gd name="T5" fmla="*/ 61867 h 39"/>
                  <a:gd name="T6" fmla="*/ 0 w 19"/>
                  <a:gd name="T7" fmla="*/ 184278 h 39"/>
                  <a:gd name="T8" fmla="*/ 60430 w 19"/>
                  <a:gd name="T9" fmla="*/ 240420 h 39"/>
                  <a:gd name="T10" fmla="*/ 113971 w 19"/>
                  <a:gd name="T11" fmla="*/ 184278 h 39"/>
                  <a:gd name="T12" fmla="*/ 113971 w 19"/>
                  <a:gd name="T13" fmla="*/ 61867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en-US"/>
              </a:p>
            </p:txBody>
          </p:sp>
          <p:sp>
            <p:nvSpPr>
              <p:cNvPr id="47116" name="Freeform 11"/>
              <p:cNvSpPr>
                <a:spLocks/>
              </p:cNvSpPr>
              <p:nvPr/>
            </p:nvSpPr>
            <p:spPr bwMode="auto">
              <a:xfrm>
                <a:off x="3499" y="1474"/>
                <a:ext cx="81" cy="279"/>
              </a:xfrm>
              <a:custGeom>
                <a:avLst/>
                <a:gdLst>
                  <a:gd name="T0" fmla="*/ 113971 w 19"/>
                  <a:gd name="T1" fmla="*/ 56710 h 65"/>
                  <a:gd name="T2" fmla="*/ 53541 w 19"/>
                  <a:gd name="T3" fmla="*/ 0 h 65"/>
                  <a:gd name="T4" fmla="*/ 0 w 19"/>
                  <a:gd name="T5" fmla="*/ 56710 h 65"/>
                  <a:gd name="T6" fmla="*/ 0 w 19"/>
                  <a:gd name="T7" fmla="*/ 349613 h 65"/>
                  <a:gd name="T8" fmla="*/ 53541 w 19"/>
                  <a:gd name="T9" fmla="*/ 406636 h 65"/>
                  <a:gd name="T10" fmla="*/ 113971 w 19"/>
                  <a:gd name="T11" fmla="*/ 349613 h 65"/>
                  <a:gd name="T12" fmla="*/ 113971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en-US"/>
              </a:p>
            </p:txBody>
          </p:sp>
          <p:sp>
            <p:nvSpPr>
              <p:cNvPr id="47117" name="Freeform 12"/>
              <p:cNvSpPr>
                <a:spLocks/>
              </p:cNvSpPr>
              <p:nvPr/>
            </p:nvSpPr>
            <p:spPr bwMode="auto">
              <a:xfrm>
                <a:off x="3722" y="1320"/>
                <a:ext cx="81" cy="514"/>
              </a:xfrm>
              <a:custGeom>
                <a:avLst/>
                <a:gdLst>
                  <a:gd name="T0" fmla="*/ 113971 w 19"/>
                  <a:gd name="T1" fmla="*/ 56197 h 120"/>
                  <a:gd name="T2" fmla="*/ 60430 w 19"/>
                  <a:gd name="T3" fmla="*/ 0 h 120"/>
                  <a:gd name="T4" fmla="*/ 0 w 19"/>
                  <a:gd name="T5" fmla="*/ 56197 h 120"/>
                  <a:gd name="T6" fmla="*/ 0 w 19"/>
                  <a:gd name="T7" fmla="*/ 685038 h 120"/>
                  <a:gd name="T8" fmla="*/ 60430 w 19"/>
                  <a:gd name="T9" fmla="*/ 741218 h 120"/>
                  <a:gd name="T10" fmla="*/ 113971 w 19"/>
                  <a:gd name="T11" fmla="*/ 685038 h 120"/>
                  <a:gd name="T12" fmla="*/ 113971 w 19"/>
                  <a:gd name="T13" fmla="*/ 5619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a:p>
            </p:txBody>
          </p:sp>
          <p:sp>
            <p:nvSpPr>
              <p:cNvPr id="47118" name="Freeform 13"/>
              <p:cNvSpPr>
                <a:spLocks/>
              </p:cNvSpPr>
              <p:nvPr/>
            </p:nvSpPr>
            <p:spPr bwMode="auto">
              <a:xfrm>
                <a:off x="3949" y="1474"/>
                <a:ext cx="81" cy="279"/>
              </a:xfrm>
              <a:custGeom>
                <a:avLst/>
                <a:gdLst>
                  <a:gd name="T0" fmla="*/ 113971 w 19"/>
                  <a:gd name="T1" fmla="*/ 56710 h 65"/>
                  <a:gd name="T2" fmla="*/ 53541 w 19"/>
                  <a:gd name="T3" fmla="*/ 0 h 65"/>
                  <a:gd name="T4" fmla="*/ 0 w 19"/>
                  <a:gd name="T5" fmla="*/ 56710 h 65"/>
                  <a:gd name="T6" fmla="*/ 0 w 19"/>
                  <a:gd name="T7" fmla="*/ 349613 h 65"/>
                  <a:gd name="T8" fmla="*/ 53541 w 19"/>
                  <a:gd name="T9" fmla="*/ 406636 h 65"/>
                  <a:gd name="T10" fmla="*/ 113971 w 19"/>
                  <a:gd name="T11" fmla="*/ 349613 h 65"/>
                  <a:gd name="T12" fmla="*/ 113971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47119" name="Freeform 14"/>
              <p:cNvSpPr>
                <a:spLocks/>
              </p:cNvSpPr>
              <p:nvPr/>
            </p:nvSpPr>
            <p:spPr bwMode="auto">
              <a:xfrm>
                <a:off x="4171" y="1586"/>
                <a:ext cx="86" cy="167"/>
              </a:xfrm>
              <a:custGeom>
                <a:avLst/>
                <a:gdLst>
                  <a:gd name="T0" fmla="*/ 126489 w 20"/>
                  <a:gd name="T1" fmla="*/ 61867 h 39"/>
                  <a:gd name="T2" fmla="*/ 63197 w 20"/>
                  <a:gd name="T3" fmla="*/ 0 h 39"/>
                  <a:gd name="T4" fmla="*/ 0 w 20"/>
                  <a:gd name="T5" fmla="*/ 61867 h 39"/>
                  <a:gd name="T6" fmla="*/ 0 w 20"/>
                  <a:gd name="T7" fmla="*/ 184278 h 39"/>
                  <a:gd name="T8" fmla="*/ 63197 w 20"/>
                  <a:gd name="T9" fmla="*/ 240420 h 39"/>
                  <a:gd name="T10" fmla="*/ 126489 w 20"/>
                  <a:gd name="T11" fmla="*/ 184278 h 39"/>
                  <a:gd name="T12" fmla="*/ 126489 w 20"/>
                  <a:gd name="T13" fmla="*/ 61867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en-US"/>
              </a:p>
            </p:txBody>
          </p:sp>
          <p:sp>
            <p:nvSpPr>
              <p:cNvPr id="47120" name="Freeform 15"/>
              <p:cNvSpPr>
                <a:spLocks/>
              </p:cNvSpPr>
              <p:nvPr/>
            </p:nvSpPr>
            <p:spPr bwMode="auto">
              <a:xfrm>
                <a:off x="4398" y="1474"/>
                <a:ext cx="82" cy="279"/>
              </a:xfrm>
              <a:custGeom>
                <a:avLst/>
                <a:gdLst>
                  <a:gd name="T0" fmla="*/ 122840 w 19"/>
                  <a:gd name="T1" fmla="*/ 56710 h 65"/>
                  <a:gd name="T2" fmla="*/ 64560 w 19"/>
                  <a:gd name="T3" fmla="*/ 0 h 65"/>
                  <a:gd name="T4" fmla="*/ 0 w 19"/>
                  <a:gd name="T5" fmla="*/ 56710 h 65"/>
                  <a:gd name="T6" fmla="*/ 0 w 19"/>
                  <a:gd name="T7" fmla="*/ 349613 h 65"/>
                  <a:gd name="T8" fmla="*/ 64560 w 19"/>
                  <a:gd name="T9" fmla="*/ 406636 h 65"/>
                  <a:gd name="T10" fmla="*/ 122840 w 19"/>
                  <a:gd name="T11" fmla="*/ 349613 h 65"/>
                  <a:gd name="T12" fmla="*/ 122840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47121" name="Freeform 16"/>
              <p:cNvSpPr>
                <a:spLocks/>
              </p:cNvSpPr>
              <p:nvPr/>
            </p:nvSpPr>
            <p:spPr bwMode="auto">
              <a:xfrm>
                <a:off x="4625" y="1320"/>
                <a:ext cx="82" cy="514"/>
              </a:xfrm>
              <a:custGeom>
                <a:avLst/>
                <a:gdLst>
                  <a:gd name="T0" fmla="*/ 122840 w 19"/>
                  <a:gd name="T1" fmla="*/ 56197 h 120"/>
                  <a:gd name="T2" fmla="*/ 58280 w 19"/>
                  <a:gd name="T3" fmla="*/ 0 h 120"/>
                  <a:gd name="T4" fmla="*/ 0 w 19"/>
                  <a:gd name="T5" fmla="*/ 56197 h 120"/>
                  <a:gd name="T6" fmla="*/ 0 w 19"/>
                  <a:gd name="T7" fmla="*/ 685038 h 120"/>
                  <a:gd name="T8" fmla="*/ 58280 w 19"/>
                  <a:gd name="T9" fmla="*/ 741218 h 120"/>
                  <a:gd name="T10" fmla="*/ 122840 w 19"/>
                  <a:gd name="T11" fmla="*/ 685038 h 120"/>
                  <a:gd name="T12" fmla="*/ 122840 w 19"/>
                  <a:gd name="T13" fmla="*/ 5619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a:p>
            </p:txBody>
          </p:sp>
          <p:sp>
            <p:nvSpPr>
              <p:cNvPr id="47122" name="Freeform 17"/>
              <p:cNvSpPr>
                <a:spLocks/>
              </p:cNvSpPr>
              <p:nvPr/>
            </p:nvSpPr>
            <p:spPr bwMode="auto">
              <a:xfrm>
                <a:off x="4848" y="1474"/>
                <a:ext cx="82" cy="279"/>
              </a:xfrm>
              <a:custGeom>
                <a:avLst/>
                <a:gdLst>
                  <a:gd name="T0" fmla="*/ 122840 w 19"/>
                  <a:gd name="T1" fmla="*/ 56710 h 65"/>
                  <a:gd name="T2" fmla="*/ 64560 w 19"/>
                  <a:gd name="T3" fmla="*/ 0 h 65"/>
                  <a:gd name="T4" fmla="*/ 0 w 19"/>
                  <a:gd name="T5" fmla="*/ 56710 h 65"/>
                  <a:gd name="T6" fmla="*/ 0 w 19"/>
                  <a:gd name="T7" fmla="*/ 349613 h 65"/>
                  <a:gd name="T8" fmla="*/ 64560 w 19"/>
                  <a:gd name="T9" fmla="*/ 406636 h 65"/>
                  <a:gd name="T10" fmla="*/ 122840 w 19"/>
                  <a:gd name="T11" fmla="*/ 349613 h 65"/>
                  <a:gd name="T12" fmla="*/ 122840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47123" name="Freeform 18"/>
              <p:cNvSpPr>
                <a:spLocks/>
              </p:cNvSpPr>
              <p:nvPr/>
            </p:nvSpPr>
            <p:spPr bwMode="auto">
              <a:xfrm>
                <a:off x="5075" y="1586"/>
                <a:ext cx="82" cy="167"/>
              </a:xfrm>
              <a:custGeom>
                <a:avLst/>
                <a:gdLst>
                  <a:gd name="T0" fmla="*/ 122840 w 19"/>
                  <a:gd name="T1" fmla="*/ 61867 h 39"/>
                  <a:gd name="T2" fmla="*/ 58280 w 19"/>
                  <a:gd name="T3" fmla="*/ 0 h 39"/>
                  <a:gd name="T4" fmla="*/ 0 w 19"/>
                  <a:gd name="T5" fmla="*/ 61867 h 39"/>
                  <a:gd name="T6" fmla="*/ 0 w 19"/>
                  <a:gd name="T7" fmla="*/ 184278 h 39"/>
                  <a:gd name="T8" fmla="*/ 58280 w 19"/>
                  <a:gd name="T9" fmla="*/ 240420 h 39"/>
                  <a:gd name="T10" fmla="*/ 122840 w 19"/>
                  <a:gd name="T11" fmla="*/ 184278 h 39"/>
                  <a:gd name="T12" fmla="*/ 122840 w 19"/>
                  <a:gd name="T13" fmla="*/ 61867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en-US"/>
              </a:p>
            </p:txBody>
          </p:sp>
        </p:grpSp>
        <p:sp>
          <p:nvSpPr>
            <p:cNvPr id="47108" name="Rectangle 19"/>
            <p:cNvSpPr>
              <a:spLocks noChangeArrowheads="1"/>
            </p:cNvSpPr>
            <p:nvPr/>
          </p:nvSpPr>
          <p:spPr bwMode="auto">
            <a:xfrm>
              <a:off x="0" y="0"/>
              <a:ext cx="5760" cy="432"/>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gr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653" y="1371600"/>
            <a:ext cx="7032694" cy="923330"/>
          </a:xfrm>
          <a:prstGeom prst="rect">
            <a:avLst/>
          </a:prstGeom>
          <a:noFill/>
        </p:spPr>
        <p:txBody>
          <a:bodyPr wrap="none" rtlCol="0">
            <a:spAutoFit/>
          </a:bodyPr>
          <a:lstStyle/>
          <a:p>
            <a:r>
              <a:rPr lang="en-US" sz="5400" dirty="0" smtClean="0"/>
              <a:t>(Credibility Statement)</a:t>
            </a:r>
            <a:endParaRPr lang="en-US" sz="5400" dirty="0"/>
          </a:p>
        </p:txBody>
      </p:sp>
      <p:sp>
        <p:nvSpPr>
          <p:cNvPr id="3" name="TextBox 2"/>
          <p:cNvSpPr txBox="1"/>
          <p:nvPr/>
        </p:nvSpPr>
        <p:spPr>
          <a:xfrm>
            <a:off x="1752600" y="2971800"/>
            <a:ext cx="5878532" cy="923330"/>
          </a:xfrm>
          <a:prstGeom prst="rect">
            <a:avLst/>
          </a:prstGeom>
          <a:noFill/>
        </p:spPr>
        <p:txBody>
          <a:bodyPr wrap="none" rtlCol="0">
            <a:spAutoFit/>
          </a:bodyPr>
          <a:lstStyle/>
          <a:p>
            <a:r>
              <a:rPr lang="en-US" dirty="0" smtClean="0"/>
              <a:t>Show stats for why this is a real problem – this will drive</a:t>
            </a:r>
          </a:p>
          <a:p>
            <a:r>
              <a:rPr lang="en-US" dirty="0" smtClean="0"/>
              <a:t>It home.  How long it takes to write scripts, how many,</a:t>
            </a:r>
          </a:p>
          <a:p>
            <a:r>
              <a:rPr lang="en-US" dirty="0" smtClean="0"/>
              <a:t>How long it takes to run them…etc.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6965" y="2967335"/>
            <a:ext cx="3070071" cy="923330"/>
          </a:xfrm>
          <a:prstGeom prst="rect">
            <a:avLst/>
          </a:prstGeom>
          <a:noFill/>
        </p:spPr>
        <p:txBody>
          <a:bodyPr wrap="none" rtlCol="0">
            <a:spAutoFit/>
          </a:bodyPr>
          <a:lstStyle/>
          <a:p>
            <a:r>
              <a:rPr lang="en-US" sz="5400" dirty="0" smtClean="0"/>
              <a:t>Objective</a:t>
            </a:r>
            <a:endParaRPr lang="en-US" sz="5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Agenda</a:t>
            </a:r>
          </a:p>
        </p:txBody>
      </p:sp>
      <p:sp>
        <p:nvSpPr>
          <p:cNvPr id="145411" name="Rectangle 3"/>
          <p:cNvSpPr>
            <a:spLocks noGrp="1" noChangeArrowheads="1"/>
          </p:cNvSpPr>
          <p:nvPr>
            <p:ph type="body" idx="1"/>
          </p:nvPr>
        </p:nvSpPr>
        <p:spPr/>
        <p:txBody>
          <a:bodyPr/>
          <a:lstStyle/>
          <a:p>
            <a:pPr eaLnBrk="1" hangingPunct="1"/>
            <a:r>
              <a:rPr lang="en-US" smtClean="0"/>
              <a:t>Automatic generation of scripts (Alejandro)</a:t>
            </a:r>
          </a:p>
          <a:p>
            <a:pPr eaLnBrk="1" hangingPunct="1"/>
            <a:r>
              <a:rPr lang="en-US" smtClean="0"/>
              <a:t>Tool to generate templates (Bryan)</a:t>
            </a:r>
          </a:p>
          <a:p>
            <a:pPr eaLnBrk="1" hangingPunct="1"/>
            <a:r>
              <a:rPr lang="en-US" smtClean="0"/>
              <a:t>Tool Analysis – Cucumber (Alejandro)</a:t>
            </a:r>
          </a:p>
          <a:p>
            <a:pPr eaLnBrk="1" hangingPunct="1">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411">
                                            <p:txEl>
                                              <p:pRg st="1" end="1"/>
                                            </p:txEl>
                                          </p:spTgt>
                                        </p:tgtEl>
                                        <p:attrNameLst>
                                          <p:attrName>style.visibility</p:attrName>
                                        </p:attrNameLst>
                                      </p:cBhvr>
                                      <p:to>
                                        <p:strVal val="visible"/>
                                      </p:to>
                                    </p:set>
                                    <p:anim calcmode="lin" valueType="num">
                                      <p:cBhvr additive="base">
                                        <p:cTn id="13"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11">
                                            <p:txEl>
                                              <p:pRg st="2" end="2"/>
                                            </p:txEl>
                                          </p:spTgt>
                                        </p:tgtEl>
                                        <p:attrNameLst>
                                          <p:attrName>style.visibility</p:attrName>
                                        </p:attrNameLst>
                                      </p:cBhvr>
                                      <p:to>
                                        <p:strVal val="visible"/>
                                      </p:to>
                                    </p:set>
                                    <p:anim calcmode="lin" valueType="num">
                                      <p:cBhvr additive="base">
                                        <p:cTn id="19"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2590800"/>
            <a:ext cx="8229600" cy="1139825"/>
          </a:xfrm>
        </p:spPr>
        <p:txBody>
          <a:bodyPr/>
          <a:lstStyle/>
          <a:p>
            <a:r>
              <a:rPr lang="en-US" dirty="0" smtClean="0"/>
              <a:t>1. Automatic </a:t>
            </a:r>
            <a:r>
              <a:rPr lang="en-US" dirty="0" smtClean="0"/>
              <a:t>Generation of Scripts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11208</TotalTime>
  <Words>4267</Words>
  <Application>Microsoft Office PowerPoint</Application>
  <PresentationFormat>On-screen Show (4:3)</PresentationFormat>
  <Paragraphs>562</Paragraphs>
  <Slides>53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Garamond</vt:lpstr>
      <vt:lpstr>Wingdings</vt:lpstr>
      <vt:lpstr>Courier</vt:lpstr>
      <vt:lpstr>Times New Roman</vt:lpstr>
      <vt:lpstr>Edge</vt:lpstr>
      <vt:lpstr>Generating Scripts Automatically   and Cucumber               EDCS-848368  </vt:lpstr>
      <vt:lpstr>Slide 2</vt:lpstr>
      <vt:lpstr>Slide 3</vt:lpstr>
      <vt:lpstr>Slide 4</vt:lpstr>
      <vt:lpstr>Slide 5</vt:lpstr>
      <vt:lpstr>Slide 6</vt:lpstr>
      <vt:lpstr>Slide 7</vt:lpstr>
      <vt:lpstr>Agenda</vt:lpstr>
      <vt:lpstr>1. Automatic Generation of Scripts</vt:lpstr>
      <vt:lpstr>Slide 10</vt:lpstr>
      <vt:lpstr>Slide 11</vt:lpstr>
      <vt:lpstr>Translating Test Plans Into Scripts </vt:lpstr>
      <vt:lpstr>Sample Translations - Initialization</vt:lpstr>
      <vt:lpstr>Sample Translations - Setup</vt:lpstr>
      <vt:lpstr>Sample Translations - Setup</vt:lpstr>
      <vt:lpstr>Sample Translations - Main</vt:lpstr>
      <vt:lpstr>Sample Translations - Main</vt:lpstr>
      <vt:lpstr>Sample Translations - Main</vt:lpstr>
      <vt:lpstr>Sample Translations - After</vt:lpstr>
      <vt:lpstr>Sample Translations - After</vt:lpstr>
      <vt:lpstr>The Syntax of a New Language</vt:lpstr>
      <vt:lpstr>Other Fields That Can Be Translated… </vt:lpstr>
      <vt:lpstr>2. Tool to Generate Templates</vt:lpstr>
      <vt:lpstr>Automation Autogen Tool</vt:lpstr>
      <vt:lpstr>Tool Use – Command-Line Options</vt:lpstr>
      <vt:lpstr>Template Example</vt:lpstr>
      <vt:lpstr>Sample Run</vt:lpstr>
      <vt:lpstr>Output Example</vt:lpstr>
      <vt:lpstr>Skeleton Scripts – common_setup/common_cleanup</vt:lpstr>
      <vt:lpstr>Skeleton Scripts – Body</vt:lpstr>
      <vt:lpstr>Autogen - Summary</vt:lpstr>
      <vt:lpstr>3. Tool Analysis -- Cucumber</vt:lpstr>
      <vt:lpstr>Tools Out There…</vt:lpstr>
      <vt:lpstr>Cucumber (cukes.info)</vt:lpstr>
      <vt:lpstr>Cucumber (Cont.)</vt:lpstr>
      <vt:lpstr>Describing Features with Cucumber</vt:lpstr>
      <vt:lpstr>Automating Features with Cucumber</vt:lpstr>
      <vt:lpstr>Slide 38</vt:lpstr>
      <vt:lpstr>Slide 39</vt:lpstr>
      <vt:lpstr>Slide 40</vt:lpstr>
      <vt:lpstr>Slide 41</vt:lpstr>
      <vt:lpstr>Background</vt:lpstr>
      <vt:lpstr>Outline</vt:lpstr>
      <vt:lpstr>Translation to Our World</vt:lpstr>
      <vt:lpstr>A Simple Script</vt:lpstr>
      <vt:lpstr>Other Ideas</vt:lpstr>
      <vt:lpstr>Slide 47</vt:lpstr>
      <vt:lpstr>Slide 48</vt:lpstr>
      <vt:lpstr>Slide 49</vt:lpstr>
      <vt:lpstr>Slide 50</vt:lpstr>
      <vt:lpstr>Conclusion</vt:lpstr>
      <vt:lpstr>References</vt:lpstr>
      <vt:lpstr>Slide 53</vt:lpstr>
    </vt:vector>
  </TitlesOfParts>
  <Company>Cisco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Cucumber</dc:title>
  <dc:creator>Cisco Systems, Inc.</dc:creator>
  <cp:lastModifiedBy>Tom Drews</cp:lastModifiedBy>
  <cp:revision>322</cp:revision>
  <cp:lastPrinted>1601-01-01T00:00:00Z</cp:lastPrinted>
  <dcterms:created xsi:type="dcterms:W3CDTF">2009-11-18T22:38:58Z</dcterms:created>
  <dcterms:modified xsi:type="dcterms:W3CDTF">2010-05-27T22:35:42Z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