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7"/>
  </p:notesMasterIdLst>
  <p:sldIdLst>
    <p:sldId id="466" r:id="rId2"/>
    <p:sldId id="490" r:id="rId3"/>
    <p:sldId id="507" r:id="rId4"/>
    <p:sldId id="500" r:id="rId5"/>
    <p:sldId id="509" r:id="rId6"/>
    <p:sldId id="510" r:id="rId7"/>
    <p:sldId id="511" r:id="rId8"/>
    <p:sldId id="512" r:id="rId9"/>
    <p:sldId id="502" r:id="rId10"/>
    <p:sldId id="508" r:id="rId11"/>
    <p:sldId id="503" r:id="rId12"/>
    <p:sldId id="505" r:id="rId13"/>
    <p:sldId id="513" r:id="rId14"/>
    <p:sldId id="499" r:id="rId15"/>
    <p:sldId id="45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nie Wakamatsu" initials="CE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00000"/>
    <a:srgbClr val="FF6600"/>
    <a:srgbClr val="FFFF00"/>
    <a:srgbClr val="FF6699"/>
    <a:srgbClr val="FF99CC"/>
    <a:srgbClr val="FFCC99"/>
    <a:srgbClr val="CCFFFF"/>
    <a:srgbClr val="FFCCCC"/>
    <a:srgbClr val="FF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6492" autoAdjust="0"/>
  </p:normalViewPr>
  <p:slideViewPr>
    <p:cSldViewPr>
      <p:cViewPr>
        <p:scale>
          <a:sx n="114" d="100"/>
          <a:sy n="114" d="100"/>
        </p:scale>
        <p:origin x="-1288" y="-80"/>
      </p:cViewPr>
      <p:guideLst>
        <p:guide orient="horz" pos="1060"/>
        <p:guide orient="horz" pos="821"/>
        <p:guide orient="horz" pos="1299"/>
        <p:guide orient="horz" pos="2160"/>
        <p:guide pos="4219"/>
      </p:guideLst>
    </p:cSldViewPr>
  </p:slideViewPr>
  <p:outlineViewPr>
    <p:cViewPr>
      <p:scale>
        <a:sx n="33" d="100"/>
        <a:sy n="33" d="100"/>
      </p:scale>
      <p:origin x="3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200" d="100"/>
          <a:sy n="200" d="100"/>
        </p:scale>
        <p:origin x="-80" y="55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C40FB0F-9ABD-48A5-9059-327264C8CAFA}" type="datetimeFigureOut">
              <a:rPr lang="en-US"/>
              <a:pPr>
                <a:defRPr/>
              </a:pPr>
              <a:t>5/31/13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A3B215A-EE4C-412B-BAC8-B7A51B3A6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9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3B215A-EE4C-412B-BAC8-B7A51B3A6E4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3B215A-EE4C-412B-BAC8-B7A51B3A6E4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3B215A-EE4C-412B-BAC8-B7A51B3A6E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6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Behavior-driven development is about implementing an application by describing its behavior from the perspective of the product managers.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Developer practice that involves writing tests before writing the code being tested.</a:t>
            </a:r>
          </a:p>
          <a:p>
            <a:r>
              <a:rPr lang="en-US" dirty="0" smtClean="0"/>
              <a:t>Begin by writing a very small test for code that does not yet exist. Run the test, and, naturally, it fails. Now write just enough code to make that test pass. No more.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Avoids use of exhaustive up-front requirements gathering process. Instead it favors the creation of an interactive session with working software. Exploratory testing to weed out bugs and edge cases.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Developers write a specification that nails down a small aspect of behavior in a concise and executable form.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behavior is described in the scenarios that are part of the user stories.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3B215A-EE4C-412B-BAC8-B7A51B3A6E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1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Gherkin:</a:t>
            </a:r>
            <a:r>
              <a:rPr lang="en-US" baseline="0" dirty="0" smtClean="0"/>
              <a:t> Given, When, Then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Supports collaboration between all members of an Agile team, including product management, development, test, automation.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3B215A-EE4C-412B-BAC8-B7A51B3A6E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41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68D3E-2080-4796-86D0-5B56E704667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Solution.</a:t>
            </a:r>
          </a:p>
          <a:p>
            <a:endParaRPr lang="en-US" dirty="0" smtClean="0"/>
          </a:p>
          <a:p>
            <a:r>
              <a:rPr lang="en-US" baseline="0" dirty="0" smtClean="0"/>
              <a:t>Serve as: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Keyword: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68D3E-2080-4796-86D0-5B56E704667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cucumber Executable.</a:t>
            </a:r>
          </a:p>
          <a:p>
            <a:endParaRPr lang="en-US" dirty="0" smtClean="0"/>
          </a:p>
          <a:p>
            <a:r>
              <a:rPr lang="en-US" dirty="0" smtClean="0"/>
              <a:t>Explain the process.</a:t>
            </a:r>
          </a:p>
          <a:p>
            <a:endParaRPr lang="en-US" dirty="0" smtClean="0"/>
          </a:p>
          <a:p>
            <a:r>
              <a:rPr lang="en-US" dirty="0" smtClean="0"/>
              <a:t>Keyword: Scenario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doing this, 1</a:t>
            </a:r>
            <a:r>
              <a:rPr lang="en-US" baseline="30000" dirty="0" smtClean="0"/>
              <a:t>st</a:t>
            </a:r>
            <a:r>
              <a:rPr lang="en-US" dirty="0" smtClean="0"/>
              <a:t> problem solved. We move automation forward.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68D3E-2080-4796-86D0-5B56E70466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 cucumber/automation</a:t>
            </a:r>
            <a:r>
              <a:rPr lang="en-US" baseline="0" dirty="0" smtClean="0"/>
              <a:t> more often. Hudson.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typical usage of </a:t>
            </a:r>
            <a:r>
              <a:rPr lang="en-US" baseline="0" dirty="0" err="1" smtClean="0"/>
              <a:t>hudson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68D3E-2080-4796-86D0-5B56E70466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68D3E-2080-4796-86D0-5B56E704667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3" y="5948638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40" y="5948638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948638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5869870" y="6614161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6933207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191487" y="6719452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2794162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5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 rot="10800000" flipH="1">
            <a:off x="341314" y="6708754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8038251" y="8318270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50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7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83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" y="6545265"/>
            <a:ext cx="9129008" cy="31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30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2" name="Group 67"/>
          <p:cNvGrpSpPr/>
          <p:nvPr/>
        </p:nvGrpSpPr>
        <p:grpSpPr>
          <a:xfrm>
            <a:off x="341799" y="301885"/>
            <a:ext cx="630141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56" name="Rectangle 4"/>
          <p:cNvSpPr>
            <a:spLocks noChangeArrowheads="1"/>
          </p:cNvSpPr>
          <p:nvPr/>
        </p:nvSpPr>
        <p:spPr bwMode="ltGray">
          <a:xfrm>
            <a:off x="265666" y="6555470"/>
            <a:ext cx="3420515" cy="2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800" dirty="0" smtClean="0">
                <a:solidFill>
                  <a:srgbClr val="331645"/>
                </a:solidFill>
                <a:latin typeface="+mj-lt"/>
              </a:rPr>
              <a:t>© 2011 Cisco and/or its affiliates. All rights reserved.</a:t>
            </a:r>
            <a:endParaRPr lang="en-US" sz="800" dirty="0">
              <a:solidFill>
                <a:srgbClr val="331645"/>
              </a:solidFill>
              <a:latin typeface="+mj-lt"/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ltGray">
          <a:xfrm>
            <a:off x="7576237" y="6553736"/>
            <a:ext cx="999414" cy="2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800" dirty="0">
                <a:solidFill>
                  <a:srgbClr val="331645"/>
                </a:solidFill>
                <a:latin typeface="+mj-lt"/>
              </a:rPr>
              <a:t>Cisco Confidential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ltGray">
          <a:xfrm>
            <a:off x="8587277" y="6549632"/>
            <a:ext cx="294092" cy="206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rgbClr val="331645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rgbClr val="331645"/>
              </a:solidFill>
              <a:latin typeface="+mj-lt"/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</p:nvPr>
        </p:nvSpPr>
        <p:spPr>
          <a:xfrm>
            <a:off x="235806" y="4785927"/>
            <a:ext cx="8110268" cy="395288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 hasCustomPrompt="1"/>
          </p:nvPr>
        </p:nvSpPr>
        <p:spPr>
          <a:xfrm>
            <a:off x="235805" y="5273675"/>
            <a:ext cx="8124560" cy="400050"/>
          </a:xfrm>
        </p:spPr>
        <p:txBody>
          <a:bodyPr/>
          <a:lstStyle>
            <a:lvl1pPr marL="0" indent="0">
              <a:buFontTx/>
              <a:buNone/>
              <a:defRPr lang="en-US" sz="14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22430" y="310896"/>
            <a:ext cx="3896359" cy="84124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pic>
        <p:nvPicPr>
          <p:cNvPr id="10" name="Picture 9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6" y="1600202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5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9" y="1600202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19513" y="100584"/>
            <a:ext cx="2668457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258399" y="100584"/>
            <a:ext cx="2599859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6272202" y="100584"/>
            <a:ext cx="263415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AU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7" y="6062116"/>
            <a:ext cx="7461250" cy="276999"/>
          </a:xfrm>
        </p:spPr>
        <p:txBody>
          <a:bodyPr wrap="square" anchor="b" anchorCtr="0">
            <a:no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5175" y="5852162"/>
            <a:ext cx="8112126" cy="384175"/>
          </a:xfr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4" y="4279394"/>
            <a:ext cx="4684867" cy="384175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4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6" y="1917700"/>
            <a:ext cx="2676525" cy="288925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grpSp>
        <p:nvGrpSpPr>
          <p:cNvPr id="4" name="Group 67"/>
          <p:cNvGrpSpPr/>
          <p:nvPr/>
        </p:nvGrpSpPr>
        <p:grpSpPr>
          <a:xfrm>
            <a:off x="341799" y="301884"/>
            <a:ext cx="691030" cy="491082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25" name="Rectangle 24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2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 rot="10800000">
            <a:off x="1013792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2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4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5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7762659" y="6584515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1186" y="5358903"/>
            <a:ext cx="8574685" cy="61436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83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" y="6545265"/>
            <a:ext cx="9129008" cy="31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30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2" name="Group 67"/>
          <p:cNvGrpSpPr/>
          <p:nvPr/>
        </p:nvGrpSpPr>
        <p:grpSpPr>
          <a:xfrm>
            <a:off x="341799" y="301885"/>
            <a:ext cx="630141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56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</p:nvPr>
        </p:nvSpPr>
        <p:spPr>
          <a:xfrm>
            <a:off x="235806" y="4785927"/>
            <a:ext cx="8110268" cy="395288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 hasCustomPrompt="1"/>
          </p:nvPr>
        </p:nvSpPr>
        <p:spPr>
          <a:xfrm>
            <a:off x="235805" y="5273675"/>
            <a:ext cx="8124560" cy="400050"/>
          </a:xfrm>
        </p:spPr>
        <p:txBody>
          <a:bodyPr/>
          <a:lstStyle>
            <a:lvl1pPr marL="0" indent="0">
              <a:buFontTx/>
              <a:buNone/>
              <a:defRPr lang="en-US" sz="14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1875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9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9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4"/>
            <a:ext cx="4349918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90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877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3" y="311149"/>
            <a:ext cx="330200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79833" y="311151"/>
            <a:ext cx="183873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979833" y="311151"/>
            <a:ext cx="1838730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4" y="3028951"/>
            <a:ext cx="2523161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37420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79833" y="1683659"/>
            <a:ext cx="183873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6979833" y="1676400"/>
            <a:ext cx="1838730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79833" y="5182962"/>
            <a:ext cx="183873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6979833" y="5182962"/>
            <a:ext cx="1838730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6" y="310898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pic>
        <p:nvPicPr>
          <p:cNvPr id="9" name="Picture 8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1" cy="685800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pic>
        <p:nvPicPr>
          <p:cNvPr id="37" name="Picture 36" descr="tex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700" y="1786"/>
            <a:ext cx="9156700" cy="6856214"/>
          </a:xfrm>
          <a:prstGeom prst="rect">
            <a:avLst/>
          </a:prstGeom>
        </p:spPr>
      </p:pic>
      <p:sp>
        <p:nvSpPr>
          <p:cNvPr id="40" name="Media Placeholder 39"/>
          <p:cNvSpPr>
            <a:spLocks noGrp="1"/>
          </p:cNvSpPr>
          <p:nvPr>
            <p:ph type="media" sz="quarter" idx="11" hasCustomPrompt="1"/>
          </p:nvPr>
        </p:nvSpPr>
        <p:spPr>
          <a:xfrm>
            <a:off x="2916766" y="777240"/>
            <a:ext cx="5899416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1799" y="6096000"/>
            <a:ext cx="631526" cy="447676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pic>
        <p:nvPicPr>
          <p:cNvPr id="55" name="Picture 54" descr="tex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700" y="1786"/>
            <a:ext cx="9156700" cy="6856214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4391620" y="778669"/>
            <a:ext cx="4424562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1799" y="6096000"/>
            <a:ext cx="631526" cy="447676"/>
            <a:chOff x="384" y="331"/>
            <a:chExt cx="912" cy="485"/>
          </a:xfrm>
        </p:grpSpPr>
        <p:sp>
          <p:nvSpPr>
            <p:cNvPr id="23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4" name="Rectangle 33"/>
          <p:cNvSpPr>
            <a:spLocks noChangeArrowheads="1"/>
          </p:cNvSpPr>
          <p:nvPr/>
        </p:nvSpPr>
        <p:spPr bwMode="black">
          <a:xfrm>
            <a:off x="4414521" y="5844550"/>
            <a:ext cx="31090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4595639" y="5840202"/>
            <a:ext cx="90017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black">
          <a:xfrm>
            <a:off x="4284376" y="5840202"/>
            <a:ext cx="90017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4718192" y="5840202"/>
            <a:ext cx="12363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4485739" y="5840202"/>
            <a:ext cx="80617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4222558" y="5654198"/>
            <a:ext cx="29282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4304621" y="5600088"/>
            <a:ext cx="2928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4385239" y="5525688"/>
            <a:ext cx="29282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4467302" y="5600088"/>
            <a:ext cx="2928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4547558" y="5654198"/>
            <a:ext cx="31090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4629622" y="5600088"/>
            <a:ext cx="296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4711686" y="5525688"/>
            <a:ext cx="29644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4792302" y="5600088"/>
            <a:ext cx="296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4874366" y="5654198"/>
            <a:ext cx="29644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013792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85484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105452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91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70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41799" y="304800"/>
            <a:ext cx="631526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35805" y="4782758"/>
            <a:ext cx="8112650" cy="384175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35805" y="5273252"/>
            <a:ext cx="8112650" cy="384175"/>
          </a:xfrm>
        </p:spPr>
        <p:txBody>
          <a:bodyPr/>
          <a:lstStyle>
            <a:lvl1pPr marL="0" indent="0">
              <a:buFontTx/>
              <a:buNone/>
              <a:defRPr lang="en-US" sz="1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644691" y="3060490"/>
            <a:ext cx="246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6308661" y="3708604"/>
            <a:ext cx="87485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818309" y="3697606"/>
            <a:ext cx="253297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942448" y="3697606"/>
            <a:ext cx="253297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163159" y="3697606"/>
            <a:ext cx="34790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09060" y="3697606"/>
            <a:ext cx="226849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768495" y="3082440"/>
            <a:ext cx="82398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99412" y="2930181"/>
            <a:ext cx="82398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26264" y="2720823"/>
            <a:ext cx="82398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457181" y="2930181"/>
            <a:ext cx="82398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683013" y="3082441"/>
            <a:ext cx="87485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6913932" y="2930181"/>
            <a:ext cx="8341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144851" y="2720823"/>
            <a:ext cx="8341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371698" y="2930181"/>
            <a:ext cx="8341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7602617" y="3082441"/>
            <a:ext cx="8341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" name="Rectangle 35"/>
          <p:cNvSpPr>
            <a:spLocks noChangeArrowheads="1"/>
          </p:cNvSpPr>
          <p:nvPr/>
        </p:nvSpPr>
        <p:spPr bwMode="black">
          <a:xfrm>
            <a:off x="4414521" y="5844550"/>
            <a:ext cx="31090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black">
          <a:xfrm>
            <a:off x="4595639" y="5840202"/>
            <a:ext cx="90017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4284376" y="5840202"/>
            <a:ext cx="90017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 noEditPoints="1"/>
          </p:cNvSpPr>
          <p:nvPr/>
        </p:nvSpPr>
        <p:spPr bwMode="black">
          <a:xfrm>
            <a:off x="4718192" y="5840202"/>
            <a:ext cx="12363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4485739" y="5840202"/>
            <a:ext cx="80617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4222558" y="5654198"/>
            <a:ext cx="29282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4304621" y="5600088"/>
            <a:ext cx="2928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4385239" y="5525688"/>
            <a:ext cx="29282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4467302" y="5600088"/>
            <a:ext cx="2928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4547558" y="5654198"/>
            <a:ext cx="31090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4629622" y="5600088"/>
            <a:ext cx="296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4711686" y="5525688"/>
            <a:ext cx="29644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4792302" y="5600088"/>
            <a:ext cx="296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4874366" y="5654198"/>
            <a:ext cx="29644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44691" y="3060490"/>
            <a:ext cx="246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black">
          <a:xfrm>
            <a:off x="6308661" y="3708604"/>
            <a:ext cx="87485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black">
          <a:xfrm>
            <a:off x="6818309" y="3697606"/>
            <a:ext cx="253297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black">
          <a:xfrm>
            <a:off x="5942448" y="3697606"/>
            <a:ext cx="253297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 noEditPoints="1"/>
          </p:cNvSpPr>
          <p:nvPr/>
        </p:nvSpPr>
        <p:spPr bwMode="black">
          <a:xfrm>
            <a:off x="7163159" y="3697606"/>
            <a:ext cx="34790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6509060" y="3697606"/>
            <a:ext cx="226849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768495" y="3082440"/>
            <a:ext cx="82398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5999412" y="2930181"/>
            <a:ext cx="82398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226264" y="2720823"/>
            <a:ext cx="82398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457181" y="2930181"/>
            <a:ext cx="82398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6683013" y="3082441"/>
            <a:ext cx="87485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6913932" y="2930181"/>
            <a:ext cx="8341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144851" y="2720823"/>
            <a:ext cx="8341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7371698" y="2930181"/>
            <a:ext cx="8341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7602617" y="3082441"/>
            <a:ext cx="8341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Blu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 userDrawn="1"/>
        </p:nvSpPr>
        <p:spPr bwMode="hidden">
          <a:xfrm>
            <a:off x="0" y="3360738"/>
            <a:ext cx="9144000" cy="34972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183B7">
                  <a:alpha val="5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1" y="304800"/>
            <a:ext cx="7435849" cy="838200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3751" y="1186542"/>
            <a:ext cx="7435849" cy="381000"/>
          </a:xfrm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3750" y="6372423"/>
            <a:ext cx="7461250" cy="307777"/>
          </a:xfrm>
        </p:spPr>
        <p:txBody>
          <a:bodyPr anchor="b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400"/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3733800"/>
            <a:ext cx="3768725" cy="830263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953000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CC9A1C-F054-E849-B8A5-C2B7E0DF8DA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92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4114800"/>
            <a:ext cx="9144000" cy="2743200"/>
          </a:xfrm>
          <a:prstGeom prst="rect">
            <a:avLst/>
          </a:prstGeom>
          <a:gradFill rotWithShape="1">
            <a:gsLst>
              <a:gs pos="0">
                <a:srgbClr val="015F85">
                  <a:alpha val="0"/>
                </a:srgbClr>
              </a:gs>
              <a:gs pos="100000">
                <a:srgbClr val="015F85">
                  <a:alpha val="5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677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338328"/>
            <a:ext cx="8580923" cy="838200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>
            <a:off x="0" y="1685926"/>
            <a:ext cx="9144000" cy="4330822"/>
          </a:xfrm>
          <a:custGeom>
            <a:avLst/>
            <a:gdLst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  <a:gd name="connsiteX0" fmla="*/ 0 w 9144000"/>
              <a:gd name="connsiteY0" fmla="*/ 0 h 5008955"/>
              <a:gd name="connsiteX1" fmla="*/ 9144000 w 9144000"/>
              <a:gd name="connsiteY1" fmla="*/ 0 h 5008955"/>
              <a:gd name="connsiteX2" fmla="*/ 9144000 w 9144000"/>
              <a:gd name="connsiteY2" fmla="*/ 5008955 h 5008955"/>
              <a:gd name="connsiteX3" fmla="*/ 0 w 9144000"/>
              <a:gd name="connsiteY3" fmla="*/ 5008955 h 5008955"/>
              <a:gd name="connsiteX4" fmla="*/ 0 w 9144000"/>
              <a:gd name="connsiteY4" fmla="*/ 0 h 500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008955">
                <a:moveTo>
                  <a:pt x="0" y="0"/>
                </a:moveTo>
                <a:cubicBezTo>
                  <a:pt x="3000866" y="449704"/>
                  <a:pt x="6077146" y="361540"/>
                  <a:pt x="9144000" y="0"/>
                </a:cubicBezTo>
                <a:lnTo>
                  <a:pt x="9144000" y="5008955"/>
                </a:lnTo>
                <a:cubicBezTo>
                  <a:pt x="6086574" y="4697870"/>
                  <a:pt x="3048000" y="4679017"/>
                  <a:pt x="0" y="500895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2F0"/>
              </a:gs>
              <a:gs pos="100000">
                <a:srgbClr val="96CA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9456" y="1194963"/>
            <a:ext cx="82296" cy="49377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Pentagon 11"/>
          <p:cNvSpPr/>
          <p:nvPr userDrawn="1"/>
        </p:nvSpPr>
        <p:spPr>
          <a:xfrm>
            <a:off x="293421" y="6232252"/>
            <a:ext cx="8595360" cy="82296"/>
          </a:xfrm>
          <a:prstGeom prst="homePlate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ounded Rectangle 12"/>
          <p:cNvSpPr/>
          <p:nvPr userDrawn="1"/>
        </p:nvSpPr>
        <p:spPr>
          <a:xfrm rot="16200000" flipV="1">
            <a:off x="2106925" y="-729619"/>
            <a:ext cx="4937760" cy="8961120"/>
          </a:xfrm>
          <a:prstGeom prst="roundRect">
            <a:avLst>
              <a:gd name="adj" fmla="val 2166"/>
            </a:avLst>
          </a:prstGeom>
          <a:gradFill flip="none" rotWithShape="1">
            <a:gsLst>
              <a:gs pos="0">
                <a:schemeClr val="accent3">
                  <a:lumMod val="25000"/>
                </a:schemeClr>
              </a:gs>
              <a:gs pos="100000">
                <a:schemeClr val="accent3">
                  <a:lumMod val="10000"/>
                </a:schemeClr>
              </a:gs>
            </a:gsLst>
            <a:lin ang="10800000" scaled="0"/>
            <a:tileRect/>
          </a:gra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220662" y="1282060"/>
            <a:ext cx="82296" cy="4937760"/>
          </a:xfrm>
          <a:prstGeom prst="rect">
            <a:avLst/>
          </a:prstGeom>
          <a:gradFill>
            <a:gsLst>
              <a:gs pos="0">
                <a:schemeClr val="tx2"/>
              </a:gs>
              <a:gs pos="67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buClr>
                <a:srgbClr val="96CA4B"/>
              </a:buClr>
              <a:tabLst/>
              <a:defRPr sz="22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tabLst/>
              <a:defRPr>
                <a:solidFill>
                  <a:schemeClr val="bg1"/>
                </a:solidFill>
                <a:latin typeface="+mj-lt"/>
              </a:defRPr>
            </a:lvl2pPr>
            <a:lvl3pPr>
              <a:tabLst/>
              <a:defRPr>
                <a:solidFill>
                  <a:schemeClr val="bg1"/>
                </a:solidFill>
                <a:latin typeface="+mj-lt"/>
              </a:defRPr>
            </a:lvl3pPr>
            <a:lvl4pPr>
              <a:tabLst/>
              <a:defRPr>
                <a:solidFill>
                  <a:schemeClr val="bg1"/>
                </a:solidFill>
                <a:latin typeface="+mj-lt"/>
              </a:defRPr>
            </a:lvl4pPr>
            <a:lvl5pPr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9850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grpSp>
        <p:nvGrpSpPr>
          <p:cNvPr id="4" name="Group 45"/>
          <p:cNvGrpSpPr/>
          <p:nvPr/>
        </p:nvGrpSpPr>
        <p:grpSpPr>
          <a:xfrm>
            <a:off x="0" y="-2056029"/>
            <a:ext cx="9835191" cy="19379146"/>
            <a:chOff x="0" y="-2056029"/>
            <a:chExt cx="13110173" cy="19379146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2430699" y="3308943"/>
              <a:ext cx="2305719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0" name="Rounded Rectangle 39"/>
            <p:cNvSpPr/>
            <p:nvPr userDrawn="1"/>
          </p:nvSpPr>
          <p:spPr>
            <a:xfrm>
              <a:off x="0" y="123668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2" name="Rounded Rectangle 41"/>
            <p:cNvSpPr/>
            <p:nvPr userDrawn="1"/>
          </p:nvSpPr>
          <p:spPr>
            <a:xfrm rot="10800000">
              <a:off x="1351370" y="424860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 dirty="0">
                <a:solidFill>
                  <a:schemeClr val="l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3" name="Rounded Rectangle 42"/>
            <p:cNvSpPr/>
            <p:nvPr userDrawn="1"/>
          </p:nvSpPr>
          <p:spPr>
            <a:xfrm>
              <a:off x="8778358" y="-205602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4" name="Rounded Rectangle 43"/>
            <p:cNvSpPr/>
            <p:nvPr userDrawn="1"/>
          </p:nvSpPr>
          <p:spPr>
            <a:xfrm>
              <a:off x="10804454" y="278378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5" name="Rounded Rectangle 44"/>
            <p:cNvSpPr/>
            <p:nvPr userDrawn="1"/>
          </p:nvSpPr>
          <p:spPr>
            <a:xfrm rot="10800000">
              <a:off x="4047043" y="174390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91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70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41799" y="304800"/>
            <a:ext cx="631526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35805" y="4782758"/>
            <a:ext cx="8112650" cy="384175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35805" y="5273252"/>
            <a:ext cx="8112650" cy="384175"/>
          </a:xfrm>
        </p:spPr>
        <p:txBody>
          <a:bodyPr/>
          <a:lstStyle>
            <a:lvl1pPr marL="0" indent="0">
              <a:buFontTx/>
              <a:buNone/>
              <a:defRPr lang="en-US" sz="1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gue texture.jpg"/>
          <p:cNvPicPr>
            <a:picLocks noChangeAspect="1"/>
          </p:cNvPicPr>
          <p:nvPr/>
        </p:nvPicPr>
        <p:blipFill>
          <a:blip r:embed="rId2" cstate="print"/>
          <a:srcRect r="2996"/>
          <a:stretch>
            <a:fillRect/>
          </a:stretch>
        </p:blipFill>
        <p:spPr>
          <a:xfrm>
            <a:off x="333375" y="3106740"/>
            <a:ext cx="8477250" cy="3438525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6" name="Picture 15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17358" y="3022901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417121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9" dur="1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gue texture.jpg"/>
          <p:cNvPicPr>
            <a:picLocks noChangeAspect="1"/>
          </p:cNvPicPr>
          <p:nvPr/>
        </p:nvPicPr>
        <p:blipFill>
          <a:blip r:embed="rId2" cstate="print"/>
          <a:srcRect r="2996"/>
          <a:stretch>
            <a:fillRect/>
          </a:stretch>
        </p:blipFill>
        <p:spPr>
          <a:xfrm>
            <a:off x="333375" y="3106740"/>
            <a:ext cx="8477250" cy="3438525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6" name="Picture 15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17358" y="3022900"/>
            <a:ext cx="8694295" cy="172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774540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9702" y="1339745"/>
            <a:ext cx="4021116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88185" y="1339745"/>
            <a:ext cx="4222440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1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011105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5"/>
            <a:ext cx="3236976" cy="646331"/>
          </a:xfrm>
        </p:spPr>
        <p:txBody>
          <a:bodyPr>
            <a:no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7789662" y="6584514"/>
            <a:ext cx="78598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265666" y="6586248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8621478" y="6580410"/>
            <a:ext cx="2598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309475" y="4736592"/>
            <a:ext cx="3237819" cy="3383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pic>
        <p:nvPicPr>
          <p:cNvPr id="9" name="Picture 8" descr="segue texture.jpg"/>
          <p:cNvPicPr>
            <a:picLocks noChangeAspect="1"/>
          </p:cNvPicPr>
          <p:nvPr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Relationship Id="rId3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gue texture.jpg"/>
          <p:cNvPicPr>
            <a:picLocks noChangeAspect="1"/>
          </p:cNvPicPr>
          <p:nvPr/>
        </p:nvPicPr>
        <p:blipFill>
          <a:blip r:embed="rId39" cstate="print"/>
          <a:srcRect t="95236" r="2996"/>
          <a:stretch>
            <a:fillRect/>
          </a:stretch>
        </p:blipFill>
        <p:spPr>
          <a:xfrm>
            <a:off x="333375" y="6381456"/>
            <a:ext cx="8477250" cy="1638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1" y="432215"/>
            <a:ext cx="8580924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1339747"/>
            <a:ext cx="8580924" cy="170328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65666" y="6555470"/>
            <a:ext cx="3420515" cy="2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800" dirty="0" smtClean="0">
                <a:solidFill>
                  <a:srgbClr val="331645"/>
                </a:solidFill>
                <a:latin typeface="+mj-lt"/>
              </a:rPr>
              <a:t>© 2011 Cisco and/or its affiliates. All rights reserved.</a:t>
            </a:r>
            <a:endParaRPr lang="en-US" sz="800" dirty="0">
              <a:solidFill>
                <a:srgbClr val="331645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576237" y="6553736"/>
            <a:ext cx="999414" cy="2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800" dirty="0">
                <a:solidFill>
                  <a:srgbClr val="331645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587277" y="6549632"/>
            <a:ext cx="294092" cy="206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rgbClr val="331645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rgbClr val="331645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1" r:id="rId19"/>
    <p:sldLayoutId id="2147483992" r:id="rId20"/>
    <p:sldLayoutId id="2147483993" r:id="rId21"/>
    <p:sldLayoutId id="2147483994" r:id="rId22"/>
    <p:sldLayoutId id="2147483995" r:id="rId23"/>
    <p:sldLayoutId id="2147483996" r:id="rId24"/>
    <p:sldLayoutId id="2147483997" r:id="rId25"/>
    <p:sldLayoutId id="2147483998" r:id="rId26"/>
    <p:sldLayoutId id="2147483999" r:id="rId27"/>
    <p:sldLayoutId id="2147484000" r:id="rId28"/>
    <p:sldLayoutId id="2147484001" r:id="rId29"/>
    <p:sldLayoutId id="2147484002" r:id="rId30"/>
    <p:sldLayoutId id="2147484003" r:id="rId31"/>
    <p:sldLayoutId id="2147484004" r:id="rId32"/>
    <p:sldLayoutId id="2147484005" r:id="rId33"/>
    <p:sldLayoutId id="2147484009" r:id="rId34"/>
    <p:sldLayoutId id="2147484010" r:id="rId35"/>
    <p:sldLayoutId id="2147484011" r:id="rId36"/>
    <p:sldLayoutId id="2147484012" r:id="rId37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dealabs1.cisco.com/citc/2012/il/wall.php?pid=67" TargetMode="External"/><Relationship Id="rId4" Type="http://schemas.openxmlformats.org/officeDocument/2006/relationships/hyperlink" Target="http://pragprog.com/book/achbd/the-rspec-book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ukes.inf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microsoft.com/office/2007/relationships/hdphoto" Target="../media/hdphoto1.wdp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2.wdp"/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880" y="1228045"/>
            <a:ext cx="8600727" cy="1736938"/>
          </a:xfrm>
        </p:spPr>
        <p:txBody>
          <a:bodyPr/>
          <a:lstStyle/>
          <a:p>
            <a:r>
              <a:rPr lang="de-DE" sz="4400" dirty="0" smtClean="0"/>
              <a:t>Cucumber Introduction</a:t>
            </a:r>
            <a:endParaRPr lang="de-DE" sz="4400" dirty="0">
              <a:solidFill>
                <a:srgbClr val="FFFF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5805" y="5273252"/>
            <a:ext cx="8112650" cy="114364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dirty="0" smtClean="0"/>
              <a:t>May 21, 2013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Alejandro </a:t>
            </a:r>
            <a:r>
              <a:rPr lang="de-DE" dirty="0" smtClean="0"/>
              <a:t>Avella</a:t>
            </a:r>
          </a:p>
          <a:p>
            <a:pPr>
              <a:spcBef>
                <a:spcPts val="600"/>
              </a:spcBef>
            </a:pPr>
            <a:r>
              <a:rPr lang="de-DE"/>
              <a:t>EDCS-1263541 </a:t>
            </a:r>
            <a:endParaRPr lang="de-DE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01" y="1339747"/>
            <a:ext cx="8580924" cy="1818447"/>
          </a:xfrm>
        </p:spPr>
        <p:txBody>
          <a:bodyPr/>
          <a:lstStyle/>
          <a:p>
            <a:r>
              <a:rPr lang="en-US" dirty="0" smtClean="0"/>
              <a:t>Write the user story on a feature text file.</a:t>
            </a:r>
          </a:p>
          <a:p>
            <a:r>
              <a:rPr lang="en-US" dirty="0" smtClean="0"/>
              <a:t>Run Cucumber given as input this feature text file.</a:t>
            </a:r>
          </a:p>
          <a:p>
            <a:r>
              <a:rPr lang="en-US" dirty="0" smtClean="0"/>
              <a:t>Watch it fail.</a:t>
            </a:r>
          </a:p>
          <a:p>
            <a:r>
              <a:rPr lang="en-US" dirty="0" smtClean="0"/>
              <a:t>Add the glue code to make the steps pass.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4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01" y="1339747"/>
            <a:ext cx="8580924" cy="3249608"/>
          </a:xfrm>
        </p:spPr>
        <p:txBody>
          <a:bodyPr/>
          <a:lstStyle/>
          <a:p>
            <a:r>
              <a:rPr lang="en-US" dirty="0" smtClean="0"/>
              <a:t>Visit the Wikipedia web site and search for keyword “cloud”</a:t>
            </a:r>
          </a:p>
          <a:p>
            <a:r>
              <a:rPr lang="en-US" dirty="0" smtClean="0"/>
              <a:t>Record test case in Selenium IDE.</a:t>
            </a:r>
          </a:p>
          <a:p>
            <a:r>
              <a:rPr lang="en-US" dirty="0" smtClean="0"/>
              <a:t>Export to Ruby code.</a:t>
            </a:r>
          </a:p>
          <a:p>
            <a:r>
              <a:rPr lang="en-US" dirty="0" smtClean="0"/>
              <a:t>Execute Cucumber and see code fail.</a:t>
            </a:r>
          </a:p>
          <a:p>
            <a:r>
              <a:rPr lang="en-US" dirty="0" smtClean="0"/>
              <a:t>Add “glue code”, so that steps don’t fail anymore.</a:t>
            </a:r>
          </a:p>
          <a:p>
            <a:r>
              <a:rPr lang="en-US" dirty="0" smtClean="0"/>
              <a:t>Complete executable requirement until it is complete (all green).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be used in our team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01" y="1339747"/>
            <a:ext cx="8580924" cy="2133661"/>
          </a:xfrm>
        </p:spPr>
        <p:txBody>
          <a:bodyPr/>
          <a:lstStyle/>
          <a:p>
            <a:r>
              <a:rPr lang="en-US" dirty="0" smtClean="0"/>
              <a:t>DE, DT, Automation</a:t>
            </a:r>
          </a:p>
          <a:p>
            <a:pPr marL="692150" lvl="1" indent="-285750">
              <a:buFont typeface="Arial"/>
              <a:buChar char="•"/>
            </a:pPr>
            <a:r>
              <a:rPr lang="en-US" dirty="0" smtClean="0"/>
              <a:t>Requires fundamental change on how Cisco teams work.</a:t>
            </a:r>
          </a:p>
          <a:p>
            <a:pPr marL="692150" lvl="1" indent="-285750">
              <a:buFont typeface="Arial"/>
              <a:buChar char="•"/>
            </a:pPr>
            <a:r>
              <a:rPr lang="en-US" dirty="0" smtClean="0"/>
              <a:t>It could be used by all 3 teams moving to a Agile process using Behavioral Driven Development.  </a:t>
            </a:r>
          </a:p>
          <a:p>
            <a:pPr marL="692150" lvl="1" indent="-285750">
              <a:buFont typeface="Arial"/>
              <a:buChar char="•"/>
            </a:pPr>
            <a:r>
              <a:rPr lang="en-US" dirty="0" smtClean="0"/>
              <a:t>Test cases are written first and requirements are executable. </a:t>
            </a:r>
          </a:p>
          <a:p>
            <a:pPr marL="692150" lvl="1" indent="-285750">
              <a:buFont typeface="Arial"/>
              <a:buChar char="•"/>
            </a:pPr>
            <a:r>
              <a:rPr lang="en-US" dirty="0" smtClean="0"/>
              <a:t>Glue code is written in Ruby, but there is support to other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4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gradFill rotWithShape="1">
            <a:gsLst>
              <a:gs pos="0">
                <a:srgbClr val="015F85">
                  <a:alpha val="0"/>
                </a:srgbClr>
              </a:gs>
              <a:gs pos="100000">
                <a:srgbClr val="015F85">
                  <a:alpha val="5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marL="342900" indent="-342900">
              <a:buFont typeface="Courier New" pitchFamily="49" charset="0"/>
              <a:buChar char="o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686800" cy="17526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marL="0" indent="0" algn="ctr" defTabSz="9144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3600" kern="1200" dirty="0" smtClean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rPr>
              <a:t>Summary</a:t>
            </a:r>
            <a:endParaRPr lang="en-US" sz="3600" kern="1200" dirty="0">
              <a:gradFill>
                <a:gsLst>
                  <a:gs pos="0">
                    <a:srgbClr val="00B2F0"/>
                  </a:gs>
                  <a:gs pos="44000">
                    <a:srgbClr val="40FFFE"/>
                  </a:gs>
                  <a:gs pos="100000">
                    <a:srgbClr val="96CA4B"/>
                  </a:gs>
                </a:gsLst>
                <a:lin ang="4800000" scaled="0"/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752600"/>
            <a:ext cx="7772400" cy="3998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Autofit/>
          </a:bodyPr>
          <a:lstStyle/>
          <a:p>
            <a:pPr marL="236538" indent="-236538" defTabSz="814388" eaLnBrk="0" hangingPunct="0">
              <a:lnSpc>
                <a:spcPct val="95000"/>
              </a:lnSpc>
              <a:spcBef>
                <a:spcPts val="1480"/>
              </a:spcBef>
              <a:buClr>
                <a:srgbClr val="96CA4B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Cucumber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 </a:t>
            </a:r>
          </a:p>
          <a:p>
            <a:pPr marL="693738" lvl="1" indent="-236538" defTabSz="814388" eaLnBrk="0" hangingPunct="0">
              <a:lnSpc>
                <a:spcPct val="95000"/>
              </a:lnSpc>
              <a:spcBef>
                <a:spcPts val="1480"/>
              </a:spcBef>
              <a:buClr>
                <a:srgbClr val="96CA4B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provides one source of truth</a:t>
            </a:r>
          </a:p>
          <a:p>
            <a:pPr marL="693738" lvl="1" indent="-236538" defTabSz="814388" eaLnBrk="0" hangingPunct="0">
              <a:lnSpc>
                <a:spcPct val="95000"/>
              </a:lnSpc>
              <a:spcBef>
                <a:spcPts val="1480"/>
              </a:spcBef>
              <a:buClr>
                <a:srgbClr val="96CA4B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delivers what customer wants</a:t>
            </a:r>
          </a:p>
          <a:p>
            <a:pPr marL="693738" lvl="1" indent="-236538" defTabSz="814388" eaLnBrk="0" hangingPunct="0">
              <a:lnSpc>
                <a:spcPct val="95000"/>
              </a:lnSpc>
              <a:spcBef>
                <a:spcPts val="1480"/>
              </a:spcBef>
              <a:buClr>
                <a:srgbClr val="96CA4B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automates test cases in parallel with development</a:t>
            </a:r>
          </a:p>
          <a:p>
            <a:pPr marL="236538" indent="-236538" defTabSz="814388" eaLnBrk="0" hangingPunct="0">
              <a:lnSpc>
                <a:spcPct val="95000"/>
              </a:lnSpc>
              <a:spcBef>
                <a:spcPts val="1480"/>
              </a:spcBef>
              <a:buClr>
                <a:srgbClr val="96CA4B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Jenkins</a:t>
            </a:r>
          </a:p>
          <a:p>
            <a:pPr marL="693738" lvl="1" indent="-236538" defTabSz="814388" eaLnBrk="0" hangingPunct="0">
              <a:lnSpc>
                <a:spcPct val="95000"/>
              </a:lnSpc>
              <a:spcBef>
                <a:spcPts val="1480"/>
              </a:spcBef>
              <a:buClr>
                <a:srgbClr val="96CA4B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provides quick feedback</a:t>
            </a:r>
          </a:p>
          <a:p>
            <a:pPr marL="693738" lvl="1" indent="-236538" defTabSz="814388" eaLnBrk="0" hangingPunct="0">
              <a:lnSpc>
                <a:spcPct val="95000"/>
              </a:lnSpc>
              <a:spcBef>
                <a:spcPts val="1480"/>
              </a:spcBef>
              <a:buClr>
                <a:srgbClr val="96CA4B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shortens </a:t>
            </a:r>
            <a:r>
              <a:rPr lang="en-US" sz="2400" dirty="0">
                <a:solidFill>
                  <a:srgbClr val="000000"/>
                </a:solidFill>
                <a:cs typeface="Calibri" pitchFamily="34" charset="0"/>
              </a:rPr>
              <a:t>release </a:t>
            </a:r>
            <a:r>
              <a:rPr lang="en-US" sz="2400" dirty="0" smtClean="0">
                <a:solidFill>
                  <a:srgbClr val="000000"/>
                </a:solidFill>
                <a:cs typeface="Calibri" pitchFamily="34" charset="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418212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/>
              <a:t>Website: </a:t>
            </a:r>
            <a:r>
              <a:rPr lang="en-US" sz="1800" dirty="0" smtClean="0">
                <a:hlinkClick r:id="rId2"/>
              </a:rPr>
              <a:t>http://cukes.info</a:t>
            </a:r>
            <a:endParaRPr lang="en-US" sz="1800" dirty="0" smtClean="0"/>
          </a:p>
          <a:p>
            <a:r>
              <a:rPr lang="en-US" sz="1800" dirty="0" smtClean="0"/>
              <a:t>Bridging Communication Gap with Agile Development, Cisco Innovation Test </a:t>
            </a:r>
            <a:r>
              <a:rPr lang="en-US" sz="1800" dirty="0"/>
              <a:t>Conference 2012 </a:t>
            </a:r>
            <a:r>
              <a:rPr lang="en-US" sz="1800" dirty="0" smtClean="0"/>
              <a:t>paper, by Yan </a:t>
            </a:r>
            <a:r>
              <a:rPr lang="en-US" sz="1800" dirty="0" err="1" smtClean="0"/>
              <a:t>Jiang</a:t>
            </a:r>
            <a:r>
              <a:rPr lang="en-US" sz="1800" u="sng" dirty="0" err="1" smtClean="0">
                <a:hlinkClick r:id="rId3"/>
              </a:rPr>
              <a:t>http</a:t>
            </a:r>
            <a:r>
              <a:rPr lang="en-US" sz="1800" u="sng" dirty="0">
                <a:hlinkClick r:id="rId3"/>
              </a:rPr>
              <a:t>://idealabs1.cisco.com/citc/2012/il/wall.php?pid=</a:t>
            </a:r>
            <a:r>
              <a:rPr lang="en-US" sz="1800" u="sng" dirty="0" smtClean="0">
                <a:hlinkClick r:id="rId3"/>
              </a:rPr>
              <a:t>67</a:t>
            </a:r>
            <a:endParaRPr lang="en-US" sz="1800" u="sng" dirty="0" smtClean="0"/>
          </a:p>
          <a:p>
            <a:r>
              <a:rPr lang="en-US" sz="1800" dirty="0"/>
              <a:t>The Rspec Book, Behaviour Driven Development with RSpec, Cucumber and Friends, David Chelimsky, Dave Astels, Zack Dennis, Aslak Hellesoy, Bryan Helmkamp and Dan North </a:t>
            </a:r>
            <a:r>
              <a:rPr lang="en-US" sz="1800" dirty="0">
                <a:hlinkClick r:id="rId4"/>
              </a:rPr>
              <a:t>http://pragprog.com/book/achbd/the-rspec-</a:t>
            </a:r>
            <a:r>
              <a:rPr lang="en-US" sz="1800" dirty="0" smtClean="0">
                <a:hlinkClick r:id="rId4"/>
              </a:rPr>
              <a:t>book</a:t>
            </a:r>
            <a:endParaRPr lang="en-US" sz="1800" dirty="0" smtClean="0"/>
          </a:p>
          <a:p>
            <a:endParaRPr lang="en-US" sz="1800" dirty="0"/>
          </a:p>
          <a:p>
            <a:endParaRPr lang="en-US" sz="1800" u="sng" dirty="0" smtClean="0"/>
          </a:p>
          <a:p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0991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8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>
                  <a:gd name="T0" fmla="*/ 249 w 58"/>
                  <a:gd name="T1" fmla="*/ 103 h 80"/>
                  <a:gd name="T2" fmla="*/ 180 w 58"/>
                  <a:gd name="T3" fmla="*/ 86 h 80"/>
                  <a:gd name="T4" fmla="*/ 90 w 58"/>
                  <a:gd name="T5" fmla="*/ 172 h 80"/>
                  <a:gd name="T6" fmla="*/ 180 w 58"/>
                  <a:gd name="T7" fmla="*/ 257 h 80"/>
                  <a:gd name="T8" fmla="*/ 249 w 58"/>
                  <a:gd name="T9" fmla="*/ 240 h 80"/>
                  <a:gd name="T10" fmla="*/ 249 w 58"/>
                  <a:gd name="T11" fmla="*/ 330 h 80"/>
                  <a:gd name="T12" fmla="*/ 176 w 58"/>
                  <a:gd name="T13" fmla="*/ 343 h 80"/>
                  <a:gd name="T14" fmla="*/ 0 w 58"/>
                  <a:gd name="T15" fmla="*/ 172 h 80"/>
                  <a:gd name="T16" fmla="*/ 176 w 58"/>
                  <a:gd name="T17" fmla="*/ 0 h 80"/>
                  <a:gd name="T18" fmla="*/ 249 w 58"/>
                  <a:gd name="T19" fmla="*/ 13 h 80"/>
                  <a:gd name="T20" fmla="*/ 249 w 58"/>
                  <a:gd name="T21" fmla="*/ 103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>
                  <a:gd name="T0" fmla="*/ 249 w 58"/>
                  <a:gd name="T1" fmla="*/ 103 h 80"/>
                  <a:gd name="T2" fmla="*/ 180 w 58"/>
                  <a:gd name="T3" fmla="*/ 86 h 80"/>
                  <a:gd name="T4" fmla="*/ 90 w 58"/>
                  <a:gd name="T5" fmla="*/ 172 h 80"/>
                  <a:gd name="T6" fmla="*/ 180 w 58"/>
                  <a:gd name="T7" fmla="*/ 257 h 80"/>
                  <a:gd name="T8" fmla="*/ 249 w 58"/>
                  <a:gd name="T9" fmla="*/ 240 h 80"/>
                  <a:gd name="T10" fmla="*/ 249 w 58"/>
                  <a:gd name="T11" fmla="*/ 330 h 80"/>
                  <a:gd name="T12" fmla="*/ 172 w 58"/>
                  <a:gd name="T13" fmla="*/ 343 h 80"/>
                  <a:gd name="T14" fmla="*/ 0 w 58"/>
                  <a:gd name="T15" fmla="*/ 172 h 80"/>
                  <a:gd name="T16" fmla="*/ 172 w 58"/>
                  <a:gd name="T17" fmla="*/ 0 h 80"/>
                  <a:gd name="T18" fmla="*/ 249 w 58"/>
                  <a:gd name="T19" fmla="*/ 13 h 80"/>
                  <a:gd name="T20" fmla="*/ 249 w 58"/>
                  <a:gd name="T21" fmla="*/ 103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>
                  <a:gd name="T0" fmla="*/ 342 w 80"/>
                  <a:gd name="T1" fmla="*/ 172 h 80"/>
                  <a:gd name="T2" fmla="*/ 171 w 80"/>
                  <a:gd name="T3" fmla="*/ 343 h 80"/>
                  <a:gd name="T4" fmla="*/ 0 w 80"/>
                  <a:gd name="T5" fmla="*/ 172 h 80"/>
                  <a:gd name="T6" fmla="*/ 171 w 80"/>
                  <a:gd name="T7" fmla="*/ 0 h 80"/>
                  <a:gd name="T8" fmla="*/ 342 w 80"/>
                  <a:gd name="T9" fmla="*/ 172 h 80"/>
                  <a:gd name="T10" fmla="*/ 171 w 80"/>
                  <a:gd name="T11" fmla="*/ 86 h 80"/>
                  <a:gd name="T12" fmla="*/ 86 w 80"/>
                  <a:gd name="T13" fmla="*/ 172 h 80"/>
                  <a:gd name="T14" fmla="*/ 171 w 80"/>
                  <a:gd name="T15" fmla="*/ 257 h 80"/>
                  <a:gd name="T16" fmla="*/ 256 w 80"/>
                  <a:gd name="T17" fmla="*/ 172 h 80"/>
                  <a:gd name="T18" fmla="*/ 171 w 80"/>
                  <a:gd name="T19" fmla="*/ 86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80"/>
                  <a:gd name="T32" fmla="*/ 80 w 80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>
                  <a:gd name="T0" fmla="*/ 202 w 52"/>
                  <a:gd name="T1" fmla="*/ 81 h 80"/>
                  <a:gd name="T2" fmla="*/ 137 w 52"/>
                  <a:gd name="T3" fmla="*/ 73 h 80"/>
                  <a:gd name="T4" fmla="*/ 86 w 52"/>
                  <a:gd name="T5" fmla="*/ 99 h 80"/>
                  <a:gd name="T6" fmla="*/ 124 w 52"/>
                  <a:gd name="T7" fmla="*/ 129 h 80"/>
                  <a:gd name="T8" fmla="*/ 146 w 52"/>
                  <a:gd name="T9" fmla="*/ 137 h 80"/>
                  <a:gd name="T10" fmla="*/ 223 w 52"/>
                  <a:gd name="T11" fmla="*/ 232 h 80"/>
                  <a:gd name="T12" fmla="*/ 90 w 52"/>
                  <a:gd name="T13" fmla="*/ 343 h 80"/>
                  <a:gd name="T14" fmla="*/ 0 w 52"/>
                  <a:gd name="T15" fmla="*/ 330 h 80"/>
                  <a:gd name="T16" fmla="*/ 0 w 52"/>
                  <a:gd name="T17" fmla="*/ 257 h 80"/>
                  <a:gd name="T18" fmla="*/ 77 w 52"/>
                  <a:gd name="T19" fmla="*/ 270 h 80"/>
                  <a:gd name="T20" fmla="*/ 137 w 52"/>
                  <a:gd name="T21" fmla="*/ 240 h 80"/>
                  <a:gd name="T22" fmla="*/ 99 w 52"/>
                  <a:gd name="T23" fmla="*/ 206 h 80"/>
                  <a:gd name="T24" fmla="*/ 81 w 52"/>
                  <a:gd name="T25" fmla="*/ 202 h 80"/>
                  <a:gd name="T26" fmla="*/ 0 w 52"/>
                  <a:gd name="T27" fmla="*/ 103 h 80"/>
                  <a:gd name="T28" fmla="*/ 120 w 52"/>
                  <a:gd name="T29" fmla="*/ 0 h 80"/>
                  <a:gd name="T30" fmla="*/ 202 w 52"/>
                  <a:gd name="T31" fmla="*/ 13 h 80"/>
                  <a:gd name="T32" fmla="*/ 202 w 52"/>
                  <a:gd name="T33" fmla="*/ 81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"/>
                  <a:gd name="T52" fmla="*/ 0 h 80"/>
                  <a:gd name="T53" fmla="*/ 52 w 52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>
                  <a:gd name="T0" fmla="*/ 81 w 19"/>
                  <a:gd name="T1" fmla="*/ 43 h 39"/>
                  <a:gd name="T2" fmla="*/ 43 w 19"/>
                  <a:gd name="T3" fmla="*/ 0 h 39"/>
                  <a:gd name="T4" fmla="*/ 0 w 19"/>
                  <a:gd name="T5" fmla="*/ 43 h 39"/>
                  <a:gd name="T6" fmla="*/ 0 w 19"/>
                  <a:gd name="T7" fmla="*/ 128 h 39"/>
                  <a:gd name="T8" fmla="*/ 43 w 19"/>
                  <a:gd name="T9" fmla="*/ 167 h 39"/>
                  <a:gd name="T10" fmla="*/ 81 w 19"/>
                  <a:gd name="T11" fmla="*/ 128 h 39"/>
                  <a:gd name="T12" fmla="*/ 81 w 19"/>
                  <a:gd name="T13" fmla="*/ 43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>
                  <a:gd name="T0" fmla="*/ 81 w 19"/>
                  <a:gd name="T1" fmla="*/ 39 h 65"/>
                  <a:gd name="T2" fmla="*/ 38 w 19"/>
                  <a:gd name="T3" fmla="*/ 0 h 65"/>
                  <a:gd name="T4" fmla="*/ 0 w 19"/>
                  <a:gd name="T5" fmla="*/ 39 h 65"/>
                  <a:gd name="T6" fmla="*/ 0 w 19"/>
                  <a:gd name="T7" fmla="*/ 240 h 65"/>
                  <a:gd name="T8" fmla="*/ 38 w 19"/>
                  <a:gd name="T9" fmla="*/ 279 h 65"/>
                  <a:gd name="T10" fmla="*/ 81 w 19"/>
                  <a:gd name="T11" fmla="*/ 240 h 65"/>
                  <a:gd name="T12" fmla="*/ 81 w 19"/>
                  <a:gd name="T13" fmla="*/ 39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>
                  <a:gd name="T0" fmla="*/ 81 w 19"/>
                  <a:gd name="T1" fmla="*/ 39 h 120"/>
                  <a:gd name="T2" fmla="*/ 43 w 19"/>
                  <a:gd name="T3" fmla="*/ 0 h 120"/>
                  <a:gd name="T4" fmla="*/ 0 w 19"/>
                  <a:gd name="T5" fmla="*/ 39 h 120"/>
                  <a:gd name="T6" fmla="*/ 0 w 19"/>
                  <a:gd name="T7" fmla="*/ 475 h 120"/>
                  <a:gd name="T8" fmla="*/ 43 w 19"/>
                  <a:gd name="T9" fmla="*/ 514 h 120"/>
                  <a:gd name="T10" fmla="*/ 81 w 19"/>
                  <a:gd name="T11" fmla="*/ 475 h 120"/>
                  <a:gd name="T12" fmla="*/ 81 w 19"/>
                  <a:gd name="T13" fmla="*/ 39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>
                  <a:gd name="T0" fmla="*/ 81 w 19"/>
                  <a:gd name="T1" fmla="*/ 39 h 65"/>
                  <a:gd name="T2" fmla="*/ 38 w 19"/>
                  <a:gd name="T3" fmla="*/ 0 h 65"/>
                  <a:gd name="T4" fmla="*/ 0 w 19"/>
                  <a:gd name="T5" fmla="*/ 39 h 65"/>
                  <a:gd name="T6" fmla="*/ 0 w 19"/>
                  <a:gd name="T7" fmla="*/ 240 h 65"/>
                  <a:gd name="T8" fmla="*/ 38 w 19"/>
                  <a:gd name="T9" fmla="*/ 279 h 65"/>
                  <a:gd name="T10" fmla="*/ 81 w 19"/>
                  <a:gd name="T11" fmla="*/ 240 h 65"/>
                  <a:gd name="T12" fmla="*/ 81 w 19"/>
                  <a:gd name="T13" fmla="*/ 39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>
                  <a:gd name="T0" fmla="*/ 86 w 20"/>
                  <a:gd name="T1" fmla="*/ 43 h 39"/>
                  <a:gd name="T2" fmla="*/ 43 w 20"/>
                  <a:gd name="T3" fmla="*/ 0 h 39"/>
                  <a:gd name="T4" fmla="*/ 0 w 20"/>
                  <a:gd name="T5" fmla="*/ 43 h 39"/>
                  <a:gd name="T6" fmla="*/ 0 w 20"/>
                  <a:gd name="T7" fmla="*/ 128 h 39"/>
                  <a:gd name="T8" fmla="*/ 43 w 20"/>
                  <a:gd name="T9" fmla="*/ 167 h 39"/>
                  <a:gd name="T10" fmla="*/ 86 w 20"/>
                  <a:gd name="T11" fmla="*/ 128 h 39"/>
                  <a:gd name="T12" fmla="*/ 86 w 20"/>
                  <a:gd name="T13" fmla="*/ 43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39"/>
                  <a:gd name="T23" fmla="*/ 20 w 20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>
                  <a:gd name="T0" fmla="*/ 82 w 19"/>
                  <a:gd name="T1" fmla="*/ 39 h 65"/>
                  <a:gd name="T2" fmla="*/ 43 w 19"/>
                  <a:gd name="T3" fmla="*/ 0 h 65"/>
                  <a:gd name="T4" fmla="*/ 0 w 19"/>
                  <a:gd name="T5" fmla="*/ 39 h 65"/>
                  <a:gd name="T6" fmla="*/ 0 w 19"/>
                  <a:gd name="T7" fmla="*/ 240 h 65"/>
                  <a:gd name="T8" fmla="*/ 43 w 19"/>
                  <a:gd name="T9" fmla="*/ 279 h 65"/>
                  <a:gd name="T10" fmla="*/ 82 w 19"/>
                  <a:gd name="T11" fmla="*/ 240 h 65"/>
                  <a:gd name="T12" fmla="*/ 82 w 19"/>
                  <a:gd name="T13" fmla="*/ 39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>
                  <a:gd name="T0" fmla="*/ 82 w 19"/>
                  <a:gd name="T1" fmla="*/ 39 h 120"/>
                  <a:gd name="T2" fmla="*/ 39 w 19"/>
                  <a:gd name="T3" fmla="*/ 0 h 120"/>
                  <a:gd name="T4" fmla="*/ 0 w 19"/>
                  <a:gd name="T5" fmla="*/ 39 h 120"/>
                  <a:gd name="T6" fmla="*/ 0 w 19"/>
                  <a:gd name="T7" fmla="*/ 475 h 120"/>
                  <a:gd name="T8" fmla="*/ 39 w 19"/>
                  <a:gd name="T9" fmla="*/ 514 h 120"/>
                  <a:gd name="T10" fmla="*/ 82 w 19"/>
                  <a:gd name="T11" fmla="*/ 475 h 120"/>
                  <a:gd name="T12" fmla="*/ 82 w 19"/>
                  <a:gd name="T13" fmla="*/ 39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>
                  <a:gd name="T0" fmla="*/ 82 w 19"/>
                  <a:gd name="T1" fmla="*/ 39 h 65"/>
                  <a:gd name="T2" fmla="*/ 43 w 19"/>
                  <a:gd name="T3" fmla="*/ 0 h 65"/>
                  <a:gd name="T4" fmla="*/ 0 w 19"/>
                  <a:gd name="T5" fmla="*/ 39 h 65"/>
                  <a:gd name="T6" fmla="*/ 0 w 19"/>
                  <a:gd name="T7" fmla="*/ 240 h 65"/>
                  <a:gd name="T8" fmla="*/ 43 w 19"/>
                  <a:gd name="T9" fmla="*/ 279 h 65"/>
                  <a:gd name="T10" fmla="*/ 82 w 19"/>
                  <a:gd name="T11" fmla="*/ 240 h 65"/>
                  <a:gd name="T12" fmla="*/ 82 w 19"/>
                  <a:gd name="T13" fmla="*/ 39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>
                  <a:gd name="T0" fmla="*/ 82 w 19"/>
                  <a:gd name="T1" fmla="*/ 43 h 39"/>
                  <a:gd name="T2" fmla="*/ 39 w 19"/>
                  <a:gd name="T3" fmla="*/ 0 h 39"/>
                  <a:gd name="T4" fmla="*/ 0 w 19"/>
                  <a:gd name="T5" fmla="*/ 43 h 39"/>
                  <a:gd name="T6" fmla="*/ 0 w 19"/>
                  <a:gd name="T7" fmla="*/ 128 h 39"/>
                  <a:gd name="T8" fmla="*/ 39 w 19"/>
                  <a:gd name="T9" fmla="*/ 167 h 39"/>
                  <a:gd name="T10" fmla="*/ 82 w 19"/>
                  <a:gd name="T11" fmla="*/ 128 h 39"/>
                  <a:gd name="T12" fmla="*/ 82 w 19"/>
                  <a:gd name="T13" fmla="*/ 43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9702" y="89620"/>
            <a:ext cx="8580923" cy="8382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1880" y="1152149"/>
            <a:ext cx="8482264" cy="508496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/>
              <a:t>15-minute theory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10-minute demo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How could be used in our team?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Driven Development (BDD)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01" y="1339747"/>
            <a:ext cx="8580924" cy="3726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Describe behavior </a:t>
            </a:r>
            <a:r>
              <a:rPr lang="en-US" dirty="0"/>
              <a:t>from the perspective of </a:t>
            </a:r>
            <a:r>
              <a:rPr lang="en-US" dirty="0" smtClean="0"/>
              <a:t>the product managers.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Develop tests </a:t>
            </a:r>
            <a:r>
              <a:rPr lang="en-US" dirty="0"/>
              <a:t>before writing the code being tested.</a:t>
            </a:r>
          </a:p>
          <a:p>
            <a:r>
              <a:rPr lang="en-US" dirty="0" smtClean="0"/>
              <a:t>Iterative process.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Explorative testing instead of upfront gathering of requirements.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Developers write a specification that nails down a small aspect of behavior in a concise and executable form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behavior is described in the scenarios that are part of the user stories.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0090" y="1683415"/>
            <a:ext cx="8570912" cy="49651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Cucumber is an open source tool that can execute plain-text functional descriptions as automated tests.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defines automated scenarios that application must pass to be considered done.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language that Cucumber understands is called Gherkin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Supports collaboration between </a:t>
            </a:r>
            <a:r>
              <a:rPr lang="en-US" sz="2000" dirty="0" smtClean="0"/>
              <a:t>all members of an Agile team.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Cucumber </a:t>
            </a:r>
            <a:r>
              <a:rPr lang="en-US" sz="2000" dirty="0"/>
              <a:t>is a </a:t>
            </a:r>
            <a:r>
              <a:rPr lang="en-US" sz="2000" dirty="0" smtClean="0"/>
              <a:t>Behavioral Driven </a:t>
            </a:r>
            <a:r>
              <a:rPr lang="en-US" sz="2000" dirty="0"/>
              <a:t>Development (BDD</a:t>
            </a:r>
            <a:r>
              <a:rPr lang="en-US" sz="2000" dirty="0" smtClean="0"/>
              <a:t>) tool, in which tests are written before code is written.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Allows </a:t>
            </a:r>
            <a:r>
              <a:rPr lang="en-US" sz="2000" dirty="0"/>
              <a:t>definition of Executable Requirements.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simple way to bridge the gap between natural language and </a:t>
            </a:r>
            <a:r>
              <a:rPr lang="en-US" sz="2000" dirty="0" smtClean="0"/>
              <a:t>“glue code” for the step definitions.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 descr="Screen Shot 2013-05-21 at 3.38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750"/>
            <a:ext cx="9144000" cy="20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7150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5"/>
          <p:cNvSpPr txBox="1">
            <a:spLocks/>
          </p:cNvSpPr>
          <p:nvPr/>
        </p:nvSpPr>
        <p:spPr bwMode="auto">
          <a:xfrm>
            <a:off x="228600" y="152400"/>
            <a:ext cx="8763000" cy="8717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Problem 3 – </a:t>
            </a:r>
            <a:r>
              <a:rPr lang="en-US" sz="3600" noProof="0" dirty="0" smtClean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rPr>
              <a:t>Everyone is busy, but delivery is slow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B2F0"/>
                  </a:gs>
                  <a:gs pos="44000">
                    <a:srgbClr val="40FFFE"/>
                  </a:gs>
                  <a:gs pos="100000">
                    <a:srgbClr val="96CA4B"/>
                  </a:gs>
                </a:gsLst>
                <a:lin ang="48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973404"/>
            <a:ext cx="4316557" cy="56559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981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</a:rPr>
              <a:t>Customer: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9" descr="C:\Projects\current\11-1480\art\jpg-png\hospitalpeople_0000s_0006_IT-gu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87" y="3219876"/>
            <a:ext cx="1443413" cy="162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4656" y="2948534"/>
            <a:ext cx="2445743" cy="22330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 want something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ies to a tree,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so that I can swing…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Cloud Callout 7"/>
          <p:cNvSpPr/>
          <p:nvPr/>
        </p:nvSpPr>
        <p:spPr bwMode="auto">
          <a:xfrm rot="1370972">
            <a:off x="5215308" y="337989"/>
            <a:ext cx="3933734" cy="2739541"/>
          </a:xfrm>
          <a:prstGeom prst="cloudCallout">
            <a:avLst>
              <a:gd name="adj1" fmla="val -20402"/>
              <a:gd name="adj2" fmla="val 56806"/>
            </a:avLst>
          </a:prstGeom>
          <a:gradFill flip="none" rotWithShape="1">
            <a:gsLst>
              <a:gs pos="0">
                <a:srgbClr val="06357A">
                  <a:lumMod val="0"/>
                  <a:lumOff val="100000"/>
                </a:srgbClr>
              </a:gs>
              <a:gs pos="50000">
                <a:schemeClr val="tx2"/>
              </a:gs>
              <a:gs pos="100000">
                <a:srgbClr val="06357A"/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0860" y="695980"/>
            <a:ext cx="222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Developer: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9886" y="1533947"/>
            <a:ext cx="274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He want something </a:t>
            </a:r>
          </a:p>
          <a:p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ties to a tree, so that he can swing…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51" y="1184089"/>
            <a:ext cx="2226960" cy="1584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0843" y="1529080"/>
            <a:ext cx="268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something</a:t>
            </a: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6657" y="1838960"/>
            <a:ext cx="1275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</a:t>
            </a:r>
            <a:r>
              <a:rPr lang="en-US" sz="2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ree</a:t>
            </a: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5400000">
            <a:off x="2628769" y="608103"/>
            <a:ext cx="856097" cy="611363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424C54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19050"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76200" dist="508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marL="174625" algn="ctr" eaLnBrk="0" fontAlgn="base" hangingPunct="0">
              <a:lnSpc>
                <a:spcPct val="900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400" b="1" smtClean="0">
                <a:solidFill>
                  <a:srgbClr val="FFFFFF"/>
                </a:solidFill>
                <a:latin typeface="CiscoSans ExtraLight" pitchFamily="34" charset="0"/>
              </a:rPr>
              <a:t>Customer speaks </a:t>
            </a:r>
            <a:r>
              <a:rPr lang="en-US" sz="2400" b="1" dirty="0" smtClean="0">
                <a:solidFill>
                  <a:srgbClr val="FFFFFF"/>
                </a:solidFill>
                <a:latin typeface="CiscoSans ExtraLight" pitchFamily="34" charset="0"/>
              </a:rPr>
              <a:t>to Developer…</a:t>
            </a:r>
            <a:endParaRPr lang="en-US" sz="2400" b="1" dirty="0">
              <a:solidFill>
                <a:srgbClr val="FFFFFF"/>
              </a:solidFill>
              <a:latin typeface="CiscoSans ExtraLight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4" y="2542674"/>
            <a:ext cx="2304098" cy="16457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581400" y="3646487"/>
            <a:ext cx="1600201" cy="2133045"/>
            <a:chOff x="3581400" y="3646487"/>
            <a:chExt cx="1600201" cy="2133045"/>
          </a:xfrm>
        </p:grpSpPr>
        <p:pic>
          <p:nvPicPr>
            <p:cNvPr id="6" name="Picture 9" descr="C:\Projects\current\11-1480\art\jpg-png\hospitalpeople_0000s_0006_IT-guy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37000"/>
                      </a14:imgEffect>
                      <a14:imgEffect>
                        <a14:colorTemperature colorTemp="6250"/>
                      </a14:imgEffect>
                      <a14:imgEffect>
                        <a14:saturation sat="70000"/>
                      </a14:imgEffect>
                      <a14:imgEffect>
                        <a14:brightnessContrast bright="32000" contrast="-3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3646487"/>
              <a:ext cx="1443413" cy="1687513"/>
            </a:xfrm>
            <a:prstGeom prst="rect">
              <a:avLst/>
            </a:prstGeom>
            <a:noFill/>
            <a:scene3d>
              <a:camera prst="orthographicFront"/>
              <a:lightRig rig="flat" dir="t"/>
            </a:scene3d>
            <a:sp3d prstMaterial="powder"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886201" y="54102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Customer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34973" y="483027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Developer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47080" y="1835388"/>
            <a:ext cx="583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ties</a:t>
            </a: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29200" y="588221"/>
            <a:ext cx="4394193" cy="5279179"/>
          </a:xfrm>
          <a:prstGeom prst="rect">
            <a:avLst/>
          </a:prstGeom>
        </p:spPr>
      </p:pic>
      <p:pic>
        <p:nvPicPr>
          <p:cNvPr id="20" name="Picture 9" descr="C:\Projects\current\11-1480\art\jpg-png\hospitalpeople_0000s_0006_IT-gu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37000"/>
                    </a14:imgEffect>
                    <a14:imgEffect>
                      <a14:colorTemperature colorTemp="6250"/>
                    </a14:imgEffect>
                    <a14:imgEffect>
                      <a14:saturation sat="70000"/>
                    </a14:imgEffect>
                    <a14:imgEffect>
                      <a14:brightnessContrast bright="32000"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87" y="4038600"/>
            <a:ext cx="1443413" cy="1665193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 prstMaterial="powder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063606" y="1512801"/>
            <a:ext cx="262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Developer: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66" y="2112221"/>
            <a:ext cx="2226960" cy="158483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6019800" y="2470897"/>
            <a:ext cx="27786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Customer </a:t>
            </a:r>
            <a:r>
              <a:rPr lang="en-US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want to have this: </a:t>
            </a:r>
            <a:endParaRPr lang="en-US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</a:t>
            </a:r>
            <a:r>
              <a:rPr lang="en-US" dirty="0">
                <a:solidFill>
                  <a:schemeClr val="bg1"/>
                </a:solidFill>
                <a:latin typeface="+mj-lt"/>
                <a:cs typeface="Calibri" pitchFamily="34" charset="0"/>
              </a:rPr>
              <a:t>tree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  <a:cs typeface="Calibri" pitchFamily="34" charset="0"/>
              </a:rPr>
              <a:t>some ropes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  <a:cs typeface="Calibri" pitchFamily="34" charset="0"/>
              </a:rPr>
              <a:t>Tie rope to tree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  <a:cs typeface="Calibri" pitchFamily="34" charset="0"/>
              </a:rPr>
              <a:t>Make a chair hanging </a:t>
            </a:r>
            <a:endParaRPr lang="en-US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   by the </a:t>
            </a:r>
            <a:r>
              <a:rPr lang="en-US" dirty="0">
                <a:solidFill>
                  <a:schemeClr val="bg1"/>
                </a:solidFill>
                <a:latin typeface="+mj-lt"/>
                <a:cs typeface="Calibri" pitchFamily="34" charset="0"/>
              </a:rPr>
              <a:t>rope</a:t>
            </a:r>
          </a:p>
        </p:txBody>
      </p:sp>
      <p:sp>
        <p:nvSpPr>
          <p:cNvPr id="25" name="Cloud Callout 24"/>
          <p:cNvSpPr/>
          <p:nvPr/>
        </p:nvSpPr>
        <p:spPr bwMode="auto">
          <a:xfrm rot="228973">
            <a:off x="310337" y="1410582"/>
            <a:ext cx="3546945" cy="2574338"/>
          </a:xfrm>
          <a:prstGeom prst="cloudCallout">
            <a:avLst>
              <a:gd name="adj1" fmla="val 39244"/>
              <a:gd name="adj2" fmla="val 46644"/>
            </a:avLst>
          </a:prstGeom>
          <a:gradFill flip="none" rotWithShape="1">
            <a:gsLst>
              <a:gs pos="0">
                <a:srgbClr val="06357A">
                  <a:lumMod val="0"/>
                  <a:lumOff val="100000"/>
                </a:srgbClr>
              </a:gs>
              <a:gs pos="50000">
                <a:schemeClr val="tx2"/>
              </a:gs>
              <a:gs pos="100000">
                <a:srgbClr val="06357A"/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70508" y="1600200"/>
            <a:ext cx="17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Tester: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284" y="2369403"/>
            <a:ext cx="2872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cs typeface="Calibri" pitchFamily="34" charset="0"/>
              </a:rPr>
              <a:t>#$*#&amp;)$#@,</a:t>
            </a:r>
          </a:p>
          <a:p>
            <a:r>
              <a:rPr lang="en-US" sz="2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cs typeface="Calibri" pitchFamily="34" charset="0"/>
              </a:rPr>
              <a:t>tree, ropes, chair</a:t>
            </a: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076" y="2438400"/>
            <a:ext cx="3071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Calibri" pitchFamily="34" charset="0"/>
              </a:rPr>
              <a:t>It should work like this:</a:t>
            </a:r>
          </a:p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sit on chair, chair should be steady 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5400000">
            <a:off x="2413863" y="823008"/>
            <a:ext cx="856097" cy="56838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424C54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19050"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76200" dist="508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marL="174625" algn="ctr" eaLnBrk="0" fontAlgn="base" hangingPunct="0">
              <a:lnSpc>
                <a:spcPct val="900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400" b="1" smtClean="0">
                <a:solidFill>
                  <a:srgbClr val="FFFFFF"/>
                </a:solidFill>
                <a:latin typeface="CiscoSans ExtraLight" pitchFamily="34" charset="0"/>
              </a:rPr>
              <a:t>Developer tells Tester</a:t>
            </a:r>
            <a:r>
              <a:rPr lang="en-US" sz="2400" b="1" dirty="0" smtClean="0">
                <a:solidFill>
                  <a:srgbClr val="FFFFFF"/>
                </a:solidFill>
                <a:latin typeface="CiscoSans ExtraLight" pitchFamily="34" charset="0"/>
              </a:rPr>
              <a:t>…</a:t>
            </a:r>
            <a:endParaRPr lang="en-US" sz="2400" b="1" dirty="0">
              <a:solidFill>
                <a:srgbClr val="FFFFFF"/>
              </a:solidFill>
              <a:latin typeface="CiscoSans ExtraLight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2298002" cy="16457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76600" y="57795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Tester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114800" y="3191248"/>
            <a:ext cx="1600200" cy="1978684"/>
            <a:chOff x="3962400" y="3191248"/>
            <a:chExt cx="1600200" cy="1978684"/>
          </a:xfrm>
        </p:grpSpPr>
        <p:pic>
          <p:nvPicPr>
            <p:cNvPr id="33" name="Picture 9" descr="C:\Projects\current\11-1480\art\jpg-png\hospitalpeople_0000s_0006_IT-gu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3191248"/>
              <a:ext cx="1443413" cy="1609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4267200" y="4800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bg1"/>
                  </a:solidFill>
                </a:rPr>
                <a:t>Developer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Oval 34"/>
          <p:cNvSpPr/>
          <p:nvPr/>
        </p:nvSpPr>
        <p:spPr bwMode="auto">
          <a:xfrm rot="21350620">
            <a:off x="457032" y="1932509"/>
            <a:ext cx="4354189" cy="2256066"/>
          </a:xfrm>
          <a:prstGeom prst="ellipse">
            <a:avLst/>
          </a:prstGeom>
          <a:solidFill>
            <a:schemeClr val="bg1">
              <a:lumMod val="65000"/>
              <a:alpha val="49000"/>
            </a:schemeClr>
          </a:solidFill>
          <a:ln w="38100" cap="flat">
            <a:noFill/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contourClr>
              <a:schemeClr val="accent1">
                <a:lumMod val="20000"/>
                <a:lumOff val="80000"/>
              </a:schemeClr>
            </a:contourClr>
          </a:sp3d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 bwMode="auto">
          <a:xfrm rot="226956">
            <a:off x="4565475" y="1793766"/>
            <a:ext cx="4354189" cy="2256066"/>
          </a:xfrm>
          <a:prstGeom prst="ellipse">
            <a:avLst/>
          </a:prstGeom>
          <a:solidFill>
            <a:schemeClr val="accent2">
              <a:lumMod val="20000"/>
              <a:lumOff val="80000"/>
              <a:alpha val="77000"/>
            </a:schemeClr>
          </a:solidFill>
          <a:ln w="38100" cap="flat">
            <a:noFill/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contourClr>
              <a:schemeClr val="accent1">
                <a:lumMod val="20000"/>
                <a:lumOff val="80000"/>
              </a:schemeClr>
            </a:contourClr>
          </a:sp3d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2438400" y="3333193"/>
            <a:ext cx="4822990" cy="2610407"/>
          </a:xfrm>
          <a:prstGeom prst="ellipse">
            <a:avLst/>
          </a:prstGeom>
          <a:solidFill>
            <a:schemeClr val="tx2">
              <a:lumMod val="40000"/>
              <a:lumOff val="60000"/>
              <a:alpha val="52000"/>
            </a:schemeClr>
          </a:solidFill>
          <a:ln w="38100" cap="flat">
            <a:noFill/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contourClr>
              <a:schemeClr val="accent1">
                <a:lumMod val="20000"/>
                <a:lumOff val="80000"/>
              </a:schemeClr>
            </a:contourClr>
          </a:sp3d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050663" y="1947804"/>
            <a:ext cx="468626" cy="1312350"/>
            <a:chOff x="5006316" y="1934223"/>
            <a:chExt cx="621819" cy="1737083"/>
          </a:xfrm>
          <a:solidFill>
            <a:schemeClr val="accent2">
              <a:lumMod val="40000"/>
              <a:lumOff val="60000"/>
            </a:schemeClr>
          </a:solidFill>
          <a:effectLst>
            <a:outerShdw blurRad="177800" dist="12700" dir="2640000" sy="23000" kx="-1200000" algn="bl" rotWithShape="0">
              <a:prstClr val="black">
                <a:alpha val="48000"/>
              </a:prstClr>
            </a:outerShdw>
          </a:effectLst>
          <a:scene3d>
            <a:camera prst="orthographicFront">
              <a:rot lat="1195239" lon="1200000" rev="109016"/>
            </a:camera>
            <a:lightRig rig="threePt" dir="t"/>
          </a:scene3d>
        </p:grpSpPr>
        <p:sp>
          <p:nvSpPr>
            <p:cNvPr id="39" name="Freeform 52"/>
            <p:cNvSpPr>
              <a:spLocks/>
            </p:cNvSpPr>
            <p:nvPr/>
          </p:nvSpPr>
          <p:spPr bwMode="auto">
            <a:xfrm>
              <a:off x="5006316" y="2441708"/>
              <a:ext cx="621819" cy="1229598"/>
            </a:xfrm>
            <a:custGeom>
              <a:avLst/>
              <a:gdLst>
                <a:gd name="T0" fmla="*/ 208 w 261"/>
                <a:gd name="T1" fmla="*/ 9 h 515"/>
                <a:gd name="T2" fmla="*/ 143 w 261"/>
                <a:gd name="T3" fmla="*/ 0 h 515"/>
                <a:gd name="T4" fmla="*/ 143 w 261"/>
                <a:gd name="T5" fmla="*/ 0 h 515"/>
                <a:gd name="T6" fmla="*/ 131 w 261"/>
                <a:gd name="T7" fmla="*/ 0 h 515"/>
                <a:gd name="T8" fmla="*/ 119 w 261"/>
                <a:gd name="T9" fmla="*/ 0 h 515"/>
                <a:gd name="T10" fmla="*/ 119 w 261"/>
                <a:gd name="T11" fmla="*/ 0 h 515"/>
                <a:gd name="T12" fmla="*/ 54 w 261"/>
                <a:gd name="T13" fmla="*/ 9 h 515"/>
                <a:gd name="T14" fmla="*/ 0 w 261"/>
                <a:gd name="T15" fmla="*/ 58 h 515"/>
                <a:gd name="T16" fmla="*/ 5 w 261"/>
                <a:gd name="T17" fmla="*/ 173 h 515"/>
                <a:gd name="T18" fmla="*/ 20 w 261"/>
                <a:gd name="T19" fmla="*/ 275 h 515"/>
                <a:gd name="T20" fmla="*/ 40 w 261"/>
                <a:gd name="T21" fmla="*/ 299 h 515"/>
                <a:gd name="T22" fmla="*/ 51 w 261"/>
                <a:gd name="T23" fmla="*/ 392 h 515"/>
                <a:gd name="T24" fmla="*/ 76 w 261"/>
                <a:gd name="T25" fmla="*/ 515 h 515"/>
                <a:gd name="T26" fmla="*/ 186 w 261"/>
                <a:gd name="T27" fmla="*/ 515 h 515"/>
                <a:gd name="T28" fmla="*/ 211 w 261"/>
                <a:gd name="T29" fmla="*/ 392 h 515"/>
                <a:gd name="T30" fmla="*/ 221 w 261"/>
                <a:gd name="T31" fmla="*/ 299 h 515"/>
                <a:gd name="T32" fmla="*/ 242 w 261"/>
                <a:gd name="T33" fmla="*/ 275 h 515"/>
                <a:gd name="T34" fmla="*/ 257 w 261"/>
                <a:gd name="T35" fmla="*/ 173 h 515"/>
                <a:gd name="T36" fmla="*/ 261 w 261"/>
                <a:gd name="T37" fmla="*/ 58 h 515"/>
                <a:gd name="T38" fmla="*/ 208 w 261"/>
                <a:gd name="T39" fmla="*/ 9 h 5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61"/>
                <a:gd name="T61" fmla="*/ 0 h 515"/>
                <a:gd name="T62" fmla="*/ 261 w 261"/>
                <a:gd name="T63" fmla="*/ 515 h 51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61" h="515">
                  <a:moveTo>
                    <a:pt x="208" y="9"/>
                  </a:moveTo>
                  <a:cubicBezTo>
                    <a:pt x="189" y="3"/>
                    <a:pt x="162" y="1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38" y="0"/>
                    <a:pt x="131" y="0"/>
                  </a:cubicBezTo>
                  <a:cubicBezTo>
                    <a:pt x="124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00" y="1"/>
                    <a:pt x="73" y="3"/>
                    <a:pt x="54" y="9"/>
                  </a:cubicBezTo>
                  <a:cubicBezTo>
                    <a:pt x="14" y="22"/>
                    <a:pt x="0" y="38"/>
                    <a:pt x="0" y="58"/>
                  </a:cubicBezTo>
                  <a:cubicBezTo>
                    <a:pt x="0" y="58"/>
                    <a:pt x="0" y="118"/>
                    <a:pt x="5" y="173"/>
                  </a:cubicBezTo>
                  <a:cubicBezTo>
                    <a:pt x="9" y="228"/>
                    <a:pt x="20" y="275"/>
                    <a:pt x="20" y="275"/>
                  </a:cubicBezTo>
                  <a:cubicBezTo>
                    <a:pt x="40" y="299"/>
                    <a:pt x="40" y="299"/>
                    <a:pt x="40" y="299"/>
                  </a:cubicBezTo>
                  <a:cubicBezTo>
                    <a:pt x="40" y="299"/>
                    <a:pt x="43" y="323"/>
                    <a:pt x="51" y="392"/>
                  </a:cubicBezTo>
                  <a:cubicBezTo>
                    <a:pt x="58" y="462"/>
                    <a:pt x="76" y="515"/>
                    <a:pt x="76" y="515"/>
                  </a:cubicBezTo>
                  <a:cubicBezTo>
                    <a:pt x="186" y="515"/>
                    <a:pt x="186" y="515"/>
                    <a:pt x="186" y="515"/>
                  </a:cubicBezTo>
                  <a:cubicBezTo>
                    <a:pt x="186" y="515"/>
                    <a:pt x="204" y="462"/>
                    <a:pt x="211" y="392"/>
                  </a:cubicBezTo>
                  <a:cubicBezTo>
                    <a:pt x="218" y="323"/>
                    <a:pt x="221" y="299"/>
                    <a:pt x="221" y="299"/>
                  </a:cubicBezTo>
                  <a:cubicBezTo>
                    <a:pt x="242" y="275"/>
                    <a:pt x="242" y="275"/>
                    <a:pt x="242" y="275"/>
                  </a:cubicBezTo>
                  <a:cubicBezTo>
                    <a:pt x="242" y="275"/>
                    <a:pt x="252" y="228"/>
                    <a:pt x="257" y="173"/>
                  </a:cubicBezTo>
                  <a:cubicBezTo>
                    <a:pt x="261" y="118"/>
                    <a:pt x="261" y="58"/>
                    <a:pt x="261" y="58"/>
                  </a:cubicBezTo>
                  <a:cubicBezTo>
                    <a:pt x="261" y="38"/>
                    <a:pt x="248" y="22"/>
                    <a:pt x="208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sp3d extrusionH="63500">
              <a:bevelT w="31750" h="50800"/>
              <a:extrusionClr>
                <a:schemeClr val="tx1"/>
              </a:extrusionClr>
            </a:sp3d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Oval 51"/>
            <p:cNvSpPr>
              <a:spLocks noChangeArrowheads="1"/>
            </p:cNvSpPr>
            <p:nvPr/>
          </p:nvSpPr>
          <p:spPr bwMode="auto">
            <a:xfrm>
              <a:off x="5082539" y="1934223"/>
              <a:ext cx="469373" cy="467368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  <a:sp3d extrusionH="63500">
              <a:bevelT w="31750" h="50800"/>
              <a:extrusionClr>
                <a:schemeClr val="tx1"/>
              </a:extrusionClr>
            </a:sp3d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517545" y="3702826"/>
            <a:ext cx="468626" cy="1312350"/>
            <a:chOff x="5006316" y="1934223"/>
            <a:chExt cx="621819" cy="1737083"/>
          </a:xfrm>
          <a:solidFill>
            <a:schemeClr val="accent1">
              <a:lumMod val="40000"/>
              <a:lumOff val="60000"/>
            </a:schemeClr>
          </a:solidFill>
          <a:effectLst>
            <a:outerShdw blurRad="177800" dist="12700" dir="2640000" sy="23000" kx="-1200000" algn="bl" rotWithShape="0">
              <a:prstClr val="black">
                <a:alpha val="48000"/>
              </a:prstClr>
            </a:outerShdw>
          </a:effectLst>
          <a:scene3d>
            <a:camera prst="orthographicFront">
              <a:rot lat="600000" lon="0" rev="0"/>
            </a:camera>
            <a:lightRig rig="threePt" dir="t"/>
          </a:scene3d>
        </p:grpSpPr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5006316" y="2441708"/>
              <a:ext cx="621819" cy="1229598"/>
            </a:xfrm>
            <a:custGeom>
              <a:avLst/>
              <a:gdLst>
                <a:gd name="T0" fmla="*/ 208 w 261"/>
                <a:gd name="T1" fmla="*/ 9 h 515"/>
                <a:gd name="T2" fmla="*/ 143 w 261"/>
                <a:gd name="T3" fmla="*/ 0 h 515"/>
                <a:gd name="T4" fmla="*/ 143 w 261"/>
                <a:gd name="T5" fmla="*/ 0 h 515"/>
                <a:gd name="T6" fmla="*/ 131 w 261"/>
                <a:gd name="T7" fmla="*/ 0 h 515"/>
                <a:gd name="T8" fmla="*/ 119 w 261"/>
                <a:gd name="T9" fmla="*/ 0 h 515"/>
                <a:gd name="T10" fmla="*/ 119 w 261"/>
                <a:gd name="T11" fmla="*/ 0 h 515"/>
                <a:gd name="T12" fmla="*/ 54 w 261"/>
                <a:gd name="T13" fmla="*/ 9 h 515"/>
                <a:gd name="T14" fmla="*/ 0 w 261"/>
                <a:gd name="T15" fmla="*/ 58 h 515"/>
                <a:gd name="T16" fmla="*/ 5 w 261"/>
                <a:gd name="T17" fmla="*/ 173 h 515"/>
                <a:gd name="T18" fmla="*/ 20 w 261"/>
                <a:gd name="T19" fmla="*/ 275 h 515"/>
                <a:gd name="T20" fmla="*/ 40 w 261"/>
                <a:gd name="T21" fmla="*/ 299 h 515"/>
                <a:gd name="T22" fmla="*/ 51 w 261"/>
                <a:gd name="T23" fmla="*/ 392 h 515"/>
                <a:gd name="T24" fmla="*/ 76 w 261"/>
                <a:gd name="T25" fmla="*/ 515 h 515"/>
                <a:gd name="T26" fmla="*/ 186 w 261"/>
                <a:gd name="T27" fmla="*/ 515 h 515"/>
                <a:gd name="T28" fmla="*/ 211 w 261"/>
                <a:gd name="T29" fmla="*/ 392 h 515"/>
                <a:gd name="T30" fmla="*/ 221 w 261"/>
                <a:gd name="T31" fmla="*/ 299 h 515"/>
                <a:gd name="T32" fmla="*/ 242 w 261"/>
                <a:gd name="T33" fmla="*/ 275 h 515"/>
                <a:gd name="T34" fmla="*/ 257 w 261"/>
                <a:gd name="T35" fmla="*/ 173 h 515"/>
                <a:gd name="T36" fmla="*/ 261 w 261"/>
                <a:gd name="T37" fmla="*/ 58 h 515"/>
                <a:gd name="T38" fmla="*/ 208 w 261"/>
                <a:gd name="T39" fmla="*/ 9 h 5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61"/>
                <a:gd name="T61" fmla="*/ 0 h 515"/>
                <a:gd name="T62" fmla="*/ 261 w 261"/>
                <a:gd name="T63" fmla="*/ 515 h 51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61" h="515">
                  <a:moveTo>
                    <a:pt x="208" y="9"/>
                  </a:moveTo>
                  <a:cubicBezTo>
                    <a:pt x="189" y="3"/>
                    <a:pt x="162" y="1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38" y="0"/>
                    <a:pt x="131" y="0"/>
                  </a:cubicBezTo>
                  <a:cubicBezTo>
                    <a:pt x="124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00" y="1"/>
                    <a:pt x="73" y="3"/>
                    <a:pt x="54" y="9"/>
                  </a:cubicBezTo>
                  <a:cubicBezTo>
                    <a:pt x="14" y="22"/>
                    <a:pt x="0" y="38"/>
                    <a:pt x="0" y="58"/>
                  </a:cubicBezTo>
                  <a:cubicBezTo>
                    <a:pt x="0" y="58"/>
                    <a:pt x="0" y="118"/>
                    <a:pt x="5" y="173"/>
                  </a:cubicBezTo>
                  <a:cubicBezTo>
                    <a:pt x="9" y="228"/>
                    <a:pt x="20" y="275"/>
                    <a:pt x="20" y="275"/>
                  </a:cubicBezTo>
                  <a:cubicBezTo>
                    <a:pt x="40" y="299"/>
                    <a:pt x="40" y="299"/>
                    <a:pt x="40" y="299"/>
                  </a:cubicBezTo>
                  <a:cubicBezTo>
                    <a:pt x="40" y="299"/>
                    <a:pt x="43" y="323"/>
                    <a:pt x="51" y="392"/>
                  </a:cubicBezTo>
                  <a:cubicBezTo>
                    <a:pt x="58" y="462"/>
                    <a:pt x="76" y="515"/>
                    <a:pt x="76" y="515"/>
                  </a:cubicBezTo>
                  <a:cubicBezTo>
                    <a:pt x="186" y="515"/>
                    <a:pt x="186" y="515"/>
                    <a:pt x="186" y="515"/>
                  </a:cubicBezTo>
                  <a:cubicBezTo>
                    <a:pt x="186" y="515"/>
                    <a:pt x="204" y="462"/>
                    <a:pt x="211" y="392"/>
                  </a:cubicBezTo>
                  <a:cubicBezTo>
                    <a:pt x="218" y="323"/>
                    <a:pt x="221" y="299"/>
                    <a:pt x="221" y="299"/>
                  </a:cubicBezTo>
                  <a:cubicBezTo>
                    <a:pt x="242" y="275"/>
                    <a:pt x="242" y="275"/>
                    <a:pt x="242" y="275"/>
                  </a:cubicBezTo>
                  <a:cubicBezTo>
                    <a:pt x="242" y="275"/>
                    <a:pt x="252" y="228"/>
                    <a:pt x="257" y="173"/>
                  </a:cubicBezTo>
                  <a:cubicBezTo>
                    <a:pt x="261" y="118"/>
                    <a:pt x="261" y="58"/>
                    <a:pt x="261" y="58"/>
                  </a:cubicBezTo>
                  <a:cubicBezTo>
                    <a:pt x="261" y="38"/>
                    <a:pt x="248" y="22"/>
                    <a:pt x="208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sp3d extrusionH="63500">
              <a:bevelT w="31750" h="50800"/>
              <a:extrusionClr>
                <a:schemeClr val="tx1"/>
              </a:extrusionClr>
            </a:sp3d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Oval 51"/>
            <p:cNvSpPr>
              <a:spLocks noChangeArrowheads="1"/>
            </p:cNvSpPr>
            <p:nvPr/>
          </p:nvSpPr>
          <p:spPr bwMode="auto">
            <a:xfrm>
              <a:off x="5082539" y="1934223"/>
              <a:ext cx="469373" cy="467368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  <a:sp3d extrusionH="63500">
              <a:bevelT w="31750" h="50800"/>
              <a:extrusionClr>
                <a:schemeClr val="tx1"/>
              </a:extrusionClr>
            </a:sp3d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1220389" y="-152400"/>
            <a:ext cx="4306785" cy="2761159"/>
            <a:chOff x="-973416" y="-359738"/>
            <a:chExt cx="5263173" cy="3595464"/>
          </a:xfrm>
          <a:effectLst/>
        </p:grpSpPr>
        <p:sp>
          <p:nvSpPr>
            <p:cNvPr id="45" name="Cloud Callout 44"/>
            <p:cNvSpPr/>
            <p:nvPr/>
          </p:nvSpPr>
          <p:spPr bwMode="auto">
            <a:xfrm rot="228973">
              <a:off x="-973416" y="-359738"/>
              <a:ext cx="5263173" cy="3595464"/>
            </a:xfrm>
            <a:prstGeom prst="cloudCallout">
              <a:avLst>
                <a:gd name="adj1" fmla="val 47199"/>
                <a:gd name="adj2" fmla="val 25498"/>
              </a:avLst>
            </a:prstGeom>
            <a:gradFill flip="none" rotWithShape="1">
              <a:gsLst>
                <a:gs pos="0">
                  <a:srgbClr val="06357A">
                    <a:lumMod val="0"/>
                    <a:lumOff val="100000"/>
                  </a:srgbClr>
                </a:gs>
                <a:gs pos="50000">
                  <a:schemeClr val="tx2"/>
                </a:gs>
                <a:gs pos="100000">
                  <a:srgbClr val="06357A"/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27741" y="163383"/>
              <a:ext cx="1815389" cy="244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" name="Group 46"/>
          <p:cNvGrpSpPr/>
          <p:nvPr/>
        </p:nvGrpSpPr>
        <p:grpSpPr>
          <a:xfrm>
            <a:off x="6310271" y="-238770"/>
            <a:ext cx="3874416" cy="2646754"/>
            <a:chOff x="8325974" y="-922031"/>
            <a:chExt cx="4581077" cy="3129500"/>
          </a:xfrm>
          <a:effectLst/>
        </p:grpSpPr>
        <p:sp>
          <p:nvSpPr>
            <p:cNvPr id="48" name="Cloud Callout 47"/>
            <p:cNvSpPr/>
            <p:nvPr/>
          </p:nvSpPr>
          <p:spPr bwMode="auto">
            <a:xfrm rot="682446">
              <a:off x="8325974" y="-922031"/>
              <a:ext cx="4581077" cy="3129500"/>
            </a:xfrm>
            <a:prstGeom prst="cloudCallout">
              <a:avLst>
                <a:gd name="adj1" fmla="val -35099"/>
                <a:gd name="adj2" fmla="val 53153"/>
              </a:avLst>
            </a:prstGeom>
            <a:gradFill flip="none" rotWithShape="1">
              <a:gsLst>
                <a:gs pos="0">
                  <a:srgbClr val="06357A">
                    <a:lumMod val="0"/>
                    <a:lumOff val="100000"/>
                  </a:srgbClr>
                </a:gs>
                <a:gs pos="50000">
                  <a:schemeClr val="tx2"/>
                </a:gs>
                <a:gs pos="100000">
                  <a:srgbClr val="06357A"/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9729125" y="-492072"/>
              <a:ext cx="1767230" cy="228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0" name="Group 49"/>
          <p:cNvGrpSpPr/>
          <p:nvPr/>
        </p:nvGrpSpPr>
        <p:grpSpPr>
          <a:xfrm>
            <a:off x="-533400" y="4191000"/>
            <a:ext cx="4528908" cy="3093861"/>
            <a:chOff x="-465025" y="4703691"/>
            <a:chExt cx="4528908" cy="3093861"/>
          </a:xfrm>
          <a:effectLst/>
        </p:grpSpPr>
        <p:sp>
          <p:nvSpPr>
            <p:cNvPr id="51" name="Cloud Callout 50"/>
            <p:cNvSpPr/>
            <p:nvPr/>
          </p:nvSpPr>
          <p:spPr bwMode="auto">
            <a:xfrm rot="228973">
              <a:off x="-465025" y="4703691"/>
              <a:ext cx="4528908" cy="3093861"/>
            </a:xfrm>
            <a:prstGeom prst="cloudCallout">
              <a:avLst>
                <a:gd name="adj1" fmla="val 53331"/>
                <a:gd name="adj2" fmla="val -54477"/>
              </a:avLst>
            </a:prstGeom>
            <a:gradFill flip="none" rotWithShape="1">
              <a:gsLst>
                <a:gs pos="0">
                  <a:srgbClr val="06357A">
                    <a:lumMod val="0"/>
                    <a:lumOff val="100000"/>
                  </a:srgbClr>
                </a:gs>
                <a:gs pos="50000">
                  <a:schemeClr val="tx2"/>
                </a:gs>
                <a:gs pos="100000">
                  <a:srgbClr val="06357A"/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82775" y="5160891"/>
              <a:ext cx="1623197" cy="199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3" name="Group 52"/>
          <p:cNvGrpSpPr/>
          <p:nvPr/>
        </p:nvGrpSpPr>
        <p:grpSpPr>
          <a:xfrm>
            <a:off x="3645423" y="2336994"/>
            <a:ext cx="1970172" cy="558606"/>
            <a:chOff x="2277445" y="3304910"/>
            <a:chExt cx="1298885" cy="368275"/>
          </a:xfrm>
          <a:scene3d>
            <a:camera prst="orthographicFront"/>
            <a:lightRig rig="chilly" dir="t"/>
          </a:scene3d>
        </p:grpSpPr>
        <p:sp>
          <p:nvSpPr>
            <p:cNvPr id="54" name="Left-Right Arrow 53"/>
            <p:cNvSpPr/>
            <p:nvPr/>
          </p:nvSpPr>
          <p:spPr>
            <a:xfrm rot="10829517">
              <a:off x="2277445" y="3304910"/>
              <a:ext cx="1298885" cy="368275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  <a:sp3d z="-70000" extrusionH="1700" prstMaterial="translucentPowder">
              <a:bevelT w="25400" h="6350" prst="softRound"/>
              <a:bevelB w="0" h="0" prst="convex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Left-Right Arrow 6"/>
            <p:cNvSpPr/>
            <p:nvPr/>
          </p:nvSpPr>
          <p:spPr>
            <a:xfrm rot="29517">
              <a:off x="2398503" y="3389141"/>
              <a:ext cx="1077920" cy="220965"/>
            </a:xfrm>
            <a:prstGeom prst="rect">
              <a:avLst/>
            </a:prstGeom>
            <a:sp3d z="-7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Code</a:t>
              </a:r>
              <a:endParaRPr lang="en-US" sz="1600" kern="12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75141" y="2619220"/>
            <a:ext cx="529240" cy="1612528"/>
            <a:chOff x="2054486" y="1658143"/>
            <a:chExt cx="368275" cy="1122088"/>
          </a:xfrm>
          <a:scene3d>
            <a:camera prst="orthographicFront"/>
            <a:lightRig rig="chilly" dir="t"/>
          </a:scene3d>
        </p:grpSpPr>
        <p:sp>
          <p:nvSpPr>
            <p:cNvPr id="57" name="Left-Right Arrow 56"/>
            <p:cNvSpPr/>
            <p:nvPr/>
          </p:nvSpPr>
          <p:spPr>
            <a:xfrm rot="17903577">
              <a:off x="1677580" y="2035049"/>
              <a:ext cx="1122088" cy="368275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  <a:sp3d z="-70000" extrusionH="1700" prstMaterial="translucentPowder">
              <a:bevelT w="25400" h="6350" prst="softRound"/>
              <a:bevelB w="0" h="0" prst="convex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Left-Right Arrow 8"/>
            <p:cNvSpPr/>
            <p:nvPr/>
          </p:nvSpPr>
          <p:spPr>
            <a:xfrm rot="17903577">
              <a:off x="1788063" y="2108704"/>
              <a:ext cx="901123" cy="220965"/>
            </a:xfrm>
            <a:prstGeom prst="rect">
              <a:avLst/>
            </a:prstGeom>
            <a:sp3d z="-7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Release</a:t>
              </a:r>
              <a:endParaRPr lang="en-US" sz="1600" kern="12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752600" y="3657600"/>
            <a:ext cx="1695606" cy="762000"/>
          </a:xfrm>
          <a:prstGeom prst="wedgeEllipseCallout">
            <a:avLst>
              <a:gd name="adj1" fmla="val 53463"/>
              <a:gd name="adj2" fmla="val -54447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Too Many Support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cases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94460" y="1524000"/>
            <a:ext cx="1791940" cy="671751"/>
          </a:xfrm>
          <a:prstGeom prst="wedgeEllipseCallout">
            <a:avLst>
              <a:gd name="adj1" fmla="val -817"/>
              <a:gd name="adj2" fmla="val 92526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Too Many Bug fixes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64350" y="3595449"/>
            <a:ext cx="1603250" cy="747951"/>
          </a:xfrm>
          <a:prstGeom prst="wedgeEllipseCallout">
            <a:avLst>
              <a:gd name="adj1" fmla="val -38154"/>
              <a:gd name="adj2" fmla="val -72715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Too Many Patches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50" y="1752600"/>
            <a:ext cx="841250" cy="78638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74" y="3588087"/>
            <a:ext cx="1101126" cy="865771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2769859" y="1986330"/>
            <a:ext cx="468626" cy="1312350"/>
            <a:chOff x="5006316" y="1934223"/>
            <a:chExt cx="621819" cy="1737083"/>
          </a:xfrm>
          <a:solidFill>
            <a:schemeClr val="accent3">
              <a:lumMod val="75000"/>
            </a:schemeClr>
          </a:solidFill>
          <a:effectLst>
            <a:outerShdw blurRad="177800" dist="12700" dir="2640000" sy="23000" kx="-1200000" algn="bl" rotWithShape="0">
              <a:prstClr val="black">
                <a:alpha val="48000"/>
              </a:prstClr>
            </a:outerShdw>
          </a:effectLst>
          <a:scene3d>
            <a:camera prst="orthographicFront">
              <a:rot lat="1500000" lon="19499988" rev="0"/>
            </a:camera>
            <a:lightRig rig="threePt" dir="t"/>
          </a:scene3d>
        </p:grpSpPr>
        <p:sp>
          <p:nvSpPr>
            <p:cNvPr id="65" name="Freeform 52"/>
            <p:cNvSpPr>
              <a:spLocks/>
            </p:cNvSpPr>
            <p:nvPr/>
          </p:nvSpPr>
          <p:spPr bwMode="auto">
            <a:xfrm>
              <a:off x="5006316" y="2441708"/>
              <a:ext cx="621819" cy="1229598"/>
            </a:xfrm>
            <a:custGeom>
              <a:avLst/>
              <a:gdLst>
                <a:gd name="T0" fmla="*/ 208 w 261"/>
                <a:gd name="T1" fmla="*/ 9 h 515"/>
                <a:gd name="T2" fmla="*/ 143 w 261"/>
                <a:gd name="T3" fmla="*/ 0 h 515"/>
                <a:gd name="T4" fmla="*/ 143 w 261"/>
                <a:gd name="T5" fmla="*/ 0 h 515"/>
                <a:gd name="T6" fmla="*/ 131 w 261"/>
                <a:gd name="T7" fmla="*/ 0 h 515"/>
                <a:gd name="T8" fmla="*/ 119 w 261"/>
                <a:gd name="T9" fmla="*/ 0 h 515"/>
                <a:gd name="T10" fmla="*/ 119 w 261"/>
                <a:gd name="T11" fmla="*/ 0 h 515"/>
                <a:gd name="T12" fmla="*/ 54 w 261"/>
                <a:gd name="T13" fmla="*/ 9 h 515"/>
                <a:gd name="T14" fmla="*/ 0 w 261"/>
                <a:gd name="T15" fmla="*/ 58 h 515"/>
                <a:gd name="T16" fmla="*/ 5 w 261"/>
                <a:gd name="T17" fmla="*/ 173 h 515"/>
                <a:gd name="T18" fmla="*/ 20 w 261"/>
                <a:gd name="T19" fmla="*/ 275 h 515"/>
                <a:gd name="T20" fmla="*/ 40 w 261"/>
                <a:gd name="T21" fmla="*/ 299 h 515"/>
                <a:gd name="T22" fmla="*/ 51 w 261"/>
                <a:gd name="T23" fmla="*/ 392 h 515"/>
                <a:gd name="T24" fmla="*/ 76 w 261"/>
                <a:gd name="T25" fmla="*/ 515 h 515"/>
                <a:gd name="T26" fmla="*/ 186 w 261"/>
                <a:gd name="T27" fmla="*/ 515 h 515"/>
                <a:gd name="T28" fmla="*/ 211 w 261"/>
                <a:gd name="T29" fmla="*/ 392 h 515"/>
                <a:gd name="T30" fmla="*/ 221 w 261"/>
                <a:gd name="T31" fmla="*/ 299 h 515"/>
                <a:gd name="T32" fmla="*/ 242 w 261"/>
                <a:gd name="T33" fmla="*/ 275 h 515"/>
                <a:gd name="T34" fmla="*/ 257 w 261"/>
                <a:gd name="T35" fmla="*/ 173 h 515"/>
                <a:gd name="T36" fmla="*/ 261 w 261"/>
                <a:gd name="T37" fmla="*/ 58 h 515"/>
                <a:gd name="T38" fmla="*/ 208 w 261"/>
                <a:gd name="T39" fmla="*/ 9 h 5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61"/>
                <a:gd name="T61" fmla="*/ 0 h 515"/>
                <a:gd name="T62" fmla="*/ 261 w 261"/>
                <a:gd name="T63" fmla="*/ 515 h 51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61" h="515">
                  <a:moveTo>
                    <a:pt x="208" y="9"/>
                  </a:moveTo>
                  <a:cubicBezTo>
                    <a:pt x="189" y="3"/>
                    <a:pt x="162" y="1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38" y="0"/>
                    <a:pt x="131" y="0"/>
                  </a:cubicBezTo>
                  <a:cubicBezTo>
                    <a:pt x="124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00" y="1"/>
                    <a:pt x="73" y="3"/>
                    <a:pt x="54" y="9"/>
                  </a:cubicBezTo>
                  <a:cubicBezTo>
                    <a:pt x="14" y="22"/>
                    <a:pt x="0" y="38"/>
                    <a:pt x="0" y="58"/>
                  </a:cubicBezTo>
                  <a:cubicBezTo>
                    <a:pt x="0" y="58"/>
                    <a:pt x="0" y="118"/>
                    <a:pt x="5" y="173"/>
                  </a:cubicBezTo>
                  <a:cubicBezTo>
                    <a:pt x="9" y="228"/>
                    <a:pt x="20" y="275"/>
                    <a:pt x="20" y="275"/>
                  </a:cubicBezTo>
                  <a:cubicBezTo>
                    <a:pt x="40" y="299"/>
                    <a:pt x="40" y="299"/>
                    <a:pt x="40" y="299"/>
                  </a:cubicBezTo>
                  <a:cubicBezTo>
                    <a:pt x="40" y="299"/>
                    <a:pt x="43" y="323"/>
                    <a:pt x="51" y="392"/>
                  </a:cubicBezTo>
                  <a:cubicBezTo>
                    <a:pt x="58" y="462"/>
                    <a:pt x="76" y="515"/>
                    <a:pt x="76" y="515"/>
                  </a:cubicBezTo>
                  <a:cubicBezTo>
                    <a:pt x="186" y="515"/>
                    <a:pt x="186" y="515"/>
                    <a:pt x="186" y="515"/>
                  </a:cubicBezTo>
                  <a:cubicBezTo>
                    <a:pt x="186" y="515"/>
                    <a:pt x="204" y="462"/>
                    <a:pt x="211" y="392"/>
                  </a:cubicBezTo>
                  <a:cubicBezTo>
                    <a:pt x="218" y="323"/>
                    <a:pt x="221" y="299"/>
                    <a:pt x="221" y="299"/>
                  </a:cubicBezTo>
                  <a:cubicBezTo>
                    <a:pt x="242" y="275"/>
                    <a:pt x="242" y="275"/>
                    <a:pt x="242" y="275"/>
                  </a:cubicBezTo>
                  <a:cubicBezTo>
                    <a:pt x="242" y="275"/>
                    <a:pt x="252" y="228"/>
                    <a:pt x="257" y="173"/>
                  </a:cubicBezTo>
                  <a:cubicBezTo>
                    <a:pt x="261" y="118"/>
                    <a:pt x="261" y="58"/>
                    <a:pt x="261" y="58"/>
                  </a:cubicBezTo>
                  <a:cubicBezTo>
                    <a:pt x="261" y="38"/>
                    <a:pt x="248" y="22"/>
                    <a:pt x="208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sp3d extrusionH="63500">
              <a:bevelT w="31750" h="50800"/>
              <a:extrusionClr>
                <a:schemeClr val="tx1"/>
              </a:extrusionClr>
            </a:sp3d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6" name="Oval 51"/>
            <p:cNvSpPr>
              <a:spLocks noChangeArrowheads="1"/>
            </p:cNvSpPr>
            <p:nvPr/>
          </p:nvSpPr>
          <p:spPr bwMode="auto">
            <a:xfrm>
              <a:off x="5082539" y="1934223"/>
              <a:ext cx="469373" cy="467368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  <a:sp3d extrusionH="63500">
              <a:bevelT w="31750" h="50800"/>
              <a:extrusionClr>
                <a:schemeClr val="tx1"/>
              </a:extrusionClr>
            </a:sp3d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52600"/>
            <a:ext cx="845437" cy="81333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191000" y="50368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Customer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47800" y="2914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Developer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13690" y="287587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Tester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 rot="21150624" flipH="1" flipV="1">
            <a:off x="3367096" y="2785728"/>
            <a:ext cx="739983" cy="1336096"/>
            <a:chOff x="3550742" y="1678702"/>
            <a:chExt cx="368275" cy="1057932"/>
          </a:xfrm>
          <a:scene3d>
            <a:camera prst="orthographicFront"/>
            <a:lightRig rig="chilly" dir="t"/>
          </a:scene3d>
        </p:grpSpPr>
        <p:sp>
          <p:nvSpPr>
            <p:cNvPr id="72" name="Right Arrow 71"/>
            <p:cNvSpPr/>
            <p:nvPr/>
          </p:nvSpPr>
          <p:spPr>
            <a:xfrm rot="3573945">
              <a:off x="3205914" y="2023530"/>
              <a:ext cx="1057932" cy="368275"/>
            </a:xfrm>
            <a:prstGeom prst="rightArrow">
              <a:avLst/>
            </a:prstGeom>
            <a:solidFill>
              <a:schemeClr val="bg1"/>
            </a:solidFill>
            <a:sp3d z="-70000" extrusionH="1700" prstMaterial="translucentPowder">
              <a:bevelT w="25400" h="6350" prst="softRound"/>
              <a:bevelB w="0" h="0" prst="convex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ight Arrow 4"/>
            <p:cNvSpPr/>
            <p:nvPr/>
          </p:nvSpPr>
          <p:spPr>
            <a:xfrm rot="14360329">
              <a:off x="3246251" y="2087431"/>
              <a:ext cx="939131" cy="184137"/>
            </a:xfrm>
            <a:prstGeom prst="rect">
              <a:avLst/>
            </a:prstGeom>
            <a:sp3d z="-7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Requirement</a:t>
              </a:r>
              <a:endParaRPr lang="en-US" sz="1600" kern="12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29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2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5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8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3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800"/>
                            </p:stCondLst>
                            <p:childTnLst>
                              <p:par>
                                <p:cTn id="5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8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300"/>
                            </p:stCondLst>
                            <p:childTnLst>
                              <p:par>
                                <p:cTn id="64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6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85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" presetClass="exit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8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700"/>
                            </p:stCondLst>
                            <p:childTnLst>
                              <p:par>
                                <p:cTn id="164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2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700"/>
                            </p:stCondLst>
                            <p:childTnLst>
                              <p:par>
                                <p:cTn id="17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700"/>
                            </p:stCondLst>
                            <p:childTnLst>
                              <p:par>
                                <p:cTn id="17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200"/>
                            </p:stCondLst>
                            <p:childTnLst>
                              <p:par>
                                <p:cTn id="18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92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9700"/>
                            </p:stCondLst>
                            <p:childTnLst>
                              <p:par>
                                <p:cTn id="188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200"/>
                            </p:stCondLst>
                            <p:childTnLst>
                              <p:par>
                                <p:cTn id="1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700"/>
                            </p:stCondLst>
                            <p:childTnLst>
                              <p:par>
                                <p:cTn id="19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1700"/>
                            </p:stCondLst>
                            <p:childTnLst>
                              <p:par>
                                <p:cTn id="199" presetID="9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7" dur="1000" fill="hold"/>
                                        <p:tgtEl>
                                          <p:spTgt spid="5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0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5" presetClass="emph" presetSubtype="0" repeatCount="5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3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750"/>
                            </p:stCondLst>
                            <p:childTnLst>
                              <p:par>
                                <p:cTn id="2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4250"/>
                            </p:stCondLst>
                            <p:childTnLst>
                              <p:par>
                                <p:cTn id="2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9" dur="1000" fill="hold"/>
                                        <p:tgtEl>
                                          <p:spTgt spid="4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750"/>
                            </p:stCondLst>
                            <p:childTnLst>
                              <p:par>
                                <p:cTn id="29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5" presetClass="emph" presetSubtype="0" repeatCount="5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6500"/>
                            </p:stCondLst>
                            <p:childTnLst>
                              <p:par>
                                <p:cTn id="2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7000"/>
                            </p:stCondLst>
                            <p:childTnLst>
                              <p:par>
                                <p:cTn id="3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7500"/>
                            </p:stCondLst>
                            <p:childTnLst>
                              <p:par>
                                <p:cTn id="31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1" dur="1000" fill="hold"/>
                                        <p:tgtEl>
                                          <p:spTgt spid="4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500"/>
                            </p:stCondLst>
                            <p:childTnLst>
                              <p:par>
                                <p:cTn id="3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4000"/>
                            </p:stCondLst>
                            <p:childTnLst>
                              <p:par>
                                <p:cTn id="348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8" grpId="0" animBg="1"/>
      <p:bldP spid="8" grpId="1" animBg="1"/>
      <p:bldP spid="8" grpId="2" animBg="1"/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14" grpId="0" animBg="1"/>
      <p:bldP spid="14" grpId="1" animBg="1"/>
      <p:bldP spid="17" grpId="0"/>
      <p:bldP spid="17" grpId="1"/>
      <p:bldP spid="3" grpId="0"/>
      <p:bldP spid="3" grpId="1"/>
      <p:bldP spid="22" grpId="0"/>
      <p:bldP spid="22" grpId="1"/>
      <p:bldP spid="24" grpId="0"/>
      <p:bldP spid="24" grpId="1"/>
      <p:bldP spid="25" grpId="0" animBg="1"/>
      <p:bldP spid="25" grpId="1" animBg="1"/>
      <p:bldP spid="25" grpId="2" animBg="1"/>
      <p:bldP spid="26" grpId="0"/>
      <p:bldP spid="26" grpId="1"/>
      <p:bldP spid="27" grpId="0"/>
      <p:bldP spid="27" grpId="1"/>
      <p:bldP spid="27" grpId="2"/>
      <p:bldP spid="28" grpId="0"/>
      <p:bldP spid="28" grpId="1"/>
      <p:bldP spid="29" grpId="0" animBg="1"/>
      <p:bldP spid="29" grpId="1" animBg="1"/>
      <p:bldP spid="29" grpId="2" animBg="1"/>
      <p:bldP spid="31" grpId="0"/>
      <p:bldP spid="31" grpId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59" grpId="0" animBg="1"/>
      <p:bldP spid="60" grpId="0" animBg="1"/>
      <p:bldP spid="61" grpId="0" animBg="1"/>
      <p:bldP spid="68" grpId="0"/>
      <p:bldP spid="69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80000"/>
              </a:lnSpc>
            </a:pPr>
            <a:r>
              <a:rPr lang="en-US" sz="3600" b="0" kern="1200" dirty="0" smtClean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</a:rPr>
              <a:t>Solution Part 1 - One source of truth </a:t>
            </a:r>
            <a:r>
              <a:rPr lang="en-US" dirty="0" smtClean="0"/>
              <a:t>(Cucumber Feature File)</a:t>
            </a:r>
            <a:endParaRPr lang="en-US" sz="3600" b="0" kern="1200" dirty="0">
              <a:gradFill>
                <a:gsLst>
                  <a:gs pos="0">
                    <a:srgbClr val="00B2F0"/>
                  </a:gs>
                  <a:gs pos="44000">
                    <a:srgbClr val="40FFFE"/>
                  </a:gs>
                  <a:gs pos="100000">
                    <a:srgbClr val="96CA4B"/>
                  </a:gs>
                </a:gsLst>
                <a:lin ang="4800000" scaled="0"/>
              </a:gradFill>
              <a:latin typeface="+mj-lt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725501" y="2743200"/>
            <a:ext cx="2057400" cy="1295400"/>
          </a:xfrm>
          <a:prstGeom prst="wedgeRoundRectCallout">
            <a:avLst>
              <a:gd name="adj1" fmla="val 59808"/>
              <a:gd name="adj2" fmla="val 22476"/>
              <a:gd name="adj3" fmla="val 16667"/>
            </a:avLst>
          </a:prstGeom>
          <a:solidFill>
            <a:schemeClr val="accent5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pitchFamily="1" charset="-128"/>
                <a:cs typeface="Calibri" pitchFamily="34" charset="0"/>
              </a:rPr>
              <a:t>Feature </a:t>
            </a:r>
            <a:r>
              <a:rPr lang="en-US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pitchFamily="1" charset="-128"/>
                <a:cs typeface="Calibri" pitchFamily="34" charset="0"/>
              </a:rPr>
              <a:t>File:</a:t>
            </a:r>
          </a:p>
          <a:p>
            <a:pPr marL="285750" indent="-285750" eaLnBrk="0" hangingPunct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pitchFamily="1" charset="-128"/>
                <a:cs typeface="Calibri" pitchFamily="34" charset="0"/>
              </a:rPr>
              <a:t>Requirement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ＭＳ Ｐゴシック" pitchFamily="1" charset="-128"/>
              <a:cs typeface="Calibri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pitchFamily="1" charset="-128"/>
                <a:cs typeface="Calibri" pitchFamily="34" charset="0"/>
              </a:rPr>
              <a:t>Test </a:t>
            </a:r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pitchFamily="1" charset="-128"/>
                <a:cs typeface="Calibri" pitchFamily="34" charset="0"/>
              </a:rPr>
              <a:t>Case</a:t>
            </a:r>
          </a:p>
          <a:p>
            <a:pPr marL="285750" indent="-285750" eaLnBrk="0" hangingPunct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pitchFamily="1" charset="-128"/>
                <a:cs typeface="Calibri" pitchFamily="34" charset="0"/>
              </a:rPr>
              <a:t>Component </a:t>
            </a:r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pitchFamily="1" charset="-128"/>
                <a:cs typeface="Calibri" pitchFamily="34" charset="0"/>
              </a:rPr>
              <a:t>Description</a:t>
            </a:r>
          </a:p>
        </p:txBody>
      </p:sp>
      <p:pic>
        <p:nvPicPr>
          <p:cNvPr id="1026" name="Picture 2" descr="http://2.bp.blogspot.com/-Rvc3KyZFBdw/TohOecT_bSI/AAAAAAAABhM/xLisOqrQwws/s1600/cucumber-slic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9" b="95843" l="4694" r="953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01" y="3436231"/>
            <a:ext cx="1371600" cy="121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 bwMode="auto">
          <a:xfrm flipV="1">
            <a:off x="3088431" y="4419600"/>
            <a:ext cx="999270" cy="9297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5002101" y="4439913"/>
            <a:ext cx="1050174" cy="9022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Straight Arrow Connector 26"/>
          <p:cNvCxnSpPr>
            <a:endCxn id="1026" idx="0"/>
          </p:cNvCxnSpPr>
          <p:nvPr/>
        </p:nvCxnSpPr>
        <p:spPr bwMode="auto">
          <a:xfrm>
            <a:off x="4529574" y="2363581"/>
            <a:ext cx="15327" cy="10726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17" name="Group 16"/>
          <p:cNvGrpSpPr/>
          <p:nvPr/>
        </p:nvGrpSpPr>
        <p:grpSpPr>
          <a:xfrm>
            <a:off x="6248400" y="4783650"/>
            <a:ext cx="468626" cy="1312350"/>
            <a:chOff x="5006316" y="1934223"/>
            <a:chExt cx="621819" cy="1737083"/>
          </a:xfrm>
          <a:solidFill>
            <a:schemeClr val="accent1">
              <a:lumMod val="40000"/>
              <a:lumOff val="60000"/>
            </a:schemeClr>
          </a:solidFill>
          <a:effectLst>
            <a:outerShdw blurRad="177800" dist="12700" dir="2640000" sy="23000" kx="-1200000" algn="bl" rotWithShape="0">
              <a:prstClr val="black">
                <a:alpha val="48000"/>
              </a:prstClr>
            </a:outerShdw>
          </a:effectLst>
          <a:scene3d>
            <a:camera prst="orthographicFront">
              <a:rot lat="1195239" lon="1200000" rev="109016"/>
            </a:camera>
            <a:lightRig rig="threePt" dir="t"/>
          </a:scene3d>
        </p:grpSpPr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5006316" y="2441708"/>
              <a:ext cx="621819" cy="1229598"/>
            </a:xfrm>
            <a:custGeom>
              <a:avLst/>
              <a:gdLst>
                <a:gd name="T0" fmla="*/ 208 w 261"/>
                <a:gd name="T1" fmla="*/ 9 h 515"/>
                <a:gd name="T2" fmla="*/ 143 w 261"/>
                <a:gd name="T3" fmla="*/ 0 h 515"/>
                <a:gd name="T4" fmla="*/ 143 w 261"/>
                <a:gd name="T5" fmla="*/ 0 h 515"/>
                <a:gd name="T6" fmla="*/ 131 w 261"/>
                <a:gd name="T7" fmla="*/ 0 h 515"/>
                <a:gd name="T8" fmla="*/ 119 w 261"/>
                <a:gd name="T9" fmla="*/ 0 h 515"/>
                <a:gd name="T10" fmla="*/ 119 w 261"/>
                <a:gd name="T11" fmla="*/ 0 h 515"/>
                <a:gd name="T12" fmla="*/ 54 w 261"/>
                <a:gd name="T13" fmla="*/ 9 h 515"/>
                <a:gd name="T14" fmla="*/ 0 w 261"/>
                <a:gd name="T15" fmla="*/ 58 h 515"/>
                <a:gd name="T16" fmla="*/ 5 w 261"/>
                <a:gd name="T17" fmla="*/ 173 h 515"/>
                <a:gd name="T18" fmla="*/ 20 w 261"/>
                <a:gd name="T19" fmla="*/ 275 h 515"/>
                <a:gd name="T20" fmla="*/ 40 w 261"/>
                <a:gd name="T21" fmla="*/ 299 h 515"/>
                <a:gd name="T22" fmla="*/ 51 w 261"/>
                <a:gd name="T23" fmla="*/ 392 h 515"/>
                <a:gd name="T24" fmla="*/ 76 w 261"/>
                <a:gd name="T25" fmla="*/ 515 h 515"/>
                <a:gd name="T26" fmla="*/ 186 w 261"/>
                <a:gd name="T27" fmla="*/ 515 h 515"/>
                <a:gd name="T28" fmla="*/ 211 w 261"/>
                <a:gd name="T29" fmla="*/ 392 h 515"/>
                <a:gd name="T30" fmla="*/ 221 w 261"/>
                <a:gd name="T31" fmla="*/ 299 h 515"/>
                <a:gd name="T32" fmla="*/ 242 w 261"/>
                <a:gd name="T33" fmla="*/ 275 h 515"/>
                <a:gd name="T34" fmla="*/ 257 w 261"/>
                <a:gd name="T35" fmla="*/ 173 h 515"/>
                <a:gd name="T36" fmla="*/ 261 w 261"/>
                <a:gd name="T37" fmla="*/ 58 h 515"/>
                <a:gd name="T38" fmla="*/ 208 w 261"/>
                <a:gd name="T39" fmla="*/ 9 h 5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61"/>
                <a:gd name="T61" fmla="*/ 0 h 515"/>
                <a:gd name="T62" fmla="*/ 261 w 261"/>
                <a:gd name="T63" fmla="*/ 515 h 51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61" h="515">
                  <a:moveTo>
                    <a:pt x="208" y="9"/>
                  </a:moveTo>
                  <a:cubicBezTo>
                    <a:pt x="189" y="3"/>
                    <a:pt x="162" y="1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38" y="0"/>
                    <a:pt x="131" y="0"/>
                  </a:cubicBezTo>
                  <a:cubicBezTo>
                    <a:pt x="124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00" y="1"/>
                    <a:pt x="73" y="3"/>
                    <a:pt x="54" y="9"/>
                  </a:cubicBezTo>
                  <a:cubicBezTo>
                    <a:pt x="14" y="22"/>
                    <a:pt x="0" y="38"/>
                    <a:pt x="0" y="58"/>
                  </a:cubicBezTo>
                  <a:cubicBezTo>
                    <a:pt x="0" y="58"/>
                    <a:pt x="0" y="118"/>
                    <a:pt x="5" y="173"/>
                  </a:cubicBezTo>
                  <a:cubicBezTo>
                    <a:pt x="9" y="228"/>
                    <a:pt x="20" y="275"/>
                    <a:pt x="20" y="275"/>
                  </a:cubicBezTo>
                  <a:cubicBezTo>
                    <a:pt x="40" y="299"/>
                    <a:pt x="40" y="299"/>
                    <a:pt x="40" y="299"/>
                  </a:cubicBezTo>
                  <a:cubicBezTo>
                    <a:pt x="40" y="299"/>
                    <a:pt x="43" y="323"/>
                    <a:pt x="51" y="392"/>
                  </a:cubicBezTo>
                  <a:cubicBezTo>
                    <a:pt x="58" y="462"/>
                    <a:pt x="76" y="515"/>
                    <a:pt x="76" y="515"/>
                  </a:cubicBezTo>
                  <a:cubicBezTo>
                    <a:pt x="186" y="515"/>
                    <a:pt x="186" y="515"/>
                    <a:pt x="186" y="515"/>
                  </a:cubicBezTo>
                  <a:cubicBezTo>
                    <a:pt x="186" y="515"/>
                    <a:pt x="204" y="462"/>
                    <a:pt x="211" y="392"/>
                  </a:cubicBezTo>
                  <a:cubicBezTo>
                    <a:pt x="218" y="323"/>
                    <a:pt x="221" y="299"/>
                    <a:pt x="221" y="299"/>
                  </a:cubicBezTo>
                  <a:cubicBezTo>
                    <a:pt x="242" y="275"/>
                    <a:pt x="242" y="275"/>
                    <a:pt x="242" y="275"/>
                  </a:cubicBezTo>
                  <a:cubicBezTo>
                    <a:pt x="242" y="275"/>
                    <a:pt x="252" y="228"/>
                    <a:pt x="257" y="173"/>
                  </a:cubicBezTo>
                  <a:cubicBezTo>
                    <a:pt x="261" y="118"/>
                    <a:pt x="261" y="58"/>
                    <a:pt x="261" y="58"/>
                  </a:cubicBezTo>
                  <a:cubicBezTo>
                    <a:pt x="261" y="38"/>
                    <a:pt x="248" y="22"/>
                    <a:pt x="208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sp3d extrusionH="63500">
              <a:bevelT w="31750" h="50800"/>
              <a:extrusionClr>
                <a:schemeClr val="tx1"/>
              </a:extrusionClr>
            </a:sp3d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Oval 51"/>
            <p:cNvSpPr>
              <a:spLocks noChangeArrowheads="1"/>
            </p:cNvSpPr>
            <p:nvPr/>
          </p:nvSpPr>
          <p:spPr bwMode="auto">
            <a:xfrm>
              <a:off x="5082539" y="1934223"/>
              <a:ext cx="469373" cy="467368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  <a:sp3d extrusionH="63500">
              <a:bevelT w="31750" h="50800"/>
              <a:extrusionClr>
                <a:schemeClr val="tx1"/>
              </a:extrusionClr>
            </a:sp3d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91000" y="1066800"/>
            <a:ext cx="544826" cy="1143000"/>
            <a:chOff x="5006316" y="1934223"/>
            <a:chExt cx="621819" cy="1737083"/>
          </a:xfrm>
          <a:solidFill>
            <a:schemeClr val="accent3">
              <a:lumMod val="75000"/>
            </a:schemeClr>
          </a:solidFill>
          <a:effectLst>
            <a:outerShdw blurRad="177800" dist="12700" dir="2640000" sy="23000" kx="-1200000" algn="bl" rotWithShape="0">
              <a:prstClr val="black">
                <a:alpha val="48000"/>
              </a:prstClr>
            </a:outerShdw>
          </a:effectLst>
          <a:scene3d>
            <a:camera prst="orthographicFront">
              <a:rot lat="600000" lon="0" rev="0"/>
            </a:camera>
            <a:lightRig rig="threePt" dir="t"/>
          </a:scene3d>
        </p:grpSpPr>
        <p:sp>
          <p:nvSpPr>
            <p:cNvPr id="23" name="Freeform 52"/>
            <p:cNvSpPr>
              <a:spLocks/>
            </p:cNvSpPr>
            <p:nvPr/>
          </p:nvSpPr>
          <p:spPr bwMode="auto">
            <a:xfrm>
              <a:off x="5006316" y="2441708"/>
              <a:ext cx="621819" cy="1229598"/>
            </a:xfrm>
            <a:custGeom>
              <a:avLst/>
              <a:gdLst>
                <a:gd name="T0" fmla="*/ 208 w 261"/>
                <a:gd name="T1" fmla="*/ 9 h 515"/>
                <a:gd name="T2" fmla="*/ 143 w 261"/>
                <a:gd name="T3" fmla="*/ 0 h 515"/>
                <a:gd name="T4" fmla="*/ 143 w 261"/>
                <a:gd name="T5" fmla="*/ 0 h 515"/>
                <a:gd name="T6" fmla="*/ 131 w 261"/>
                <a:gd name="T7" fmla="*/ 0 h 515"/>
                <a:gd name="T8" fmla="*/ 119 w 261"/>
                <a:gd name="T9" fmla="*/ 0 h 515"/>
                <a:gd name="T10" fmla="*/ 119 w 261"/>
                <a:gd name="T11" fmla="*/ 0 h 515"/>
                <a:gd name="T12" fmla="*/ 54 w 261"/>
                <a:gd name="T13" fmla="*/ 9 h 515"/>
                <a:gd name="T14" fmla="*/ 0 w 261"/>
                <a:gd name="T15" fmla="*/ 58 h 515"/>
                <a:gd name="T16" fmla="*/ 5 w 261"/>
                <a:gd name="T17" fmla="*/ 173 h 515"/>
                <a:gd name="T18" fmla="*/ 20 w 261"/>
                <a:gd name="T19" fmla="*/ 275 h 515"/>
                <a:gd name="T20" fmla="*/ 40 w 261"/>
                <a:gd name="T21" fmla="*/ 299 h 515"/>
                <a:gd name="T22" fmla="*/ 51 w 261"/>
                <a:gd name="T23" fmla="*/ 392 h 515"/>
                <a:gd name="T24" fmla="*/ 76 w 261"/>
                <a:gd name="T25" fmla="*/ 515 h 515"/>
                <a:gd name="T26" fmla="*/ 186 w 261"/>
                <a:gd name="T27" fmla="*/ 515 h 515"/>
                <a:gd name="T28" fmla="*/ 211 w 261"/>
                <a:gd name="T29" fmla="*/ 392 h 515"/>
                <a:gd name="T30" fmla="*/ 221 w 261"/>
                <a:gd name="T31" fmla="*/ 299 h 515"/>
                <a:gd name="T32" fmla="*/ 242 w 261"/>
                <a:gd name="T33" fmla="*/ 275 h 515"/>
                <a:gd name="T34" fmla="*/ 257 w 261"/>
                <a:gd name="T35" fmla="*/ 173 h 515"/>
                <a:gd name="T36" fmla="*/ 261 w 261"/>
                <a:gd name="T37" fmla="*/ 58 h 515"/>
                <a:gd name="T38" fmla="*/ 208 w 261"/>
                <a:gd name="T39" fmla="*/ 9 h 5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61"/>
                <a:gd name="T61" fmla="*/ 0 h 515"/>
                <a:gd name="T62" fmla="*/ 261 w 261"/>
                <a:gd name="T63" fmla="*/ 515 h 51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61" h="515">
                  <a:moveTo>
                    <a:pt x="208" y="9"/>
                  </a:moveTo>
                  <a:cubicBezTo>
                    <a:pt x="189" y="3"/>
                    <a:pt x="162" y="1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38" y="0"/>
                    <a:pt x="131" y="0"/>
                  </a:cubicBezTo>
                  <a:cubicBezTo>
                    <a:pt x="124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00" y="1"/>
                    <a:pt x="73" y="3"/>
                    <a:pt x="54" y="9"/>
                  </a:cubicBezTo>
                  <a:cubicBezTo>
                    <a:pt x="14" y="22"/>
                    <a:pt x="0" y="38"/>
                    <a:pt x="0" y="58"/>
                  </a:cubicBezTo>
                  <a:cubicBezTo>
                    <a:pt x="0" y="58"/>
                    <a:pt x="0" y="118"/>
                    <a:pt x="5" y="173"/>
                  </a:cubicBezTo>
                  <a:cubicBezTo>
                    <a:pt x="9" y="228"/>
                    <a:pt x="20" y="275"/>
                    <a:pt x="20" y="275"/>
                  </a:cubicBezTo>
                  <a:cubicBezTo>
                    <a:pt x="40" y="299"/>
                    <a:pt x="40" y="299"/>
                    <a:pt x="40" y="299"/>
                  </a:cubicBezTo>
                  <a:cubicBezTo>
                    <a:pt x="40" y="299"/>
                    <a:pt x="43" y="323"/>
                    <a:pt x="51" y="392"/>
                  </a:cubicBezTo>
                  <a:cubicBezTo>
                    <a:pt x="58" y="462"/>
                    <a:pt x="76" y="515"/>
                    <a:pt x="76" y="515"/>
                  </a:cubicBezTo>
                  <a:cubicBezTo>
                    <a:pt x="186" y="515"/>
                    <a:pt x="186" y="515"/>
                    <a:pt x="186" y="515"/>
                  </a:cubicBezTo>
                  <a:cubicBezTo>
                    <a:pt x="186" y="515"/>
                    <a:pt x="204" y="462"/>
                    <a:pt x="211" y="392"/>
                  </a:cubicBezTo>
                  <a:cubicBezTo>
                    <a:pt x="218" y="323"/>
                    <a:pt x="221" y="299"/>
                    <a:pt x="221" y="299"/>
                  </a:cubicBezTo>
                  <a:cubicBezTo>
                    <a:pt x="242" y="275"/>
                    <a:pt x="242" y="275"/>
                    <a:pt x="242" y="275"/>
                  </a:cubicBezTo>
                  <a:cubicBezTo>
                    <a:pt x="242" y="275"/>
                    <a:pt x="252" y="228"/>
                    <a:pt x="257" y="173"/>
                  </a:cubicBezTo>
                  <a:cubicBezTo>
                    <a:pt x="261" y="118"/>
                    <a:pt x="261" y="58"/>
                    <a:pt x="261" y="58"/>
                  </a:cubicBezTo>
                  <a:cubicBezTo>
                    <a:pt x="261" y="38"/>
                    <a:pt x="248" y="22"/>
                    <a:pt x="208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sp3d extrusionH="63500">
              <a:bevelT w="31750" h="50800"/>
              <a:extrusionClr>
                <a:schemeClr val="tx1"/>
              </a:extrusionClr>
            </a:sp3d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4" name="Oval 51"/>
            <p:cNvSpPr>
              <a:spLocks noChangeArrowheads="1"/>
            </p:cNvSpPr>
            <p:nvPr/>
          </p:nvSpPr>
          <p:spPr bwMode="auto">
            <a:xfrm>
              <a:off x="5082539" y="1934223"/>
              <a:ext cx="469373" cy="467368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  <a:sp3d extrusionH="63500">
              <a:bevelT w="31750" h="50800"/>
              <a:extrusionClr>
                <a:schemeClr val="tx1"/>
              </a:extrusionClr>
            </a:sp3d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14600" y="4783650"/>
            <a:ext cx="468626" cy="1312350"/>
            <a:chOff x="5006316" y="1934223"/>
            <a:chExt cx="621819" cy="1737083"/>
          </a:xfrm>
          <a:solidFill>
            <a:schemeClr val="accent2">
              <a:lumMod val="40000"/>
              <a:lumOff val="60000"/>
            </a:schemeClr>
          </a:solidFill>
          <a:effectLst>
            <a:outerShdw blurRad="177800" dist="12700" dir="2640000" sy="23000" kx="-1200000" algn="bl" rotWithShape="0">
              <a:prstClr val="black">
                <a:alpha val="48000"/>
              </a:prstClr>
            </a:outerShdw>
          </a:effectLst>
          <a:scene3d>
            <a:camera prst="orthographicFront">
              <a:rot lat="1500000" lon="19499988" rev="0"/>
            </a:camera>
            <a:lightRig rig="threePt" dir="t"/>
          </a:scene3d>
        </p:grpSpPr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5006316" y="2441708"/>
              <a:ext cx="621819" cy="1229598"/>
            </a:xfrm>
            <a:custGeom>
              <a:avLst/>
              <a:gdLst>
                <a:gd name="T0" fmla="*/ 208 w 261"/>
                <a:gd name="T1" fmla="*/ 9 h 515"/>
                <a:gd name="T2" fmla="*/ 143 w 261"/>
                <a:gd name="T3" fmla="*/ 0 h 515"/>
                <a:gd name="T4" fmla="*/ 143 w 261"/>
                <a:gd name="T5" fmla="*/ 0 h 515"/>
                <a:gd name="T6" fmla="*/ 131 w 261"/>
                <a:gd name="T7" fmla="*/ 0 h 515"/>
                <a:gd name="T8" fmla="*/ 119 w 261"/>
                <a:gd name="T9" fmla="*/ 0 h 515"/>
                <a:gd name="T10" fmla="*/ 119 w 261"/>
                <a:gd name="T11" fmla="*/ 0 h 515"/>
                <a:gd name="T12" fmla="*/ 54 w 261"/>
                <a:gd name="T13" fmla="*/ 9 h 515"/>
                <a:gd name="T14" fmla="*/ 0 w 261"/>
                <a:gd name="T15" fmla="*/ 58 h 515"/>
                <a:gd name="T16" fmla="*/ 5 w 261"/>
                <a:gd name="T17" fmla="*/ 173 h 515"/>
                <a:gd name="T18" fmla="*/ 20 w 261"/>
                <a:gd name="T19" fmla="*/ 275 h 515"/>
                <a:gd name="T20" fmla="*/ 40 w 261"/>
                <a:gd name="T21" fmla="*/ 299 h 515"/>
                <a:gd name="T22" fmla="*/ 51 w 261"/>
                <a:gd name="T23" fmla="*/ 392 h 515"/>
                <a:gd name="T24" fmla="*/ 76 w 261"/>
                <a:gd name="T25" fmla="*/ 515 h 515"/>
                <a:gd name="T26" fmla="*/ 186 w 261"/>
                <a:gd name="T27" fmla="*/ 515 h 515"/>
                <a:gd name="T28" fmla="*/ 211 w 261"/>
                <a:gd name="T29" fmla="*/ 392 h 515"/>
                <a:gd name="T30" fmla="*/ 221 w 261"/>
                <a:gd name="T31" fmla="*/ 299 h 515"/>
                <a:gd name="T32" fmla="*/ 242 w 261"/>
                <a:gd name="T33" fmla="*/ 275 h 515"/>
                <a:gd name="T34" fmla="*/ 257 w 261"/>
                <a:gd name="T35" fmla="*/ 173 h 515"/>
                <a:gd name="T36" fmla="*/ 261 w 261"/>
                <a:gd name="T37" fmla="*/ 58 h 515"/>
                <a:gd name="T38" fmla="*/ 208 w 261"/>
                <a:gd name="T39" fmla="*/ 9 h 5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61"/>
                <a:gd name="T61" fmla="*/ 0 h 515"/>
                <a:gd name="T62" fmla="*/ 261 w 261"/>
                <a:gd name="T63" fmla="*/ 515 h 51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61" h="515">
                  <a:moveTo>
                    <a:pt x="208" y="9"/>
                  </a:moveTo>
                  <a:cubicBezTo>
                    <a:pt x="189" y="3"/>
                    <a:pt x="162" y="1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38" y="0"/>
                    <a:pt x="131" y="0"/>
                  </a:cubicBezTo>
                  <a:cubicBezTo>
                    <a:pt x="124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00" y="1"/>
                    <a:pt x="73" y="3"/>
                    <a:pt x="54" y="9"/>
                  </a:cubicBezTo>
                  <a:cubicBezTo>
                    <a:pt x="14" y="22"/>
                    <a:pt x="0" y="38"/>
                    <a:pt x="0" y="58"/>
                  </a:cubicBezTo>
                  <a:cubicBezTo>
                    <a:pt x="0" y="58"/>
                    <a:pt x="0" y="118"/>
                    <a:pt x="5" y="173"/>
                  </a:cubicBezTo>
                  <a:cubicBezTo>
                    <a:pt x="9" y="228"/>
                    <a:pt x="20" y="275"/>
                    <a:pt x="20" y="275"/>
                  </a:cubicBezTo>
                  <a:cubicBezTo>
                    <a:pt x="40" y="299"/>
                    <a:pt x="40" y="299"/>
                    <a:pt x="40" y="299"/>
                  </a:cubicBezTo>
                  <a:cubicBezTo>
                    <a:pt x="40" y="299"/>
                    <a:pt x="43" y="323"/>
                    <a:pt x="51" y="392"/>
                  </a:cubicBezTo>
                  <a:cubicBezTo>
                    <a:pt x="58" y="462"/>
                    <a:pt x="76" y="515"/>
                    <a:pt x="76" y="515"/>
                  </a:cubicBezTo>
                  <a:cubicBezTo>
                    <a:pt x="186" y="515"/>
                    <a:pt x="186" y="515"/>
                    <a:pt x="186" y="515"/>
                  </a:cubicBezTo>
                  <a:cubicBezTo>
                    <a:pt x="186" y="515"/>
                    <a:pt x="204" y="462"/>
                    <a:pt x="211" y="392"/>
                  </a:cubicBezTo>
                  <a:cubicBezTo>
                    <a:pt x="218" y="323"/>
                    <a:pt x="221" y="299"/>
                    <a:pt x="221" y="299"/>
                  </a:cubicBezTo>
                  <a:cubicBezTo>
                    <a:pt x="242" y="275"/>
                    <a:pt x="242" y="275"/>
                    <a:pt x="242" y="275"/>
                  </a:cubicBezTo>
                  <a:cubicBezTo>
                    <a:pt x="242" y="275"/>
                    <a:pt x="252" y="228"/>
                    <a:pt x="257" y="173"/>
                  </a:cubicBezTo>
                  <a:cubicBezTo>
                    <a:pt x="261" y="118"/>
                    <a:pt x="261" y="58"/>
                    <a:pt x="261" y="58"/>
                  </a:cubicBezTo>
                  <a:cubicBezTo>
                    <a:pt x="261" y="38"/>
                    <a:pt x="248" y="22"/>
                    <a:pt x="208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sp3d extrusionH="63500">
              <a:bevelT w="31750" h="50800"/>
              <a:extrusionClr>
                <a:schemeClr val="tx1"/>
              </a:extrusionClr>
            </a:sp3d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8" name="Oval 51"/>
            <p:cNvSpPr>
              <a:spLocks noChangeArrowheads="1"/>
            </p:cNvSpPr>
            <p:nvPr/>
          </p:nvSpPr>
          <p:spPr bwMode="auto">
            <a:xfrm>
              <a:off x="5082539" y="1934223"/>
              <a:ext cx="469373" cy="467368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  <a:sp3d extrusionH="63500">
              <a:bevelT w="31750" h="50800"/>
              <a:extrusionClr>
                <a:schemeClr val="tx1"/>
              </a:extrusionClr>
            </a:sp3d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05600" y="571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Customer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8200" y="1840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Developer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5600" y="5650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Tester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0452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80000"/>
              </a:lnSpc>
            </a:pPr>
            <a:r>
              <a:rPr lang="en-US" dirty="0" smtClean="0"/>
              <a:t>Solution Part 2 - Automation in parallel with development</a:t>
            </a:r>
            <a:endParaRPr lang="en-US" sz="3600" b="0" kern="1200" dirty="0">
              <a:gradFill>
                <a:gsLst>
                  <a:gs pos="0">
                    <a:srgbClr val="00B2F0"/>
                  </a:gs>
                  <a:gs pos="44000">
                    <a:srgbClr val="40FFFE"/>
                  </a:gs>
                  <a:gs pos="100000">
                    <a:srgbClr val="96CA4B"/>
                  </a:gs>
                </a:gsLst>
                <a:lin ang="4800000" scaled="0"/>
              </a:gra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371600" y="2376790"/>
            <a:ext cx="1752600" cy="914400"/>
          </a:xfrm>
          <a:prstGeom prst="wedgeRoundRectCallout">
            <a:avLst>
              <a:gd name="adj1" fmla="val -20244"/>
              <a:gd name="adj2" fmla="val 73634"/>
              <a:gd name="adj3" fmla="val 16667"/>
            </a:avLst>
          </a:prstGeom>
          <a:solidFill>
            <a:schemeClr val="accent5"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pitchFamily="1" charset="-128"/>
                <a:cs typeface="Calibri" pitchFamily="34" charset="0"/>
              </a:rPr>
              <a:t>Write scenarios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3581400" y="1524000"/>
            <a:ext cx="1752600" cy="914400"/>
          </a:xfrm>
          <a:prstGeom prst="wedgeRoundRectCallout">
            <a:avLst>
              <a:gd name="adj1" fmla="val -20833"/>
              <a:gd name="adj2" fmla="val 71160"/>
              <a:gd name="adj3" fmla="val 16667"/>
            </a:avLst>
          </a:prstGeom>
          <a:solidFill>
            <a:schemeClr val="accent5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pitchFamily="1" charset="-128"/>
                <a:cs typeface="Calibri" pitchFamily="34" charset="0"/>
              </a:rPr>
              <a:t>Write code until scenarios pass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5867400" y="2376790"/>
            <a:ext cx="1752600" cy="914400"/>
          </a:xfrm>
          <a:prstGeom prst="wedgeRoundRectCallout">
            <a:avLst>
              <a:gd name="adj1" fmla="val -19066"/>
              <a:gd name="adj2" fmla="val 71160"/>
              <a:gd name="adj3" fmla="val 16667"/>
            </a:avLst>
          </a:prstGeom>
          <a:solidFill>
            <a:schemeClr val="tx2">
              <a:lumMod val="60000"/>
              <a:lumOff val="4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pitchFamily="1" charset="-128"/>
                <a:cs typeface="Calibri" pitchFamily="34" charset="0"/>
              </a:rPr>
              <a:t>Commit code &amp; scenarios into Jenkins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17" name="Chevron 16"/>
          <p:cNvSpPr/>
          <p:nvPr/>
        </p:nvSpPr>
        <p:spPr bwMode="auto">
          <a:xfrm>
            <a:off x="1344105" y="3595990"/>
            <a:ext cx="2057400" cy="1193570"/>
          </a:xfrm>
          <a:prstGeom prst="chevron">
            <a:avLst>
              <a:gd name="adj" fmla="val 31919"/>
            </a:avLst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2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ＭＳ Ｐゴシック" pitchFamily="1" charset="-128"/>
              </a:rPr>
              <a:t>Cucumber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18" name="Chevron 17"/>
          <p:cNvSpPr/>
          <p:nvPr/>
        </p:nvSpPr>
        <p:spPr bwMode="auto">
          <a:xfrm>
            <a:off x="3553905" y="3595990"/>
            <a:ext cx="2057400" cy="1193570"/>
          </a:xfrm>
          <a:prstGeom prst="chevron">
            <a:avLst>
              <a:gd name="adj" fmla="val 31919"/>
            </a:avLst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2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ＭＳ Ｐゴシック" pitchFamily="1" charset="-128"/>
              </a:rPr>
              <a:t>Coding</a:t>
            </a:r>
          </a:p>
        </p:txBody>
      </p:sp>
      <p:sp>
        <p:nvSpPr>
          <p:cNvPr id="19" name="Chevron 18"/>
          <p:cNvSpPr/>
          <p:nvPr/>
        </p:nvSpPr>
        <p:spPr bwMode="auto">
          <a:xfrm>
            <a:off x="5791200" y="3595990"/>
            <a:ext cx="2057400" cy="1193570"/>
          </a:xfrm>
          <a:prstGeom prst="chevron">
            <a:avLst>
              <a:gd name="adj" fmla="val 31919"/>
            </a:avLst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2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ＭＳ Ｐゴシック" pitchFamily="1" charset="-128"/>
              </a:rPr>
              <a:t>Release</a:t>
            </a:r>
          </a:p>
        </p:txBody>
      </p:sp>
      <p:sp>
        <p:nvSpPr>
          <p:cNvPr id="22" name="Left Brace 21"/>
          <p:cNvSpPr/>
          <p:nvPr/>
        </p:nvSpPr>
        <p:spPr bwMode="auto">
          <a:xfrm rot="16200000">
            <a:off x="4359727" y="4516950"/>
            <a:ext cx="304801" cy="2209800"/>
          </a:xfrm>
          <a:prstGeom prst="leftBrace">
            <a:avLst>
              <a:gd name="adj1" fmla="val 31292"/>
              <a:gd name="adj2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3635827" y="5850450"/>
            <a:ext cx="1752600" cy="702750"/>
          </a:xfrm>
          <a:prstGeom prst="roundRect">
            <a:avLst/>
          </a:prstGeom>
          <a:solidFill>
            <a:srgbClr val="FFC000">
              <a:alpha val="4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pitchFamily="1" charset="-128"/>
                <a:cs typeface="Calibri" pitchFamily="34" charset="0"/>
              </a:rPr>
              <a:t>Test case </a:t>
            </a:r>
            <a:r>
              <a:rPr lang="en-US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ＭＳ Ｐゴシック" pitchFamily="1" charset="-128"/>
                <a:cs typeface="Calibri" pitchFamily="34" charset="0"/>
              </a:rPr>
              <a:t>automated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44" name="Chevron 43"/>
          <p:cNvSpPr/>
          <p:nvPr/>
        </p:nvSpPr>
        <p:spPr bwMode="auto">
          <a:xfrm>
            <a:off x="3581400" y="4267200"/>
            <a:ext cx="2057400" cy="1193570"/>
          </a:xfrm>
          <a:prstGeom prst="chevron">
            <a:avLst>
              <a:gd name="adj" fmla="val 31919"/>
            </a:avLst>
          </a:prstGeom>
          <a:gradFill>
            <a:gsLst>
              <a:gs pos="0">
                <a:srgbClr val="FFFFCC"/>
              </a:gs>
              <a:gs pos="40000">
                <a:srgbClr val="FFCC00"/>
              </a:gs>
              <a:gs pos="100000">
                <a:srgbClr val="744D00"/>
              </a:gs>
            </a:gsLst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2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ＭＳ Ｐゴシック" pitchFamily="1" charset="-128"/>
              </a:rPr>
              <a:t>Add automation</a:t>
            </a:r>
            <a:endParaRPr lang="en-US" sz="16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55300" y="5359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7865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-0.00122 -0.1224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22" grpId="0" animBg="1"/>
      <p:bldP spid="2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 bwMode="auto">
          <a:xfrm>
            <a:off x="1905000" y="2590800"/>
            <a:ext cx="6781800" cy="3200400"/>
          </a:xfrm>
          <a:prstGeom prst="ellipse">
            <a:avLst/>
          </a:prstGeom>
          <a:gradFill flip="none" rotWithShape="1">
            <a:gsLst>
              <a:gs pos="100000">
                <a:schemeClr val="accent5">
                  <a:lumMod val="60000"/>
                  <a:lumOff val="40000"/>
                </a:schemeClr>
              </a:gs>
              <a:gs pos="49000">
                <a:schemeClr val="accent5">
                  <a:lumMod val="5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rPr>
              <a:t>Jenkins - CI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80000"/>
              </a:lnSpc>
            </a:pPr>
            <a:r>
              <a:rPr lang="en-US" sz="3600" b="0" kern="1200" dirty="0" smtClean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</a:rPr>
              <a:t>Solution Part 3 – Adopt Continuous Integration</a:t>
            </a:r>
            <a:endParaRPr lang="en-US" sz="3600" b="0" kern="1200" dirty="0">
              <a:gradFill>
                <a:gsLst>
                  <a:gs pos="0">
                    <a:srgbClr val="00B2F0"/>
                  </a:gs>
                  <a:gs pos="44000">
                    <a:srgbClr val="40FFFE"/>
                  </a:gs>
                  <a:gs pos="100000">
                    <a:srgbClr val="96CA4B"/>
                  </a:gs>
                </a:gsLst>
                <a:lin ang="4800000" scaled="0"/>
              </a:gradFill>
              <a:latin typeface="+mj-lt"/>
            </a:endParaRPr>
          </a:p>
        </p:txBody>
      </p:sp>
      <p:cxnSp>
        <p:nvCxnSpPr>
          <p:cNvPr id="32" name="Straight Arrow Connector 31"/>
          <p:cNvCxnSpPr>
            <a:stCxn id="24" idx="3"/>
            <a:endCxn id="25" idx="1"/>
          </p:cNvCxnSpPr>
          <p:nvPr/>
        </p:nvCxnSpPr>
        <p:spPr bwMode="auto">
          <a:xfrm>
            <a:off x="3810000" y="3907465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5" name="Straight Arrow Connector 34"/>
          <p:cNvCxnSpPr>
            <a:stCxn id="25" idx="3"/>
            <a:endCxn id="26" idx="1"/>
          </p:cNvCxnSpPr>
          <p:nvPr/>
        </p:nvCxnSpPr>
        <p:spPr bwMode="auto">
          <a:xfrm>
            <a:off x="5181600" y="3907465"/>
            <a:ext cx="381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38" name="Group 37"/>
          <p:cNvGrpSpPr/>
          <p:nvPr/>
        </p:nvGrpSpPr>
        <p:grpSpPr>
          <a:xfrm>
            <a:off x="228600" y="1371600"/>
            <a:ext cx="8153400" cy="4419599"/>
            <a:chOff x="228600" y="1219200"/>
            <a:chExt cx="8153400" cy="4419599"/>
          </a:xfr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  <a:gs pos="49000">
                <a:schemeClr val="accent5">
                  <a:lumMod val="75000"/>
                </a:schemeClr>
              </a:gs>
            </a:gsLst>
            <a:lin ang="0" scaled="1"/>
            <a:tileRect/>
          </a:gradFill>
        </p:grpSpPr>
        <p:sp>
          <p:nvSpPr>
            <p:cNvPr id="12" name="Flowchart: Multidocument 11"/>
            <p:cNvSpPr/>
            <p:nvPr/>
          </p:nvSpPr>
          <p:spPr bwMode="auto">
            <a:xfrm>
              <a:off x="228600" y="4648199"/>
              <a:ext cx="1447800" cy="990600"/>
            </a:xfrm>
            <a:prstGeom prst="flowChartMultidocumen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c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ode update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</p:txBody>
        </p:sp>
        <p:sp>
          <p:nvSpPr>
            <p:cNvPr id="14" name="Flowchart: Magnetic Disk 13"/>
            <p:cNvSpPr/>
            <p:nvPr/>
          </p:nvSpPr>
          <p:spPr bwMode="auto">
            <a:xfrm>
              <a:off x="381000" y="2209800"/>
              <a:ext cx="1219200" cy="1066800"/>
            </a:xfrm>
            <a:prstGeom prst="flowChartMagneticDisk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code repository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209800" y="3581400"/>
              <a:ext cx="1600200" cy="347329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workspace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4267200" y="3581400"/>
              <a:ext cx="914400" cy="347329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build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5562600" y="3581400"/>
              <a:ext cx="762000" cy="347329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test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934200" y="3459646"/>
              <a:ext cx="1447800" cy="592503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deploy</a:t>
              </a:r>
              <a:r>
                <a:rPr lang="en-US" sz="1600" smtClean="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 &amp;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publish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</p:txBody>
        </p:sp>
        <p:sp>
          <p:nvSpPr>
            <p:cNvPr id="28" name="Flowchart: Magnetic Disk 27"/>
            <p:cNvSpPr/>
            <p:nvPr/>
          </p:nvSpPr>
          <p:spPr bwMode="auto">
            <a:xfrm>
              <a:off x="6934200" y="1219200"/>
              <a:ext cx="1447800" cy="1066800"/>
            </a:xfrm>
            <a:prstGeom prst="flowChartMagneticDisk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d</a:t>
              </a:r>
              <a:r>
                <a:rPr lang="en-US" sz="1600" smtClean="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eliverable </a:t>
              </a:r>
              <a:r>
                <a:rPr lang="en-US" sz="1600" dirty="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r</a:t>
              </a:r>
              <a:r>
                <a:rPr lang="en-US" sz="1600" smtClean="0">
                  <a:solidFill>
                    <a:schemeClr val="bg1"/>
                  </a:solidFill>
                  <a:latin typeface="+mj-lt"/>
                  <a:ea typeface="ＭＳ Ｐゴシック" pitchFamily="1" charset="-128"/>
                  <a:cs typeface="Calibri" pitchFamily="34" charset="0"/>
                </a:rPr>
                <a:t>epository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1" charset="-128"/>
                <a:cs typeface="Calibri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3886200" y="4572000"/>
              <a:ext cx="1447800" cy="592503"/>
            </a:xfrm>
            <a:prstGeom prst="roundRect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report &amp;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ＭＳ Ｐゴシック" pitchFamily="1" charset="-128"/>
                  <a:cs typeface="Calibri" pitchFamily="34" charset="0"/>
                </a:rPr>
                <a:t>notify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 bwMode="auto">
          <a:xfrm>
            <a:off x="4572000" y="4111776"/>
            <a:ext cx="0" cy="6126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Elbow Connector 46"/>
          <p:cNvCxnSpPr/>
          <p:nvPr/>
        </p:nvCxnSpPr>
        <p:spPr bwMode="auto">
          <a:xfrm rot="16200000" flipV="1">
            <a:off x="366304" y="4114799"/>
            <a:ext cx="1371598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Elbow Connector 47"/>
          <p:cNvCxnSpPr>
            <a:stCxn id="14" idx="4"/>
            <a:endCxn id="24" idx="1"/>
          </p:cNvCxnSpPr>
          <p:nvPr/>
        </p:nvCxnSpPr>
        <p:spPr bwMode="auto">
          <a:xfrm>
            <a:off x="1600200" y="2895600"/>
            <a:ext cx="609600" cy="10118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Elbow Connector 51"/>
          <p:cNvCxnSpPr>
            <a:stCxn id="26" idx="2"/>
            <a:endCxn id="42" idx="3"/>
          </p:cNvCxnSpPr>
          <p:nvPr/>
        </p:nvCxnSpPr>
        <p:spPr bwMode="auto">
          <a:xfrm rot="5400000">
            <a:off x="5169039" y="4246090"/>
            <a:ext cx="939523" cy="6096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5" name="Elbow Connector 54"/>
          <p:cNvCxnSpPr>
            <a:stCxn id="27" idx="2"/>
            <a:endCxn id="42" idx="3"/>
          </p:cNvCxnSpPr>
          <p:nvPr/>
        </p:nvCxnSpPr>
        <p:spPr bwMode="auto">
          <a:xfrm rot="5400000">
            <a:off x="6087999" y="3450550"/>
            <a:ext cx="816103" cy="23241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4" name="Elbow Connector 63"/>
          <p:cNvCxnSpPr>
            <a:stCxn id="27" idx="0"/>
          </p:cNvCxnSpPr>
          <p:nvPr/>
        </p:nvCxnSpPr>
        <p:spPr bwMode="auto">
          <a:xfrm rot="5400000" flipH="1" flipV="1">
            <a:off x="7071278" y="3025222"/>
            <a:ext cx="1173646" cy="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6324600" y="3908298"/>
            <a:ext cx="609600" cy="72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0422278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Agile 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701" y="1339747"/>
            <a:ext cx="8580924" cy="383694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Feature: </a:t>
            </a:r>
            <a:r>
              <a:rPr lang="en-US" dirty="0"/>
              <a:t>Search </a:t>
            </a:r>
          </a:p>
          <a:p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/>
              <a:t> web user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I want </a:t>
            </a:r>
            <a:r>
              <a:rPr lang="en-US" dirty="0"/>
              <a:t>to search with keywords in a </a:t>
            </a:r>
            <a:r>
              <a:rPr lang="en-US" dirty="0" smtClean="0"/>
              <a:t>Wikipedia </a:t>
            </a: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So</a:t>
            </a:r>
            <a:r>
              <a:rPr lang="en-US" dirty="0"/>
              <a:t> that I can find the meaning of words </a:t>
            </a:r>
          </a:p>
          <a:p>
            <a:pPr>
              <a:lnSpc>
                <a:spcPct val="60000"/>
              </a:lnSpc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Scenario: </a:t>
            </a:r>
            <a:r>
              <a:rPr lang="en-US" dirty="0"/>
              <a:t>Search the dictionary for a keyword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00FF"/>
                </a:solidFill>
              </a:rPr>
              <a:t>Given</a:t>
            </a:r>
            <a:r>
              <a:rPr lang="en-US" dirty="0"/>
              <a:t> I visit the </a:t>
            </a:r>
            <a:r>
              <a:rPr lang="en-US" dirty="0" smtClean="0"/>
              <a:t>Wikipedia </a:t>
            </a:r>
            <a:r>
              <a:rPr lang="en-US" dirty="0"/>
              <a:t>web site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00FF"/>
                </a:solidFill>
              </a:rPr>
              <a:t>When</a:t>
            </a:r>
            <a:r>
              <a:rPr lang="en-US" dirty="0"/>
              <a:t> I search with keyword "cloud"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00FF"/>
                </a:solidFill>
              </a:rPr>
              <a:t>Then</a:t>
            </a:r>
            <a:r>
              <a:rPr lang="en-US" dirty="0"/>
              <a:t> I should see a page with keyword "cloud"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241690" y="3580790"/>
            <a:ext cx="2438400" cy="381000"/>
          </a:xfrm>
          <a:prstGeom prst="wedgeRoundRectCallout">
            <a:avLst>
              <a:gd name="adj1" fmla="val -46093"/>
              <a:gd name="adj2" fmla="val 97917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 dirty="0"/>
              <a:t>Test Setup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862215" y="4339740"/>
            <a:ext cx="2438400" cy="381000"/>
          </a:xfrm>
          <a:prstGeom prst="wedgeRoundRectCallout">
            <a:avLst>
              <a:gd name="adj1" fmla="val -63347"/>
              <a:gd name="adj2" fmla="val 13750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 dirty="0"/>
              <a:t>Procedure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317585" y="5250480"/>
            <a:ext cx="2438400" cy="381000"/>
          </a:xfrm>
          <a:prstGeom prst="wedgeRoundRectCallout">
            <a:avLst>
              <a:gd name="adj1" fmla="val -75587"/>
              <a:gd name="adj2" fmla="val -62866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383214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Cisco Arial 16x9 templat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25077</TotalTime>
  <Words>980</Words>
  <Application>Microsoft Macintosh PowerPoint</Application>
  <PresentationFormat>On-screen Show (4:3)</PresentationFormat>
  <Paragraphs>168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Cisco Arial 16x9 template</vt:lpstr>
      <vt:lpstr>Cucumber Introduction</vt:lpstr>
      <vt:lpstr>Agenda</vt:lpstr>
      <vt:lpstr>Behavioral Driven Development (BDD)</vt:lpstr>
      <vt:lpstr>PowerPoint Presentation</vt:lpstr>
      <vt:lpstr>PowerPoint Presentation</vt:lpstr>
      <vt:lpstr>Solution Part 1 - One source of truth (Cucumber Feature File)</vt:lpstr>
      <vt:lpstr>Solution Part 2 - Automation in parallel with development</vt:lpstr>
      <vt:lpstr>Solution Part 3 – Adopt Continuous Integration</vt:lpstr>
      <vt:lpstr>An Agile User Story</vt:lpstr>
      <vt:lpstr>Steps</vt:lpstr>
      <vt:lpstr>Demo</vt:lpstr>
      <vt:lpstr>How could be used in our team?</vt:lpstr>
      <vt:lpstr>PowerPoint Presentation</vt:lpstr>
      <vt:lpstr>References</vt:lpstr>
      <vt:lpstr>PowerPoint Presentation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Services: Service Provider Childpage</dc:title>
  <dc:creator>Cisco Systems, Inc.</dc:creator>
  <cp:lastModifiedBy>Cisco Employee</cp:lastModifiedBy>
  <cp:revision>958</cp:revision>
  <cp:lastPrinted>2013-04-01T22:26:21Z</cp:lastPrinted>
  <dcterms:created xsi:type="dcterms:W3CDTF">2011-01-21T03:09:05Z</dcterms:created>
  <dcterms:modified xsi:type="dcterms:W3CDTF">2013-05-31T23:32:37Z</dcterms:modified>
</cp:coreProperties>
</file>