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6"/>
  </p:notesMasterIdLst>
  <p:handoutMasterIdLst>
    <p:handoutMasterId r:id="rId17"/>
  </p:handoutMasterIdLst>
  <p:sldIdLst>
    <p:sldId id="466" r:id="rId2"/>
    <p:sldId id="490" r:id="rId3"/>
    <p:sldId id="502" r:id="rId4"/>
    <p:sldId id="491" r:id="rId5"/>
    <p:sldId id="493" r:id="rId6"/>
    <p:sldId id="494" r:id="rId7"/>
    <p:sldId id="497" r:id="rId8"/>
    <p:sldId id="498" r:id="rId9"/>
    <p:sldId id="499" r:id="rId10"/>
    <p:sldId id="500" r:id="rId11"/>
    <p:sldId id="501" r:id="rId12"/>
    <p:sldId id="492" r:id="rId13"/>
    <p:sldId id="454" r:id="rId14"/>
    <p:sldId id="496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rnie Wakamatsu" initials="CE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FF6600"/>
    <a:srgbClr val="FFFF00"/>
    <a:srgbClr val="FF6699"/>
    <a:srgbClr val="FF99CC"/>
    <a:srgbClr val="FFCC99"/>
    <a:srgbClr val="CCFFFF"/>
    <a:srgbClr val="FFCCCC"/>
    <a:srgbClr val="FF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50" autoAdjust="0"/>
    <p:restoredTop sz="96915" autoAdjust="0"/>
  </p:normalViewPr>
  <p:slideViewPr>
    <p:cSldViewPr>
      <p:cViewPr>
        <p:scale>
          <a:sx n="155" d="100"/>
          <a:sy n="155" d="100"/>
        </p:scale>
        <p:origin x="-1376" y="1104"/>
      </p:cViewPr>
      <p:guideLst>
        <p:guide orient="horz" pos="1060"/>
        <p:guide orient="horz" pos="821"/>
        <p:guide orient="horz" pos="1299"/>
        <p:guide orient="horz" pos="2160"/>
        <p:guide pos="4219"/>
      </p:guideLst>
    </p:cSldViewPr>
  </p:slideViewPr>
  <p:outlineViewPr>
    <p:cViewPr>
      <p:scale>
        <a:sx n="33" d="100"/>
        <a:sy n="33" d="100"/>
      </p:scale>
      <p:origin x="30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200" d="100"/>
          <a:sy n="200" d="100"/>
        </p:scale>
        <p:origin x="-80" y="5584"/>
      </p:cViewPr>
      <p:guideLst>
        <p:guide orient="horz" pos="2880"/>
        <p:guide pos="2160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86415-68B0-CD4B-BA94-24AE04FCFFE9}" type="datetimeFigureOut">
              <a:rPr lang="en-US" smtClean="0"/>
              <a:t>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37101-F298-CE44-8141-A192F6B8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43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C40FB0F-9ABD-48A5-9059-327264C8CAFA}" type="datetimeFigureOut">
              <a:rPr lang="en-US"/>
              <a:pPr>
                <a:defRPr/>
              </a:pPr>
              <a:t>1/11/16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A3B215A-EE4C-412B-BAC8-B7A51B3A6E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49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3B215A-EE4C-412B-BAC8-B7A51B3A6E4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3B215A-EE4C-412B-BAC8-B7A51B3A6E4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6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68D3E-2080-4796-86D0-5B56E704667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68D3E-2080-4796-86D0-5B56E704667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3B215A-EE4C-412B-BAC8-B7A51B3A6E4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egue texture.jpg"/>
          <p:cNvPicPr>
            <a:picLocks noChangeAspect="1"/>
          </p:cNvPicPr>
          <p:nvPr/>
        </p:nvPicPr>
        <p:blipFill>
          <a:blip r:embed="rId2" cstate="print"/>
          <a:srcRect t="95236" r="2996"/>
          <a:stretch>
            <a:fillRect/>
          </a:stretch>
        </p:blipFill>
        <p:spPr>
          <a:xfrm>
            <a:off x="333375" y="6381456"/>
            <a:ext cx="8477250" cy="163808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405353" y="5948638"/>
            <a:ext cx="599089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460940" y="5948638"/>
            <a:ext cx="472965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71697" y="5948638"/>
            <a:ext cx="472965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 rot="10800000" flipH="1">
            <a:off x="2856506" y="831272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 rot="10800000" flipH="1">
            <a:off x="821966" y="471678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9" name="Rounded Rectangle 28"/>
          <p:cNvSpPr/>
          <p:nvPr/>
        </p:nvSpPr>
        <p:spPr>
          <a:xfrm rot="10800000" flipH="1">
            <a:off x="13325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 rot="10800000" flipH="1">
            <a:off x="5869870" y="6614161"/>
            <a:ext cx="780312" cy="3319549"/>
          </a:xfrm>
          <a:prstGeom prst="roundRect">
            <a:avLst>
              <a:gd name="adj" fmla="val 50000"/>
            </a:avLst>
          </a:prstGeom>
          <a:solidFill>
            <a:srgbClr val="1F8BA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 flipH="1">
            <a:off x="6933207" y="661416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 rot="10800000" flipH="1">
            <a:off x="2191487" y="6719452"/>
            <a:ext cx="662549" cy="63310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5" name="Rounded Rectangle 34"/>
          <p:cNvSpPr/>
          <p:nvPr/>
        </p:nvSpPr>
        <p:spPr>
          <a:xfrm rot="10800000" flipH="1">
            <a:off x="2794162" y="6668595"/>
            <a:ext cx="779356" cy="554631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 rot="10800000" flipH="1">
            <a:off x="4920835" y="1025236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 rot="10800000" flipH="1">
            <a:off x="539188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 rot="10800000" flipH="1">
            <a:off x="341314" y="6708754"/>
            <a:ext cx="780312" cy="331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DCAFF">
                  <a:shade val="30000"/>
                  <a:satMod val="115000"/>
                  <a:alpha val="26000"/>
                </a:srgbClr>
              </a:gs>
              <a:gs pos="50000">
                <a:srgbClr val="4DCAFF">
                  <a:shade val="67500"/>
                  <a:satMod val="115000"/>
                </a:srgbClr>
              </a:gs>
              <a:gs pos="100000">
                <a:srgbClr val="4DCA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 rot="10800000" flipH="1">
            <a:off x="8038251" y="8318270"/>
            <a:ext cx="780312" cy="3319549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 rot="10800000" flipH="1">
            <a:off x="8162250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 flipH="1">
            <a:off x="3770907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0" y="2383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" y="6545265"/>
            <a:ext cx="9129008" cy="312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30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spc="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2" name="Group 67"/>
          <p:cNvGrpSpPr/>
          <p:nvPr/>
        </p:nvGrpSpPr>
        <p:grpSpPr>
          <a:xfrm>
            <a:off x="341799" y="301885"/>
            <a:ext cx="630141" cy="447811"/>
            <a:chOff x="609606" y="528528"/>
            <a:chExt cx="1444732" cy="763787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92" name="Rectangle 9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5" name="Freeform 94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black">
            <a:xfrm>
              <a:off x="954502" y="528528"/>
              <a:ext cx="62081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56" name="Rectangle 4"/>
          <p:cNvSpPr>
            <a:spLocks noChangeArrowheads="1"/>
          </p:cNvSpPr>
          <p:nvPr/>
        </p:nvSpPr>
        <p:spPr bwMode="ltGray">
          <a:xfrm>
            <a:off x="265666" y="6555470"/>
            <a:ext cx="3420515" cy="20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800" dirty="0" smtClean="0">
                <a:solidFill>
                  <a:srgbClr val="331645"/>
                </a:solidFill>
                <a:latin typeface="+mj-lt"/>
              </a:rPr>
              <a:t>© 2011 Cisco and/or its affiliates. All rights reserved.</a:t>
            </a:r>
            <a:endParaRPr lang="en-US" sz="800" dirty="0">
              <a:solidFill>
                <a:srgbClr val="331645"/>
              </a:solidFill>
              <a:latin typeface="+mj-lt"/>
            </a:endParaRP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ltGray">
          <a:xfrm>
            <a:off x="7576237" y="6553736"/>
            <a:ext cx="999414" cy="20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800" dirty="0">
                <a:solidFill>
                  <a:srgbClr val="331645"/>
                </a:solidFill>
                <a:latin typeface="+mj-lt"/>
              </a:rPr>
              <a:t>Cisco Confidential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ltGray">
          <a:xfrm>
            <a:off x="8587277" y="6549632"/>
            <a:ext cx="294092" cy="2060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rgbClr val="331645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rgbClr val="331645"/>
              </a:solidFill>
              <a:latin typeface="+mj-lt"/>
            </a:endParaRPr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0" hasCustomPrompt="1"/>
          </p:nvPr>
        </p:nvSpPr>
        <p:spPr>
          <a:xfrm>
            <a:off x="235806" y="4785927"/>
            <a:ext cx="8110268" cy="395288"/>
          </a:xfrm>
        </p:spPr>
        <p:txBody>
          <a:bodyPr/>
          <a:lstStyle>
            <a:lvl1pPr marL="0" indent="0">
              <a:buFontTx/>
              <a:buNone/>
              <a:defRPr lang="en-US" sz="18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1" hasCustomPrompt="1"/>
          </p:nvPr>
        </p:nvSpPr>
        <p:spPr>
          <a:xfrm>
            <a:off x="235805" y="5273675"/>
            <a:ext cx="8124560" cy="400050"/>
          </a:xfrm>
        </p:spPr>
        <p:txBody>
          <a:bodyPr/>
          <a:lstStyle>
            <a:lvl1pPr marL="0" indent="0">
              <a:buFontTx/>
              <a:buNone/>
              <a:defRPr lang="en-US" sz="14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44444E-6 4.81481E-6 L -4.44444E-6 0.65879 " pathEditMode="relative" rAng="0" ptsTypes="AA">
                                      <p:cBhvr>
                                        <p:cTn id="6" dur="8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8" dur="10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0" dur="16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13700"/>
                                  </p:stCondLst>
                                  <p:childTnLst>
                                    <p:animMotion origin="layout" path="M 2.77778E-6 4.81481E-6 L 2.77778E-6 -0.34561 " pathEditMode="relative" rAng="0" ptsTypes="AA">
                                      <p:cBhvr>
                                        <p:cTn id="12" dur="10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1.14467 " pathEditMode="relative" rAng="0" ptsTypes="AA">
                                      <p:cBhvr>
                                        <p:cTn id="14" dur="10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0.27476 L 4.16667E-6 -1.26019 " pathEditMode="relative" rAng="0" ptsTypes="AA">
                                      <p:cBhvr>
                                        <p:cTn id="16" dur="12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8" dur="8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0" dur="19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2" dur="8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5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2222E-6 -2.15822E-6 L -4.72222E-6 -1.32223 " pathEditMode="relative" rAng="0" ptsTypes="AA">
                                      <p:cBhvr>
                                        <p:cTn id="24" dur="1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26" dur="7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8" dur="15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3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4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8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9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43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44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45" grpId="0" animBg="1"/>
      <p:bldP spid="33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635000" indent="-228600">
              <a:buClr>
                <a:schemeClr val="accent5"/>
              </a:buClr>
              <a:buFont typeface="Arial" pitchFamily="34" charset="0"/>
              <a:buChar char="•"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635000" indent="-22860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Char char="•"/>
              <a:defRPr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ltGray">
          <a:xfrm>
            <a:off x="7789662" y="6584514"/>
            <a:ext cx="78598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265666" y="6586248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ltGray">
          <a:xfrm>
            <a:off x="8621478" y="6580410"/>
            <a:ext cx="2598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822430" y="310896"/>
            <a:ext cx="3896359" cy="84124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pic>
        <p:nvPicPr>
          <p:cNvPr id="10" name="Picture 9" descr="segue texture.jpg"/>
          <p:cNvPicPr>
            <a:picLocks noChangeAspect="1"/>
          </p:cNvPicPr>
          <p:nvPr/>
        </p:nvPicPr>
        <p:blipFill>
          <a:blip r:embed="rId2" cstate="print"/>
          <a:srcRect t="95236" r="2996"/>
          <a:stretch>
            <a:fillRect/>
          </a:stretch>
        </p:blipFill>
        <p:spPr>
          <a:xfrm>
            <a:off x="333375" y="6381456"/>
            <a:ext cx="8477250" cy="16380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6" y="1600202"/>
            <a:ext cx="2622550" cy="43910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5" y="1600200"/>
            <a:ext cx="2593975" cy="4362450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300789" y="1600202"/>
            <a:ext cx="2633662" cy="4333875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19513" y="100584"/>
            <a:ext cx="2668457" cy="1152144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3258399" y="100584"/>
            <a:ext cx="2599859" cy="1152144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6272202" y="100584"/>
            <a:ext cx="2634158" cy="1152144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AU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7" y="6062116"/>
            <a:ext cx="7461250" cy="276999"/>
          </a:xfrm>
        </p:spPr>
        <p:txBody>
          <a:bodyPr wrap="square" anchor="b" anchorCtr="0">
            <a:no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5175" y="5852162"/>
            <a:ext cx="8112126" cy="384175"/>
          </a:xfrm>
        </p:spPr>
        <p:txBody>
          <a:bodyPr anchor="b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3363" indent="-233363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Arial" pitchFamily="34" charset="0"/>
              <a:buChar char="“"/>
              <a:defRPr lang="en-US" sz="54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xmlns:p14="http://schemas.microsoft.com/office/powerpoint/2010/main" presetID="22" presetClass="entr" presetSubtype="4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4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4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310896"/>
            <a:ext cx="3895344" cy="6208776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4" y="4279394"/>
            <a:ext cx="4684867" cy="384175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4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4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6" y="1917700"/>
            <a:ext cx="2676525" cy="2889250"/>
          </a:xfrm>
        </p:spPr>
        <p:txBody>
          <a:bodyPr anchor="ctr" anchorCtr="1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grpSp>
        <p:nvGrpSpPr>
          <p:cNvPr id="4" name="Group 67"/>
          <p:cNvGrpSpPr/>
          <p:nvPr/>
        </p:nvGrpSpPr>
        <p:grpSpPr>
          <a:xfrm>
            <a:off x="341799" y="301884"/>
            <a:ext cx="691030" cy="491082"/>
            <a:chOff x="609606" y="528528"/>
            <a:chExt cx="1444732" cy="763787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25" name="Rectangle 24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black">
            <a:xfrm>
              <a:off x="954502" y="528528"/>
              <a:ext cx="62081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12700" y="6141722"/>
            <a:ext cx="9156700" cy="7162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7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1823499" y="-3578087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0" y="-64521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 rot="10800000">
            <a:off x="1013792" y="-64521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75620" y="1711187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05452" y="834887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 rot="10800000">
            <a:off x="3036073" y="-3377648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4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5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ltGray">
          <a:xfrm>
            <a:off x="7762659" y="6584515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1186" y="5358903"/>
            <a:ext cx="8574685" cy="614362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ltGray">
          <a:xfrm>
            <a:off x="265666" y="6586248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chemeClr val="bg2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ltGray">
          <a:xfrm>
            <a:off x="8621478" y="6580410"/>
            <a:ext cx="2598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2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2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/>
      <p:bldP spid="7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egue texture.jpg"/>
          <p:cNvPicPr>
            <a:picLocks noChangeAspect="1"/>
          </p:cNvPicPr>
          <p:nvPr/>
        </p:nvPicPr>
        <p:blipFill>
          <a:blip r:embed="rId2" cstate="print"/>
          <a:srcRect t="95236" r="2996"/>
          <a:stretch>
            <a:fillRect/>
          </a:stretch>
        </p:blipFill>
        <p:spPr>
          <a:xfrm>
            <a:off x="333375" y="6381456"/>
            <a:ext cx="8477250" cy="163808"/>
          </a:xfrm>
          <a:prstGeom prst="rect">
            <a:avLst/>
          </a:prstGeom>
        </p:spPr>
      </p:pic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0" y="2383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" y="6545265"/>
            <a:ext cx="9129008" cy="312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30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spc="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2" name="Group 67"/>
          <p:cNvGrpSpPr/>
          <p:nvPr/>
        </p:nvGrpSpPr>
        <p:grpSpPr>
          <a:xfrm>
            <a:off x="341799" y="301885"/>
            <a:ext cx="630141" cy="447811"/>
            <a:chOff x="609606" y="528528"/>
            <a:chExt cx="1444732" cy="763787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92" name="Rectangle 9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5" name="Freeform 94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black">
            <a:xfrm>
              <a:off x="954502" y="528528"/>
              <a:ext cx="62081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56" name="Rectangle 4"/>
          <p:cNvSpPr>
            <a:spLocks noChangeArrowheads="1"/>
          </p:cNvSpPr>
          <p:nvPr/>
        </p:nvSpPr>
        <p:spPr bwMode="ltGray">
          <a:xfrm>
            <a:off x="265666" y="6586248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ltGray">
          <a:xfrm>
            <a:off x="7789662" y="6584514"/>
            <a:ext cx="78598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ltGray">
          <a:xfrm>
            <a:off x="8621478" y="6580410"/>
            <a:ext cx="2598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0" hasCustomPrompt="1"/>
          </p:nvPr>
        </p:nvSpPr>
        <p:spPr>
          <a:xfrm>
            <a:off x="235806" y="4785927"/>
            <a:ext cx="8110268" cy="395288"/>
          </a:xfrm>
        </p:spPr>
        <p:txBody>
          <a:bodyPr/>
          <a:lstStyle>
            <a:lvl1pPr marL="0" indent="0">
              <a:buFontTx/>
              <a:buNone/>
              <a:defRPr lang="en-US" sz="18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1" hasCustomPrompt="1"/>
          </p:nvPr>
        </p:nvSpPr>
        <p:spPr>
          <a:xfrm>
            <a:off x="235805" y="5273675"/>
            <a:ext cx="8124560" cy="400050"/>
          </a:xfrm>
        </p:spPr>
        <p:txBody>
          <a:bodyPr/>
          <a:lstStyle>
            <a:lvl1pPr marL="0" indent="0">
              <a:buFontTx/>
              <a:buNone/>
              <a:defRPr lang="en-US" sz="14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91875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>
            <a:off x="338329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9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4"/>
            <a:ext cx="4349918" cy="108531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90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877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3" y="311149"/>
            <a:ext cx="3302001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979833" y="311151"/>
            <a:ext cx="183873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979833" y="311151"/>
            <a:ext cx="1838730" cy="1308101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4" y="3028951"/>
            <a:ext cx="2523161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37420" cy="345893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979833" y="1683659"/>
            <a:ext cx="1838730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6979833" y="1676400"/>
            <a:ext cx="1838730" cy="344941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979833" y="5182962"/>
            <a:ext cx="183873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6979833" y="5182962"/>
            <a:ext cx="1838730" cy="1304925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6" y="310898"/>
            <a:ext cx="8474869" cy="6054185"/>
          </a:xfrm>
          <a:ln>
            <a:solidFill>
              <a:schemeClr val="bg2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789662" y="6584514"/>
            <a:ext cx="78598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Cisco Confidential</a:t>
            </a:r>
          </a:p>
        </p:txBody>
      </p:sp>
      <p:pic>
        <p:nvPicPr>
          <p:cNvPr id="9" name="Picture 8" descr="segue texture.jpg"/>
          <p:cNvPicPr>
            <a:picLocks noChangeAspect="1"/>
          </p:cNvPicPr>
          <p:nvPr/>
        </p:nvPicPr>
        <p:blipFill>
          <a:blip r:embed="rId2" cstate="print"/>
          <a:srcRect t="95236" r="2996"/>
          <a:stretch>
            <a:fillRect/>
          </a:stretch>
        </p:blipFill>
        <p:spPr>
          <a:xfrm>
            <a:off x="333375" y="6381456"/>
            <a:ext cx="8477250" cy="163808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65666" y="6586248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ltGray">
          <a:xfrm>
            <a:off x="8621478" y="6580410"/>
            <a:ext cx="2598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1" cy="685800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ide 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pic>
        <p:nvPicPr>
          <p:cNvPr id="37" name="Picture 36" descr="tex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700" y="1786"/>
            <a:ext cx="9156700" cy="6856214"/>
          </a:xfrm>
          <a:prstGeom prst="rect">
            <a:avLst/>
          </a:prstGeom>
        </p:spPr>
      </p:pic>
      <p:sp>
        <p:nvSpPr>
          <p:cNvPr id="40" name="Media Placeholder 39"/>
          <p:cNvSpPr>
            <a:spLocks noGrp="1"/>
          </p:cNvSpPr>
          <p:nvPr>
            <p:ph type="media" sz="quarter" idx="11" hasCustomPrompt="1"/>
          </p:nvPr>
        </p:nvSpPr>
        <p:spPr>
          <a:xfrm>
            <a:off x="2916766" y="777240"/>
            <a:ext cx="5899416" cy="4425696"/>
          </a:xfrm>
          <a:solidFill>
            <a:schemeClr val="tx1">
              <a:lumMod val="50000"/>
            </a:schemeClr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smtClean="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1799" y="6096000"/>
            <a:ext cx="631526" cy="447676"/>
            <a:chOff x="384" y="331"/>
            <a:chExt cx="912" cy="485"/>
          </a:xfrm>
        </p:grpSpPr>
        <p:sp>
          <p:nvSpPr>
            <p:cNvPr id="2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pic>
        <p:nvPicPr>
          <p:cNvPr id="55" name="Picture 54" descr="tex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700" y="1786"/>
            <a:ext cx="9156700" cy="6856214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4391620" y="778669"/>
            <a:ext cx="4424562" cy="4425696"/>
          </a:xfrm>
          <a:solidFill>
            <a:schemeClr val="tx1">
              <a:lumMod val="50000"/>
            </a:schemeClr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1799" y="6096000"/>
            <a:ext cx="631526" cy="447676"/>
            <a:chOff x="384" y="331"/>
            <a:chExt cx="912" cy="485"/>
          </a:xfrm>
        </p:grpSpPr>
        <p:sp>
          <p:nvSpPr>
            <p:cNvPr id="23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7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9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2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5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6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4" name="Rectangle 33"/>
          <p:cNvSpPr>
            <a:spLocks noChangeArrowheads="1"/>
          </p:cNvSpPr>
          <p:nvPr/>
        </p:nvSpPr>
        <p:spPr bwMode="black">
          <a:xfrm>
            <a:off x="4414521" y="5844550"/>
            <a:ext cx="31090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black">
          <a:xfrm>
            <a:off x="4595639" y="5840202"/>
            <a:ext cx="90017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6" name="Freeform 35"/>
          <p:cNvSpPr>
            <a:spLocks/>
          </p:cNvSpPr>
          <p:nvPr/>
        </p:nvSpPr>
        <p:spPr bwMode="black">
          <a:xfrm>
            <a:off x="4284376" y="5840202"/>
            <a:ext cx="90017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7" name="Freeform 36"/>
          <p:cNvSpPr>
            <a:spLocks noEditPoints="1"/>
          </p:cNvSpPr>
          <p:nvPr/>
        </p:nvSpPr>
        <p:spPr bwMode="black">
          <a:xfrm>
            <a:off x="4718192" y="5840202"/>
            <a:ext cx="12363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black">
          <a:xfrm>
            <a:off x="4485739" y="5840202"/>
            <a:ext cx="80617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9" name="Freeform 38"/>
          <p:cNvSpPr>
            <a:spLocks/>
          </p:cNvSpPr>
          <p:nvPr/>
        </p:nvSpPr>
        <p:spPr bwMode="black">
          <a:xfrm>
            <a:off x="4222558" y="5654198"/>
            <a:ext cx="29282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/>
          </p:cNvSpPr>
          <p:nvPr/>
        </p:nvSpPr>
        <p:spPr bwMode="black">
          <a:xfrm>
            <a:off x="4304621" y="5600088"/>
            <a:ext cx="29282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4385239" y="5525688"/>
            <a:ext cx="29282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4467302" y="5600088"/>
            <a:ext cx="29282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4547558" y="5654198"/>
            <a:ext cx="31090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4629622" y="5600088"/>
            <a:ext cx="29644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4711686" y="5525688"/>
            <a:ext cx="29644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4792302" y="5600088"/>
            <a:ext cx="29644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4874366" y="5654198"/>
            <a:ext cx="29644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9" name="Rounded Rectangle 28"/>
          <p:cNvSpPr/>
          <p:nvPr/>
        </p:nvSpPr>
        <p:spPr>
          <a:xfrm>
            <a:off x="1823499" y="-3570592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0" y="-637720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>
            <a:off x="1013792" y="424860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585484" y="-291327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105452" y="569919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 rot="10800000">
            <a:off x="3036073" y="1516172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91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sz="6000" b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70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ltGray">
          <a:xfrm>
            <a:off x="7789662" y="6584514"/>
            <a:ext cx="78598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341799" y="304800"/>
            <a:ext cx="631526" cy="447676"/>
            <a:chOff x="384" y="331"/>
            <a:chExt cx="912" cy="485"/>
          </a:xfrm>
        </p:grpSpPr>
        <p:sp>
          <p:nvSpPr>
            <p:cNvPr id="54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8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9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0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1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2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3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4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37" name="Rectangle 4"/>
          <p:cNvSpPr>
            <a:spLocks noChangeArrowheads="1"/>
          </p:cNvSpPr>
          <p:nvPr/>
        </p:nvSpPr>
        <p:spPr bwMode="ltGray">
          <a:xfrm>
            <a:off x="265666" y="6586248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chemeClr val="bg2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ltGray">
          <a:xfrm>
            <a:off x="8621478" y="6580410"/>
            <a:ext cx="2598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2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235805" y="4782758"/>
            <a:ext cx="8112650" cy="384175"/>
          </a:xfrm>
        </p:spPr>
        <p:txBody>
          <a:bodyPr/>
          <a:lstStyle>
            <a:lvl1pPr marL="0" indent="0">
              <a:buFontTx/>
              <a:buNone/>
              <a:defRPr lang="en-US" sz="18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235805" y="5273252"/>
            <a:ext cx="8112650" cy="384175"/>
          </a:xfrm>
        </p:spPr>
        <p:txBody>
          <a:bodyPr/>
          <a:lstStyle>
            <a:lvl1pPr marL="0" indent="0">
              <a:buFontTx/>
              <a:buNone/>
              <a:defRPr lang="en-US" sz="1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7778E-6 -2.22045E-16 L -2.77778E-6 -1.425 " pathEditMode="fixed" rAng="0" ptsTypes="AA">
                                      <p:cBhvr>
                                        <p:cTn id="6" dur="4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3.05556E-6 0.88611 " pathEditMode="fixed" rAng="0" ptsTypes="AA">
                                      <p:cBhvr>
                                        <p:cTn id="8" dur="4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autoRev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5E-6 3.7037E-6 L -2.5E-6 -1.33195 " pathEditMode="fixed" rAng="0" ptsTypes="AA">
                                      <p:cBhvr>
                                        <p:cTn id="10" dur="4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1.94444E-6 4.07407E-6 L -1.94444E-6 -1.42084 " pathEditMode="fixed" rAng="0" ptsTypes="AA">
                                      <p:cBhvr>
                                        <p:cTn id="12" dur="4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4.07407E-6 L 1.94444E-6 0.81944 " pathEditMode="fixed" rAng="0" ptsTypes="AA">
                                      <p:cBhvr>
                                        <p:cTn id="14" dur="4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3.61111E-6 2.59259E-6 L -3.61111E-6 1.19028 " pathEditMode="fixed" rAng="0" ptsTypes="AA">
                                      <p:cBhvr>
                                        <p:cTn id="16" dur="4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644691" y="3060490"/>
            <a:ext cx="246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6308661" y="3708604"/>
            <a:ext cx="87485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6818309" y="3697606"/>
            <a:ext cx="253297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5942448" y="3697606"/>
            <a:ext cx="253297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black">
          <a:xfrm>
            <a:off x="7163159" y="3697606"/>
            <a:ext cx="347903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6509060" y="3697606"/>
            <a:ext cx="226849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5768495" y="3082440"/>
            <a:ext cx="82398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5999412" y="2930181"/>
            <a:ext cx="82398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6226264" y="2720823"/>
            <a:ext cx="82398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6457181" y="2930181"/>
            <a:ext cx="82398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6683013" y="3082441"/>
            <a:ext cx="87485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6913932" y="2930181"/>
            <a:ext cx="83415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7144851" y="2720823"/>
            <a:ext cx="83415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7371698" y="2930181"/>
            <a:ext cx="83415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7602617" y="3082441"/>
            <a:ext cx="83415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2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omplex_Gradient7.jpg"/>
          <p:cNvPicPr>
            <a:picLocks noChangeAspect="1"/>
          </p:cNvPicPr>
          <p:nvPr/>
        </p:nvPicPr>
        <p:blipFill>
          <a:blip r:embed="rId2" cstate="print"/>
          <a:srcRect l="1695" r="1443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6" name="Rectangle 35"/>
          <p:cNvSpPr>
            <a:spLocks noChangeArrowheads="1"/>
          </p:cNvSpPr>
          <p:nvPr/>
        </p:nvSpPr>
        <p:spPr bwMode="black">
          <a:xfrm>
            <a:off x="4414521" y="5844550"/>
            <a:ext cx="31090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7" name="Freeform 36"/>
          <p:cNvSpPr>
            <a:spLocks/>
          </p:cNvSpPr>
          <p:nvPr/>
        </p:nvSpPr>
        <p:spPr bwMode="black">
          <a:xfrm>
            <a:off x="4595639" y="5840202"/>
            <a:ext cx="90017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black">
          <a:xfrm>
            <a:off x="4284376" y="5840202"/>
            <a:ext cx="90017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9" name="Freeform 38"/>
          <p:cNvSpPr>
            <a:spLocks noEditPoints="1"/>
          </p:cNvSpPr>
          <p:nvPr/>
        </p:nvSpPr>
        <p:spPr bwMode="black">
          <a:xfrm>
            <a:off x="4718192" y="5840202"/>
            <a:ext cx="12363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/>
          </p:cNvSpPr>
          <p:nvPr/>
        </p:nvSpPr>
        <p:spPr bwMode="black">
          <a:xfrm>
            <a:off x="4485739" y="5840202"/>
            <a:ext cx="80617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4222558" y="5654198"/>
            <a:ext cx="29282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4304621" y="5600088"/>
            <a:ext cx="29282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4385239" y="5525688"/>
            <a:ext cx="29282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4467302" y="5600088"/>
            <a:ext cx="29282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4547558" y="5654198"/>
            <a:ext cx="31090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4629622" y="5600088"/>
            <a:ext cx="29644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4711686" y="5525688"/>
            <a:ext cx="29644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black">
          <a:xfrm>
            <a:off x="4792302" y="5600088"/>
            <a:ext cx="29644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9" name="Freeform 48"/>
          <p:cNvSpPr>
            <a:spLocks/>
          </p:cNvSpPr>
          <p:nvPr/>
        </p:nvSpPr>
        <p:spPr bwMode="black">
          <a:xfrm>
            <a:off x="4874366" y="5654198"/>
            <a:ext cx="29644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omplex_Gradient7.jpg"/>
          <p:cNvPicPr>
            <a:picLocks noChangeAspect="1"/>
          </p:cNvPicPr>
          <p:nvPr/>
        </p:nvPicPr>
        <p:blipFill>
          <a:blip r:embed="rId2" cstate="print"/>
          <a:srcRect l="1695" r="1443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44691" y="3060490"/>
            <a:ext cx="246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black">
          <a:xfrm>
            <a:off x="6308661" y="3708604"/>
            <a:ext cx="87485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6" name="Freeform 35"/>
          <p:cNvSpPr>
            <a:spLocks/>
          </p:cNvSpPr>
          <p:nvPr/>
        </p:nvSpPr>
        <p:spPr bwMode="black">
          <a:xfrm>
            <a:off x="6818309" y="3697606"/>
            <a:ext cx="253297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7" name="Freeform 36"/>
          <p:cNvSpPr>
            <a:spLocks/>
          </p:cNvSpPr>
          <p:nvPr/>
        </p:nvSpPr>
        <p:spPr bwMode="black">
          <a:xfrm>
            <a:off x="5942448" y="3697606"/>
            <a:ext cx="253297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8" name="Freeform 37"/>
          <p:cNvSpPr>
            <a:spLocks noEditPoints="1"/>
          </p:cNvSpPr>
          <p:nvPr/>
        </p:nvSpPr>
        <p:spPr bwMode="black">
          <a:xfrm>
            <a:off x="7163159" y="3697606"/>
            <a:ext cx="347903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9" name="Freeform 38"/>
          <p:cNvSpPr>
            <a:spLocks/>
          </p:cNvSpPr>
          <p:nvPr/>
        </p:nvSpPr>
        <p:spPr bwMode="black">
          <a:xfrm>
            <a:off x="6509060" y="3697606"/>
            <a:ext cx="226849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/>
          </p:cNvSpPr>
          <p:nvPr/>
        </p:nvSpPr>
        <p:spPr bwMode="black">
          <a:xfrm>
            <a:off x="5768495" y="3082440"/>
            <a:ext cx="82398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5999412" y="2930181"/>
            <a:ext cx="82398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6226264" y="2720823"/>
            <a:ext cx="82398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6457181" y="2930181"/>
            <a:ext cx="82398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6683013" y="3082441"/>
            <a:ext cx="87485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6913932" y="2930181"/>
            <a:ext cx="83415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7144851" y="2720823"/>
            <a:ext cx="83415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7371698" y="2930181"/>
            <a:ext cx="83415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0" name="Freeform 49"/>
          <p:cNvSpPr>
            <a:spLocks/>
          </p:cNvSpPr>
          <p:nvPr/>
        </p:nvSpPr>
        <p:spPr bwMode="black">
          <a:xfrm>
            <a:off x="7602617" y="3082441"/>
            <a:ext cx="83415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50" grpId="0" animBg="1"/>
      <p:bldP spid="50" grpId="1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Blu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 userDrawn="1"/>
        </p:nvSpPr>
        <p:spPr bwMode="hidden">
          <a:xfrm>
            <a:off x="0" y="3360738"/>
            <a:ext cx="9144000" cy="3497262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0183B7">
                  <a:alpha val="5000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82124" tIns="41061" rIns="82124" bIns="41061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1" y="304800"/>
            <a:ext cx="7435849" cy="838200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3751" y="1186542"/>
            <a:ext cx="7435849" cy="381000"/>
          </a:xfrm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93750" y="6372423"/>
            <a:ext cx="7461250" cy="307777"/>
          </a:xfrm>
        </p:spPr>
        <p:txBody>
          <a:bodyPr anchor="b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400"/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650875" y="3733800"/>
            <a:ext cx="3768725" cy="830263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953000"/>
            <a:ext cx="6940550" cy="419100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338328"/>
            <a:ext cx="8580923" cy="838200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 userDrawn="1"/>
        </p:nvSpPr>
        <p:spPr>
          <a:xfrm>
            <a:off x="0" y="1685926"/>
            <a:ext cx="9144000" cy="4330822"/>
          </a:xfrm>
          <a:custGeom>
            <a:avLst/>
            <a:gdLst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008955">
                <a:moveTo>
                  <a:pt x="0" y="0"/>
                </a:moveTo>
                <a:cubicBezTo>
                  <a:pt x="3000866" y="449704"/>
                  <a:pt x="6077146" y="361540"/>
                  <a:pt x="9144000" y="0"/>
                </a:cubicBezTo>
                <a:lnTo>
                  <a:pt x="9144000" y="5008955"/>
                </a:lnTo>
                <a:cubicBezTo>
                  <a:pt x="6086574" y="4697870"/>
                  <a:pt x="3048000" y="4679017"/>
                  <a:pt x="0" y="500895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2F0"/>
              </a:gs>
              <a:gs pos="100000">
                <a:srgbClr val="96CA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9456" y="1194963"/>
            <a:ext cx="82296" cy="49377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2" name="Pentagon 11"/>
          <p:cNvSpPr/>
          <p:nvPr userDrawn="1"/>
        </p:nvSpPr>
        <p:spPr>
          <a:xfrm>
            <a:off x="293421" y="6232252"/>
            <a:ext cx="8595360" cy="82296"/>
          </a:xfrm>
          <a:prstGeom prst="homePlate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10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Rounded Rectangle 12"/>
          <p:cNvSpPr/>
          <p:nvPr userDrawn="1"/>
        </p:nvSpPr>
        <p:spPr>
          <a:xfrm rot="16200000" flipV="1">
            <a:off x="2106925" y="-729619"/>
            <a:ext cx="4937760" cy="8961120"/>
          </a:xfrm>
          <a:prstGeom prst="roundRect">
            <a:avLst>
              <a:gd name="adj" fmla="val 2166"/>
            </a:avLst>
          </a:prstGeom>
          <a:gradFill flip="none" rotWithShape="1">
            <a:gsLst>
              <a:gs pos="0">
                <a:schemeClr val="accent3">
                  <a:lumMod val="25000"/>
                </a:schemeClr>
              </a:gs>
              <a:gs pos="100000">
                <a:schemeClr val="accent3">
                  <a:lumMod val="10000"/>
                </a:schemeClr>
              </a:gs>
            </a:gsLst>
            <a:lin ang="10800000" scaled="0"/>
            <a:tileRect/>
          </a:gra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Rectangle 13"/>
          <p:cNvSpPr/>
          <p:nvPr userDrawn="1"/>
        </p:nvSpPr>
        <p:spPr>
          <a:xfrm>
            <a:off x="220662" y="1282060"/>
            <a:ext cx="82296" cy="4937760"/>
          </a:xfrm>
          <a:prstGeom prst="rect">
            <a:avLst/>
          </a:prstGeom>
          <a:gradFill>
            <a:gsLst>
              <a:gs pos="0">
                <a:schemeClr val="tx2"/>
              </a:gs>
              <a:gs pos="67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3232" y="1344168"/>
            <a:ext cx="8570912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buClr>
                <a:srgbClr val="96CA4B"/>
              </a:buClr>
              <a:tabLst/>
              <a:defRPr sz="22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tabLst/>
              <a:defRPr>
                <a:solidFill>
                  <a:schemeClr val="bg1"/>
                </a:solidFill>
                <a:latin typeface="+mj-lt"/>
              </a:defRPr>
            </a:lvl2pPr>
            <a:lvl3pPr>
              <a:tabLst/>
              <a:defRPr>
                <a:solidFill>
                  <a:schemeClr val="bg1"/>
                </a:solidFill>
                <a:latin typeface="+mj-lt"/>
              </a:defRPr>
            </a:lvl3pPr>
            <a:lvl4pPr>
              <a:tabLst/>
              <a:defRPr>
                <a:solidFill>
                  <a:schemeClr val="bg1"/>
                </a:solidFill>
                <a:latin typeface="+mj-lt"/>
              </a:defRPr>
            </a:lvl4pPr>
            <a:lvl5pPr>
              <a:tabLst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6793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grpSp>
        <p:nvGrpSpPr>
          <p:cNvPr id="4" name="Group 45"/>
          <p:cNvGrpSpPr/>
          <p:nvPr/>
        </p:nvGrpSpPr>
        <p:grpSpPr>
          <a:xfrm>
            <a:off x="0" y="-2056029"/>
            <a:ext cx="9835191" cy="19379146"/>
            <a:chOff x="0" y="-2056029"/>
            <a:chExt cx="13110173" cy="19379146"/>
          </a:xfrm>
        </p:grpSpPr>
        <p:sp>
          <p:nvSpPr>
            <p:cNvPr id="36" name="Rounded Rectangle 35"/>
            <p:cNvSpPr/>
            <p:nvPr userDrawn="1"/>
          </p:nvSpPr>
          <p:spPr>
            <a:xfrm>
              <a:off x="2430699" y="3308943"/>
              <a:ext cx="2305719" cy="1401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0" name="Rounded Rectangle 39"/>
            <p:cNvSpPr/>
            <p:nvPr userDrawn="1"/>
          </p:nvSpPr>
          <p:spPr>
            <a:xfrm>
              <a:off x="0" y="1236689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2" name="Rounded Rectangle 41"/>
            <p:cNvSpPr/>
            <p:nvPr userDrawn="1"/>
          </p:nvSpPr>
          <p:spPr>
            <a:xfrm rot="10800000">
              <a:off x="1351370" y="4248605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 sz="1800" kern="1200" dirty="0">
                <a:solidFill>
                  <a:schemeClr val="lt1"/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3" name="Rounded Rectangle 42"/>
            <p:cNvSpPr/>
            <p:nvPr userDrawn="1"/>
          </p:nvSpPr>
          <p:spPr>
            <a:xfrm>
              <a:off x="8778358" y="-2056029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4" name="Rounded Rectangle 43"/>
            <p:cNvSpPr/>
            <p:nvPr userDrawn="1"/>
          </p:nvSpPr>
          <p:spPr>
            <a:xfrm>
              <a:off x="10804454" y="2783785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5" name="Rounded Rectangle 44"/>
            <p:cNvSpPr/>
            <p:nvPr userDrawn="1"/>
          </p:nvSpPr>
          <p:spPr>
            <a:xfrm rot="10800000">
              <a:off x="4047043" y="174390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91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sz="6000" b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70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ltGray">
          <a:xfrm>
            <a:off x="7789662" y="6584514"/>
            <a:ext cx="78598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41799" y="304800"/>
            <a:ext cx="631526" cy="447676"/>
            <a:chOff x="384" y="331"/>
            <a:chExt cx="912" cy="485"/>
          </a:xfrm>
        </p:grpSpPr>
        <p:sp>
          <p:nvSpPr>
            <p:cNvPr id="54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8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9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0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1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2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3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4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37" name="Rectangle 4"/>
          <p:cNvSpPr>
            <a:spLocks noChangeArrowheads="1"/>
          </p:cNvSpPr>
          <p:nvPr/>
        </p:nvSpPr>
        <p:spPr bwMode="ltGray">
          <a:xfrm>
            <a:off x="265666" y="6586248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chemeClr val="bg2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ltGray">
          <a:xfrm>
            <a:off x="8621478" y="6580410"/>
            <a:ext cx="2598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2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235805" y="4782758"/>
            <a:ext cx="8112650" cy="384175"/>
          </a:xfrm>
        </p:spPr>
        <p:txBody>
          <a:bodyPr/>
          <a:lstStyle>
            <a:lvl1pPr marL="0" indent="0">
              <a:buFontTx/>
              <a:buNone/>
              <a:defRPr lang="en-US" sz="18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235805" y="5273252"/>
            <a:ext cx="8112650" cy="384175"/>
          </a:xfrm>
        </p:spPr>
        <p:txBody>
          <a:bodyPr/>
          <a:lstStyle>
            <a:lvl1pPr marL="0" indent="0">
              <a:buFontTx/>
              <a:buNone/>
              <a:defRPr lang="en-US" sz="1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egue texture.jpg"/>
          <p:cNvPicPr>
            <a:picLocks noChangeAspect="1"/>
          </p:cNvPicPr>
          <p:nvPr/>
        </p:nvPicPr>
        <p:blipFill>
          <a:blip r:embed="rId2" cstate="print"/>
          <a:srcRect r="2996"/>
          <a:stretch>
            <a:fillRect/>
          </a:stretch>
        </p:blipFill>
        <p:spPr>
          <a:xfrm>
            <a:off x="333375" y="3106740"/>
            <a:ext cx="8477250" cy="3438525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ltGray">
          <a:xfrm>
            <a:off x="7789662" y="6584514"/>
            <a:ext cx="78598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ltGray">
          <a:xfrm>
            <a:off x="265666" y="6586248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ltGray">
          <a:xfrm>
            <a:off x="8621478" y="6580410"/>
            <a:ext cx="2598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6" name="Picture 15" descr="segue texture.jpg"/>
          <p:cNvPicPr>
            <a:picLocks noChangeAspect="1"/>
          </p:cNvPicPr>
          <p:nvPr/>
        </p:nvPicPr>
        <p:blipFill>
          <a:blip r:embed="rId2" cstate="print"/>
          <a:srcRect t="95236" r="2996"/>
          <a:stretch>
            <a:fillRect/>
          </a:stretch>
        </p:blipFill>
        <p:spPr>
          <a:xfrm>
            <a:off x="333375" y="6381456"/>
            <a:ext cx="8477250" cy="16380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217358" y="3022901"/>
            <a:ext cx="8694295" cy="3357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417121"/>
            <a:ext cx="8112125" cy="2407042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-1.94444E-6 -0.48102 " pathEditMode="relative" rAng="0" ptsTypes="AA">
                                      <p:cBhvr>
                                        <p:cTn id="9" dur="1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egue texture.jpg"/>
          <p:cNvPicPr>
            <a:picLocks noChangeAspect="1"/>
          </p:cNvPicPr>
          <p:nvPr/>
        </p:nvPicPr>
        <p:blipFill>
          <a:blip r:embed="rId2" cstate="print"/>
          <a:srcRect r="2996"/>
          <a:stretch>
            <a:fillRect/>
          </a:stretch>
        </p:blipFill>
        <p:spPr>
          <a:xfrm>
            <a:off x="333375" y="3106740"/>
            <a:ext cx="8477250" cy="3438525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ltGray">
          <a:xfrm>
            <a:off x="7789662" y="6584514"/>
            <a:ext cx="78598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ltGray">
          <a:xfrm>
            <a:off x="265666" y="6586248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ltGray">
          <a:xfrm>
            <a:off x="8621478" y="6580410"/>
            <a:ext cx="2598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6" name="Picture 15" descr="segue texture.jpg"/>
          <p:cNvPicPr>
            <a:picLocks noChangeAspect="1"/>
          </p:cNvPicPr>
          <p:nvPr/>
        </p:nvPicPr>
        <p:blipFill>
          <a:blip r:embed="rId2" cstate="print"/>
          <a:srcRect t="95236" r="2996"/>
          <a:stretch>
            <a:fillRect/>
          </a:stretch>
        </p:blipFill>
        <p:spPr>
          <a:xfrm>
            <a:off x="333375" y="6381456"/>
            <a:ext cx="8477250" cy="16380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217358" y="3022900"/>
            <a:ext cx="8694295" cy="1720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774540"/>
            <a:ext cx="8112125" cy="2407042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0923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3232" y="1344168"/>
            <a:ext cx="8570912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9702" y="1339745"/>
            <a:ext cx="4021116" cy="4965700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88185" y="1339745"/>
            <a:ext cx="4222440" cy="4965700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0923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1" y="432215"/>
            <a:ext cx="8580923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011105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221224" y="1747685"/>
            <a:ext cx="3236976" cy="646331"/>
          </a:xfrm>
        </p:spPr>
        <p:txBody>
          <a:bodyPr>
            <a:noAutofit/>
          </a:bodyPr>
          <a:lstStyle>
            <a:lvl1pPr marL="114300" indent="-11430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47000">
                      <a:schemeClr val="accent2"/>
                    </a:gs>
                    <a:gs pos="100000">
                      <a:schemeClr val="accent4"/>
                    </a:gs>
                  </a:gsLst>
                  <a:lin ang="3600000" scaled="0"/>
                </a:gradFill>
                <a:latin typeface="+mj-lt"/>
                <a:ea typeface="+mn-ea"/>
                <a:cs typeface="+mn-cs"/>
              </a:defRPr>
            </a:lvl1pPr>
            <a:lvl2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</a:t>
            </a:r>
            <a:br>
              <a:rPr lang="en-US" dirty="0" smtClean="0"/>
            </a:br>
            <a:r>
              <a:rPr lang="en-US" dirty="0" smtClean="0"/>
              <a:t>pull quote.”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7789662" y="6584514"/>
            <a:ext cx="78598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265666" y="6586248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ltGray">
          <a:xfrm>
            <a:off x="8621478" y="6580410"/>
            <a:ext cx="2598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309475" y="4736592"/>
            <a:ext cx="3237819" cy="3383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pic>
        <p:nvPicPr>
          <p:cNvPr id="9" name="Picture 8" descr="segue texture.jpg"/>
          <p:cNvPicPr>
            <a:picLocks noChangeAspect="1"/>
          </p:cNvPicPr>
          <p:nvPr/>
        </p:nvPicPr>
        <p:blipFill>
          <a:blip r:embed="rId2" cstate="print"/>
          <a:srcRect t="95236" r="2996"/>
          <a:stretch>
            <a:fillRect/>
          </a:stretch>
        </p:blipFill>
        <p:spPr>
          <a:xfrm>
            <a:off x="333375" y="6381456"/>
            <a:ext cx="8477250" cy="16380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gue texture.jpg"/>
          <p:cNvPicPr>
            <a:picLocks noChangeAspect="1"/>
          </p:cNvPicPr>
          <p:nvPr/>
        </p:nvPicPr>
        <p:blipFill>
          <a:blip r:embed="rId37" cstate="print"/>
          <a:srcRect t="95236" r="2996"/>
          <a:stretch>
            <a:fillRect/>
          </a:stretch>
        </p:blipFill>
        <p:spPr>
          <a:xfrm>
            <a:off x="333375" y="6381456"/>
            <a:ext cx="8477250" cy="16380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1" y="432215"/>
            <a:ext cx="8580924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1" y="1339747"/>
            <a:ext cx="8580924" cy="170328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65666" y="6555470"/>
            <a:ext cx="3420515" cy="20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800" dirty="0" smtClean="0">
                <a:solidFill>
                  <a:srgbClr val="331645"/>
                </a:solidFill>
                <a:latin typeface="+mj-lt"/>
              </a:rPr>
              <a:t>© 2011 Cisco and/or its affiliates. All rights reserved.</a:t>
            </a:r>
            <a:endParaRPr lang="en-US" sz="800" dirty="0">
              <a:solidFill>
                <a:srgbClr val="331645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576237" y="6553736"/>
            <a:ext cx="999414" cy="20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800" dirty="0">
                <a:solidFill>
                  <a:srgbClr val="331645"/>
                </a:solidFill>
                <a:latin typeface="+mj-lt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587277" y="6549632"/>
            <a:ext cx="294092" cy="2060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rgbClr val="331645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rgbClr val="331645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  <p:sldLayoutId id="2147483990" r:id="rId18"/>
    <p:sldLayoutId id="2147483991" r:id="rId19"/>
    <p:sldLayoutId id="2147483992" r:id="rId20"/>
    <p:sldLayoutId id="2147483993" r:id="rId21"/>
    <p:sldLayoutId id="2147483994" r:id="rId22"/>
    <p:sldLayoutId id="2147483995" r:id="rId23"/>
    <p:sldLayoutId id="2147483996" r:id="rId24"/>
    <p:sldLayoutId id="2147483997" r:id="rId25"/>
    <p:sldLayoutId id="2147483998" r:id="rId26"/>
    <p:sldLayoutId id="2147483999" r:id="rId27"/>
    <p:sldLayoutId id="2147484000" r:id="rId28"/>
    <p:sldLayoutId id="2147484001" r:id="rId29"/>
    <p:sldLayoutId id="2147484002" r:id="rId30"/>
    <p:sldLayoutId id="2147484003" r:id="rId31"/>
    <p:sldLayoutId id="2147484004" r:id="rId32"/>
    <p:sldLayoutId id="2147484005" r:id="rId33"/>
    <p:sldLayoutId id="2147484009" r:id="rId34"/>
    <p:sldLayoutId id="2147484010" r:id="rId35"/>
  </p:sldLayoutIdLst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3600" b="0" kern="1200" spc="0" baseline="0" dirty="0">
          <a:gradFill>
            <a:gsLst>
              <a:gs pos="0">
                <a:schemeClr val="tx1"/>
              </a:gs>
              <a:gs pos="44000">
                <a:srgbClr val="01BBBB"/>
              </a:gs>
              <a:gs pos="100000">
                <a:schemeClr val="accent4"/>
              </a:gs>
            </a:gsLst>
            <a:lin ang="48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rgbClr val="546568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546568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546568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546568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546568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enkins-ci.org/" TargetMode="External"/><Relationship Id="rId4" Type="http://schemas.openxmlformats.org/officeDocument/2006/relationships/hyperlink" Target="http://www.youtube.com/watch?v=4sANX9AhM8c" TargetMode="External"/><Relationship Id="rId5" Type="http://schemas.openxmlformats.org/officeDocument/2006/relationships/hyperlink" Target="http://www.google.com/patents/EP0684557A2?cl=en" TargetMode="External"/><Relationship Id="rId6" Type="http://schemas.openxmlformats.org/officeDocument/2006/relationships/hyperlink" Target="http://www.cse.ohio-state.edu/~biswass/files/informaticasurvey.pdf" TargetMode="External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880" y="1228045"/>
            <a:ext cx="8600727" cy="1736938"/>
          </a:xfrm>
        </p:spPr>
        <p:txBody>
          <a:bodyPr/>
          <a:lstStyle/>
          <a:p>
            <a:r>
              <a:rPr lang="en-US" sz="4400" dirty="0" smtClean="0"/>
              <a:t>Continuous</a:t>
            </a:r>
            <a:r>
              <a:rPr lang="de-DE" sz="4400" dirty="0" smtClean="0"/>
              <a:t> Integration </a:t>
            </a:r>
            <a:r>
              <a:rPr lang="en-US" sz="4400" dirty="0" smtClean="0"/>
              <a:t>Selective</a:t>
            </a:r>
            <a:r>
              <a:rPr lang="de-DE" sz="4400" dirty="0" smtClean="0"/>
              <a:t> Regression</a:t>
            </a:r>
            <a:endParaRPr lang="de-DE" sz="4400" dirty="0">
              <a:solidFill>
                <a:srgbClr val="FFFF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5805" y="5273252"/>
            <a:ext cx="8112650" cy="114364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e-DE" smtClean="0"/>
              <a:t>June 27, </a:t>
            </a:r>
            <a:r>
              <a:rPr lang="de-DE" dirty="0" smtClean="0"/>
              <a:t>2013</a:t>
            </a:r>
          </a:p>
          <a:p>
            <a:pPr>
              <a:spcBef>
                <a:spcPts val="600"/>
              </a:spcBef>
            </a:pPr>
            <a:r>
              <a:rPr lang="de-DE" dirty="0" smtClean="0"/>
              <a:t>Alejandro Avella</a:t>
            </a:r>
          </a:p>
          <a:p>
            <a:pPr>
              <a:spcBef>
                <a:spcPts val="600"/>
              </a:spcBef>
            </a:pPr>
            <a:r>
              <a:rPr lang="de-DE" dirty="0" smtClean="0"/>
              <a:t> 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2295150" y="1835205"/>
            <a:ext cx="4250120" cy="455370"/>
          </a:xfrm>
          <a:prstGeom prst="round2Diag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Changes, Select &amp; Schedule Module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1045" y="1911100"/>
            <a:ext cx="4174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Find last build folder in Jenkins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2295150" y="2745945"/>
            <a:ext cx="4271300" cy="455370"/>
          </a:xfrm>
          <a:prstGeom prst="round2Diag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371045" y="2821840"/>
            <a:ext cx="4174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Find changes in </a:t>
            </a:r>
            <a:r>
              <a:rPr lang="en-US" sz="1600" dirty="0" err="1" smtClean="0">
                <a:solidFill>
                  <a:srgbClr val="FFFFFF"/>
                </a:solidFill>
              </a:rPr>
              <a:t>changelog.xml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295150" y="3656685"/>
            <a:ext cx="4271300" cy="455370"/>
          </a:xfrm>
          <a:prstGeom prst="round2Diag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371045" y="3732580"/>
            <a:ext cx="4174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Find test cases to run based on changes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2295150" y="4567425"/>
            <a:ext cx="4271300" cy="455370"/>
          </a:xfrm>
          <a:prstGeom prst="round2Diag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371045" y="4643320"/>
            <a:ext cx="4174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Find unique list of test cases to run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2295150" y="5402270"/>
            <a:ext cx="4271300" cy="455370"/>
          </a:xfrm>
          <a:prstGeom prst="round2Diag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371045" y="5478165"/>
            <a:ext cx="4174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Create schedule test command dynamically</a:t>
            </a:r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17" name="Straight Arrow Connector 16"/>
          <p:cNvCxnSpPr>
            <a:stCxn id="5" idx="1"/>
            <a:endCxn id="6" idx="3"/>
          </p:cNvCxnSpPr>
          <p:nvPr/>
        </p:nvCxnSpPr>
        <p:spPr>
          <a:xfrm>
            <a:off x="4420210" y="2290575"/>
            <a:ext cx="10590" cy="455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8" idx="3"/>
          </p:cNvCxnSpPr>
          <p:nvPr/>
        </p:nvCxnSpPr>
        <p:spPr>
          <a:xfrm>
            <a:off x="4430800" y="3201315"/>
            <a:ext cx="0" cy="455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1"/>
            <a:endCxn id="10" idx="3"/>
          </p:cNvCxnSpPr>
          <p:nvPr/>
        </p:nvCxnSpPr>
        <p:spPr>
          <a:xfrm>
            <a:off x="4430800" y="4112055"/>
            <a:ext cx="0" cy="455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1"/>
            <a:endCxn id="12" idx="3"/>
          </p:cNvCxnSpPr>
          <p:nvPr/>
        </p:nvCxnSpPr>
        <p:spPr>
          <a:xfrm>
            <a:off x="4430800" y="5022795"/>
            <a:ext cx="0" cy="379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 bwMode="auto">
          <a:xfrm>
            <a:off x="7000640" y="1228045"/>
            <a:ext cx="1138425" cy="842216"/>
          </a:xfrm>
          <a:prstGeom prst="roundRect">
            <a:avLst/>
          </a:prstGeom>
          <a:gradFill flip="none" rotWithShape="1">
            <a:gsLst>
              <a:gs pos="0">
                <a:srgbClr val="339933"/>
              </a:gs>
              <a:gs pos="100000">
                <a:schemeClr val="accent6">
                  <a:lumMod val="60000"/>
                  <a:lumOff val="40000"/>
                </a:schemeClr>
              </a:gs>
              <a:gs pos="49000">
                <a:schemeClr val="accent5">
                  <a:lumMod val="75000"/>
                </a:schemeClr>
              </a:gs>
            </a:gsLst>
            <a:lin ang="0" scaled="1"/>
            <a:tileRect/>
          </a:gra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+mj-lt"/>
                <a:ea typeface="ＭＳ Ｐゴシック" pitchFamily="1" charset="-128"/>
                <a:cs typeface="Calibri" pitchFamily="34" charset="0"/>
              </a:rPr>
              <a:t>Changes </a:t>
            </a:r>
            <a:endParaRPr lang="en-US" sz="1600" dirty="0">
              <a:solidFill>
                <a:schemeClr val="bg1"/>
              </a:solidFill>
              <a:latin typeface="+mj-lt"/>
              <a:ea typeface="ＭＳ Ｐゴシック" pitchFamily="1" charset="-128"/>
              <a:cs typeface="Calibri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+mj-lt"/>
                <a:ea typeface="ＭＳ Ｐゴシック" pitchFamily="1" charset="-128"/>
                <a:cs typeface="Calibri" pitchFamily="34" charset="0"/>
              </a:rPr>
              <a:t>Select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1" charset="-128"/>
                <a:cs typeface="Calibri" pitchFamily="34" charset="0"/>
              </a:rPr>
              <a:t>Schedule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5190" y="2518260"/>
            <a:ext cx="727328" cy="758950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/>
          </a:p>
        </p:txBody>
      </p:sp>
      <p:sp>
        <p:nvSpPr>
          <p:cNvPr id="36" name="Rounded Rectangle 35"/>
          <p:cNvSpPr/>
          <p:nvPr/>
        </p:nvSpPr>
        <p:spPr>
          <a:xfrm>
            <a:off x="774140" y="2518259"/>
            <a:ext cx="727328" cy="758950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/>
          </a:p>
        </p:txBody>
      </p:sp>
      <p:sp>
        <p:nvSpPr>
          <p:cNvPr id="37" name="Rounded Rectangle 36"/>
          <p:cNvSpPr/>
          <p:nvPr/>
        </p:nvSpPr>
        <p:spPr>
          <a:xfrm>
            <a:off x="1533090" y="2518259"/>
            <a:ext cx="727328" cy="758950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91085" y="2214679"/>
            <a:ext cx="758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solidFill>
                  <a:schemeClr val="bg1"/>
                </a:solidFill>
              </a:rPr>
              <a:t>Http.java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50035" y="2214678"/>
            <a:ext cx="758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solidFill>
                  <a:schemeClr val="bg1"/>
                </a:solidFill>
              </a:rPr>
              <a:t>Rtsp.java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08985" y="2214678"/>
            <a:ext cx="758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solidFill>
                  <a:schemeClr val="bg1"/>
                </a:solidFill>
              </a:rPr>
              <a:t>Gui.java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6980" y="2670049"/>
            <a:ext cx="758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test_001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0035" y="2670048"/>
            <a:ext cx="75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test_001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test_002</a:t>
            </a:r>
          </a:p>
          <a:p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12095" y="2503572"/>
            <a:ext cx="758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test_001</a:t>
            </a:r>
          </a:p>
          <a:p>
            <a:r>
              <a:rPr lang="en-US" sz="800" dirty="0">
                <a:solidFill>
                  <a:schemeClr val="bg1"/>
                </a:solidFill>
              </a:rPr>
              <a:t>test_002</a:t>
            </a:r>
          </a:p>
          <a:p>
            <a:r>
              <a:rPr lang="en-US" sz="800" dirty="0">
                <a:solidFill>
                  <a:schemeClr val="bg1"/>
                </a:solidFill>
              </a:rPr>
              <a:t>test_003</a:t>
            </a:r>
          </a:p>
          <a:p>
            <a:r>
              <a:rPr lang="en-US" sz="800" dirty="0">
                <a:solidFill>
                  <a:schemeClr val="bg1"/>
                </a:solidFill>
              </a:rPr>
              <a:t>test_005</a:t>
            </a:r>
          </a:p>
          <a:p>
            <a:r>
              <a:rPr lang="en-US" sz="800" dirty="0">
                <a:solidFill>
                  <a:schemeClr val="bg1"/>
                </a:solidFill>
              </a:rPr>
              <a:t>test_007</a:t>
            </a:r>
          </a:p>
          <a:p>
            <a:r>
              <a:rPr lang="en-US" sz="800" dirty="0">
                <a:solidFill>
                  <a:schemeClr val="bg1"/>
                </a:solidFill>
              </a:rPr>
              <a:t>test_009</a:t>
            </a:r>
          </a:p>
          <a:p>
            <a:endParaRPr lang="en-US" sz="800" dirty="0" smtClean="0">
              <a:solidFill>
                <a:schemeClr val="bg1"/>
              </a:solidFill>
            </a:endParaRPr>
          </a:p>
          <a:p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384410" y="3353105"/>
            <a:ext cx="834845" cy="531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97060" y="5402270"/>
            <a:ext cx="2200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aims.pl</a:t>
            </a:r>
            <a:r>
              <a:rPr lang="en-US" sz="1600" dirty="0" smtClean="0">
                <a:solidFill>
                  <a:schemeClr val="bg1"/>
                </a:solidFill>
              </a:rPr>
              <a:t> –</a:t>
            </a:r>
            <a:r>
              <a:rPr lang="en-US" sz="1600" dirty="0" err="1" smtClean="0">
                <a:solidFill>
                  <a:schemeClr val="bg1"/>
                </a:solidFill>
              </a:rPr>
              <a:t>tims</a:t>
            </a:r>
            <a:r>
              <a:rPr lang="en-US" sz="1600" dirty="0" smtClean="0">
                <a:solidFill>
                  <a:schemeClr val="bg1"/>
                </a:solidFill>
              </a:rPr>
              <a:t>=0 …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-</a:t>
            </a:r>
            <a:r>
              <a:rPr lang="en-US" sz="1600" dirty="0" err="1" smtClean="0">
                <a:solidFill>
                  <a:schemeClr val="bg1"/>
                </a:solidFill>
              </a:rPr>
              <a:t>testcasces</a:t>
            </a:r>
            <a:r>
              <a:rPr lang="en-US" sz="1600" dirty="0" smtClean="0">
                <a:solidFill>
                  <a:schemeClr val="bg1"/>
                </a:solidFill>
              </a:rPr>
              <a:t>=test_001</a:t>
            </a:r>
          </a:p>
          <a:p>
            <a:endParaRPr lang="en-US" sz="800" dirty="0" smtClean="0">
              <a:solidFill>
                <a:schemeClr val="bg1"/>
              </a:solidFill>
            </a:endParaRPr>
          </a:p>
          <a:p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086642"/>
      </p:ext>
    </p:extLst>
  </p:cSld>
  <p:clrMapOvr>
    <a:masterClrMapping/>
  </p:clrMapOvr>
  <p:transition xmlns:p14="http://schemas.microsoft.com/office/powerpoint/2010/main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 – Continuous Integration with Selective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Show Jenkins configuration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Make a change on source code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Show source control email notification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Jenkins triggers build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Module detects changes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Module selects test cases to run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Module schedules ATS job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Show job running on </a:t>
            </a:r>
            <a:r>
              <a:rPr lang="en-US" dirty="0"/>
              <a:t>r</a:t>
            </a:r>
            <a:r>
              <a:rPr lang="en-US" dirty="0" smtClean="0"/>
              <a:t>egression web UI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Show logs on regression web UI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Show email with job results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Repeat demo changing 3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90266"/>
      </p:ext>
    </p:extLst>
  </p:cSld>
  <p:clrMapOvr>
    <a:masterClrMapping/>
  </p:clrMapOvr>
  <p:transition xmlns:p14="http://schemas.microsoft.com/office/powerpoint/2010/main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quarter" idx="10"/>
          </p:nvPr>
        </p:nvSpPr>
        <p:spPr>
          <a:xfrm>
            <a:off x="245985" y="1303940"/>
            <a:ext cx="8570912" cy="61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Web Site: </a:t>
            </a:r>
            <a:r>
              <a:rPr lang="en-US" sz="1200" dirty="0">
                <a:hlinkClick r:id="rId3"/>
              </a:rPr>
              <a:t>http://jenkins-ci.org</a:t>
            </a:r>
            <a:r>
              <a:rPr lang="en-US" sz="1200" dirty="0" smtClean="0">
                <a:hlinkClick r:id="rId3"/>
              </a:rPr>
              <a:t>/</a:t>
            </a:r>
            <a:endParaRPr lang="en-US" sz="1200" dirty="0"/>
          </a:p>
          <a:p>
            <a:r>
              <a:rPr lang="en-US" sz="2400" dirty="0" smtClean="0"/>
              <a:t>Introduction </a:t>
            </a:r>
            <a:r>
              <a:rPr lang="en-US" sz="2400" dirty="0"/>
              <a:t>to Continuous </a:t>
            </a:r>
            <a:r>
              <a:rPr lang="en-US" sz="2400" dirty="0" smtClean="0"/>
              <a:t>Integration   </a:t>
            </a:r>
            <a:r>
              <a:rPr lang="en-US" sz="1200" dirty="0" smtClean="0">
                <a:hlinkClick r:id="rId4"/>
              </a:rPr>
              <a:t>http</a:t>
            </a:r>
            <a:r>
              <a:rPr lang="en-US" sz="1200" dirty="0">
                <a:hlinkClick r:id="rId4"/>
              </a:rPr>
              <a:t>://www.youtube.com/watch?v=</a:t>
            </a:r>
            <a:r>
              <a:rPr lang="en-US" sz="1200" dirty="0" smtClean="0">
                <a:hlinkClick r:id="rId4"/>
              </a:rPr>
              <a:t>4sANX9AhM8c</a:t>
            </a:r>
            <a:endParaRPr lang="en-US" sz="1200" dirty="0" smtClean="0"/>
          </a:p>
          <a:p>
            <a:r>
              <a:rPr lang="en-US" sz="2400" dirty="0" smtClean="0"/>
              <a:t>Patent </a:t>
            </a:r>
            <a:r>
              <a:rPr lang="en-US" sz="2400" dirty="0"/>
              <a:t>EP0684557A2 - System and method for selective regression testing - Google Patents </a:t>
            </a:r>
            <a:r>
              <a:rPr lang="en-US" sz="1200" dirty="0">
                <a:hlinkClick r:id="rId5"/>
              </a:rPr>
              <a:t>http://www.google.com/patents/EP0684557A2?cl=</a:t>
            </a:r>
            <a:r>
              <a:rPr lang="en-US" sz="1200" dirty="0" smtClean="0">
                <a:hlinkClick r:id="rId5"/>
              </a:rPr>
              <a:t>en</a:t>
            </a:r>
            <a:endParaRPr lang="en-US" sz="1200" dirty="0" smtClean="0"/>
          </a:p>
          <a:p>
            <a:r>
              <a:rPr lang="en-US" sz="2400" dirty="0" err="1" smtClean="0"/>
              <a:t>Swarnendu</a:t>
            </a:r>
            <a:r>
              <a:rPr lang="en-US" sz="2400" dirty="0" smtClean="0"/>
              <a:t> </a:t>
            </a:r>
            <a:r>
              <a:rPr lang="en-US" sz="2400" dirty="0" err="1"/>
              <a:t>Biswas</a:t>
            </a:r>
            <a:r>
              <a:rPr lang="en-US" sz="2400" dirty="0"/>
              <a:t>, </a:t>
            </a:r>
            <a:r>
              <a:rPr lang="en-US" sz="2400" dirty="0" err="1"/>
              <a:t>Rajib</a:t>
            </a:r>
            <a:r>
              <a:rPr lang="en-US" sz="2400" dirty="0"/>
              <a:t> Mall, </a:t>
            </a:r>
            <a:r>
              <a:rPr lang="en-US" sz="2400" dirty="0" err="1"/>
              <a:t>Manoranjan</a:t>
            </a:r>
            <a:r>
              <a:rPr lang="en-US" sz="2400" dirty="0"/>
              <a:t> </a:t>
            </a:r>
            <a:r>
              <a:rPr lang="en-US" sz="2400" dirty="0" err="1"/>
              <a:t>Satpathy</a:t>
            </a:r>
            <a:r>
              <a:rPr lang="en-US" sz="2400" dirty="0"/>
              <a:t> and </a:t>
            </a:r>
            <a:r>
              <a:rPr lang="en-US" sz="2400" dirty="0" err="1"/>
              <a:t>Srihari</a:t>
            </a:r>
            <a:r>
              <a:rPr lang="en-US" sz="2400" dirty="0"/>
              <a:t> </a:t>
            </a:r>
            <a:r>
              <a:rPr lang="en-US" sz="2400" dirty="0" err="1"/>
              <a:t>Sukumaran</a:t>
            </a:r>
            <a:r>
              <a:rPr lang="en-US" sz="2400" dirty="0"/>
              <a:t>, "Regression Test Selection Techniques: A Survey", </a:t>
            </a:r>
            <a:r>
              <a:rPr lang="en-US" sz="2400" dirty="0" err="1"/>
              <a:t>Informatica</a:t>
            </a:r>
            <a:r>
              <a:rPr lang="en-US" sz="2400" dirty="0"/>
              <a:t>, 2011 </a:t>
            </a:r>
            <a:r>
              <a:rPr lang="en-US" sz="1200" dirty="0">
                <a:hlinkClick r:id="rId6"/>
              </a:rPr>
              <a:t>http://www.cse.ohio-state.edu/~biswass/files/</a:t>
            </a:r>
            <a:r>
              <a:rPr lang="en-US" sz="1200" dirty="0" smtClean="0">
                <a:hlinkClick r:id="rId6"/>
              </a:rPr>
              <a:t>informaticasurvey.pdf</a:t>
            </a:r>
            <a:endParaRPr lang="en-US" sz="1200" dirty="0" smtClean="0"/>
          </a:p>
          <a:p>
            <a:r>
              <a:rPr lang="en-US" sz="2400" dirty="0"/>
              <a:t>EDCS-393953, Source-Aware Selective Regression Tooling - Approaches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1463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0" y="0"/>
            <a:ext cx="9144000" cy="4383088"/>
            <a:chOff x="0" y="0"/>
            <a:chExt cx="5760" cy="2761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1727" y="1485"/>
              <a:ext cx="2400" cy="1276"/>
              <a:chOff x="3272" y="1316"/>
              <a:chExt cx="1889" cy="1002"/>
            </a:xfrm>
          </p:grpSpPr>
          <p:sp>
            <p:nvSpPr>
              <p:cNvPr id="8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3272" y="1316"/>
                <a:ext cx="1889" cy="10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3803" y="1980"/>
                <a:ext cx="86" cy="325"/>
              </a:xfrm>
              <a:prstGeom prst="rect">
                <a:avLst/>
              </a:prstGeom>
              <a:solidFill>
                <a:srgbClr val="B21A1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>
                <a:off x="4304" y="1971"/>
                <a:ext cx="249" cy="343"/>
              </a:xfrm>
              <a:custGeom>
                <a:avLst/>
                <a:gdLst>
                  <a:gd name="T0" fmla="*/ 249 w 58"/>
                  <a:gd name="T1" fmla="*/ 103 h 80"/>
                  <a:gd name="T2" fmla="*/ 180 w 58"/>
                  <a:gd name="T3" fmla="*/ 86 h 80"/>
                  <a:gd name="T4" fmla="*/ 90 w 58"/>
                  <a:gd name="T5" fmla="*/ 172 h 80"/>
                  <a:gd name="T6" fmla="*/ 180 w 58"/>
                  <a:gd name="T7" fmla="*/ 257 h 80"/>
                  <a:gd name="T8" fmla="*/ 249 w 58"/>
                  <a:gd name="T9" fmla="*/ 240 h 80"/>
                  <a:gd name="T10" fmla="*/ 249 w 58"/>
                  <a:gd name="T11" fmla="*/ 330 h 80"/>
                  <a:gd name="T12" fmla="*/ 176 w 58"/>
                  <a:gd name="T13" fmla="*/ 343 h 80"/>
                  <a:gd name="T14" fmla="*/ 0 w 58"/>
                  <a:gd name="T15" fmla="*/ 172 h 80"/>
                  <a:gd name="T16" fmla="*/ 176 w 58"/>
                  <a:gd name="T17" fmla="*/ 0 h 80"/>
                  <a:gd name="T18" fmla="*/ 249 w 58"/>
                  <a:gd name="T19" fmla="*/ 13 h 80"/>
                  <a:gd name="T20" fmla="*/ 249 w 58"/>
                  <a:gd name="T21" fmla="*/ 103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80"/>
                  <a:gd name="T35" fmla="*/ 58 w 58"/>
                  <a:gd name="T36" fmla="*/ 80 h 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80">
                    <a:moveTo>
                      <a:pt x="58" y="24"/>
                    </a:moveTo>
                    <a:cubicBezTo>
                      <a:pt x="58" y="23"/>
                      <a:pt x="51" y="20"/>
                      <a:pt x="42" y="20"/>
                    </a:cubicBezTo>
                    <a:cubicBezTo>
                      <a:pt x="30" y="20"/>
                      <a:pt x="21" y="28"/>
                      <a:pt x="21" y="40"/>
                    </a:cubicBezTo>
                    <a:cubicBezTo>
                      <a:pt x="21" y="51"/>
                      <a:pt x="29" y="60"/>
                      <a:pt x="42" y="60"/>
                    </a:cubicBezTo>
                    <a:cubicBezTo>
                      <a:pt x="51" y="60"/>
                      <a:pt x="57" y="57"/>
                      <a:pt x="58" y="56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6" y="78"/>
                      <a:pt x="49" y="80"/>
                      <a:pt x="41" y="80"/>
                    </a:cubicBezTo>
                    <a:cubicBezTo>
                      <a:pt x="19" y="80"/>
                      <a:pt x="0" y="65"/>
                      <a:pt x="0" y="40"/>
                    </a:cubicBezTo>
                    <a:cubicBezTo>
                      <a:pt x="0" y="17"/>
                      <a:pt x="17" y="0"/>
                      <a:pt x="41" y="0"/>
                    </a:cubicBezTo>
                    <a:cubicBezTo>
                      <a:pt x="50" y="0"/>
                      <a:pt x="56" y="3"/>
                      <a:pt x="58" y="3"/>
                    </a:cubicBez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" name="Freeform 7"/>
              <p:cNvSpPr>
                <a:spLocks/>
              </p:cNvSpPr>
              <p:nvPr/>
            </p:nvSpPr>
            <p:spPr bwMode="auto">
              <a:xfrm>
                <a:off x="3443" y="1971"/>
                <a:ext cx="249" cy="343"/>
              </a:xfrm>
              <a:custGeom>
                <a:avLst/>
                <a:gdLst>
                  <a:gd name="T0" fmla="*/ 249 w 58"/>
                  <a:gd name="T1" fmla="*/ 103 h 80"/>
                  <a:gd name="T2" fmla="*/ 180 w 58"/>
                  <a:gd name="T3" fmla="*/ 86 h 80"/>
                  <a:gd name="T4" fmla="*/ 90 w 58"/>
                  <a:gd name="T5" fmla="*/ 172 h 80"/>
                  <a:gd name="T6" fmla="*/ 180 w 58"/>
                  <a:gd name="T7" fmla="*/ 257 h 80"/>
                  <a:gd name="T8" fmla="*/ 249 w 58"/>
                  <a:gd name="T9" fmla="*/ 240 h 80"/>
                  <a:gd name="T10" fmla="*/ 249 w 58"/>
                  <a:gd name="T11" fmla="*/ 330 h 80"/>
                  <a:gd name="T12" fmla="*/ 172 w 58"/>
                  <a:gd name="T13" fmla="*/ 343 h 80"/>
                  <a:gd name="T14" fmla="*/ 0 w 58"/>
                  <a:gd name="T15" fmla="*/ 172 h 80"/>
                  <a:gd name="T16" fmla="*/ 172 w 58"/>
                  <a:gd name="T17" fmla="*/ 0 h 80"/>
                  <a:gd name="T18" fmla="*/ 249 w 58"/>
                  <a:gd name="T19" fmla="*/ 13 h 80"/>
                  <a:gd name="T20" fmla="*/ 249 w 58"/>
                  <a:gd name="T21" fmla="*/ 103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80"/>
                  <a:gd name="T35" fmla="*/ 58 w 58"/>
                  <a:gd name="T36" fmla="*/ 80 h 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80">
                    <a:moveTo>
                      <a:pt x="58" y="24"/>
                    </a:moveTo>
                    <a:cubicBezTo>
                      <a:pt x="57" y="23"/>
                      <a:pt x="51" y="20"/>
                      <a:pt x="42" y="20"/>
                    </a:cubicBezTo>
                    <a:cubicBezTo>
                      <a:pt x="29" y="20"/>
                      <a:pt x="21" y="28"/>
                      <a:pt x="21" y="40"/>
                    </a:cubicBezTo>
                    <a:cubicBezTo>
                      <a:pt x="21" y="51"/>
                      <a:pt x="29" y="60"/>
                      <a:pt x="42" y="60"/>
                    </a:cubicBezTo>
                    <a:cubicBezTo>
                      <a:pt x="51" y="60"/>
                      <a:pt x="57" y="57"/>
                      <a:pt x="58" y="56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6" y="78"/>
                      <a:pt x="49" y="80"/>
                      <a:pt x="40" y="80"/>
                    </a:cubicBezTo>
                    <a:cubicBezTo>
                      <a:pt x="19" y="80"/>
                      <a:pt x="0" y="65"/>
                      <a:pt x="0" y="40"/>
                    </a:cubicBezTo>
                    <a:cubicBezTo>
                      <a:pt x="0" y="17"/>
                      <a:pt x="17" y="0"/>
                      <a:pt x="40" y="0"/>
                    </a:cubicBezTo>
                    <a:cubicBezTo>
                      <a:pt x="49" y="0"/>
                      <a:pt x="56" y="3"/>
                      <a:pt x="58" y="3"/>
                    </a:cubicBez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" name="Freeform 8"/>
              <p:cNvSpPr>
                <a:spLocks noEditPoints="1"/>
              </p:cNvSpPr>
              <p:nvPr/>
            </p:nvSpPr>
            <p:spPr bwMode="auto">
              <a:xfrm>
                <a:off x="4643" y="1971"/>
                <a:ext cx="342" cy="343"/>
              </a:xfrm>
              <a:custGeom>
                <a:avLst/>
                <a:gdLst>
                  <a:gd name="T0" fmla="*/ 342 w 80"/>
                  <a:gd name="T1" fmla="*/ 172 h 80"/>
                  <a:gd name="T2" fmla="*/ 171 w 80"/>
                  <a:gd name="T3" fmla="*/ 343 h 80"/>
                  <a:gd name="T4" fmla="*/ 0 w 80"/>
                  <a:gd name="T5" fmla="*/ 172 h 80"/>
                  <a:gd name="T6" fmla="*/ 171 w 80"/>
                  <a:gd name="T7" fmla="*/ 0 h 80"/>
                  <a:gd name="T8" fmla="*/ 342 w 80"/>
                  <a:gd name="T9" fmla="*/ 172 h 80"/>
                  <a:gd name="T10" fmla="*/ 171 w 80"/>
                  <a:gd name="T11" fmla="*/ 86 h 80"/>
                  <a:gd name="T12" fmla="*/ 86 w 80"/>
                  <a:gd name="T13" fmla="*/ 172 h 80"/>
                  <a:gd name="T14" fmla="*/ 171 w 80"/>
                  <a:gd name="T15" fmla="*/ 257 h 80"/>
                  <a:gd name="T16" fmla="*/ 256 w 80"/>
                  <a:gd name="T17" fmla="*/ 172 h 80"/>
                  <a:gd name="T18" fmla="*/ 171 w 80"/>
                  <a:gd name="T19" fmla="*/ 86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80"/>
                  <a:gd name="T32" fmla="*/ 80 w 80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80">
                    <a:moveTo>
                      <a:pt x="80" y="40"/>
                    </a:moveTo>
                    <a:cubicBezTo>
                      <a:pt x="80" y="62"/>
                      <a:pt x="64" y="80"/>
                      <a:pt x="40" y="80"/>
                    </a:cubicBezTo>
                    <a:cubicBezTo>
                      <a:pt x="16" y="80"/>
                      <a:pt x="0" y="62"/>
                      <a:pt x="0" y="40"/>
                    </a:cubicBezTo>
                    <a:cubicBezTo>
                      <a:pt x="0" y="18"/>
                      <a:pt x="16" y="0"/>
                      <a:pt x="40" y="0"/>
                    </a:cubicBezTo>
                    <a:cubicBezTo>
                      <a:pt x="64" y="0"/>
                      <a:pt x="80" y="18"/>
                      <a:pt x="80" y="40"/>
                    </a:cubicBezTo>
                    <a:moveTo>
                      <a:pt x="40" y="20"/>
                    </a:moveTo>
                    <a:cubicBezTo>
                      <a:pt x="29" y="20"/>
                      <a:pt x="20" y="29"/>
                      <a:pt x="20" y="40"/>
                    </a:cubicBezTo>
                    <a:cubicBezTo>
                      <a:pt x="20" y="51"/>
                      <a:pt x="29" y="60"/>
                      <a:pt x="40" y="60"/>
                    </a:cubicBezTo>
                    <a:cubicBezTo>
                      <a:pt x="51" y="60"/>
                      <a:pt x="60" y="51"/>
                      <a:pt x="60" y="40"/>
                    </a:cubicBezTo>
                    <a:cubicBezTo>
                      <a:pt x="60" y="29"/>
                      <a:pt x="51" y="20"/>
                      <a:pt x="40" y="20"/>
                    </a:cubicBezTo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000" y="1971"/>
                <a:ext cx="223" cy="343"/>
              </a:xfrm>
              <a:custGeom>
                <a:avLst/>
                <a:gdLst>
                  <a:gd name="T0" fmla="*/ 202 w 52"/>
                  <a:gd name="T1" fmla="*/ 81 h 80"/>
                  <a:gd name="T2" fmla="*/ 137 w 52"/>
                  <a:gd name="T3" fmla="*/ 73 h 80"/>
                  <a:gd name="T4" fmla="*/ 86 w 52"/>
                  <a:gd name="T5" fmla="*/ 99 h 80"/>
                  <a:gd name="T6" fmla="*/ 124 w 52"/>
                  <a:gd name="T7" fmla="*/ 129 h 80"/>
                  <a:gd name="T8" fmla="*/ 146 w 52"/>
                  <a:gd name="T9" fmla="*/ 137 h 80"/>
                  <a:gd name="T10" fmla="*/ 223 w 52"/>
                  <a:gd name="T11" fmla="*/ 232 h 80"/>
                  <a:gd name="T12" fmla="*/ 90 w 52"/>
                  <a:gd name="T13" fmla="*/ 343 h 80"/>
                  <a:gd name="T14" fmla="*/ 0 w 52"/>
                  <a:gd name="T15" fmla="*/ 330 h 80"/>
                  <a:gd name="T16" fmla="*/ 0 w 52"/>
                  <a:gd name="T17" fmla="*/ 257 h 80"/>
                  <a:gd name="T18" fmla="*/ 77 w 52"/>
                  <a:gd name="T19" fmla="*/ 270 h 80"/>
                  <a:gd name="T20" fmla="*/ 137 w 52"/>
                  <a:gd name="T21" fmla="*/ 240 h 80"/>
                  <a:gd name="T22" fmla="*/ 99 w 52"/>
                  <a:gd name="T23" fmla="*/ 206 h 80"/>
                  <a:gd name="T24" fmla="*/ 81 w 52"/>
                  <a:gd name="T25" fmla="*/ 202 h 80"/>
                  <a:gd name="T26" fmla="*/ 0 w 52"/>
                  <a:gd name="T27" fmla="*/ 103 h 80"/>
                  <a:gd name="T28" fmla="*/ 120 w 52"/>
                  <a:gd name="T29" fmla="*/ 0 h 80"/>
                  <a:gd name="T30" fmla="*/ 202 w 52"/>
                  <a:gd name="T31" fmla="*/ 13 h 80"/>
                  <a:gd name="T32" fmla="*/ 202 w 52"/>
                  <a:gd name="T33" fmla="*/ 81 h 8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2"/>
                  <a:gd name="T52" fmla="*/ 0 h 80"/>
                  <a:gd name="T53" fmla="*/ 52 w 52"/>
                  <a:gd name="T54" fmla="*/ 80 h 8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2" h="80">
                    <a:moveTo>
                      <a:pt x="47" y="19"/>
                    </a:moveTo>
                    <a:cubicBezTo>
                      <a:pt x="47" y="19"/>
                      <a:pt x="38" y="17"/>
                      <a:pt x="32" y="17"/>
                    </a:cubicBezTo>
                    <a:cubicBezTo>
                      <a:pt x="24" y="17"/>
                      <a:pt x="20" y="19"/>
                      <a:pt x="20" y="23"/>
                    </a:cubicBezTo>
                    <a:cubicBezTo>
                      <a:pt x="20" y="28"/>
                      <a:pt x="26" y="29"/>
                      <a:pt x="29" y="30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47" y="36"/>
                      <a:pt x="52" y="45"/>
                      <a:pt x="52" y="54"/>
                    </a:cubicBezTo>
                    <a:cubicBezTo>
                      <a:pt x="52" y="73"/>
                      <a:pt x="35" y="80"/>
                      <a:pt x="21" y="80"/>
                    </a:cubicBezTo>
                    <a:cubicBezTo>
                      <a:pt x="10" y="80"/>
                      <a:pt x="1" y="78"/>
                      <a:pt x="0" y="7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2" y="60"/>
                      <a:pt x="10" y="63"/>
                      <a:pt x="18" y="63"/>
                    </a:cubicBezTo>
                    <a:cubicBezTo>
                      <a:pt x="28" y="63"/>
                      <a:pt x="32" y="60"/>
                      <a:pt x="32" y="56"/>
                    </a:cubicBezTo>
                    <a:cubicBezTo>
                      <a:pt x="32" y="52"/>
                      <a:pt x="28" y="49"/>
                      <a:pt x="23" y="48"/>
                    </a:cubicBezTo>
                    <a:cubicBezTo>
                      <a:pt x="22" y="48"/>
                      <a:pt x="21" y="47"/>
                      <a:pt x="19" y="47"/>
                    </a:cubicBezTo>
                    <a:cubicBezTo>
                      <a:pt x="9" y="43"/>
                      <a:pt x="0" y="37"/>
                      <a:pt x="0" y="24"/>
                    </a:cubicBezTo>
                    <a:cubicBezTo>
                      <a:pt x="0" y="10"/>
                      <a:pt x="10" y="0"/>
                      <a:pt x="28" y="0"/>
                    </a:cubicBezTo>
                    <a:cubicBezTo>
                      <a:pt x="37" y="0"/>
                      <a:pt x="46" y="3"/>
                      <a:pt x="47" y="3"/>
                    </a:cubicBezTo>
                    <a:lnTo>
                      <a:pt x="47" y="19"/>
                    </a:lnTo>
                    <a:close/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3272" y="1586"/>
                <a:ext cx="81" cy="167"/>
              </a:xfrm>
              <a:custGeom>
                <a:avLst/>
                <a:gdLst>
                  <a:gd name="T0" fmla="*/ 81 w 19"/>
                  <a:gd name="T1" fmla="*/ 43 h 39"/>
                  <a:gd name="T2" fmla="*/ 43 w 19"/>
                  <a:gd name="T3" fmla="*/ 0 h 39"/>
                  <a:gd name="T4" fmla="*/ 0 w 19"/>
                  <a:gd name="T5" fmla="*/ 43 h 39"/>
                  <a:gd name="T6" fmla="*/ 0 w 19"/>
                  <a:gd name="T7" fmla="*/ 128 h 39"/>
                  <a:gd name="T8" fmla="*/ 43 w 19"/>
                  <a:gd name="T9" fmla="*/ 167 h 39"/>
                  <a:gd name="T10" fmla="*/ 81 w 19"/>
                  <a:gd name="T11" fmla="*/ 128 h 39"/>
                  <a:gd name="T12" fmla="*/ 81 w 19"/>
                  <a:gd name="T13" fmla="*/ 43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9"/>
                  <a:gd name="T23" fmla="*/ 19 w 19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9">
                    <a:moveTo>
                      <a:pt x="19" y="10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4" y="39"/>
                      <a:pt x="10" y="39"/>
                    </a:cubicBezTo>
                    <a:cubicBezTo>
                      <a:pt x="15" y="39"/>
                      <a:pt x="19" y="35"/>
                      <a:pt x="19" y="3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" name="Freeform 11"/>
              <p:cNvSpPr>
                <a:spLocks/>
              </p:cNvSpPr>
              <p:nvPr/>
            </p:nvSpPr>
            <p:spPr bwMode="auto">
              <a:xfrm>
                <a:off x="3499" y="1474"/>
                <a:ext cx="81" cy="279"/>
              </a:xfrm>
              <a:custGeom>
                <a:avLst/>
                <a:gdLst>
                  <a:gd name="T0" fmla="*/ 81 w 19"/>
                  <a:gd name="T1" fmla="*/ 39 h 65"/>
                  <a:gd name="T2" fmla="*/ 38 w 19"/>
                  <a:gd name="T3" fmla="*/ 0 h 65"/>
                  <a:gd name="T4" fmla="*/ 0 w 19"/>
                  <a:gd name="T5" fmla="*/ 39 h 65"/>
                  <a:gd name="T6" fmla="*/ 0 w 19"/>
                  <a:gd name="T7" fmla="*/ 240 h 65"/>
                  <a:gd name="T8" fmla="*/ 38 w 19"/>
                  <a:gd name="T9" fmla="*/ 279 h 65"/>
                  <a:gd name="T10" fmla="*/ 81 w 19"/>
                  <a:gd name="T11" fmla="*/ 240 h 65"/>
                  <a:gd name="T12" fmla="*/ 81 w 19"/>
                  <a:gd name="T13" fmla="*/ 39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9" y="65"/>
                    </a:cubicBezTo>
                    <a:cubicBezTo>
                      <a:pt x="14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3722" y="1320"/>
                <a:ext cx="81" cy="514"/>
              </a:xfrm>
              <a:custGeom>
                <a:avLst/>
                <a:gdLst>
                  <a:gd name="T0" fmla="*/ 81 w 19"/>
                  <a:gd name="T1" fmla="*/ 39 h 120"/>
                  <a:gd name="T2" fmla="*/ 43 w 19"/>
                  <a:gd name="T3" fmla="*/ 0 h 120"/>
                  <a:gd name="T4" fmla="*/ 0 w 19"/>
                  <a:gd name="T5" fmla="*/ 39 h 120"/>
                  <a:gd name="T6" fmla="*/ 0 w 19"/>
                  <a:gd name="T7" fmla="*/ 475 h 120"/>
                  <a:gd name="T8" fmla="*/ 43 w 19"/>
                  <a:gd name="T9" fmla="*/ 514 h 120"/>
                  <a:gd name="T10" fmla="*/ 81 w 19"/>
                  <a:gd name="T11" fmla="*/ 475 h 120"/>
                  <a:gd name="T12" fmla="*/ 81 w 19"/>
                  <a:gd name="T13" fmla="*/ 39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120"/>
                  <a:gd name="T23" fmla="*/ 19 w 19"/>
                  <a:gd name="T24" fmla="*/ 120 h 1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120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6"/>
                      <a:pt x="5" y="120"/>
                      <a:pt x="10" y="120"/>
                    </a:cubicBezTo>
                    <a:cubicBezTo>
                      <a:pt x="15" y="120"/>
                      <a:pt x="19" y="116"/>
                      <a:pt x="19" y="111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Freeform 13"/>
              <p:cNvSpPr>
                <a:spLocks/>
              </p:cNvSpPr>
              <p:nvPr/>
            </p:nvSpPr>
            <p:spPr bwMode="auto">
              <a:xfrm>
                <a:off x="3949" y="1474"/>
                <a:ext cx="81" cy="279"/>
              </a:xfrm>
              <a:custGeom>
                <a:avLst/>
                <a:gdLst>
                  <a:gd name="T0" fmla="*/ 81 w 19"/>
                  <a:gd name="T1" fmla="*/ 39 h 65"/>
                  <a:gd name="T2" fmla="*/ 38 w 19"/>
                  <a:gd name="T3" fmla="*/ 0 h 65"/>
                  <a:gd name="T4" fmla="*/ 0 w 19"/>
                  <a:gd name="T5" fmla="*/ 39 h 65"/>
                  <a:gd name="T6" fmla="*/ 0 w 19"/>
                  <a:gd name="T7" fmla="*/ 240 h 65"/>
                  <a:gd name="T8" fmla="*/ 38 w 19"/>
                  <a:gd name="T9" fmla="*/ 279 h 65"/>
                  <a:gd name="T10" fmla="*/ 81 w 19"/>
                  <a:gd name="T11" fmla="*/ 240 h 65"/>
                  <a:gd name="T12" fmla="*/ 81 w 19"/>
                  <a:gd name="T13" fmla="*/ 39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9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Freeform 14"/>
              <p:cNvSpPr>
                <a:spLocks/>
              </p:cNvSpPr>
              <p:nvPr/>
            </p:nvSpPr>
            <p:spPr bwMode="auto">
              <a:xfrm>
                <a:off x="4171" y="1586"/>
                <a:ext cx="86" cy="167"/>
              </a:xfrm>
              <a:custGeom>
                <a:avLst/>
                <a:gdLst>
                  <a:gd name="T0" fmla="*/ 86 w 20"/>
                  <a:gd name="T1" fmla="*/ 43 h 39"/>
                  <a:gd name="T2" fmla="*/ 43 w 20"/>
                  <a:gd name="T3" fmla="*/ 0 h 39"/>
                  <a:gd name="T4" fmla="*/ 0 w 20"/>
                  <a:gd name="T5" fmla="*/ 43 h 39"/>
                  <a:gd name="T6" fmla="*/ 0 w 20"/>
                  <a:gd name="T7" fmla="*/ 128 h 39"/>
                  <a:gd name="T8" fmla="*/ 43 w 20"/>
                  <a:gd name="T9" fmla="*/ 167 h 39"/>
                  <a:gd name="T10" fmla="*/ 86 w 20"/>
                  <a:gd name="T11" fmla="*/ 128 h 39"/>
                  <a:gd name="T12" fmla="*/ 86 w 20"/>
                  <a:gd name="T13" fmla="*/ 43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"/>
                  <a:gd name="T22" fmla="*/ 0 h 39"/>
                  <a:gd name="T23" fmla="*/ 20 w 20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" h="39">
                    <a:moveTo>
                      <a:pt x="20" y="10"/>
                    </a:moveTo>
                    <a:cubicBezTo>
                      <a:pt x="20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5" y="39"/>
                      <a:pt x="10" y="39"/>
                    </a:cubicBezTo>
                    <a:cubicBezTo>
                      <a:pt x="15" y="39"/>
                      <a:pt x="20" y="35"/>
                      <a:pt x="20" y="3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auto">
              <a:xfrm>
                <a:off x="4398" y="1474"/>
                <a:ext cx="82" cy="279"/>
              </a:xfrm>
              <a:custGeom>
                <a:avLst/>
                <a:gdLst>
                  <a:gd name="T0" fmla="*/ 82 w 19"/>
                  <a:gd name="T1" fmla="*/ 39 h 65"/>
                  <a:gd name="T2" fmla="*/ 43 w 19"/>
                  <a:gd name="T3" fmla="*/ 0 h 65"/>
                  <a:gd name="T4" fmla="*/ 0 w 19"/>
                  <a:gd name="T5" fmla="*/ 39 h 65"/>
                  <a:gd name="T6" fmla="*/ 0 w 19"/>
                  <a:gd name="T7" fmla="*/ 240 h 65"/>
                  <a:gd name="T8" fmla="*/ 43 w 19"/>
                  <a:gd name="T9" fmla="*/ 279 h 65"/>
                  <a:gd name="T10" fmla="*/ 82 w 19"/>
                  <a:gd name="T11" fmla="*/ 240 h 65"/>
                  <a:gd name="T12" fmla="*/ 82 w 19"/>
                  <a:gd name="T13" fmla="*/ 39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10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Freeform 16"/>
              <p:cNvSpPr>
                <a:spLocks/>
              </p:cNvSpPr>
              <p:nvPr/>
            </p:nvSpPr>
            <p:spPr bwMode="auto">
              <a:xfrm>
                <a:off x="4625" y="1320"/>
                <a:ext cx="82" cy="514"/>
              </a:xfrm>
              <a:custGeom>
                <a:avLst/>
                <a:gdLst>
                  <a:gd name="T0" fmla="*/ 82 w 19"/>
                  <a:gd name="T1" fmla="*/ 39 h 120"/>
                  <a:gd name="T2" fmla="*/ 39 w 19"/>
                  <a:gd name="T3" fmla="*/ 0 h 120"/>
                  <a:gd name="T4" fmla="*/ 0 w 19"/>
                  <a:gd name="T5" fmla="*/ 39 h 120"/>
                  <a:gd name="T6" fmla="*/ 0 w 19"/>
                  <a:gd name="T7" fmla="*/ 475 h 120"/>
                  <a:gd name="T8" fmla="*/ 39 w 19"/>
                  <a:gd name="T9" fmla="*/ 514 h 120"/>
                  <a:gd name="T10" fmla="*/ 82 w 19"/>
                  <a:gd name="T11" fmla="*/ 475 h 120"/>
                  <a:gd name="T12" fmla="*/ 82 w 19"/>
                  <a:gd name="T13" fmla="*/ 39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120"/>
                  <a:gd name="T23" fmla="*/ 19 w 19"/>
                  <a:gd name="T24" fmla="*/ 120 h 1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120">
                    <a:moveTo>
                      <a:pt x="19" y="9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6"/>
                      <a:pt x="4" y="120"/>
                      <a:pt x="9" y="120"/>
                    </a:cubicBezTo>
                    <a:cubicBezTo>
                      <a:pt x="15" y="120"/>
                      <a:pt x="19" y="116"/>
                      <a:pt x="19" y="111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Freeform 17"/>
              <p:cNvSpPr>
                <a:spLocks/>
              </p:cNvSpPr>
              <p:nvPr/>
            </p:nvSpPr>
            <p:spPr bwMode="auto">
              <a:xfrm>
                <a:off x="4848" y="1474"/>
                <a:ext cx="82" cy="279"/>
              </a:xfrm>
              <a:custGeom>
                <a:avLst/>
                <a:gdLst>
                  <a:gd name="T0" fmla="*/ 82 w 19"/>
                  <a:gd name="T1" fmla="*/ 39 h 65"/>
                  <a:gd name="T2" fmla="*/ 43 w 19"/>
                  <a:gd name="T3" fmla="*/ 0 h 65"/>
                  <a:gd name="T4" fmla="*/ 0 w 19"/>
                  <a:gd name="T5" fmla="*/ 39 h 65"/>
                  <a:gd name="T6" fmla="*/ 0 w 19"/>
                  <a:gd name="T7" fmla="*/ 240 h 65"/>
                  <a:gd name="T8" fmla="*/ 43 w 19"/>
                  <a:gd name="T9" fmla="*/ 279 h 65"/>
                  <a:gd name="T10" fmla="*/ 82 w 19"/>
                  <a:gd name="T11" fmla="*/ 240 h 65"/>
                  <a:gd name="T12" fmla="*/ 82 w 19"/>
                  <a:gd name="T13" fmla="*/ 39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5" y="65"/>
                      <a:pt x="10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Freeform 18"/>
              <p:cNvSpPr>
                <a:spLocks/>
              </p:cNvSpPr>
              <p:nvPr/>
            </p:nvSpPr>
            <p:spPr bwMode="auto">
              <a:xfrm>
                <a:off x="5075" y="1586"/>
                <a:ext cx="82" cy="167"/>
              </a:xfrm>
              <a:custGeom>
                <a:avLst/>
                <a:gdLst>
                  <a:gd name="T0" fmla="*/ 82 w 19"/>
                  <a:gd name="T1" fmla="*/ 43 h 39"/>
                  <a:gd name="T2" fmla="*/ 39 w 19"/>
                  <a:gd name="T3" fmla="*/ 0 h 39"/>
                  <a:gd name="T4" fmla="*/ 0 w 19"/>
                  <a:gd name="T5" fmla="*/ 43 h 39"/>
                  <a:gd name="T6" fmla="*/ 0 w 19"/>
                  <a:gd name="T7" fmla="*/ 128 h 39"/>
                  <a:gd name="T8" fmla="*/ 39 w 19"/>
                  <a:gd name="T9" fmla="*/ 167 h 39"/>
                  <a:gd name="T10" fmla="*/ 82 w 19"/>
                  <a:gd name="T11" fmla="*/ 128 h 39"/>
                  <a:gd name="T12" fmla="*/ 82 w 19"/>
                  <a:gd name="T13" fmla="*/ 43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9"/>
                  <a:gd name="T23" fmla="*/ 19 w 19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9">
                    <a:moveTo>
                      <a:pt x="19" y="10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4" y="39"/>
                      <a:pt x="9" y="39"/>
                    </a:cubicBezTo>
                    <a:cubicBezTo>
                      <a:pt x="15" y="39"/>
                      <a:pt x="19" y="35"/>
                      <a:pt x="19" y="3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5760" cy="432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82124" tIns="41061" rIns="82124" bIns="41061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GUI</a:t>
            </a:r>
            <a:endParaRPr lang="en-US" dirty="0"/>
          </a:p>
        </p:txBody>
      </p:sp>
      <p:pic>
        <p:nvPicPr>
          <p:cNvPr id="4" name="Picture 3" descr="Screen Shot 2013-04-26 at 5.34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900"/>
            <a:ext cx="9144000" cy="386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87458"/>
      </p:ext>
    </p:extLst>
  </p:cSld>
  <p:clrMapOvr>
    <a:masterClrMapping/>
  </p:clrMapOvr>
  <p:transition xmlns:p14="http://schemas.microsoft.com/office/powerpoint/2010/main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9702" y="89620"/>
            <a:ext cx="8580923" cy="8382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1880" y="1152149"/>
            <a:ext cx="8482264" cy="508496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400" dirty="0" smtClean="0"/>
              <a:t>10-minute theory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10-minute demo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Chris Dunn initiated this idea in our group.</a:t>
            </a:r>
          </a:p>
          <a:p>
            <a:r>
              <a:rPr lang="en-US" dirty="0" smtClean="0"/>
              <a:t>Leon Zhao requested me to work on this idea and provided initial guidance.</a:t>
            </a:r>
          </a:p>
          <a:p>
            <a:r>
              <a:rPr lang="en-US" dirty="0" smtClean="0"/>
              <a:t>Peter Yu suggested how to do the mapping of source files to test cases and schedule a job with subset of test cases.</a:t>
            </a:r>
          </a:p>
          <a:p>
            <a:r>
              <a:rPr lang="en-US" dirty="0" err="1" smtClean="0"/>
              <a:t>CloudBees</a:t>
            </a:r>
            <a:r>
              <a:rPr lang="en-US" dirty="0" smtClean="0"/>
              <a:t> customer support pointed out which file contains the changes introduced in a new build in Jenkins (</a:t>
            </a:r>
            <a:r>
              <a:rPr lang="en-US" dirty="0" err="1" smtClean="0"/>
              <a:t>changelog.xml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Several Cisco engineers provided feedback on the proof of concept, specially members of the MPDBU automation team.</a:t>
            </a:r>
          </a:p>
          <a:p>
            <a:r>
              <a:rPr lang="en-US" dirty="0" err="1"/>
              <a:t>Abdelillah</a:t>
            </a:r>
            <a:r>
              <a:rPr lang="en-US" dirty="0"/>
              <a:t> </a:t>
            </a:r>
            <a:r>
              <a:rPr lang="en-US" dirty="0" err="1" smtClean="0"/>
              <a:t>Asraoui</a:t>
            </a:r>
            <a:r>
              <a:rPr lang="en-US" dirty="0" smtClean="0"/>
              <a:t> will work with me on code coverage to do the mapping of source files to test cases automatically.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18974"/>
      </p:ext>
    </p:extLst>
  </p:cSld>
  <p:clrMapOvr>
    <a:masterClrMapping/>
  </p:clrMapOvr>
  <p:transition xmlns:p14="http://schemas.microsoft.com/office/powerpoint/2010/main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When many people are working on a project in parallel, there is an “integration problem”</a:t>
            </a:r>
          </a:p>
          <a:p>
            <a:pPr lvl="1"/>
            <a:r>
              <a:rPr lang="en-US" dirty="0" smtClean="0"/>
              <a:t>How to ensure that the work done separately can be “integrated” successfully?</a:t>
            </a:r>
          </a:p>
          <a:p>
            <a:r>
              <a:rPr lang="en-US" dirty="0" smtClean="0"/>
              <a:t>Levels of the integration problem:</a:t>
            </a:r>
          </a:p>
          <a:p>
            <a:pPr marL="692150" lvl="1" indent="-285750">
              <a:buFont typeface="Arial"/>
              <a:buChar char="•"/>
            </a:pPr>
            <a:r>
              <a:rPr lang="en-US" u="sng" dirty="0" smtClean="0"/>
              <a:t>Merge conflicts</a:t>
            </a:r>
            <a:r>
              <a:rPr lang="en-US" dirty="0" smtClean="0"/>
              <a:t>: people have modified the same file concurrently.</a:t>
            </a:r>
          </a:p>
          <a:p>
            <a:pPr marL="692150" lvl="1" indent="-285750">
              <a:buFont typeface="Arial"/>
              <a:buChar char="•"/>
            </a:pPr>
            <a:r>
              <a:rPr lang="en-US" u="sng" dirty="0" smtClean="0"/>
              <a:t>Compile conflicts</a:t>
            </a:r>
            <a:r>
              <a:rPr lang="en-US" dirty="0" smtClean="0"/>
              <a:t>: No merge conflicts, but people have modified files concurrently such that the resulting system does not compile.</a:t>
            </a:r>
          </a:p>
          <a:p>
            <a:pPr marL="692150" lvl="1" indent="-285750">
              <a:buFont typeface="Arial"/>
              <a:buChar char="•"/>
            </a:pPr>
            <a:r>
              <a:rPr lang="en-US" u="sng" dirty="0" smtClean="0"/>
              <a:t>Test conflicts</a:t>
            </a:r>
            <a:r>
              <a:rPr lang="en-US" dirty="0" smtClean="0"/>
              <a:t>: No merge conflicts, no compile conflicts, but people have modified files concurrently such that the system does not execute successfully.</a:t>
            </a:r>
          </a:p>
          <a:p>
            <a:pPr marL="5143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1036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of Continuous 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system must be able to be built and tested automatically</a:t>
            </a:r>
          </a:p>
          <a:p>
            <a:r>
              <a:rPr lang="en-US" dirty="0" smtClean="0"/>
              <a:t>The system must be under </a:t>
            </a:r>
            <a:r>
              <a:rPr lang="en-US" smtClean="0"/>
              <a:t>version control</a:t>
            </a:r>
            <a:endParaRPr lang="en-US" dirty="0" smtClean="0"/>
          </a:p>
          <a:p>
            <a:r>
              <a:rPr lang="en-US" dirty="0" smtClean="0"/>
              <a:t>Everyone commits their changes frequently (every day or two)</a:t>
            </a:r>
          </a:p>
          <a:p>
            <a:r>
              <a:rPr lang="en-US" dirty="0" smtClean="0"/>
              <a:t>Upon commit, the system is immediately and automatically integrated</a:t>
            </a:r>
          </a:p>
          <a:p>
            <a:pPr marL="692150" lvl="1" indent="-285750">
              <a:buFont typeface="Arial"/>
              <a:buChar char="•"/>
            </a:pPr>
            <a:r>
              <a:rPr lang="en-US" dirty="0" smtClean="0"/>
              <a:t>Compiled, tested, etc.</a:t>
            </a:r>
          </a:p>
          <a:p>
            <a:pPr marL="692150" lvl="1" indent="-285750">
              <a:buFont typeface="Arial"/>
              <a:buChar char="•"/>
            </a:pPr>
            <a:r>
              <a:rPr lang="en-US" dirty="0" smtClean="0"/>
              <a:t>Problems are uncovered and developers notified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93306"/>
      </p:ext>
    </p:extLst>
  </p:cSld>
  <p:clrMapOvr>
    <a:masterClrMapping/>
  </p:clrMapOvr>
  <p:transition xmlns:p14="http://schemas.microsoft.com/office/powerpoint/2010/main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Continuous 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Reduced risk: system always builds, or else you know it quickly</a:t>
            </a:r>
          </a:p>
          <a:p>
            <a:r>
              <a:rPr lang="en-US" dirty="0" smtClean="0"/>
              <a:t>Bugs and problems discovered closer to the point in time that they were introduced</a:t>
            </a:r>
          </a:p>
          <a:p>
            <a:r>
              <a:rPr lang="en-US" dirty="0" smtClean="0"/>
              <a:t>System is deployable more frequently, enabling more user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67523"/>
      </p:ext>
    </p:extLst>
  </p:cSld>
  <p:clrMapOvr>
    <a:masterClrMapping/>
  </p:clrMapOvr>
  <p:transition xmlns:p14="http://schemas.microsoft.com/office/powerpoint/2010/main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/>
          <p:cNvSpPr/>
          <p:nvPr/>
        </p:nvSpPr>
        <p:spPr bwMode="auto">
          <a:xfrm>
            <a:off x="1905000" y="2590800"/>
            <a:ext cx="6781800" cy="3200400"/>
          </a:xfrm>
          <a:prstGeom prst="ellipse">
            <a:avLst/>
          </a:prstGeom>
          <a:gradFill flip="none" rotWithShape="1">
            <a:gsLst>
              <a:gs pos="100000">
                <a:schemeClr val="accent5">
                  <a:lumMod val="60000"/>
                  <a:lumOff val="40000"/>
                </a:schemeClr>
              </a:gs>
              <a:gs pos="49000">
                <a:schemeClr val="accent5">
                  <a:lumMod val="50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1" charset="-128"/>
                <a:cs typeface="Calibri" pitchFamily="34" charset="0"/>
              </a:rPr>
              <a:t>Jenkins - CI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lnSpc>
                <a:spcPct val="80000"/>
              </a:lnSpc>
            </a:pPr>
            <a:r>
              <a:rPr lang="en-US" sz="3600" b="0" kern="1200" dirty="0" smtClean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</a:rPr>
              <a:t>Continuous Integration</a:t>
            </a:r>
            <a:endParaRPr lang="en-US" sz="3600" b="0" kern="1200" dirty="0">
              <a:gradFill>
                <a:gsLst>
                  <a:gs pos="0">
                    <a:srgbClr val="00B2F0"/>
                  </a:gs>
                  <a:gs pos="44000">
                    <a:srgbClr val="40FFFE"/>
                  </a:gs>
                  <a:gs pos="100000">
                    <a:srgbClr val="96CA4B"/>
                  </a:gs>
                </a:gsLst>
                <a:lin ang="4800000" scaled="0"/>
              </a:gradFill>
              <a:latin typeface="+mj-lt"/>
            </a:endParaRPr>
          </a:p>
        </p:txBody>
      </p:sp>
      <p:cxnSp>
        <p:nvCxnSpPr>
          <p:cNvPr id="32" name="Straight Arrow Connector 31"/>
          <p:cNvCxnSpPr>
            <a:stCxn id="24" idx="3"/>
            <a:endCxn id="25" idx="1"/>
          </p:cNvCxnSpPr>
          <p:nvPr/>
        </p:nvCxnSpPr>
        <p:spPr bwMode="auto">
          <a:xfrm>
            <a:off x="3810000" y="3907465"/>
            <a:ext cx="457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5" name="Straight Arrow Connector 34"/>
          <p:cNvCxnSpPr>
            <a:stCxn id="25" idx="3"/>
            <a:endCxn id="26" idx="1"/>
          </p:cNvCxnSpPr>
          <p:nvPr/>
        </p:nvCxnSpPr>
        <p:spPr bwMode="auto">
          <a:xfrm>
            <a:off x="5181600" y="3907465"/>
            <a:ext cx="381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38" name="Group 37"/>
          <p:cNvGrpSpPr/>
          <p:nvPr/>
        </p:nvGrpSpPr>
        <p:grpSpPr>
          <a:xfrm>
            <a:off x="228600" y="1371600"/>
            <a:ext cx="8153400" cy="4419599"/>
            <a:chOff x="228600" y="1219200"/>
            <a:chExt cx="8153400" cy="4419599"/>
          </a:xfrm>
          <a:gradFill flip="none" rotWithShape="1">
            <a:gsLst>
              <a:gs pos="0">
                <a:srgbClr val="339933"/>
              </a:gs>
              <a:gs pos="100000">
                <a:schemeClr val="accent6">
                  <a:lumMod val="60000"/>
                  <a:lumOff val="40000"/>
                </a:schemeClr>
              </a:gs>
              <a:gs pos="49000">
                <a:schemeClr val="accent5">
                  <a:lumMod val="75000"/>
                </a:schemeClr>
              </a:gs>
            </a:gsLst>
            <a:lin ang="0" scaled="1"/>
            <a:tileRect/>
          </a:gradFill>
        </p:grpSpPr>
        <p:sp>
          <p:nvSpPr>
            <p:cNvPr id="12" name="Flowchart: Multidocument 11"/>
            <p:cNvSpPr/>
            <p:nvPr/>
          </p:nvSpPr>
          <p:spPr bwMode="auto">
            <a:xfrm>
              <a:off x="228600" y="4648199"/>
              <a:ext cx="1447800" cy="990600"/>
            </a:xfrm>
            <a:prstGeom prst="flowChartMultidocument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>
                  <a:solidFill>
                    <a:schemeClr val="bg1"/>
                  </a:solidFill>
                  <a:latin typeface="+mj-lt"/>
                  <a:ea typeface="ＭＳ Ｐゴシック" pitchFamily="1" charset="-128"/>
                  <a:cs typeface="Calibri" pitchFamily="34" charset="0"/>
                </a:rPr>
                <a:t>c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ＭＳ Ｐゴシック" pitchFamily="1" charset="-128"/>
                  <a:cs typeface="Calibri" pitchFamily="34" charset="0"/>
                </a:rPr>
                <a:t>ode update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1" charset="-128"/>
                <a:cs typeface="Calibri" pitchFamily="34" charset="0"/>
              </a:endParaRPr>
            </a:p>
          </p:txBody>
        </p:sp>
        <p:sp>
          <p:nvSpPr>
            <p:cNvPr id="14" name="Flowchart: Magnetic Disk 13"/>
            <p:cNvSpPr/>
            <p:nvPr/>
          </p:nvSpPr>
          <p:spPr bwMode="auto">
            <a:xfrm>
              <a:off x="381000" y="2209800"/>
              <a:ext cx="1219200" cy="1066800"/>
            </a:xfrm>
            <a:prstGeom prst="flowChartMagneticDisk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ＭＳ Ｐゴシック" pitchFamily="1" charset="-128"/>
                  <a:cs typeface="Calibri" pitchFamily="34" charset="0"/>
                </a:rPr>
                <a:t>code repository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1" charset="-128"/>
                <a:cs typeface="Calibri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2209800" y="3581400"/>
              <a:ext cx="1600200" cy="347329"/>
            </a:xfrm>
            <a:prstGeom prst="roundRect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ＭＳ Ｐゴシック" pitchFamily="1" charset="-128"/>
                  <a:cs typeface="Calibri" pitchFamily="34" charset="0"/>
                </a:rPr>
                <a:t>workspace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4267200" y="3581400"/>
              <a:ext cx="914400" cy="347329"/>
            </a:xfrm>
            <a:prstGeom prst="roundRect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ＭＳ Ｐゴシック" pitchFamily="1" charset="-128"/>
                  <a:cs typeface="Calibri" pitchFamily="34" charset="0"/>
                </a:rPr>
                <a:t>build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5562600" y="3581400"/>
              <a:ext cx="762000" cy="347329"/>
            </a:xfrm>
            <a:prstGeom prst="roundRect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ＭＳ Ｐゴシック" pitchFamily="1" charset="-128"/>
                  <a:cs typeface="Calibri" pitchFamily="34" charset="0"/>
                </a:rPr>
                <a:t>test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6934200" y="3459646"/>
              <a:ext cx="1447800" cy="592503"/>
            </a:xfrm>
            <a:prstGeom prst="roundRect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ＭＳ Ｐゴシック" pitchFamily="1" charset="-128"/>
                  <a:cs typeface="Calibri" pitchFamily="34" charset="0"/>
                </a:rPr>
                <a:t>deploy</a:t>
              </a:r>
              <a:r>
                <a:rPr lang="en-US" sz="1600" smtClean="0">
                  <a:solidFill>
                    <a:schemeClr val="bg1"/>
                  </a:solidFill>
                  <a:latin typeface="+mj-lt"/>
                  <a:ea typeface="ＭＳ Ｐゴシック" pitchFamily="1" charset="-128"/>
                  <a:cs typeface="Calibri" pitchFamily="34" charset="0"/>
                </a:rPr>
                <a:t> &amp;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1" charset="-128"/>
                <a:cs typeface="Calibri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ＭＳ Ｐゴシック" pitchFamily="1" charset="-128"/>
                  <a:cs typeface="Calibri" pitchFamily="34" charset="0"/>
                </a:rPr>
                <a:t>publish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1" charset="-128"/>
                <a:cs typeface="Calibri" pitchFamily="34" charset="0"/>
              </a:endParaRPr>
            </a:p>
          </p:txBody>
        </p:sp>
        <p:sp>
          <p:nvSpPr>
            <p:cNvPr id="28" name="Flowchart: Magnetic Disk 27"/>
            <p:cNvSpPr/>
            <p:nvPr/>
          </p:nvSpPr>
          <p:spPr bwMode="auto">
            <a:xfrm>
              <a:off x="6934200" y="1219200"/>
              <a:ext cx="1447800" cy="1066800"/>
            </a:xfrm>
            <a:prstGeom prst="flowChartMagneticDisk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>
                  <a:solidFill>
                    <a:schemeClr val="bg1"/>
                  </a:solidFill>
                  <a:latin typeface="+mj-lt"/>
                  <a:ea typeface="ＭＳ Ｐゴシック" pitchFamily="1" charset="-128"/>
                  <a:cs typeface="Calibri" pitchFamily="34" charset="0"/>
                </a:rPr>
                <a:t>d</a:t>
              </a:r>
              <a:r>
                <a:rPr lang="en-US" sz="1600" smtClean="0">
                  <a:solidFill>
                    <a:schemeClr val="bg1"/>
                  </a:solidFill>
                  <a:latin typeface="+mj-lt"/>
                  <a:ea typeface="ＭＳ Ｐゴシック" pitchFamily="1" charset="-128"/>
                  <a:cs typeface="Calibri" pitchFamily="34" charset="0"/>
                </a:rPr>
                <a:t>eliverable </a:t>
              </a:r>
              <a:r>
                <a:rPr lang="en-US" sz="1600" dirty="0">
                  <a:solidFill>
                    <a:schemeClr val="bg1"/>
                  </a:solidFill>
                  <a:latin typeface="+mj-lt"/>
                  <a:ea typeface="ＭＳ Ｐゴシック" pitchFamily="1" charset="-128"/>
                  <a:cs typeface="Calibri" pitchFamily="34" charset="0"/>
                </a:rPr>
                <a:t>r</a:t>
              </a:r>
              <a:r>
                <a:rPr lang="en-US" sz="1600" smtClean="0">
                  <a:solidFill>
                    <a:schemeClr val="bg1"/>
                  </a:solidFill>
                  <a:latin typeface="+mj-lt"/>
                  <a:ea typeface="ＭＳ Ｐゴシック" pitchFamily="1" charset="-128"/>
                  <a:cs typeface="Calibri" pitchFamily="34" charset="0"/>
                </a:rPr>
                <a:t>epository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1" charset="-128"/>
                <a:cs typeface="Calibri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3886200" y="4572000"/>
              <a:ext cx="1447800" cy="592503"/>
            </a:xfrm>
            <a:prstGeom prst="roundRect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ＭＳ Ｐゴシック" pitchFamily="1" charset="-128"/>
                  <a:cs typeface="Calibri" pitchFamily="34" charset="0"/>
                </a:rPr>
                <a:t>report &amp; 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ＭＳ Ｐゴシック" pitchFamily="1" charset="-128"/>
                  <a:cs typeface="Calibri" pitchFamily="34" charset="0"/>
                </a:rPr>
                <a:t>notify</a:t>
              </a:r>
            </a:p>
          </p:txBody>
        </p:sp>
      </p:grpSp>
      <p:cxnSp>
        <p:nvCxnSpPr>
          <p:cNvPr id="43" name="Straight Arrow Connector 42"/>
          <p:cNvCxnSpPr/>
          <p:nvPr/>
        </p:nvCxnSpPr>
        <p:spPr bwMode="auto">
          <a:xfrm>
            <a:off x="4572000" y="4111776"/>
            <a:ext cx="0" cy="6126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Elbow Connector 46"/>
          <p:cNvCxnSpPr/>
          <p:nvPr/>
        </p:nvCxnSpPr>
        <p:spPr bwMode="auto">
          <a:xfrm rot="16200000" flipV="1">
            <a:off x="366304" y="4114799"/>
            <a:ext cx="1371598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Elbow Connector 47"/>
          <p:cNvCxnSpPr>
            <a:stCxn id="14" idx="4"/>
            <a:endCxn id="24" idx="1"/>
          </p:cNvCxnSpPr>
          <p:nvPr/>
        </p:nvCxnSpPr>
        <p:spPr bwMode="auto">
          <a:xfrm>
            <a:off x="1600200" y="2895600"/>
            <a:ext cx="609600" cy="101186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Elbow Connector 51"/>
          <p:cNvCxnSpPr>
            <a:stCxn id="26" idx="2"/>
            <a:endCxn id="42" idx="3"/>
          </p:cNvCxnSpPr>
          <p:nvPr/>
        </p:nvCxnSpPr>
        <p:spPr bwMode="auto">
          <a:xfrm rot="5400000">
            <a:off x="5169039" y="4246090"/>
            <a:ext cx="939523" cy="60960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5" name="Elbow Connector 54"/>
          <p:cNvCxnSpPr>
            <a:stCxn id="27" idx="2"/>
            <a:endCxn id="42" idx="3"/>
          </p:cNvCxnSpPr>
          <p:nvPr/>
        </p:nvCxnSpPr>
        <p:spPr bwMode="auto">
          <a:xfrm rot="5400000">
            <a:off x="6087999" y="3450550"/>
            <a:ext cx="816103" cy="232410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4" name="Elbow Connector 63"/>
          <p:cNvCxnSpPr>
            <a:stCxn id="27" idx="0"/>
          </p:cNvCxnSpPr>
          <p:nvPr/>
        </p:nvCxnSpPr>
        <p:spPr bwMode="auto">
          <a:xfrm rot="5400000" flipH="1" flipV="1">
            <a:off x="7071278" y="3025222"/>
            <a:ext cx="1173646" cy="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6324600" y="3908298"/>
            <a:ext cx="609600" cy="7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13901020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/>
          <p:cNvSpPr/>
          <p:nvPr/>
        </p:nvSpPr>
        <p:spPr bwMode="auto">
          <a:xfrm>
            <a:off x="1905000" y="2590800"/>
            <a:ext cx="6781800" cy="3200400"/>
          </a:xfrm>
          <a:prstGeom prst="ellipse">
            <a:avLst/>
          </a:prstGeom>
          <a:gradFill flip="none" rotWithShape="1">
            <a:gsLst>
              <a:gs pos="100000">
                <a:schemeClr val="accent5">
                  <a:lumMod val="60000"/>
                  <a:lumOff val="40000"/>
                </a:schemeClr>
              </a:gs>
              <a:gs pos="49000">
                <a:schemeClr val="accent5">
                  <a:lumMod val="50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1" charset="-128"/>
                <a:cs typeface="Calibri" pitchFamily="34" charset="0"/>
              </a:rPr>
              <a:t>Jenkins - CI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lnSpc>
                <a:spcPct val="80000"/>
              </a:lnSpc>
            </a:pPr>
            <a:r>
              <a:rPr lang="en-US" sz="3600" b="0" kern="1200" dirty="0" smtClean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</a:rPr>
              <a:t>Continuous Integration Selective Regression</a:t>
            </a:r>
            <a:endParaRPr lang="en-US" sz="3600" b="0" kern="1200" dirty="0">
              <a:gradFill>
                <a:gsLst>
                  <a:gs pos="0">
                    <a:srgbClr val="00B2F0"/>
                  </a:gs>
                  <a:gs pos="44000">
                    <a:srgbClr val="40FFFE"/>
                  </a:gs>
                  <a:gs pos="100000">
                    <a:srgbClr val="96CA4B"/>
                  </a:gs>
                </a:gsLst>
                <a:lin ang="4800000" scaled="0"/>
              </a:gradFill>
              <a:latin typeface="+mj-lt"/>
            </a:endParaRPr>
          </a:p>
        </p:txBody>
      </p:sp>
      <p:cxnSp>
        <p:nvCxnSpPr>
          <p:cNvPr id="32" name="Straight Arrow Connector 31"/>
          <p:cNvCxnSpPr>
            <a:stCxn id="24" idx="3"/>
            <a:endCxn id="25" idx="1"/>
          </p:cNvCxnSpPr>
          <p:nvPr/>
        </p:nvCxnSpPr>
        <p:spPr bwMode="auto">
          <a:xfrm flipV="1">
            <a:off x="3509471" y="3907465"/>
            <a:ext cx="299919" cy="22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433575" y="3907465"/>
            <a:ext cx="1590745" cy="22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38" name="Group 37"/>
          <p:cNvGrpSpPr/>
          <p:nvPr/>
        </p:nvGrpSpPr>
        <p:grpSpPr>
          <a:xfrm>
            <a:off x="228600" y="1371600"/>
            <a:ext cx="8593520" cy="4419599"/>
            <a:chOff x="228600" y="1219200"/>
            <a:chExt cx="8593520" cy="4419599"/>
          </a:xfrm>
          <a:gradFill flip="none" rotWithShape="1">
            <a:gsLst>
              <a:gs pos="0">
                <a:srgbClr val="339933"/>
              </a:gs>
              <a:gs pos="100000">
                <a:schemeClr val="accent6">
                  <a:lumMod val="60000"/>
                  <a:lumOff val="40000"/>
                </a:schemeClr>
              </a:gs>
              <a:gs pos="49000">
                <a:schemeClr val="accent5">
                  <a:lumMod val="75000"/>
                </a:schemeClr>
              </a:gs>
            </a:gsLst>
            <a:lin ang="0" scaled="1"/>
            <a:tileRect/>
          </a:gradFill>
        </p:grpSpPr>
        <p:sp>
          <p:nvSpPr>
            <p:cNvPr id="12" name="Flowchart: Multidocument 11"/>
            <p:cNvSpPr/>
            <p:nvPr/>
          </p:nvSpPr>
          <p:spPr bwMode="auto">
            <a:xfrm>
              <a:off x="228600" y="4648199"/>
              <a:ext cx="1447800" cy="990600"/>
            </a:xfrm>
            <a:prstGeom prst="flowChartMultidocument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>
                  <a:solidFill>
                    <a:schemeClr val="bg1"/>
                  </a:solidFill>
                  <a:latin typeface="+mj-lt"/>
                  <a:ea typeface="ＭＳ Ｐゴシック" pitchFamily="1" charset="-128"/>
                  <a:cs typeface="Calibri" pitchFamily="34" charset="0"/>
                </a:rPr>
                <a:t>c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ＭＳ Ｐゴシック" pitchFamily="1" charset="-128"/>
                  <a:cs typeface="Calibri" pitchFamily="34" charset="0"/>
                </a:rPr>
                <a:t>ode update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1" charset="-128"/>
                <a:cs typeface="Calibri" pitchFamily="34" charset="0"/>
              </a:endParaRPr>
            </a:p>
          </p:txBody>
        </p:sp>
        <p:sp>
          <p:nvSpPr>
            <p:cNvPr id="14" name="Flowchart: Magnetic Disk 13"/>
            <p:cNvSpPr/>
            <p:nvPr/>
          </p:nvSpPr>
          <p:spPr bwMode="auto">
            <a:xfrm>
              <a:off x="381000" y="2209800"/>
              <a:ext cx="1219200" cy="1066800"/>
            </a:xfrm>
            <a:prstGeom prst="flowChartMagneticDisk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ＭＳ Ｐゴシック" pitchFamily="1" charset="-128"/>
                  <a:cs typeface="Calibri" pitchFamily="34" charset="0"/>
                </a:rPr>
                <a:t>code repository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1" charset="-128"/>
                <a:cs typeface="Calibri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2209801" y="3581400"/>
              <a:ext cx="1299670" cy="351869"/>
            </a:xfrm>
            <a:prstGeom prst="roundRect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ＭＳ Ｐゴシック" pitchFamily="1" charset="-128"/>
                  <a:cs typeface="Calibri" pitchFamily="34" charset="0"/>
                </a:rPr>
                <a:t>workspace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3809390" y="3581400"/>
              <a:ext cx="914400" cy="347329"/>
            </a:xfrm>
            <a:prstGeom prst="roundRect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ＭＳ Ｐゴシック" pitchFamily="1" charset="-128"/>
                  <a:cs typeface="Calibri" pitchFamily="34" charset="0"/>
                </a:rPr>
                <a:t>build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7374320" y="3459646"/>
              <a:ext cx="1447800" cy="592503"/>
            </a:xfrm>
            <a:prstGeom prst="roundRect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ＭＳ Ｐゴシック" pitchFamily="1" charset="-128"/>
                  <a:cs typeface="Calibri" pitchFamily="34" charset="0"/>
                </a:rPr>
                <a:t>deploy</a:t>
              </a:r>
              <a:r>
                <a:rPr lang="en-US" sz="1600" dirty="0" smtClean="0">
                  <a:solidFill>
                    <a:schemeClr val="bg1"/>
                  </a:solidFill>
                  <a:latin typeface="+mj-lt"/>
                  <a:ea typeface="ＭＳ Ｐゴシック" pitchFamily="1" charset="-128"/>
                  <a:cs typeface="Calibri" pitchFamily="34" charset="0"/>
                </a:rPr>
                <a:t> &amp;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1" charset="-128"/>
                <a:cs typeface="Calibri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ＭＳ Ｐゴシック" pitchFamily="1" charset="-128"/>
                  <a:cs typeface="Calibri" pitchFamily="34" charset="0"/>
                </a:rPr>
                <a:t>publish</a:t>
              </a:r>
            </a:p>
          </p:txBody>
        </p:sp>
        <p:sp>
          <p:nvSpPr>
            <p:cNvPr id="28" name="Flowchart: Magnetic Disk 27"/>
            <p:cNvSpPr/>
            <p:nvPr/>
          </p:nvSpPr>
          <p:spPr bwMode="auto">
            <a:xfrm>
              <a:off x="6934200" y="1219200"/>
              <a:ext cx="1447800" cy="1066800"/>
            </a:xfrm>
            <a:prstGeom prst="flowChartMagneticDisk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>
                  <a:solidFill>
                    <a:schemeClr val="bg1"/>
                  </a:solidFill>
                  <a:latin typeface="+mj-lt"/>
                  <a:ea typeface="ＭＳ Ｐゴシック" pitchFamily="1" charset="-128"/>
                  <a:cs typeface="Calibri" pitchFamily="34" charset="0"/>
                </a:rPr>
                <a:t>d</a:t>
              </a:r>
              <a:r>
                <a:rPr lang="en-US" sz="1600" smtClean="0">
                  <a:solidFill>
                    <a:schemeClr val="bg1"/>
                  </a:solidFill>
                  <a:latin typeface="+mj-lt"/>
                  <a:ea typeface="ＭＳ Ｐゴシック" pitchFamily="1" charset="-128"/>
                  <a:cs typeface="Calibri" pitchFamily="34" charset="0"/>
                </a:rPr>
                <a:t>eliverable </a:t>
              </a:r>
              <a:r>
                <a:rPr lang="en-US" sz="1600" dirty="0">
                  <a:solidFill>
                    <a:schemeClr val="bg1"/>
                  </a:solidFill>
                  <a:latin typeface="+mj-lt"/>
                  <a:ea typeface="ＭＳ Ｐゴシック" pitchFamily="1" charset="-128"/>
                  <a:cs typeface="Calibri" pitchFamily="34" charset="0"/>
                </a:rPr>
                <a:t>r</a:t>
              </a:r>
              <a:r>
                <a:rPr lang="en-US" sz="1600" smtClean="0">
                  <a:solidFill>
                    <a:schemeClr val="bg1"/>
                  </a:solidFill>
                  <a:latin typeface="+mj-lt"/>
                  <a:ea typeface="ＭＳ Ｐゴシック" pitchFamily="1" charset="-128"/>
                  <a:cs typeface="Calibri" pitchFamily="34" charset="0"/>
                </a:rPr>
                <a:t>epository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1" charset="-128"/>
                <a:cs typeface="Calibri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3886200" y="4572000"/>
              <a:ext cx="1447800" cy="592503"/>
            </a:xfrm>
            <a:prstGeom prst="roundRect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ＭＳ Ｐゴシック" pitchFamily="1" charset="-128"/>
                  <a:cs typeface="Calibri" pitchFamily="34" charset="0"/>
                </a:rPr>
                <a:t>report &amp; 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ＭＳ Ｐゴシック" pitchFamily="1" charset="-128"/>
                  <a:cs typeface="Calibri" pitchFamily="34" charset="0"/>
                </a:rPr>
                <a:t>notify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6314535" y="3581400"/>
              <a:ext cx="762000" cy="351869"/>
            </a:xfrm>
            <a:prstGeom prst="roundRect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ＭＳ Ｐゴシック" pitchFamily="1" charset="-128"/>
                  <a:cs typeface="Calibri" pitchFamily="34" charset="0"/>
                </a:rPr>
                <a:t>Test</a:t>
              </a:r>
            </a:p>
          </p:txBody>
        </p:sp>
      </p:grpSp>
      <p:cxnSp>
        <p:nvCxnSpPr>
          <p:cNvPr id="43" name="Straight Arrow Connector 42"/>
          <p:cNvCxnSpPr/>
          <p:nvPr/>
        </p:nvCxnSpPr>
        <p:spPr bwMode="auto">
          <a:xfrm>
            <a:off x="4572000" y="4111776"/>
            <a:ext cx="0" cy="6126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Elbow Connector 46"/>
          <p:cNvCxnSpPr/>
          <p:nvPr/>
        </p:nvCxnSpPr>
        <p:spPr bwMode="auto">
          <a:xfrm rot="16200000" flipV="1">
            <a:off x="366304" y="4114799"/>
            <a:ext cx="1371598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Elbow Connector 47"/>
          <p:cNvCxnSpPr>
            <a:stCxn id="14" idx="4"/>
            <a:endCxn id="24" idx="1"/>
          </p:cNvCxnSpPr>
          <p:nvPr/>
        </p:nvCxnSpPr>
        <p:spPr bwMode="auto">
          <a:xfrm>
            <a:off x="1600200" y="2895600"/>
            <a:ext cx="609601" cy="10141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Elbow Connector 51"/>
          <p:cNvCxnSpPr>
            <a:stCxn id="26" idx="2"/>
            <a:endCxn id="42" idx="3"/>
          </p:cNvCxnSpPr>
          <p:nvPr/>
        </p:nvCxnSpPr>
        <p:spPr bwMode="auto">
          <a:xfrm rot="5400000">
            <a:off x="5547277" y="3872393"/>
            <a:ext cx="934983" cy="1361535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5" name="Elbow Connector 54"/>
          <p:cNvCxnSpPr>
            <a:stCxn id="27" idx="2"/>
            <a:endCxn id="42" idx="3"/>
          </p:cNvCxnSpPr>
          <p:nvPr/>
        </p:nvCxnSpPr>
        <p:spPr bwMode="auto">
          <a:xfrm rot="5400000">
            <a:off x="6308059" y="3230490"/>
            <a:ext cx="816103" cy="276422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4" name="Elbow Connector 63"/>
          <p:cNvCxnSpPr>
            <a:stCxn id="27" idx="0"/>
          </p:cNvCxnSpPr>
          <p:nvPr/>
        </p:nvCxnSpPr>
        <p:spPr bwMode="auto">
          <a:xfrm rot="5400000" flipH="1" flipV="1">
            <a:off x="7511398" y="3025222"/>
            <a:ext cx="1173646" cy="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5" name="Straight Arrow Connector 44"/>
          <p:cNvCxnSpPr>
            <a:endCxn id="27" idx="1"/>
          </p:cNvCxnSpPr>
          <p:nvPr/>
        </p:nvCxnSpPr>
        <p:spPr bwMode="auto">
          <a:xfrm flipV="1">
            <a:off x="7076535" y="3908298"/>
            <a:ext cx="297785" cy="72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5862215" y="3884370"/>
            <a:ext cx="458002" cy="7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2" name="Rounded Rectangle 21"/>
          <p:cNvSpPr/>
          <p:nvPr/>
        </p:nvSpPr>
        <p:spPr bwMode="auto">
          <a:xfrm>
            <a:off x="5027370" y="3580790"/>
            <a:ext cx="1138425" cy="842216"/>
          </a:xfrm>
          <a:prstGeom prst="roundRect">
            <a:avLst/>
          </a:prstGeom>
          <a:gradFill flip="none" rotWithShape="1">
            <a:gsLst>
              <a:gs pos="0">
                <a:srgbClr val="339933"/>
              </a:gs>
              <a:gs pos="100000">
                <a:schemeClr val="accent6">
                  <a:lumMod val="60000"/>
                  <a:lumOff val="40000"/>
                </a:schemeClr>
              </a:gs>
              <a:gs pos="49000">
                <a:schemeClr val="accent5">
                  <a:lumMod val="75000"/>
                </a:schemeClr>
              </a:gs>
            </a:gsLst>
            <a:lin ang="0" scaled="1"/>
            <a:tileRect/>
          </a:gra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+mj-lt"/>
                <a:ea typeface="ＭＳ Ｐゴシック" pitchFamily="1" charset="-128"/>
                <a:cs typeface="Calibri" pitchFamily="34" charset="0"/>
              </a:rPr>
              <a:t>Changes </a:t>
            </a:r>
            <a:endParaRPr lang="en-US" sz="1600" dirty="0">
              <a:solidFill>
                <a:schemeClr val="bg1"/>
              </a:solidFill>
              <a:latin typeface="+mj-lt"/>
              <a:ea typeface="ＭＳ Ｐゴシック" pitchFamily="1" charset="-128"/>
              <a:cs typeface="Calibri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+mj-lt"/>
                <a:ea typeface="ＭＳ Ｐゴシック" pitchFamily="1" charset="-128"/>
                <a:cs typeface="Calibri" pitchFamily="34" charset="0"/>
              </a:rPr>
              <a:t>Select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1" charset="-128"/>
                <a:cs typeface="Calibri" pitchFamily="34" charset="0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13901020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Source Code to Test Cases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56725" y="1759310"/>
            <a:ext cx="1745585" cy="2125060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3129995" y="1759310"/>
            <a:ext cx="1745585" cy="2125060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5103265" y="1759310"/>
            <a:ext cx="1745585" cy="2125060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32620" y="1455730"/>
            <a:ext cx="182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Http.java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5890" y="1455730"/>
            <a:ext cx="182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Rtsp.java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9160" y="1455730"/>
            <a:ext cx="182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Gui.java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8515" y="1911100"/>
            <a:ext cx="182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test_001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5890" y="1911100"/>
            <a:ext cx="1821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test_001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test_002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79160" y="1911100"/>
            <a:ext cx="1821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test_001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test_002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test_003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test_005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test_007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test_009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6725" y="4036160"/>
            <a:ext cx="58439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For each source file define a mapping to the associated test cases.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For example, if there are changes on </a:t>
            </a:r>
            <a:r>
              <a:rPr lang="en-US" dirty="0" err="1" smtClean="0">
                <a:solidFill>
                  <a:srgbClr val="FFFFFF"/>
                </a:solidFill>
              </a:rPr>
              <a:t>Rtsp.java</a:t>
            </a:r>
            <a:r>
              <a:rPr lang="en-US" dirty="0" smtClean="0">
                <a:solidFill>
                  <a:srgbClr val="FFFFFF"/>
                </a:solidFill>
              </a:rPr>
              <a:t>, only 2 test cases need to be run.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For proof of concept this task is done manually, but for real system code coverage tool will be used (work in progress).</a:t>
            </a:r>
          </a:p>
        </p:txBody>
      </p:sp>
    </p:spTree>
    <p:extLst>
      <p:ext uri="{BB962C8B-B14F-4D97-AF65-F5344CB8AC3E}">
        <p14:creationId xmlns:p14="http://schemas.microsoft.com/office/powerpoint/2010/main" val="4139259644"/>
      </p:ext>
    </p:extLst>
  </p:cSld>
  <p:clrMapOvr>
    <a:masterClrMapping/>
  </p:clrMapOvr>
  <p:transition xmlns:p14="http://schemas.microsoft.com/office/powerpoint/2010/main">
    <p:wipe dir="r"/>
  </p:transition>
</p:sld>
</file>

<file path=ppt/theme/theme1.xml><?xml version="1.0" encoding="utf-8"?>
<a:theme xmlns:a="http://schemas.openxmlformats.org/drawingml/2006/main" name="Cisco Arial 16x9 template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isco 2010 Color Palette">
    <a:dk1>
      <a:srgbClr val="0096D6"/>
    </a:dk1>
    <a:lt1>
      <a:srgbClr val="FFFFFF"/>
    </a:lt1>
    <a:dk2>
      <a:srgbClr val="6DB344"/>
    </a:dk2>
    <a:lt2>
      <a:srgbClr val="FFFFFF"/>
    </a:lt2>
    <a:accent1>
      <a:srgbClr val="0096D6"/>
    </a:accent1>
    <a:accent2>
      <a:srgbClr val="6DB344"/>
    </a:accent2>
    <a:accent3>
      <a:srgbClr val="ABDFF0"/>
    </a:accent3>
    <a:accent4>
      <a:srgbClr val="008041"/>
    </a:accent4>
    <a:accent5>
      <a:srgbClr val="B7D333"/>
    </a:accent5>
    <a:accent6>
      <a:srgbClr val="652D89"/>
    </a:accent6>
    <a:hlink>
      <a:srgbClr val="3CBADC"/>
    </a:hlink>
    <a:folHlink>
      <a:srgbClr val="A6A8A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24702</TotalTime>
  <Words>682</Words>
  <Application>Microsoft Macintosh PowerPoint</Application>
  <PresentationFormat>On-screen Show (4:3)</PresentationFormat>
  <Paragraphs>121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Cisco Arial 16x9 template</vt:lpstr>
      <vt:lpstr>Continuous Integration Selective Regression</vt:lpstr>
      <vt:lpstr>Agenda</vt:lpstr>
      <vt:lpstr>Credits</vt:lpstr>
      <vt:lpstr>Motivation</vt:lpstr>
      <vt:lpstr>Basic concepts of Continuous Integration</vt:lpstr>
      <vt:lpstr>Benefits of Continuous Integration</vt:lpstr>
      <vt:lpstr>Continuous Integration</vt:lpstr>
      <vt:lpstr>Continuous Integration Selective Regression</vt:lpstr>
      <vt:lpstr>Mapping Source Code to Test Cases</vt:lpstr>
      <vt:lpstr>Changes, Select &amp; Schedule Module</vt:lpstr>
      <vt:lpstr>Demo 1 – Continuous Integration with Selective Regression</vt:lpstr>
      <vt:lpstr>References</vt:lpstr>
      <vt:lpstr>PowerPoint Presentation</vt:lpstr>
      <vt:lpstr>Jenkins GUI</vt:lpstr>
    </vt:vector>
  </TitlesOfParts>
  <Company>Cisco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Services: Service Provider Childpage</dc:title>
  <dc:creator>Cisco Systems, Inc.</dc:creator>
  <cp:lastModifiedBy>Alejandro Avella</cp:lastModifiedBy>
  <cp:revision>980</cp:revision>
  <cp:lastPrinted>2013-06-27T20:45:21Z</cp:lastPrinted>
  <dcterms:created xsi:type="dcterms:W3CDTF">2011-01-21T03:09:05Z</dcterms:created>
  <dcterms:modified xsi:type="dcterms:W3CDTF">2016-01-12T05:17:34Z</dcterms:modified>
</cp:coreProperties>
</file>