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86405" autoAdjust="0"/>
  </p:normalViewPr>
  <p:slideViewPr>
    <p:cSldViewPr snapToGrid="0">
      <p:cViewPr varScale="1">
        <p:scale>
          <a:sx n="71" d="100"/>
          <a:sy n="71" d="100"/>
        </p:scale>
        <p:origin x="133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B2E30-3A58-B9C0-F8A1-9D8D5B281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C162B-F5BA-DCA2-E7ED-AFE04CA88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6E02D-A1EC-2E0F-6420-64F4932F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814777-807C-6CDB-441D-70054DFB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C8D98-C549-6D0A-D6D5-0BE6B44D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281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5B398-27AD-E4B0-9588-85410A2C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3E6EDE-CBC5-25F0-866B-D7D12511D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676CC-A62F-80EA-1585-B2164EC0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2BF11-83BE-6955-EB83-4C574011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97BF2C-3FFA-55FA-6DDC-0AADA9D3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036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ACE5B-B0B8-D3D2-FD34-E90F317AA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C342E6-66F6-225E-2B1E-9315E95F8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1D83EA-39F7-4F17-FAAB-9BE4EEB0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D2206-C72B-441A-EE65-08D6DC18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0D10-7B14-AB41-A38B-44128219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7486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BE4B2-8D33-7B71-8632-B8E28508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FA795-2F5F-4443-C7DD-3217FAD0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885E2F-C82D-E0DE-D745-52CB2C9A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4A80A-79B8-0327-AFF4-FDF4E911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3AAFD-51B3-96CE-AADD-F4B8A7F5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727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8DAAF-7786-BDD1-D113-A49331FA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D06DC7-064E-7C79-EBB5-449DC71F8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A08A87-F141-FF3D-BFDD-5561FBEA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10071-FD5B-EE48-5FB9-06B04C5B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9CDFB-6297-3FE0-18BF-5C3D915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648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72E42-E61D-F9A2-155A-C5400C9C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65F6BF-BA60-D4B8-C74E-BF9D24974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D7BEC6-D16B-6A0E-C986-007535C69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C2CD3F-2B8E-BD41-0ABE-D14A3245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39056D-0546-5D06-03E6-87EF53BF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070CD8-D60C-348D-71EE-68F3F445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364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84028-3833-1D6E-FB44-895DA53D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4B06CF-85C3-5213-C69E-8005C180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C7A71B-F2E5-C2F1-D0C8-C0DA168B5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E065D9-1942-4488-22F7-E0A00C7A1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050D6C-5FDA-C98C-5344-C147CEE75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D18C18-DEE4-A45D-98E7-0D5B25DA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00AFE2-7EF7-AF54-6DEA-0FB4E2BB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A2D703-3318-FB97-7DF4-03F1C618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994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276F6-A276-A57E-E9B7-E48C60DA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DA3AEB-D113-C080-B98F-9A722818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59DA4D-D07C-5319-6AA9-B3E6F01C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BA8629-C99E-5723-2B09-D92FF84C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252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53973C-E51D-59B1-1AC2-DE16A83A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375B99-B392-5140-F15B-9C6720F5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8A9C64-79CA-E3A4-0D41-5A082F08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91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81711-90BC-C02E-99EA-6088E73D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6DCA9-B9D5-0ADC-D1B4-31C698D7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32E0C0-52F9-BB7E-39E5-F7475D62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0CCDBF-FB0F-3EE0-DFA5-093ADB13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ABCF9-4C71-CD62-1107-873E7AA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D34BC4-1D88-9145-9495-2C37F679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7114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3838-108A-B341-720E-8D33C275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62E015-18D0-DCD8-9A9E-ACD9FB60F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C0E991-AE56-E247-4B43-EE9A32E43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5DAAE1-CC30-26FD-3ABD-E613C1D1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4B42B2-FFB4-C6CA-A625-ED95E25A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18331D-23E3-0139-9915-114A6DF6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752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547F6B-11DD-9FFA-B6C7-15D64CEA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1D8B0-96B9-4D8F-0DA0-B26A7A89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A4CA4C-C6A3-CAB8-81D7-15E941D13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7D5412-04A6-CFBD-723C-C1DDA38F7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49C3F-6485-381A-670E-085179A96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7501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rts.weforum.org/docs/WEF_Future_of_Jobs_Report_2025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40EC2-0D9A-85AB-2BA0-3D7F503E2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Ciencia de Datos e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1CAC70-17EA-3FA9-F80F-3B0855183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Pertinencia Epistemológica, </a:t>
            </a:r>
            <a:br>
              <a:rPr lang="es-ES" dirty="0"/>
            </a:br>
            <a:r>
              <a:rPr lang="es-ES" dirty="0"/>
              <a:t>Relevancia y Prospectiva de la Carrera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9875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8C0A2-38D6-4090-99B9-C84807D0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 Fundamentación Epistemológica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CA8F50-691F-A1DD-2B3D-B44F1758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Bases interdisciplinarias</a:t>
            </a:r>
          </a:p>
          <a:p>
            <a:pPr lvl="1"/>
            <a:r>
              <a:rPr lang="es-ES" dirty="0"/>
              <a:t>Matemáticas y Estadísticas.</a:t>
            </a:r>
          </a:p>
          <a:p>
            <a:pPr lvl="1"/>
            <a:r>
              <a:rPr lang="es-ES" dirty="0"/>
              <a:t>Ciencias Computacionales: algoritmos inteligentes, </a:t>
            </a:r>
            <a:r>
              <a:rPr lang="es-ES" dirty="0" err="1"/>
              <a:t>computaci</a:t>
            </a:r>
            <a:r>
              <a:rPr lang="es-EC" dirty="0" err="1"/>
              <a:t>ón</a:t>
            </a:r>
            <a:r>
              <a:rPr lang="es-EC" dirty="0"/>
              <a:t> en la nube, programación en paralelo, etc.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C" dirty="0"/>
              <a:t>Metodologías de aprendizaje activo</a:t>
            </a:r>
          </a:p>
          <a:p>
            <a:pPr lvl="1"/>
            <a:r>
              <a:rPr lang="es-EC" dirty="0" err="1"/>
              <a:t>Ap</a:t>
            </a:r>
            <a:r>
              <a:rPr lang="es-EC" dirty="0"/>
              <a:t> Basado en Proyectos, </a:t>
            </a:r>
            <a:r>
              <a:rPr lang="es-EC" dirty="0" err="1"/>
              <a:t>Ap</a:t>
            </a:r>
            <a:r>
              <a:rPr lang="es-EC" dirty="0"/>
              <a:t> Basado en Problemas, </a:t>
            </a:r>
            <a:r>
              <a:rPr lang="es-EC" dirty="0" err="1"/>
              <a:t>Ap</a:t>
            </a:r>
            <a:r>
              <a:rPr lang="es-EC" dirty="0"/>
              <a:t> Cooperativo y Aula Invertida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Inclusión de Diversas Perspectivas</a:t>
            </a:r>
          </a:p>
          <a:p>
            <a:pPr lvl="1"/>
            <a:r>
              <a:rPr lang="en-US" dirty="0"/>
              <a:t>Computing Competencies for Undergraduate Data Science Curricula ACM Data Science Task Force – 2021 (ACM, 2021)</a:t>
            </a:r>
          </a:p>
          <a:p>
            <a:pPr lvl="1"/>
            <a:r>
              <a:rPr lang="es-EC" dirty="0"/>
              <a:t>Computer Science </a:t>
            </a:r>
            <a:r>
              <a:rPr lang="es-EC" dirty="0" err="1"/>
              <a:t>Curricula</a:t>
            </a:r>
            <a:r>
              <a:rPr lang="es-EC" dirty="0"/>
              <a:t> 2023 (</a:t>
            </a:r>
            <a:r>
              <a:rPr lang="es-EC" dirty="0" err="1"/>
              <a:t>Amruth</a:t>
            </a:r>
            <a:r>
              <a:rPr lang="es-EC" dirty="0"/>
              <a:t> N. Kumar, 2024)</a:t>
            </a:r>
          </a:p>
        </p:txBody>
      </p:sp>
    </p:spTree>
    <p:extLst>
      <p:ext uri="{BB962C8B-B14F-4D97-AF65-F5344CB8AC3E}">
        <p14:creationId xmlns:p14="http://schemas.microsoft.com/office/powerpoint/2010/main" val="62796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3B421-7C77-2BA7-401B-032DC83C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Pertinencia de la Carrera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5B802F-8CE6-3CC7-A4E8-F33011F8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Respuesta a las Necesidades Nacionales (Planificación , 2024)</a:t>
            </a:r>
          </a:p>
          <a:p>
            <a:pPr lvl="1"/>
            <a:r>
              <a:rPr lang="es-ES" b="1" dirty="0"/>
              <a:t>Política 2.4: </a:t>
            </a:r>
            <a:r>
              <a:rPr lang="es-ES" dirty="0"/>
              <a:t>Desarrollar el sistema de educación superior a través de nuevas modalidades de estudio, carreras y profundización de la educación técnica tecnológica como mecanismo para la profesionalización de la población, en el Plan de Desarrollo para el Nuevo Ecuador 2024-2025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Respuesta a Necesidades Globales (ONU, 2024)</a:t>
            </a:r>
          </a:p>
          <a:p>
            <a:pPr lvl="1"/>
            <a:r>
              <a:rPr lang="es-ES" b="1" dirty="0"/>
              <a:t>Objetivo 9</a:t>
            </a:r>
            <a:r>
              <a:rPr lang="es-ES" dirty="0"/>
              <a:t>: Construir infraestructuras resilientes, promover la industrialización sostenible y fomentar la innovación</a:t>
            </a:r>
          </a:p>
          <a:p>
            <a:pPr lvl="1"/>
            <a:r>
              <a:rPr lang="es-ES" b="1" dirty="0"/>
              <a:t>Objetivo 11</a:t>
            </a:r>
            <a:r>
              <a:rPr lang="es-ES" dirty="0"/>
              <a:t>: Lograr que las ciudades sean más inclusivas, seguras, resilientes y sostenibles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Contribución al Mercado Laboral</a:t>
            </a:r>
          </a:p>
          <a:p>
            <a:pPr lvl="1"/>
            <a:r>
              <a:rPr lang="es-EC" dirty="0"/>
              <a:t>ABET</a:t>
            </a:r>
          </a:p>
          <a:p>
            <a:pPr lvl="2"/>
            <a:r>
              <a:rPr lang="es-ES" dirty="0"/>
              <a:t>Ciclo de vida de la ciencia de datos</a:t>
            </a:r>
            <a:r>
              <a:rPr lang="es-EC" dirty="0"/>
              <a:t> (adquisición, manejo, preparación, análisis, modelamiento y visualización)</a:t>
            </a:r>
          </a:p>
          <a:p>
            <a:pPr lvl="2"/>
            <a:r>
              <a:rPr lang="es-EC" dirty="0"/>
              <a:t>É</a:t>
            </a:r>
            <a:r>
              <a:rPr lang="es-ES" dirty="0"/>
              <a:t>tica de datos, gobernanza y sólidos fundamentos en matemáticas y ciencias computacionales.</a:t>
            </a:r>
            <a:endParaRPr lang="es-EC" dirty="0"/>
          </a:p>
          <a:p>
            <a:pPr lvl="1"/>
            <a:r>
              <a:rPr lang="es-ES" dirty="0"/>
              <a:t>Expertos en la industria y la academia</a:t>
            </a:r>
          </a:p>
          <a:p>
            <a:pPr lvl="2"/>
            <a:r>
              <a:rPr lang="es-EC" dirty="0"/>
              <a:t>Teóricas fundamentales (Mat y CS), trabajo en entornos distribuidos y en la nube y habilidades transversales</a:t>
            </a:r>
          </a:p>
        </p:txBody>
      </p:sp>
    </p:spTree>
    <p:extLst>
      <p:ext uri="{BB962C8B-B14F-4D97-AF65-F5344CB8AC3E}">
        <p14:creationId xmlns:p14="http://schemas.microsoft.com/office/powerpoint/2010/main" val="44411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5469A-9B4F-0E33-50B3-F7A79A1C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Proyección Futura y Tendencias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FD5A8-8C3E-C963-D46F-463FB63C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Alineación con Tendencias Globales</a:t>
            </a:r>
          </a:p>
          <a:p>
            <a:pPr lvl="1"/>
            <a:r>
              <a:rPr lang="es-EC" dirty="0"/>
              <a:t>Future of Jobs Report 2025 del Foro Económico Mundial (WEF, 2025)</a:t>
            </a:r>
          </a:p>
          <a:p>
            <a:pPr lvl="2"/>
            <a:r>
              <a:rPr lang="es-EC" dirty="0"/>
              <a:t>Pensamiento analítico, sistémico, análisis de grandes volúmenes de datos y programación.</a:t>
            </a:r>
          </a:p>
          <a:p>
            <a:pPr lvl="1"/>
            <a:r>
              <a:rPr lang="es-EC" dirty="0"/>
              <a:t>The 2025 AI Index Report</a:t>
            </a:r>
          </a:p>
          <a:p>
            <a:pPr lvl="2"/>
            <a:r>
              <a:rPr lang="es-ES" dirty="0"/>
              <a:t>Integración de modelos de lenguaje, visión por computadora, razonamiento complejo y agentes autónomos se vuelve cada vez más esencial</a:t>
            </a:r>
          </a:p>
          <a:p>
            <a:pPr lvl="1"/>
            <a:r>
              <a:rPr lang="es-EC" dirty="0"/>
              <a:t>Comité consultivo, perfiles: </a:t>
            </a:r>
            <a:r>
              <a:rPr lang="es-ES" dirty="0"/>
              <a:t>Científico de Datos, Ingeniero/a de Datos, Ingeniero/a en Machine Learning, y Desarrollador de aplicaciones </a:t>
            </a:r>
            <a:r>
              <a:rPr lang="es-ES" i="1" dirty="0"/>
              <a:t>(procesamiento distribuido de grandes volúmenes de datos y la creación de modelos en la </a:t>
            </a:r>
            <a:r>
              <a:rPr lang="es-ES" i="1"/>
              <a:t>nube)</a:t>
            </a:r>
            <a:endParaRPr lang="es-ES" dirty="0">
              <a:highlight>
                <a:srgbClr val="FFFF00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s-EC" dirty="0"/>
              <a:t>Vinculación con Estudios Prospectivos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Rápida adopción de tecnologías como la inteligencia artificial generativa (</a:t>
            </a:r>
            <a:r>
              <a:rPr lang="es-ES" dirty="0" err="1"/>
              <a:t>GenAI</a:t>
            </a:r>
            <a:r>
              <a:rPr lang="es-ES" dirty="0"/>
              <a:t>), el procesamiento de información, y la automatización de procesos (WEF, 2025).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Incremento significativo en la productividad de desarrolladores con GitHub </a:t>
            </a:r>
            <a:r>
              <a:rPr lang="es-ES" dirty="0" err="1"/>
              <a:t>Copilot</a:t>
            </a:r>
            <a:r>
              <a:rPr lang="es-ES" dirty="0"/>
              <a:t> </a:t>
            </a:r>
            <a:r>
              <a:rPr lang="es-EC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159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926A6-8B66-05B3-E08C-FB011589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B3DD6-8B0D-AEFB-F2E9-61949012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Planificación, S. N. (2024). Plan de Desarrollo para el Nuevo Ecuador. Quito.</a:t>
            </a:r>
          </a:p>
          <a:p>
            <a:r>
              <a:rPr lang="es-ES" dirty="0"/>
              <a:t>ONU, N. U. (13 de Abril de 2024). Objetivos y metas de desarrollo sostenible. Obtenido de Objetivos y metas de desarrollo sostenible - Desarrollo Sostenible.: https://www.un.org/sustainabledevelopment/es/objetivos-de-desarrollo-sostenible/</a:t>
            </a:r>
            <a:endParaRPr lang="en-US" dirty="0"/>
          </a:p>
          <a:p>
            <a:r>
              <a:rPr lang="en-US" dirty="0"/>
              <a:t>ACM Data Science Task Force. 2021. Computing competencies for undergraduate data science curricula. Association for Computing Machinery, New York, NY, USA.</a:t>
            </a:r>
            <a:endParaRPr lang="es-EC" dirty="0"/>
          </a:p>
          <a:p>
            <a:r>
              <a:rPr lang="es-EC" dirty="0" err="1"/>
              <a:t>Amruth</a:t>
            </a:r>
            <a:r>
              <a:rPr lang="es-EC" dirty="0"/>
              <a:t> N. Kumar, Rajendra K. Raj, Sherif G. </a:t>
            </a:r>
            <a:r>
              <a:rPr lang="es-EC" dirty="0" err="1"/>
              <a:t>Aly</a:t>
            </a:r>
            <a:r>
              <a:rPr lang="es-EC" dirty="0"/>
              <a:t>, </a:t>
            </a:r>
            <a:r>
              <a:rPr lang="es-EC" dirty="0" err="1"/>
              <a:t>Monica</a:t>
            </a:r>
            <a:r>
              <a:rPr lang="es-EC" dirty="0"/>
              <a:t> D. Anderson, Brett A. Becker, Richard L. Blumenthal, Eric Eaton, Susan L. Epstein, Michael </a:t>
            </a:r>
            <a:r>
              <a:rPr lang="es-EC" dirty="0" err="1"/>
              <a:t>Goldweber</a:t>
            </a:r>
            <a:r>
              <a:rPr lang="es-EC" dirty="0"/>
              <a:t>, Pankaj </a:t>
            </a:r>
            <a:r>
              <a:rPr lang="es-EC" dirty="0" err="1"/>
              <a:t>Jalote</a:t>
            </a:r>
            <a:r>
              <a:rPr lang="es-EC" dirty="0"/>
              <a:t>, Douglas Lea, Michael </a:t>
            </a:r>
            <a:r>
              <a:rPr lang="es-EC" dirty="0" err="1"/>
              <a:t>Oudshoorn</a:t>
            </a:r>
            <a:r>
              <a:rPr lang="es-EC" dirty="0"/>
              <a:t>, Marcelo </a:t>
            </a:r>
            <a:r>
              <a:rPr lang="es-EC" dirty="0" err="1"/>
              <a:t>Pias</a:t>
            </a:r>
            <a:r>
              <a:rPr lang="es-EC" dirty="0"/>
              <a:t>, Susan </a:t>
            </a:r>
            <a:r>
              <a:rPr lang="es-EC" dirty="0" err="1"/>
              <a:t>Reiser</a:t>
            </a:r>
            <a:r>
              <a:rPr lang="es-EC" dirty="0"/>
              <a:t>, Christian </a:t>
            </a:r>
            <a:r>
              <a:rPr lang="es-EC" dirty="0" err="1"/>
              <a:t>Servin</a:t>
            </a:r>
            <a:r>
              <a:rPr lang="es-EC" dirty="0"/>
              <a:t>, </a:t>
            </a:r>
            <a:r>
              <a:rPr lang="es-EC" dirty="0" err="1"/>
              <a:t>Rahul</a:t>
            </a:r>
            <a:r>
              <a:rPr lang="es-EC" dirty="0"/>
              <a:t> </a:t>
            </a:r>
            <a:r>
              <a:rPr lang="es-EC" dirty="0" err="1"/>
              <a:t>Simha</a:t>
            </a:r>
            <a:r>
              <a:rPr lang="es-EC" dirty="0"/>
              <a:t>, </a:t>
            </a:r>
            <a:r>
              <a:rPr lang="es-EC" dirty="0" err="1"/>
              <a:t>Titus</a:t>
            </a:r>
            <a:r>
              <a:rPr lang="es-EC" dirty="0"/>
              <a:t> </a:t>
            </a:r>
            <a:r>
              <a:rPr lang="es-EC" dirty="0" err="1"/>
              <a:t>Winters</a:t>
            </a:r>
            <a:r>
              <a:rPr lang="es-EC" dirty="0"/>
              <a:t>, and </a:t>
            </a:r>
            <a:r>
              <a:rPr lang="es-EC" dirty="0" err="1"/>
              <a:t>Qiao</a:t>
            </a:r>
            <a:r>
              <a:rPr lang="es-EC" dirty="0"/>
              <a:t> </a:t>
            </a:r>
            <a:r>
              <a:rPr lang="es-EC" dirty="0" err="1"/>
              <a:t>Xiang</a:t>
            </a:r>
            <a:r>
              <a:rPr lang="es-EC" dirty="0"/>
              <a:t>. 2024. Computer Science </a:t>
            </a:r>
            <a:r>
              <a:rPr lang="es-EC" dirty="0" err="1"/>
              <a:t>Curricula</a:t>
            </a:r>
            <a:r>
              <a:rPr lang="es-EC" dirty="0"/>
              <a:t> 2023. </a:t>
            </a:r>
            <a:r>
              <a:rPr lang="es-EC" dirty="0" err="1"/>
              <a:t>Association</a:t>
            </a:r>
            <a:r>
              <a:rPr lang="es-EC" dirty="0"/>
              <a:t> </a:t>
            </a:r>
            <a:r>
              <a:rPr lang="es-EC" dirty="0" err="1"/>
              <a:t>for</a:t>
            </a:r>
            <a:r>
              <a:rPr lang="es-EC" dirty="0"/>
              <a:t> Computing </a:t>
            </a:r>
            <a:r>
              <a:rPr lang="es-EC" dirty="0" err="1"/>
              <a:t>Machinery</a:t>
            </a:r>
            <a:r>
              <a:rPr lang="es-EC" dirty="0"/>
              <a:t>, New York, NY, USA.</a:t>
            </a:r>
          </a:p>
          <a:p>
            <a:r>
              <a:rPr lang="en-US" dirty="0"/>
              <a:t>World Economic Forum (2025). The Future of Jobs Report 2025. </a:t>
            </a:r>
            <a:r>
              <a:rPr lang="en-US" dirty="0" err="1"/>
              <a:t>Obtenido</a:t>
            </a:r>
            <a:r>
              <a:rPr lang="en-US" dirty="0"/>
              <a:t> de The Future of Jobs Report 2025: </a:t>
            </a:r>
            <a:r>
              <a:rPr lang="en-US" dirty="0">
                <a:hlinkClick r:id="rId2"/>
              </a:rPr>
              <a:t>https://reports.weforum.org/docs/WEF_Future_of_Jobs_Report_2025.pdf</a:t>
            </a:r>
            <a:endParaRPr lang="en-US" dirty="0"/>
          </a:p>
          <a:p>
            <a:r>
              <a:rPr lang="en-US" dirty="0"/>
              <a:t>Cui, Z. a. (2025). The Effects of Generative AI on High-Skilled Work: Evidence from Three Field Experiments with Software Developers</a:t>
            </a:r>
          </a:p>
          <a:p>
            <a:r>
              <a:rPr lang="en-US" dirty="0"/>
              <a:t>Song, F., Agarwal, A., &amp; Wen, W. (2024). The Impact of Generative AI on Collaborative Open-Source Software Development: Evidence from GitHub Copilot.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6606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700</Words>
  <Application>Microsoft Office PowerPoint</Application>
  <PresentationFormat>Panorámica</PresentationFormat>
  <Paragraphs>41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Ciencia de Datos e Inteligencia Artificial</vt:lpstr>
      <vt:lpstr>1. Fundamentación Epistemológica</vt:lpstr>
      <vt:lpstr>2. Pertinencia de la Carrera</vt:lpstr>
      <vt:lpstr>3. Proyección Futura y Tendencias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Allan Roberto Avendano Sudario</dc:creator>
  <cp:lastModifiedBy>Allan Roberto Avendano Sudario</cp:lastModifiedBy>
  <cp:revision>22</cp:revision>
  <dcterms:created xsi:type="dcterms:W3CDTF">2025-04-13T14:16:50Z</dcterms:created>
  <dcterms:modified xsi:type="dcterms:W3CDTF">2025-04-14T19:23:31Z</dcterms:modified>
</cp:coreProperties>
</file>