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1" r:id="rId9"/>
    <p:sldId id="265" r:id="rId10"/>
    <p:sldId id="266" r:id="rId11"/>
    <p:sldId id="260" r:id="rId12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75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B2E30-3A58-B9C0-F8A1-9D8D5B281A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1C162B-F5BA-DCA2-E7ED-AFE04CA88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56E02D-A1EC-2E0F-6420-64F4932FD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8814777-807C-6CDB-441D-70054DFB9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EC8D98-C549-6D0A-D6D5-0BE6B44D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2281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E5B398-27AD-E4B0-9588-85410A2CB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03E6EDE-CBC5-25F0-866B-D7D12511D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E676CC-A62F-80EA-1585-B2164EC0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B2BF11-83BE-6955-EB83-4C5740111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97BF2C-3FFA-55FA-6DDC-0AADA9D35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80362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CACE5B-B0B8-D3D2-FD34-E90F317AAA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C342E6-66F6-225E-2B1E-9315E95F8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1D83EA-39F7-4F17-FAAB-9BE4EEB06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5D2206-C72B-441A-EE65-08D6DC18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060D10-7B14-AB41-A38B-441282190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274860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FBE4B2-8D33-7B71-8632-B8E285087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FA795-2F5F-4443-C7DD-3217FAD06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885E2F-C82D-E0DE-D745-52CB2C9A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34A80A-79B8-0327-AFF4-FDF4E9112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83AAFD-51B3-96CE-AADD-F4B8A7F55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7272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8DAAF-7786-BDD1-D113-A49331FA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D06DC7-064E-7C79-EBB5-449DC71F8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A08A87-F141-FF3D-BFDD-5561FBEA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610071-FD5B-EE48-5FB9-06B04C5BF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29CDFB-6297-3FE0-18BF-5C3D915B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648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972E42-E61D-F9A2-155A-C5400C9C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65F6BF-BA60-D4B8-C74E-BF9D24974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5D7BEC6-D16B-6A0E-C986-007535C69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C2CD3F-2B8E-BD41-0ABE-D14A3245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39056D-0546-5D06-03E6-87EF53BF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070CD8-D60C-348D-71EE-68F3F445C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03647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84028-3833-1D6E-FB44-895DA53D7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F4B06CF-85C3-5213-C69E-8005C1809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C7A71B-F2E5-C2F1-D0C8-C0DA168B5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E065D9-1942-4488-22F7-E0A00C7A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050D6C-5FDA-C98C-5344-C147CEE75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3D18C18-DEE4-A45D-98E7-0D5B25DA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00AFE2-7EF7-AF54-6DEA-0FB4E2BB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A2D703-3318-FB97-7DF4-03F1C618B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7994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B276F6-A276-A57E-E9B7-E48C60D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DA3AEB-D113-C080-B98F-9A722818A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B59DA4D-D07C-5319-6AA9-B3E6F01C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8BA8629-C99E-5723-2B09-D92FF84C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2529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53973C-E51D-59B1-1AC2-DE16A83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375B99-B392-5140-F15B-9C6720F5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88A9C64-79CA-E3A4-0D41-5A082F08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491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81711-90BC-C02E-99EA-6088E73D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E6DCA9-B9D5-0ADC-D1B4-31C698D70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32E0C0-52F9-BB7E-39E5-F7475D628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0CCDBF-FB0F-3EE0-DFA5-093ADB13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14ABCF9-4C71-CD62-1107-873E7AADF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D34BC4-1D88-9145-9495-2C37F679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71143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093838-108A-B341-720E-8D33C2759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662E015-18D0-DCD8-9A9E-ACD9FB60F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C0E991-AE56-E247-4B43-EE9A32E432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5DAAE1-CC30-26FD-3ABD-E613C1D1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4B42B2-FFB4-C6CA-A625-ED95E25A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18331D-23E3-0139-9915-114A6DF65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07520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547F6B-11DD-9FFA-B6C7-15D64CEAC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21D8B0-96B9-4D8F-0DA0-B26A7A8984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EA4CA4C-C6A3-CAB8-81D7-15E941D13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F27265-5A35-4507-BA5A-A8DC4F8205C0}" type="datetimeFigureOut">
              <a:rPr lang="es-EC" smtClean="0"/>
              <a:t>19/5/2025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7D5412-04A6-CFBD-723C-C1DDA38F79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849C3F-6485-381A-670E-085179A96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94BA4-8FB2-49E0-8CEF-8B791913EB6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75010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40EC2-0D9A-85AB-2BA0-3D7F503E22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C" dirty="0"/>
              <a:t>Ciencia de Datos e Inteligencia Artificial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1CAC70-17EA-3FA9-F80F-3B0855183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Análisis de Pertinencia Epistemológica, </a:t>
            </a:r>
            <a:br>
              <a:rPr lang="es-ES" dirty="0"/>
            </a:br>
            <a:r>
              <a:rPr lang="es-ES" dirty="0"/>
              <a:t>Relevancia y Prospectiva de la Carrera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598759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58D4-6591-8858-F0E8-CFDF162E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Áreas de desempeño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A439FA-AAE3-B350-8C12-24737812C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/>
              <a:t>Ciencia de Datos</a:t>
            </a:r>
          </a:p>
          <a:p>
            <a:pPr lvl="1"/>
            <a:r>
              <a:rPr lang="es-EC" dirty="0"/>
              <a:t>Análisis avanzado de grandes volúmenes de datos</a:t>
            </a:r>
          </a:p>
          <a:p>
            <a:r>
              <a:rPr lang="es-EC" dirty="0"/>
              <a:t>Ingeniería de Datos</a:t>
            </a:r>
          </a:p>
          <a:p>
            <a:pPr lvl="1"/>
            <a:r>
              <a:rPr lang="es-ES" dirty="0"/>
              <a:t>Infraestructura para la gestión de datos</a:t>
            </a:r>
            <a:endParaRPr lang="es-EC" dirty="0"/>
          </a:p>
          <a:p>
            <a:r>
              <a:rPr lang="es-EC" dirty="0"/>
              <a:t>Ingeniería en Machine Learning</a:t>
            </a:r>
          </a:p>
          <a:p>
            <a:pPr lvl="1"/>
            <a:r>
              <a:rPr lang="es-EC" dirty="0"/>
              <a:t>Modelos de aprendizaje automático </a:t>
            </a:r>
          </a:p>
          <a:p>
            <a:r>
              <a:rPr lang="es-ES" dirty="0"/>
              <a:t>Desarrollo de aplicaciones basadas en datos y algoritmos inteligentes</a:t>
            </a:r>
          </a:p>
          <a:p>
            <a:pPr lvl="1"/>
            <a:r>
              <a:rPr lang="es-EC" dirty="0"/>
              <a:t>Soluciones tecnológicas para CD e IA</a:t>
            </a:r>
          </a:p>
        </p:txBody>
      </p:sp>
    </p:spTree>
    <p:extLst>
      <p:ext uri="{BB962C8B-B14F-4D97-AF65-F5344CB8AC3E}">
        <p14:creationId xmlns:p14="http://schemas.microsoft.com/office/powerpoint/2010/main" val="758750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926A6-8B66-05B3-E08C-FB011589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Referencias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0B3DD6-8B0D-AEFB-F2E9-61949012A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Planificación, S. N. (2024). Plan de Desarrollo para el Nuevo Ecuador. Quito.</a:t>
            </a:r>
          </a:p>
          <a:p>
            <a:r>
              <a:rPr lang="es-ES" dirty="0"/>
              <a:t>ONU, N. U. (13 de Abril de 2024). Objetivos y metas de desarrollo sostenible. Obtenido de Objetivos y metas de desarrollo sostenible - Desarrollo Sostenible.: https://www.un.org/sustainabledevelopment/es/objetivos-de-desarrollo-sostenible/</a:t>
            </a:r>
            <a:endParaRPr lang="en-US" dirty="0"/>
          </a:p>
          <a:p>
            <a:r>
              <a:rPr lang="en-US" dirty="0"/>
              <a:t>ACM Data Science Task Force. 2021. Computing competencies for undergraduate data science curricula. Association for Computing Machinery, New York, NY, USA.</a:t>
            </a:r>
            <a:endParaRPr lang="es-EC" dirty="0"/>
          </a:p>
          <a:p>
            <a:r>
              <a:rPr lang="es-EC" dirty="0" err="1"/>
              <a:t>Amruth</a:t>
            </a:r>
            <a:r>
              <a:rPr lang="es-EC" dirty="0"/>
              <a:t> N. Kumar, Rajendra K. Raj, Sherif G. </a:t>
            </a:r>
            <a:r>
              <a:rPr lang="es-EC" dirty="0" err="1"/>
              <a:t>Aly</a:t>
            </a:r>
            <a:r>
              <a:rPr lang="es-EC" dirty="0"/>
              <a:t>, </a:t>
            </a:r>
            <a:r>
              <a:rPr lang="es-EC" dirty="0" err="1"/>
              <a:t>Monica</a:t>
            </a:r>
            <a:r>
              <a:rPr lang="es-EC" dirty="0"/>
              <a:t> D. Anderson, Brett A. Becker, Richard L. Blumenthal, Eric Eaton, Susan L. Epstein, Michael </a:t>
            </a:r>
            <a:r>
              <a:rPr lang="es-EC" dirty="0" err="1"/>
              <a:t>Goldweber</a:t>
            </a:r>
            <a:r>
              <a:rPr lang="es-EC" dirty="0"/>
              <a:t>, Pankaj </a:t>
            </a:r>
            <a:r>
              <a:rPr lang="es-EC" dirty="0" err="1"/>
              <a:t>Jalote</a:t>
            </a:r>
            <a:r>
              <a:rPr lang="es-EC" dirty="0"/>
              <a:t>, Douglas Lea, Michael </a:t>
            </a:r>
            <a:r>
              <a:rPr lang="es-EC" dirty="0" err="1"/>
              <a:t>Oudshoorn</a:t>
            </a:r>
            <a:r>
              <a:rPr lang="es-EC" dirty="0"/>
              <a:t>, Marcelo </a:t>
            </a:r>
            <a:r>
              <a:rPr lang="es-EC" dirty="0" err="1"/>
              <a:t>Pias</a:t>
            </a:r>
            <a:r>
              <a:rPr lang="es-EC" dirty="0"/>
              <a:t>, Susan </a:t>
            </a:r>
            <a:r>
              <a:rPr lang="es-EC" dirty="0" err="1"/>
              <a:t>Reiser</a:t>
            </a:r>
            <a:r>
              <a:rPr lang="es-EC" dirty="0"/>
              <a:t>, Christian </a:t>
            </a:r>
            <a:r>
              <a:rPr lang="es-EC" dirty="0" err="1"/>
              <a:t>Servin</a:t>
            </a:r>
            <a:r>
              <a:rPr lang="es-EC" dirty="0"/>
              <a:t>, </a:t>
            </a:r>
            <a:r>
              <a:rPr lang="es-EC" dirty="0" err="1"/>
              <a:t>Rahul</a:t>
            </a:r>
            <a:r>
              <a:rPr lang="es-EC" dirty="0"/>
              <a:t> </a:t>
            </a:r>
            <a:r>
              <a:rPr lang="es-EC" dirty="0" err="1"/>
              <a:t>Simha</a:t>
            </a:r>
            <a:r>
              <a:rPr lang="es-EC" dirty="0"/>
              <a:t>, </a:t>
            </a:r>
            <a:r>
              <a:rPr lang="es-EC" dirty="0" err="1"/>
              <a:t>Titus</a:t>
            </a:r>
            <a:r>
              <a:rPr lang="es-EC" dirty="0"/>
              <a:t> </a:t>
            </a:r>
            <a:r>
              <a:rPr lang="es-EC" dirty="0" err="1"/>
              <a:t>Winters</a:t>
            </a:r>
            <a:r>
              <a:rPr lang="es-EC" dirty="0"/>
              <a:t>, and </a:t>
            </a:r>
            <a:r>
              <a:rPr lang="es-EC" dirty="0" err="1"/>
              <a:t>Qiao</a:t>
            </a:r>
            <a:r>
              <a:rPr lang="es-EC" dirty="0"/>
              <a:t> </a:t>
            </a:r>
            <a:r>
              <a:rPr lang="es-EC" dirty="0" err="1"/>
              <a:t>Xiang</a:t>
            </a:r>
            <a:r>
              <a:rPr lang="es-EC" dirty="0"/>
              <a:t>. 2024. Computer Science </a:t>
            </a:r>
            <a:r>
              <a:rPr lang="es-EC" dirty="0" err="1"/>
              <a:t>Curricula</a:t>
            </a:r>
            <a:r>
              <a:rPr lang="es-EC" dirty="0"/>
              <a:t> 2023. </a:t>
            </a:r>
            <a:r>
              <a:rPr lang="es-EC" dirty="0" err="1"/>
              <a:t>Association</a:t>
            </a:r>
            <a:r>
              <a:rPr lang="es-EC" dirty="0"/>
              <a:t> </a:t>
            </a:r>
            <a:r>
              <a:rPr lang="es-EC" dirty="0" err="1"/>
              <a:t>for</a:t>
            </a:r>
            <a:r>
              <a:rPr lang="es-EC" dirty="0"/>
              <a:t> Computing </a:t>
            </a:r>
            <a:r>
              <a:rPr lang="es-EC" dirty="0" err="1"/>
              <a:t>Machinery</a:t>
            </a:r>
            <a:r>
              <a:rPr lang="es-EC" dirty="0"/>
              <a:t>, New York, NY, USA.</a:t>
            </a:r>
          </a:p>
          <a:p>
            <a:r>
              <a:rPr lang="en-US" dirty="0"/>
              <a:t>World Economic Forum (2025). The Future of Jobs Report 2025. </a:t>
            </a:r>
            <a:r>
              <a:rPr lang="en-US" dirty="0" err="1"/>
              <a:t>Obtenido</a:t>
            </a:r>
            <a:r>
              <a:rPr lang="en-US" dirty="0"/>
              <a:t> de The Future of Jobs Report 2025: </a:t>
            </a:r>
            <a:r>
              <a:rPr lang="en-US" dirty="0">
                <a:hlinkClick r:id="rId2"/>
              </a:rPr>
              <a:t>https://reports.weforum.org/docs/WEF_Future_of_Jobs_Report_2025.pdf</a:t>
            </a:r>
            <a:endParaRPr lang="en-US" dirty="0"/>
          </a:p>
          <a:p>
            <a:r>
              <a:rPr lang="en-US" dirty="0"/>
              <a:t>Cui, Z. a. (2025). The Effects of Generative AI on High-Skilled Work: Evidence from Three Field Experiments with Software Developers</a:t>
            </a:r>
          </a:p>
          <a:p>
            <a:r>
              <a:rPr lang="en-US" dirty="0"/>
              <a:t>Song, F., Agarwal, A., &amp; Wen, W. (2024). The Impact of Generative AI on Collaborative Open-Source Software Development: Evidence from GitHub Copilot.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660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C8C0A2-38D6-4090-99B9-C84807D03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A8F50-691F-A1DD-2B3D-B44F1758D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Bases interdisciplinarias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Matemáticas</a:t>
            </a:r>
            <a:r>
              <a:rPr lang="es-ES" dirty="0"/>
              <a:t> y </a:t>
            </a:r>
            <a:r>
              <a:rPr lang="es-ES" b="1" dirty="0"/>
              <a:t>Estadísticas</a:t>
            </a:r>
            <a:r>
              <a:rPr lang="es-ES" dirty="0"/>
              <a:t>.</a:t>
            </a:r>
          </a:p>
          <a:p>
            <a:pPr lvl="1"/>
            <a:r>
              <a:rPr lang="es-ES" b="1" dirty="0"/>
              <a:t>Ciencias Computacionales</a:t>
            </a:r>
            <a:r>
              <a:rPr lang="es-ES" dirty="0"/>
              <a:t>: algoritmos inteligentes, computación</a:t>
            </a:r>
            <a:r>
              <a:rPr lang="es-EC" dirty="0"/>
              <a:t> en la nube, programación en paralelo, etc.</a:t>
            </a:r>
          </a:p>
          <a:p>
            <a:pPr lvl="2"/>
            <a:r>
              <a:rPr lang="es-ES" b="1" dirty="0"/>
              <a:t>Gestión de datos:</a:t>
            </a:r>
            <a:r>
              <a:rPr lang="es-ES" dirty="0"/>
              <a:t> </a:t>
            </a:r>
            <a:r>
              <a:rPr lang="es-EC" i="1" dirty="0"/>
              <a:t>recolección, almacenamiento, análisis y destrucción</a:t>
            </a:r>
          </a:p>
          <a:p>
            <a:pPr marL="914400" lvl="2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C" dirty="0"/>
              <a:t>Metodologías de </a:t>
            </a:r>
            <a:r>
              <a:rPr lang="es-EC" b="1" dirty="0"/>
              <a:t>aprendizaje activo (constructivista)</a:t>
            </a:r>
          </a:p>
          <a:p>
            <a:pPr marL="0" indent="0">
              <a:buNone/>
            </a:pPr>
            <a:endParaRPr lang="es-EC" b="1" dirty="0"/>
          </a:p>
          <a:p>
            <a:pPr lvl="1"/>
            <a:r>
              <a:rPr lang="es-EC" dirty="0"/>
              <a:t>Aprendizaje Basado en Proyectos, Aprendizaje Basado en Problemas, Aprendizaje Cooperativo, y Aula Invertida</a:t>
            </a:r>
          </a:p>
          <a:p>
            <a:pPr lvl="1"/>
            <a:r>
              <a:rPr lang="es-EC" dirty="0"/>
              <a:t>Modelo Educativo de la ESPOL</a:t>
            </a:r>
          </a:p>
          <a:p>
            <a:pPr lvl="2"/>
            <a:r>
              <a:rPr lang="es-ES" dirty="0"/>
              <a:t>Participación en procesos de investigación</a:t>
            </a:r>
          </a:p>
          <a:p>
            <a:pPr lvl="2"/>
            <a:r>
              <a:rPr lang="es-ES" dirty="0"/>
              <a:t>Involucramiento en proyectos que resuelven los problemas de la industria</a:t>
            </a:r>
          </a:p>
          <a:p>
            <a:pPr lvl="2"/>
            <a:r>
              <a:rPr lang="es-ES" dirty="0"/>
              <a:t>Participación en equipos multidisciplinarios</a:t>
            </a:r>
          </a:p>
          <a:p>
            <a:pPr lvl="2"/>
            <a:r>
              <a:rPr lang="es-ES" dirty="0"/>
              <a:t>En el contexto de litoral ecuatoriano</a:t>
            </a:r>
          </a:p>
        </p:txBody>
      </p:sp>
    </p:spTree>
    <p:extLst>
      <p:ext uri="{BB962C8B-B14F-4D97-AF65-F5344CB8AC3E}">
        <p14:creationId xmlns:p14="http://schemas.microsoft.com/office/powerpoint/2010/main" val="62796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7A1FE-ED21-32E6-E71B-C49A28238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1. Fundamentación Epistemológica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D9F8E9-7E6B-293E-9D4F-20EF36A77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Inclusión de Diversas Perspectivas</a:t>
            </a:r>
          </a:p>
          <a:p>
            <a:pPr lvl="1"/>
            <a:r>
              <a:rPr lang="en-US" dirty="0"/>
              <a:t>Computing Competencies for Undergraduate </a:t>
            </a:r>
            <a:r>
              <a:rPr lang="en-US" b="1" dirty="0"/>
              <a:t>Data Science Curricula </a:t>
            </a:r>
            <a:r>
              <a:rPr lang="en-US" dirty="0"/>
              <a:t>ACM Data Science Task Force – 2021 (ACM, 2021)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F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undamentos computacionales, razonamiento estadístico, gestión de datos, comunicación de resultados, implicaciones éticas y trabajo interdisciplinario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dirty="0"/>
          </a:p>
          <a:p>
            <a:pPr lvl="1"/>
            <a:r>
              <a:rPr lang="es-EC" b="1" dirty="0"/>
              <a:t>Computer Science Curricula </a:t>
            </a:r>
            <a:r>
              <a:rPr lang="es-EC" dirty="0"/>
              <a:t>2023 (</a:t>
            </a:r>
            <a:r>
              <a:rPr lang="es-EC" dirty="0" err="1"/>
              <a:t>Amruth</a:t>
            </a:r>
            <a:r>
              <a:rPr lang="es-EC" dirty="0"/>
              <a:t> N. Kumar, 2024)</a:t>
            </a:r>
          </a:p>
          <a:p>
            <a:pPr lvl="2"/>
            <a:r>
              <a:rPr lang="es-EC" sz="1800" i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I</a:t>
            </a:r>
            <a:r>
              <a:rPr lang="es-EC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ntegración de la inteligencia artificial en campos emergentes como la salud digital, el cambio climático, la ética algorítmica y los sistemas de recomendación generativo</a:t>
            </a:r>
            <a:endParaRPr lang="es-EC" dirty="0"/>
          </a:p>
          <a:p>
            <a:pPr marL="914400" lvl="1" indent="-457200">
              <a:buFont typeface="+mj-lt"/>
              <a:buAutoNum type="arabicPeriod" startAt="3"/>
            </a:pPr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5601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3B421-7C77-2BA7-401B-032DC83CB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5B802F-8CE6-3CC7-A4E8-F33011F8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Respuesta a las Necesidades Nacionales (Planificación 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Política 2.4: </a:t>
            </a:r>
            <a:r>
              <a:rPr lang="es-ES" dirty="0"/>
              <a:t>Desarrollar el sistema de educación superior a través de nuevas </a:t>
            </a:r>
            <a:r>
              <a:rPr lang="es-ES" u="sng" dirty="0"/>
              <a:t>modalidades de estudio</a:t>
            </a:r>
            <a:r>
              <a:rPr lang="es-ES" dirty="0"/>
              <a:t>, carreras y profundización de la educación técnica tecnológica como mecanismo para la profesionalización de la población.</a:t>
            </a:r>
          </a:p>
          <a:p>
            <a:pPr lvl="1"/>
            <a:r>
              <a:rPr lang="es-EC" i="1" dirty="0"/>
              <a:t>La Agenda Digital 2025 (</a:t>
            </a:r>
            <a:r>
              <a:rPr lang="es-EC" i="1" dirty="0" err="1"/>
              <a:t>MinEdu</a:t>
            </a:r>
            <a:r>
              <a:rPr lang="es-EC" i="1" dirty="0"/>
              <a:t>) y el Plan Nacional de Innovación Educativa y Transformación Digital (</a:t>
            </a:r>
            <a:r>
              <a:rPr lang="es-EC" i="1" dirty="0" err="1"/>
              <a:t>MinTel</a:t>
            </a:r>
            <a:r>
              <a:rPr lang="es-EC" i="1" dirty="0"/>
              <a:t>)</a:t>
            </a:r>
          </a:p>
          <a:p>
            <a:pPr marL="457200" lvl="1" indent="0">
              <a:buNone/>
            </a:pPr>
            <a:endParaRPr lang="es-ES" dirty="0"/>
          </a:p>
          <a:p>
            <a:pPr marL="514350" indent="-514350">
              <a:buFont typeface="+mj-lt"/>
              <a:buAutoNum type="arabicPeriod" startAt="2"/>
            </a:pPr>
            <a:r>
              <a:rPr lang="es-ES" dirty="0"/>
              <a:t>Respuesta a Necesidades Globales (ONU, 2024)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S" b="1" dirty="0"/>
              <a:t>ODS 4 (Educación de Calidad)</a:t>
            </a:r>
            <a:r>
              <a:rPr lang="es-ES" dirty="0"/>
              <a:t>: </a:t>
            </a:r>
            <a:r>
              <a:rPr lang="es-ES" i="1" dirty="0"/>
              <a:t>modalidades de aprendizaje</a:t>
            </a:r>
          </a:p>
          <a:p>
            <a:pPr lvl="1"/>
            <a:r>
              <a:rPr lang="es-ES" b="1" dirty="0"/>
              <a:t>ODS 9 (Industria, Innovación e Infraestructura): </a:t>
            </a:r>
            <a:r>
              <a:rPr lang="es-ES" i="1" dirty="0"/>
              <a:t>automatización de procesos industriales</a:t>
            </a:r>
          </a:p>
          <a:p>
            <a:pPr marL="457200" lvl="1" indent="0">
              <a:buNone/>
            </a:pPr>
            <a:r>
              <a:rPr lang="es-ES" dirty="0"/>
              <a:t> </a:t>
            </a:r>
          </a:p>
          <a:p>
            <a:pPr lvl="1"/>
            <a:r>
              <a:rPr lang="es-EC" i="1" dirty="0"/>
              <a:t>ODS 11 (Ciudades y Comunidades Sostenibles): planificación urbana inteligente</a:t>
            </a:r>
          </a:p>
          <a:p>
            <a:pPr lvl="1"/>
            <a:r>
              <a:rPr lang="es-EC" i="1" dirty="0"/>
              <a:t>ODS 3 (Salud y Bienestar): modelos predictivos para diagnóstico temprano</a:t>
            </a:r>
          </a:p>
          <a:p>
            <a:pPr lvl="1"/>
            <a:r>
              <a:rPr lang="es-EC" i="1" dirty="0"/>
              <a:t>ODS 13 (Acción por el Clima): </a:t>
            </a:r>
            <a:r>
              <a:rPr lang="es-ES" i="1" dirty="0"/>
              <a:t>simulaciones en la evaluación de riesgos climáticos </a:t>
            </a:r>
            <a:endParaRPr lang="es-ES" dirty="0"/>
          </a:p>
          <a:p>
            <a:pPr marL="971550" lvl="1" indent="-514350">
              <a:buFont typeface="+mj-lt"/>
              <a:buAutoNum type="arabicPeriod"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4411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E22568-B627-1A59-AE47-DB6068907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Pertinencia de la Carrera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D45CB8-0A26-57B7-7899-D554692A1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s-ES" dirty="0"/>
              <a:t>Contribución al Mercado Laboral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ABET</a:t>
            </a:r>
          </a:p>
          <a:p>
            <a:pPr lvl="2"/>
            <a:r>
              <a:rPr lang="es-ES" dirty="0"/>
              <a:t>Aplicar las competencias de Ciencias Computacionales</a:t>
            </a:r>
          </a:p>
          <a:p>
            <a:pPr lvl="2"/>
            <a:r>
              <a:rPr lang="es-ES" dirty="0"/>
              <a:t>Competencias para el ciclo de vida de los datos</a:t>
            </a:r>
            <a:r>
              <a:rPr lang="es-EC" dirty="0"/>
              <a:t> (adquisición, manejo, preparación, análisis, modelamiento y visualización)</a:t>
            </a:r>
            <a:r>
              <a:rPr lang="es-ES" dirty="0"/>
              <a:t>.</a:t>
            </a:r>
          </a:p>
          <a:p>
            <a:pPr marL="914400" lvl="2" indent="0">
              <a:buNone/>
            </a:pPr>
            <a:endParaRPr lang="es-EC" dirty="0"/>
          </a:p>
          <a:p>
            <a:pPr lvl="1"/>
            <a:r>
              <a:rPr lang="es-ES" b="1" dirty="0"/>
              <a:t>Expertos en la industria y la academia</a:t>
            </a:r>
          </a:p>
          <a:p>
            <a:pPr lvl="2"/>
            <a:r>
              <a:rPr lang="es-EC" dirty="0"/>
              <a:t>Teóricas fundamentales (Mat y CS), </a:t>
            </a:r>
          </a:p>
          <a:p>
            <a:pPr lvl="2"/>
            <a:r>
              <a:rPr lang="es-EC" dirty="0"/>
              <a:t>Trabajo en entornos distribuidos y en la nube, y </a:t>
            </a:r>
          </a:p>
          <a:p>
            <a:pPr lvl="2"/>
            <a:r>
              <a:rPr lang="es-EC" dirty="0"/>
              <a:t>Habilidades esenciales: comunicación, liderazgo, pensamiento crítico, etc.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847954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D5469A-9B4F-0E33-50B3-F7A79A1C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AFD5A8-8C3E-C963-D46F-463FB63C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Alineación con Tendencias Globales</a:t>
            </a:r>
          </a:p>
          <a:p>
            <a:pPr marL="0" indent="0">
              <a:buNone/>
            </a:pPr>
            <a:endParaRPr lang="es-ES" dirty="0"/>
          </a:p>
          <a:p>
            <a:pPr lvl="1"/>
            <a:r>
              <a:rPr lang="es-EC" b="1" dirty="0"/>
              <a:t>Future of Jobs Report 2025</a:t>
            </a:r>
            <a:r>
              <a:rPr lang="es-EC" dirty="0"/>
              <a:t> del Foro Económico Mundial (WEF, 2025)</a:t>
            </a:r>
          </a:p>
          <a:p>
            <a:pPr lvl="2"/>
            <a:r>
              <a:rPr lang="es-EC" dirty="0"/>
              <a:t>Pensamiento analítico, sistémico, análisis de grandes volúmenes de datos y programación.</a:t>
            </a:r>
          </a:p>
          <a:p>
            <a:pPr lvl="1"/>
            <a:r>
              <a:rPr lang="es-EC" b="1" dirty="0"/>
              <a:t>The 2025 AI Index Report</a:t>
            </a:r>
          </a:p>
          <a:p>
            <a:pPr lvl="2"/>
            <a:r>
              <a:rPr lang="es-ES" dirty="0"/>
              <a:t>Integración de modelos de lenguaje, visión por computadora, razonamiento complejo y agentes autónomos</a:t>
            </a:r>
          </a:p>
          <a:p>
            <a:pPr lvl="1"/>
            <a:r>
              <a:rPr lang="es-EC" b="1" dirty="0"/>
              <a:t>Comité consultivo </a:t>
            </a:r>
            <a:r>
              <a:rPr lang="es-EC" dirty="0"/>
              <a:t>(campos de desempeño)</a:t>
            </a:r>
          </a:p>
          <a:p>
            <a:pPr lvl="2"/>
            <a:r>
              <a:rPr lang="es-ES" dirty="0"/>
              <a:t>Científico de Datos, </a:t>
            </a:r>
          </a:p>
          <a:p>
            <a:pPr lvl="2"/>
            <a:r>
              <a:rPr lang="es-ES" dirty="0"/>
              <a:t>Ingeniero/a de Datos, </a:t>
            </a:r>
          </a:p>
          <a:p>
            <a:pPr lvl="2"/>
            <a:r>
              <a:rPr lang="es-ES" dirty="0"/>
              <a:t>Ingeniero/a en Machine Learning, y </a:t>
            </a:r>
          </a:p>
          <a:p>
            <a:pPr lvl="2"/>
            <a:r>
              <a:rPr lang="es-ES" dirty="0"/>
              <a:t>Desarrollador de aplicaciones </a:t>
            </a:r>
            <a:r>
              <a:rPr lang="es-ES" i="1" dirty="0"/>
              <a:t>(procesamiento distribuido de grandes volúmenes de datos y la creación de modelos en la nube)</a:t>
            </a:r>
            <a:endParaRPr lang="es-E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9159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57B34-5BE8-2951-76E5-F1459CA2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Proyección Futura y Tendencias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9584C4-F61A-FC92-8F8F-976ADCF3C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s-EC" dirty="0"/>
              <a:t>Vinculación con Estudios Prospectivos </a:t>
            </a:r>
          </a:p>
          <a:p>
            <a:pPr marL="0" indent="0">
              <a:buNone/>
            </a:pPr>
            <a:endParaRPr lang="es-EC" dirty="0"/>
          </a:p>
          <a:p>
            <a:pPr lvl="1"/>
            <a:r>
              <a:rPr lang="es-ES" dirty="0"/>
              <a:t>Rápida </a:t>
            </a:r>
            <a:r>
              <a:rPr lang="es-ES" b="1" dirty="0"/>
              <a:t>adopción</a:t>
            </a:r>
            <a:r>
              <a:rPr lang="es-ES" dirty="0"/>
              <a:t> de tecnologías como la </a:t>
            </a:r>
            <a:r>
              <a:rPr lang="es-ES" b="1" dirty="0"/>
              <a:t>inteligencia artificial generativa </a:t>
            </a:r>
            <a:r>
              <a:rPr lang="es-ES" dirty="0"/>
              <a:t>(</a:t>
            </a:r>
            <a:r>
              <a:rPr lang="es-ES" dirty="0" err="1"/>
              <a:t>GenAI</a:t>
            </a:r>
            <a:r>
              <a:rPr lang="es-ES" dirty="0"/>
              <a:t>), el procesamiento de información, y la automatización de procesos (WEF, 2025).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b="1" dirty="0"/>
              <a:t>Incremento</a:t>
            </a:r>
            <a:r>
              <a:rPr lang="es-ES" dirty="0"/>
              <a:t> significativo en la:</a:t>
            </a:r>
          </a:p>
          <a:p>
            <a:pPr lvl="2"/>
            <a:r>
              <a:rPr lang="es-ES" b="1" dirty="0"/>
              <a:t>Productividad </a:t>
            </a:r>
            <a:r>
              <a:rPr lang="es-ES" dirty="0"/>
              <a:t>de </a:t>
            </a:r>
            <a:r>
              <a:rPr lang="es-ES" b="1" dirty="0"/>
              <a:t>desarrolladores</a:t>
            </a:r>
            <a:r>
              <a:rPr lang="es-ES" dirty="0"/>
              <a:t> con GitHub </a:t>
            </a:r>
            <a:r>
              <a:rPr lang="es-ES" dirty="0" err="1"/>
              <a:t>Copilot</a:t>
            </a:r>
            <a:r>
              <a:rPr lang="es-EC" dirty="0"/>
              <a:t> y </a:t>
            </a:r>
            <a:r>
              <a:rPr lang="es-EC" b="1" dirty="0"/>
              <a:t>economistas</a:t>
            </a:r>
            <a:r>
              <a:rPr lang="es-EC" dirty="0"/>
              <a:t> que usan modelos largos de lenguaje.</a:t>
            </a:r>
          </a:p>
          <a:p>
            <a:pPr lvl="2"/>
            <a:r>
              <a:rPr lang="es-EC" b="1" dirty="0"/>
              <a:t>Calidad de vida urbana </a:t>
            </a:r>
            <a:r>
              <a:rPr lang="es-ES" dirty="0"/>
              <a:t>mediante la colaboración actores públicos y tecnológicos</a:t>
            </a:r>
            <a:endParaRPr lang="es-EC" dirty="0"/>
          </a:p>
          <a:p>
            <a:pPr lvl="2"/>
            <a:endParaRPr lang="es-EC" dirty="0"/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639963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FA965-AE29-DCF1-E968-B0985904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31FA5815-5A35-414D-BBAF-2D7B2FC684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073" y="1541397"/>
            <a:ext cx="11327854" cy="4507167"/>
          </a:xfrm>
        </p:spPr>
      </p:pic>
    </p:spTree>
    <p:extLst>
      <p:ext uri="{BB962C8B-B14F-4D97-AF65-F5344CB8AC3E}">
        <p14:creationId xmlns:p14="http://schemas.microsoft.com/office/powerpoint/2010/main" val="4032803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B223B2-51A2-0024-F4AB-D681A56F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Perfil de Egreso (Competencias)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F8FC3826-66C6-B6EA-E907-C69FBB916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4196" y="2011654"/>
            <a:ext cx="11181873" cy="4193203"/>
          </a:xfrm>
        </p:spPr>
      </p:pic>
    </p:spTree>
    <p:extLst>
      <p:ext uri="{BB962C8B-B14F-4D97-AF65-F5344CB8AC3E}">
        <p14:creationId xmlns:p14="http://schemas.microsoft.com/office/powerpoint/2010/main" val="5802848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924</Words>
  <Application>Microsoft Office PowerPoint</Application>
  <PresentationFormat>Panorámica</PresentationFormat>
  <Paragraphs>87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Times New Roman</vt:lpstr>
      <vt:lpstr>Tema de Office</vt:lpstr>
      <vt:lpstr>Ciencia de Datos e Inteligencia Artificial</vt:lpstr>
      <vt:lpstr>1. Fundamentación Epistemológica</vt:lpstr>
      <vt:lpstr>1. Fundamentación Epistemológica</vt:lpstr>
      <vt:lpstr>2. Pertinencia de la Carrera</vt:lpstr>
      <vt:lpstr>2. Pertinencia de la Carrera</vt:lpstr>
      <vt:lpstr>3. Proyección Futura y Tendencias</vt:lpstr>
      <vt:lpstr>3. Proyección Futura y Tendencias</vt:lpstr>
      <vt:lpstr>Perfil de Egreso (Competencias)</vt:lpstr>
      <vt:lpstr>Perfil de Egreso (Competencias)</vt:lpstr>
      <vt:lpstr>Áreas de desempeño</vt:lpstr>
      <vt:lpstr>Referencias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Roberto Avendano Sudario</dc:creator>
  <cp:lastModifiedBy>Allan Roberto Avendano Sudario</cp:lastModifiedBy>
  <cp:revision>47</cp:revision>
  <dcterms:created xsi:type="dcterms:W3CDTF">2025-04-13T14:16:50Z</dcterms:created>
  <dcterms:modified xsi:type="dcterms:W3CDTF">2025-05-19T21:13:28Z</dcterms:modified>
</cp:coreProperties>
</file>