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1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Infraestructura para la gestión de datos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  <a:p>
            <a:r>
              <a:rPr lang="en-US" dirty="0"/>
              <a:t>Al-</a:t>
            </a:r>
            <a:r>
              <a:rPr lang="en-US" dirty="0" err="1"/>
              <a:t>Raeei</a:t>
            </a:r>
            <a:r>
              <a:rPr lang="en-US" dirty="0"/>
              <a:t>, M. (2025). The smart future for sustainable development: Artificial intelligence solutions for sustainable urbanization. Sustainable Development, 508–517. </a:t>
            </a:r>
            <a:r>
              <a:rPr lang="en-US" dirty="0" err="1"/>
              <a:t>doi:https</a:t>
            </a:r>
            <a:r>
              <a:rPr lang="en-US" dirty="0"/>
              <a:t>://doi.org/10.1002/sd.3131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i="1" dirty="0"/>
              <a:t>recolección, almacenamiento, análisis y destrucción</a:t>
            </a:r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Proyectos: DAWM </a:t>
            </a:r>
          </a:p>
          <a:p>
            <a:pPr lvl="1"/>
            <a:r>
              <a:rPr lang="es-EC" dirty="0"/>
              <a:t>Aprendizaje Basado en Problemas: ICDIA</a:t>
            </a:r>
          </a:p>
          <a:p>
            <a:pPr lvl="1"/>
            <a:r>
              <a:rPr lang="es-EC" dirty="0"/>
              <a:t>Aprendizaje Cooperativo: FIA</a:t>
            </a:r>
          </a:p>
          <a:p>
            <a:pPr lvl="1"/>
            <a:r>
              <a:rPr lang="es-EC" dirty="0"/>
              <a:t>Aula Invertida: clases en línea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Bases </a:t>
            </a:r>
            <a:r>
              <a:rPr lang="en-US" dirty="0" err="1"/>
              <a:t>interdisciplinarias</a:t>
            </a:r>
            <a:endParaRPr lang="en-US" dirty="0"/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</a:p>
          <a:p>
            <a:pPr lvl="1"/>
            <a:r>
              <a:rPr lang="es-EC" dirty="0"/>
              <a:t>Enfoque multidimensional: ética, crítica y socialmente consciente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</a:t>
            </a:r>
            <a:r>
              <a:rPr lang="es-ES" u="sng" dirty="0"/>
              <a:t>profundización de la educación técnica tecnológica</a:t>
            </a:r>
            <a:r>
              <a:rPr lang="es-ES" dirty="0"/>
              <a:t> como mecanismo para la profesionalización de la población.</a:t>
            </a:r>
          </a:p>
          <a:p>
            <a:pPr lvl="1"/>
            <a:r>
              <a:rPr lang="es-EC" i="1" dirty="0"/>
              <a:t>La Agenda Digital 2025 (</a:t>
            </a:r>
            <a:r>
              <a:rPr lang="es-EC" i="1" dirty="0" err="1"/>
              <a:t>MinEdu</a:t>
            </a:r>
            <a:r>
              <a:rPr lang="es-EC" i="1" dirty="0"/>
              <a:t>): </a:t>
            </a:r>
          </a:p>
          <a:p>
            <a:pPr lvl="1"/>
            <a:r>
              <a:rPr lang="es-EC" i="1" dirty="0"/>
              <a:t>El Plan Nacional de Innovación Educativa y Transformación Digital (</a:t>
            </a:r>
            <a:r>
              <a:rPr lang="es-EC" i="1" dirty="0" err="1"/>
              <a:t>MinTel</a:t>
            </a:r>
            <a:r>
              <a:rPr lang="es-EC" i="1" dirty="0"/>
              <a:t>):</a:t>
            </a:r>
          </a:p>
          <a:p>
            <a:pPr marL="457200" lvl="1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S" dirty="0"/>
              <a:t>Respuesta a Necesidades Globales (ONU,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ODS 4 (Educación de Calidad)</a:t>
            </a:r>
            <a:r>
              <a:rPr lang="es-ES" dirty="0"/>
              <a:t>: </a:t>
            </a:r>
            <a:r>
              <a:rPr lang="es-ES" i="1" dirty="0"/>
              <a:t>modalidades de aprendizaje</a:t>
            </a:r>
          </a:p>
          <a:p>
            <a:pPr lvl="1"/>
            <a:r>
              <a:rPr lang="es-ES" b="1" dirty="0"/>
              <a:t>ODS 9 (Industria, Innovación e Infraestructura): </a:t>
            </a:r>
            <a:r>
              <a:rPr lang="es-ES" i="1" dirty="0"/>
              <a:t>automatización de procesos industriales</a:t>
            </a:r>
          </a:p>
          <a:p>
            <a:pPr marL="457200" lvl="1" indent="0">
              <a:buNone/>
            </a:pPr>
            <a:r>
              <a:rPr lang="es-ES" dirty="0"/>
              <a:t> </a:t>
            </a:r>
          </a:p>
          <a:p>
            <a:pPr lvl="1"/>
            <a:r>
              <a:rPr lang="es-EC" i="1" dirty="0"/>
              <a:t>ODS 11 (Ciudades y Comunidades Sostenibles): planificación urbana inteligente</a:t>
            </a:r>
          </a:p>
          <a:p>
            <a:pPr lvl="1"/>
            <a:r>
              <a:rPr lang="es-EC" i="1" dirty="0"/>
              <a:t>ODS 3 (Salud y Bienestar): modelos predictivos para diagnóstico temprano de enfermedades</a:t>
            </a:r>
          </a:p>
          <a:p>
            <a:pPr lvl="1"/>
            <a:r>
              <a:rPr lang="es-EC" i="1" dirty="0"/>
              <a:t>ODS 13 (Acción por el Clima): </a:t>
            </a:r>
            <a:r>
              <a:rPr lang="es-ES" i="1" dirty="0"/>
              <a:t>simulaciones en la evaluación de riesgos climáticos 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pPr lvl="1"/>
            <a:r>
              <a:rPr lang="es-EC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  <a:p>
            <a:pPr lvl="1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(campos de desempeño)</a:t>
            </a:r>
          </a:p>
          <a:p>
            <a:pPr lvl="2"/>
            <a:r>
              <a:rPr lang="es-ES" dirty="0"/>
              <a:t>Científico de Datos, </a:t>
            </a:r>
          </a:p>
          <a:p>
            <a:pPr lvl="2"/>
            <a:r>
              <a:rPr lang="es-ES" dirty="0"/>
              <a:t>Ingeniero/a de Datos, </a:t>
            </a:r>
          </a:p>
          <a:p>
            <a:pPr lvl="2"/>
            <a:r>
              <a:rPr lang="es-ES" dirty="0"/>
              <a:t>Ingeniero/a en Machine Learning, y </a:t>
            </a:r>
          </a:p>
          <a:p>
            <a:pPr lvl="2"/>
            <a:r>
              <a:rPr lang="es-ES" dirty="0"/>
              <a:t>Desarrollador de aplicaciones basadas en datos y algoritmos inteligentes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significativo:</a:t>
            </a:r>
          </a:p>
          <a:p>
            <a:pPr lvl="2"/>
            <a:r>
              <a:rPr lang="es-ES" dirty="0"/>
              <a:t>Del </a:t>
            </a:r>
            <a:r>
              <a:rPr lang="es-ES" b="1" dirty="0"/>
              <a:t>41,6% </a:t>
            </a:r>
            <a:r>
              <a:rPr lang="es-ES" dirty="0"/>
              <a:t>en la </a:t>
            </a:r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(</a:t>
            </a:r>
            <a:r>
              <a:rPr lang="es-EC" dirty="0" err="1"/>
              <a:t>Song</a:t>
            </a:r>
            <a:r>
              <a:rPr lang="es-EC" dirty="0"/>
              <a:t>, Agarwal y </a:t>
            </a:r>
            <a:r>
              <a:rPr lang="es-EC" dirty="0" err="1"/>
              <a:t>Wen</a:t>
            </a:r>
            <a:r>
              <a:rPr lang="es-EC" dirty="0"/>
              <a:t>., 2024).</a:t>
            </a:r>
          </a:p>
          <a:p>
            <a:pPr lvl="2"/>
            <a:r>
              <a:rPr lang="es-EC" dirty="0"/>
              <a:t>Del </a:t>
            </a:r>
            <a:r>
              <a:rPr lang="es-EC" b="1" dirty="0"/>
              <a:t>10-20%</a:t>
            </a:r>
            <a:r>
              <a:rPr lang="es-EC" dirty="0"/>
              <a:t> para los </a:t>
            </a:r>
            <a:r>
              <a:rPr lang="es-EC" b="1" dirty="0"/>
              <a:t>economistas</a:t>
            </a:r>
            <a:r>
              <a:rPr lang="es-EC" dirty="0"/>
              <a:t> que usan modelos largos de lenguaje </a:t>
            </a:r>
            <a:r>
              <a:rPr lang="es-ES" dirty="0"/>
              <a:t>(</a:t>
            </a:r>
            <a:r>
              <a:rPr lang="es-EC" dirty="0"/>
              <a:t>Al-</a:t>
            </a:r>
            <a:r>
              <a:rPr lang="es-EC" dirty="0" err="1"/>
              <a:t>Raeei</a:t>
            </a:r>
            <a:r>
              <a:rPr lang="es-EC" dirty="0"/>
              <a:t>, 2025</a:t>
            </a:r>
            <a:r>
              <a:rPr lang="es-ES" dirty="0"/>
              <a:t>)</a:t>
            </a:r>
            <a:r>
              <a:rPr lang="es-EC" dirty="0"/>
              <a:t>.</a:t>
            </a:r>
          </a:p>
          <a:p>
            <a:pPr lvl="2"/>
            <a:r>
              <a:rPr lang="es-EC" b="1" dirty="0"/>
              <a:t>Calidad de vida urbana </a:t>
            </a:r>
            <a:r>
              <a:rPr lang="es-ES" dirty="0"/>
              <a:t>mediante la colaboración actores públicos y tecnológicos </a:t>
            </a:r>
            <a:r>
              <a:rPr lang="es-ES" dirty="0" err="1"/>
              <a:t>Korenik</a:t>
            </a:r>
            <a:r>
              <a:rPr lang="es-ES" dirty="0"/>
              <a:t> (2023).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1FA5815-5A35-414D-BBAF-2D7B2FC6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73" y="1541397"/>
            <a:ext cx="11327854" cy="4507167"/>
          </a:xfrm>
        </p:spPr>
      </p:pic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23B2-51A2-0024-F4AB-D681A56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FC3826-66C6-B6EA-E907-C69FBB916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96" y="2011654"/>
            <a:ext cx="11181873" cy="4193203"/>
          </a:xfrm>
        </p:spPr>
      </p:pic>
    </p:spTree>
    <p:extLst>
      <p:ext uri="{BB962C8B-B14F-4D97-AF65-F5344CB8AC3E}">
        <p14:creationId xmlns:p14="http://schemas.microsoft.com/office/powerpoint/2010/main" val="58028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995</Words>
  <Application>Microsoft Office PowerPoint</Application>
  <PresentationFormat>Panorámica</PresentationFormat>
  <Paragraphs>94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58</cp:revision>
  <dcterms:created xsi:type="dcterms:W3CDTF">2025-04-13T14:16:50Z</dcterms:created>
  <dcterms:modified xsi:type="dcterms:W3CDTF">2025-05-19T21:48:44Z</dcterms:modified>
</cp:coreProperties>
</file>